
<file path=[Content_Types].xml><?xml version="1.0" encoding="utf-8"?>
<Types xmlns="http://schemas.openxmlformats.org/package/2006/content-types"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65" r:id="rId4"/>
    <p:sldId id="266" r:id="rId5"/>
    <p:sldId id="264" r:id="rId6"/>
    <p:sldId id="256" r:id="rId7"/>
    <p:sldId id="259" r:id="rId8"/>
    <p:sldId id="258" r:id="rId9"/>
    <p:sldId id="267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8"/>
  </p:normalViewPr>
  <p:slideViewPr>
    <p:cSldViewPr snapToGrid="0" snapToObjects="1">
      <p:cViewPr varScale="1">
        <p:scale>
          <a:sx n="88" d="100"/>
          <a:sy n="88" d="100"/>
        </p:scale>
        <p:origin x="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38E2C-3D81-D747-9A90-F7326910136E}" type="datetimeFigureOut">
              <a:rPr lang="en-US" smtClean="0"/>
              <a:t>4/2/20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265D4-0E1F-A549-A5C9-003DC61A1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71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cdn.pixabay.com</a:t>
            </a:r>
            <a:r>
              <a:rPr lang="en-US" dirty="0"/>
              <a:t>/photo/2016/01/06/21/57/leonardo-da-vinci-1125056_960_720.jpg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F265D4-0E1F-A549-A5C9-003DC61A16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65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Hawkins, S. (Fall 2019) “The Congregation’s Oldest Member”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F265D4-0E1F-A549-A5C9-003DC61A16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97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7EAF-FCEE-E742-B7A4-892E07E46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09A492-094D-C145-A980-D9F81973E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ECA2C-7C1B-0840-8192-D4A495F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7D906-8986-8944-BFF5-0AC2B2967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BF2E6-AE89-5A4E-B1A0-B2BA8A194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6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1DB61-8BE1-864A-8E4F-B7388C589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177E13-BD38-424D-923D-57A0AFC4E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AA051-B7E8-204C-BB86-CB1166312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77142-3024-B04E-A0F6-9A79DE687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67D71-34AE-FD4B-953B-24F91C7D0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37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4C4FE7-CDAC-D24B-840B-28C19FE292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D0BE2B-9682-ED45-84C5-28A24B0ED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BE39-B6EF-EA4D-9106-54C497E2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33017-7689-854D-9031-B9082CDFA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E9B36-C4EC-FA4B-9446-0B6AA4C17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56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8BA04-F04E-9D48-B2BA-168EBFA2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D0AC3-0939-1548-869F-E77C207ED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518AE-17A2-D843-9F81-C622254EE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3A0A7-7144-934C-AA65-0D4FC9C2E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46A4E-45C4-C140-B303-BE7E98337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0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42E5A-A2B1-5C48-AF15-497325C9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0C6C4-B51B-A74B-87C7-6BF8840A0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74613-6E5C-D247-92EF-FD47ED2DC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DD99F-DF3B-644F-B1F1-AC6FE3B7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FF3CD-DFA3-7246-9056-6C9D659A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42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0A975-45D1-C241-A8EE-53843327D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5F286-4143-B24B-AF50-FDA2CFAB51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E1EA3-E4FA-EE49-A71B-DEA1F4809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99938-DC3E-E144-A59A-7349B1B34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261E6-26C5-6A45-BAD0-0098B16D8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B079B8-6E9C-A743-811A-6DBAAF0A6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86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217F3-00B5-9144-B919-E951832B9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2AD49-2385-0843-9D00-8A937C82E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CCC01-1931-6745-9B52-C0A052B07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F5A035-C084-1A4E-87D0-55C96DAF7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F1406E-07CB-E448-B209-E930B17BDC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8D576C-0334-AD4C-98B3-7E274E41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424427-17BC-A341-B99B-B2980A9C0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93B810-ECEE-B149-93DC-3BBFD4016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8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41EB2-AF44-2A4A-8187-5DD0B75C8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31332F-5561-F24F-B4AF-CEA2C5A29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65B791-964A-E34E-B6B8-53AFA99FC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25D11-7499-EB42-A6A5-7E3A96570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1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D29B6-8D9D-5942-9517-2F6A3AC4C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2B6B11-E861-1842-9030-552C2E7A8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BAACC-5F2E-6C4D-A7D5-42DB7BB70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8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0E96D-5983-BF43-B916-FE8F53BFE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AD4E0-EAB2-6E45-9F64-404B327C0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F35451-1D33-054F-AB9C-70BEDA9FF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6D27F9-AE6F-E940-9B90-8E69E1BD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29CEA-408C-2946-8CA9-D11DC2B3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5E607-6447-E149-B9A7-E558F945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5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DDAAA-3EB7-BB4B-B7E9-C59699627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318097-7C22-5F4A-91C2-EC9946989E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FE2BD-F335-8A46-A4A0-4E4CC159F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58CE5-9771-9F4D-B96F-9DCCC6D13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4A29E-A438-0349-8987-07BFB009F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86AAA1-B3D6-2E43-9706-1556357E4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9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9B91DB-8E21-7A42-9DFE-C837B2112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648B6-94BF-D541-866C-D5B1C1D74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0BF6D-D7EE-0A43-8EFD-B2C979439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B7544-9BA1-AD4F-A2E0-937E7ABFDBE1}" type="datetimeFigureOut">
              <a:rPr lang="en-US" smtClean="0"/>
              <a:t>4/2/20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A859F-39FA-4A42-BA16-ED33FB52AB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9CBC3-70DB-8B4F-9E30-2B888D3BF8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A8978-1CB3-0143-8FAB-DFBF614219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5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commons.wikimedia.org/wiki/File:Japanese_Map_symbol_(Church).svg" TargetMode="Externa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5.png"/><Relationship Id="rId5" Type="http://schemas.openxmlformats.org/officeDocument/2006/relationships/hyperlink" Target="https://pixabay.com/en/earth-globe-planet-world-147591/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66E8C-586C-3943-B0D5-17F494746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3651467" cy="4005943"/>
          </a:xfrm>
        </p:spPr>
        <p:txBody>
          <a:bodyPr>
            <a:noAutofit/>
          </a:bodyPr>
          <a:lstStyle/>
          <a:p>
            <a:r>
              <a:rPr lang="en-US" sz="3200" b="1" dirty="0"/>
              <a:t>Nonhierarchical Interdependence &amp; the “Eternal Newness” of the Church-Cosmos Ecosystem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AF90B-6A43-494E-96C5-A5032DB12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4005943"/>
            <a:ext cx="3651466" cy="1988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Stephen L. Hawkins</a:t>
            </a:r>
          </a:p>
          <a:p>
            <a:pPr marL="0" indent="0">
              <a:buNone/>
            </a:pPr>
            <a:r>
              <a:rPr lang="en-US" sz="2000" dirty="0"/>
              <a:t>University of Wisconsin – Milwaukee’s </a:t>
            </a:r>
          </a:p>
          <a:p>
            <a:pPr marL="0" indent="0">
              <a:buNone/>
            </a:pPr>
            <a:r>
              <a:rPr lang="en-US" sz="2000" dirty="0"/>
              <a:t>Religious Studies </a:t>
            </a:r>
            <a:r>
              <a:rPr lang="en-US" sz="2000"/>
              <a:t>Conference April </a:t>
            </a:r>
            <a:r>
              <a:rPr lang="en-US" sz="2000" dirty="0"/>
              <a:t>2020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image2.jpg" descr="A tree in front of a building&#10;&#10;Description automatically generated">
            <a:extLst>
              <a:ext uri="{FF2B5EF4-FFF2-40B4-BE49-F238E27FC236}">
                <a16:creationId xmlns:a16="http://schemas.microsoft.com/office/drawing/2014/main" id="{C45B9BB8-6A8C-BC4A-B529-04CEE83C86EB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4420" r="23630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27090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580C-A0D4-F946-92AA-3F756B473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Interdependence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“</a:t>
            </a:r>
            <a:r>
              <a:rPr lang="en-US" dirty="0" err="1"/>
              <a:t>Nestedness</a:t>
            </a:r>
            <a:r>
              <a:rPr lang="en-US" dirty="0"/>
              <a:t>”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Continuous Feedback/“Eternal Newness”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DA49F-110F-0F4C-BE11-B0210AB91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The Church &amp; 4 Characteristics of Ecosystems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7D62641-2B43-3F4F-97E3-18FA94F81553}"/>
              </a:ext>
            </a:extLst>
          </p:cNvPr>
          <p:cNvSpPr/>
          <p:nvPr/>
        </p:nvSpPr>
        <p:spPr>
          <a:xfrm>
            <a:off x="4114801" y="1825625"/>
            <a:ext cx="711200" cy="782108"/>
          </a:xfrm>
          <a:prstGeom prst="rightBrace">
            <a:avLst>
              <a:gd name="adj1" fmla="val 8333"/>
              <a:gd name="adj2" fmla="val 478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7B4FC2D-BD9B-784C-AA34-9ECD8E5B138A}"/>
              </a:ext>
            </a:extLst>
          </p:cNvPr>
          <p:cNvSpPr/>
          <p:nvPr/>
        </p:nvSpPr>
        <p:spPr>
          <a:xfrm>
            <a:off x="4114801" y="2997200"/>
            <a:ext cx="711200" cy="153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C979CD9-7152-364C-9193-C757E3BE7904}"/>
              </a:ext>
            </a:extLst>
          </p:cNvPr>
          <p:cNvSpPr/>
          <p:nvPr/>
        </p:nvSpPr>
        <p:spPr>
          <a:xfrm>
            <a:off x="7518401" y="3568362"/>
            <a:ext cx="711200" cy="141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4BBDF-BC33-414A-8E92-09F441DAF9C7}"/>
              </a:ext>
            </a:extLst>
          </p:cNvPr>
          <p:cNvSpPr txBox="1"/>
          <p:nvPr/>
        </p:nvSpPr>
        <p:spPr>
          <a:xfrm>
            <a:off x="4971145" y="2032013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The Apostle Paul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3B2B59-CD49-8D47-9AD3-81A6FEC2DD05}"/>
              </a:ext>
            </a:extLst>
          </p:cNvPr>
          <p:cNvSpPr txBox="1"/>
          <p:nvPr/>
        </p:nvSpPr>
        <p:spPr>
          <a:xfrm>
            <a:off x="4971145" y="2889528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Sallie </a:t>
            </a:r>
            <a:r>
              <a:rPr lang="en-US" sz="2000" dirty="0" err="1"/>
              <a:t>McFague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1A5FE8-8BA1-5344-9C27-28D640425138}"/>
              </a:ext>
            </a:extLst>
          </p:cNvPr>
          <p:cNvSpPr txBox="1"/>
          <p:nvPr/>
        </p:nvSpPr>
        <p:spPr>
          <a:xfrm>
            <a:off x="8360230" y="3432939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Pope Francis</a:t>
            </a:r>
          </a:p>
        </p:txBody>
      </p:sp>
      <p:pic>
        <p:nvPicPr>
          <p:cNvPr id="7" name="Slide 9" descr="Slide 9">
            <a:hlinkClick r:id="" action="ppaction://media"/>
            <a:extLst>
              <a:ext uri="{FF2B5EF4-FFF2-40B4-BE49-F238E27FC236}">
                <a16:creationId xmlns:a16="http://schemas.microsoft.com/office/drawing/2014/main" id="{4FC5832A-B23A-D741-8DDD-3636FFA4D6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2172" y="536416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7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B1F5E-5122-0E41-A21B-F7E59D8FC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“The Congregation’s Oldest Member”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48AA7-6D16-0846-A328-31F381DF9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Underwood Memorial</a:t>
            </a:r>
            <a:br>
              <a:rPr lang="en-US" sz="2000" dirty="0"/>
            </a:br>
            <a:r>
              <a:rPr lang="en-US" sz="2000" dirty="0"/>
              <a:t>Baptist Church;</a:t>
            </a:r>
            <a:br>
              <a:rPr lang="en-US" sz="2000" dirty="0"/>
            </a:br>
            <a:r>
              <a:rPr lang="en-US" sz="2000" dirty="0"/>
              <a:t>Wauwatosa, WI</a:t>
            </a:r>
          </a:p>
          <a:p>
            <a:r>
              <a:rPr lang="en-US" sz="2000" dirty="0"/>
              <a:t>126-year-old Scots Pine</a:t>
            </a:r>
          </a:p>
        </p:txBody>
      </p:sp>
      <p:pic>
        <p:nvPicPr>
          <p:cNvPr id="4" name="image2.jpg">
            <a:extLst>
              <a:ext uri="{FF2B5EF4-FFF2-40B4-BE49-F238E27FC236}">
                <a16:creationId xmlns:a16="http://schemas.microsoft.com/office/drawing/2014/main" id="{E7082CEC-6B1E-3A42-B691-9A67C771A670}"/>
              </a:ext>
            </a:extLst>
          </p:cNvPr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862887" y="1825625"/>
            <a:ext cx="7795714" cy="4351338"/>
          </a:xfrm>
          <a:prstGeom prst="rect">
            <a:avLst/>
          </a:prstGeom>
          <a:ln/>
        </p:spPr>
      </p:pic>
      <p:pic>
        <p:nvPicPr>
          <p:cNvPr id="5" name="Slide 10" descr="Slide 10">
            <a:hlinkClick r:id="" action="ppaction://media"/>
            <a:extLst>
              <a:ext uri="{FF2B5EF4-FFF2-40B4-BE49-F238E27FC236}">
                <a16:creationId xmlns:a16="http://schemas.microsoft.com/office/drawing/2014/main" id="{8259DC37-D862-CA4E-9E61-976C622F034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6686" y="54991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8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580C-A0D4-F946-92AA-3F756B473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Interdependence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“</a:t>
            </a:r>
            <a:r>
              <a:rPr lang="en-US" dirty="0" err="1"/>
              <a:t>Nestedness</a:t>
            </a:r>
            <a:r>
              <a:rPr lang="en-US" dirty="0"/>
              <a:t>”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Continuous Feedback/“Eternal Newness”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DA49F-110F-0F4C-BE11-B0210AB91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The Church &amp; 4 Characteristics of Ecosystems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7D62641-2B43-3F4F-97E3-18FA94F81553}"/>
              </a:ext>
            </a:extLst>
          </p:cNvPr>
          <p:cNvSpPr/>
          <p:nvPr/>
        </p:nvSpPr>
        <p:spPr>
          <a:xfrm>
            <a:off x="4114801" y="1825625"/>
            <a:ext cx="711200" cy="782108"/>
          </a:xfrm>
          <a:prstGeom prst="rightBrace">
            <a:avLst>
              <a:gd name="adj1" fmla="val 8333"/>
              <a:gd name="adj2" fmla="val 478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7B4FC2D-BD9B-784C-AA34-9ECD8E5B138A}"/>
              </a:ext>
            </a:extLst>
          </p:cNvPr>
          <p:cNvSpPr/>
          <p:nvPr/>
        </p:nvSpPr>
        <p:spPr>
          <a:xfrm>
            <a:off x="4114801" y="2997200"/>
            <a:ext cx="711200" cy="153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C979CD9-7152-364C-9193-C757E3BE7904}"/>
              </a:ext>
            </a:extLst>
          </p:cNvPr>
          <p:cNvSpPr/>
          <p:nvPr/>
        </p:nvSpPr>
        <p:spPr>
          <a:xfrm>
            <a:off x="7518401" y="3568362"/>
            <a:ext cx="711200" cy="141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4BBDF-BC33-414A-8E92-09F441DAF9C7}"/>
              </a:ext>
            </a:extLst>
          </p:cNvPr>
          <p:cNvSpPr txBox="1"/>
          <p:nvPr/>
        </p:nvSpPr>
        <p:spPr>
          <a:xfrm>
            <a:off x="4971145" y="2032013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The Apostle Paul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3B2B59-CD49-8D47-9AD3-81A6FEC2DD05}"/>
              </a:ext>
            </a:extLst>
          </p:cNvPr>
          <p:cNvSpPr txBox="1"/>
          <p:nvPr/>
        </p:nvSpPr>
        <p:spPr>
          <a:xfrm>
            <a:off x="4971145" y="2889528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Sallie </a:t>
            </a:r>
            <a:r>
              <a:rPr lang="en-US" sz="2000" dirty="0" err="1"/>
              <a:t>McFague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1A5FE8-8BA1-5344-9C27-28D640425138}"/>
              </a:ext>
            </a:extLst>
          </p:cNvPr>
          <p:cNvSpPr txBox="1"/>
          <p:nvPr/>
        </p:nvSpPr>
        <p:spPr>
          <a:xfrm>
            <a:off x="8360230" y="3432939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Pope Francis</a:t>
            </a:r>
          </a:p>
        </p:txBody>
      </p:sp>
      <p:pic>
        <p:nvPicPr>
          <p:cNvPr id="4" name="Slide 11" descr="Slide 11">
            <a:hlinkClick r:id="" action="ppaction://media"/>
            <a:extLst>
              <a:ext uri="{FF2B5EF4-FFF2-40B4-BE49-F238E27FC236}">
                <a16:creationId xmlns:a16="http://schemas.microsoft.com/office/drawing/2014/main" id="{48B3A79B-04D0-6643-8E1E-179229BD6E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55317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1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580C-A0D4-F946-92AA-3F756B473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Interdependence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“</a:t>
            </a:r>
            <a:r>
              <a:rPr lang="en-US" dirty="0" err="1"/>
              <a:t>Nestedness</a:t>
            </a:r>
            <a:r>
              <a:rPr lang="en-US" dirty="0"/>
              <a:t>”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Continuous Feedback/“Eternal Newness”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DA49F-110F-0F4C-BE11-B0210AB91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The Church &amp; 4 Characteristics of Ecosystems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7D62641-2B43-3F4F-97E3-18FA94F81553}"/>
              </a:ext>
            </a:extLst>
          </p:cNvPr>
          <p:cNvSpPr/>
          <p:nvPr/>
        </p:nvSpPr>
        <p:spPr>
          <a:xfrm>
            <a:off x="4114801" y="1825625"/>
            <a:ext cx="711200" cy="782108"/>
          </a:xfrm>
          <a:prstGeom prst="rightBrace">
            <a:avLst>
              <a:gd name="adj1" fmla="val 8333"/>
              <a:gd name="adj2" fmla="val 478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7B4FC2D-BD9B-784C-AA34-9ECD8E5B138A}"/>
              </a:ext>
            </a:extLst>
          </p:cNvPr>
          <p:cNvSpPr/>
          <p:nvPr/>
        </p:nvSpPr>
        <p:spPr>
          <a:xfrm>
            <a:off x="4114801" y="2997200"/>
            <a:ext cx="711200" cy="153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C979CD9-7152-364C-9193-C757E3BE7904}"/>
              </a:ext>
            </a:extLst>
          </p:cNvPr>
          <p:cNvSpPr/>
          <p:nvPr/>
        </p:nvSpPr>
        <p:spPr>
          <a:xfrm>
            <a:off x="7518401" y="3568362"/>
            <a:ext cx="711200" cy="141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4BBDF-BC33-414A-8E92-09F441DAF9C7}"/>
              </a:ext>
            </a:extLst>
          </p:cNvPr>
          <p:cNvSpPr txBox="1"/>
          <p:nvPr/>
        </p:nvSpPr>
        <p:spPr>
          <a:xfrm>
            <a:off x="4971145" y="2032013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The Apostle Paul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3B2B59-CD49-8D47-9AD3-81A6FEC2DD05}"/>
              </a:ext>
            </a:extLst>
          </p:cNvPr>
          <p:cNvSpPr txBox="1"/>
          <p:nvPr/>
        </p:nvSpPr>
        <p:spPr>
          <a:xfrm>
            <a:off x="4971145" y="2889528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Sallie </a:t>
            </a:r>
            <a:r>
              <a:rPr lang="en-US" sz="2000" dirty="0" err="1"/>
              <a:t>McFague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1A5FE8-8BA1-5344-9C27-28D640425138}"/>
              </a:ext>
            </a:extLst>
          </p:cNvPr>
          <p:cNvSpPr txBox="1"/>
          <p:nvPr/>
        </p:nvSpPr>
        <p:spPr>
          <a:xfrm>
            <a:off x="8360230" y="3432939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Pope Francis</a:t>
            </a:r>
          </a:p>
        </p:txBody>
      </p:sp>
      <p:pic>
        <p:nvPicPr>
          <p:cNvPr id="7" name="Slide 1" descr="Slide 1">
            <a:hlinkClick r:id="" action="ppaction://media"/>
            <a:extLst>
              <a:ext uri="{FF2B5EF4-FFF2-40B4-BE49-F238E27FC236}">
                <a16:creationId xmlns:a16="http://schemas.microsoft.com/office/drawing/2014/main" id="{D7901ABB-302B-394F-BB73-F7E32110EB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54991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08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6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>
            <a:extLst>
              <a:ext uri="{FF2B5EF4-FFF2-40B4-BE49-F238E27FC236}">
                <a16:creationId xmlns:a16="http://schemas.microsoft.com/office/drawing/2014/main" id="{A231D942-E3EC-F74D-922F-DC1BA1F66D95}"/>
              </a:ext>
            </a:extLst>
          </p:cNvPr>
          <p:cNvSpPr/>
          <p:nvPr/>
        </p:nvSpPr>
        <p:spPr>
          <a:xfrm>
            <a:off x="3316514" y="728432"/>
            <a:ext cx="5558971" cy="5350328"/>
          </a:xfrm>
          <a:prstGeom prst="donut">
            <a:avLst>
              <a:gd name="adj" fmla="val 22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E3BDAB-45C9-D249-9819-55FB53F7253F}"/>
              </a:ext>
            </a:extLst>
          </p:cNvPr>
          <p:cNvSpPr/>
          <p:nvPr/>
        </p:nvSpPr>
        <p:spPr>
          <a:xfrm>
            <a:off x="5660564" y="2999013"/>
            <a:ext cx="870868" cy="8599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F6174C-8582-D843-900F-C863BF103A5B}"/>
              </a:ext>
            </a:extLst>
          </p:cNvPr>
          <p:cNvSpPr txBox="1"/>
          <p:nvPr/>
        </p:nvSpPr>
        <p:spPr>
          <a:xfrm>
            <a:off x="6095998" y="3218930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Specialized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F5E1A6-7733-B949-B89D-B8DF1E75410A}"/>
              </a:ext>
            </a:extLst>
          </p:cNvPr>
          <p:cNvSpPr txBox="1"/>
          <p:nvPr/>
        </p:nvSpPr>
        <p:spPr>
          <a:xfrm>
            <a:off x="7738534" y="4524990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Generalized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0D0CA97-6CEF-E642-85AA-4E433C766FF0}"/>
              </a:ext>
            </a:extLst>
          </p:cNvPr>
          <p:cNvSpPr txBox="1">
            <a:spLocks/>
          </p:cNvSpPr>
          <p:nvPr/>
        </p:nvSpPr>
        <p:spPr>
          <a:xfrm>
            <a:off x="0" y="116458"/>
            <a:ext cx="501105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“</a:t>
            </a:r>
            <a:r>
              <a:rPr lang="en-US" b="1" dirty="0" err="1"/>
              <a:t>Nestedness</a:t>
            </a:r>
            <a:r>
              <a:rPr lang="en-US" b="1" dirty="0"/>
              <a:t>”</a:t>
            </a:r>
          </a:p>
        </p:txBody>
      </p:sp>
      <p:pic>
        <p:nvPicPr>
          <p:cNvPr id="2" name="Slide 2" descr="Slide 2">
            <a:hlinkClick r:id="" action="ppaction://media"/>
            <a:extLst>
              <a:ext uri="{FF2B5EF4-FFF2-40B4-BE49-F238E27FC236}">
                <a16:creationId xmlns:a16="http://schemas.microsoft.com/office/drawing/2014/main" id="{7DA24A5A-6A39-0240-A606-60C3DF06CC5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8629" y="558519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580C-A0D4-F946-92AA-3F756B473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Interdependence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“</a:t>
            </a:r>
            <a:r>
              <a:rPr lang="en-US" dirty="0" err="1"/>
              <a:t>Nestedness</a:t>
            </a:r>
            <a:r>
              <a:rPr lang="en-US" dirty="0"/>
              <a:t>”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Continuous Feedback/“Eternal Newness”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DA49F-110F-0F4C-BE11-B0210AB91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The Church &amp; 4 Characteristics of Ecosystems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7D62641-2B43-3F4F-97E3-18FA94F81553}"/>
              </a:ext>
            </a:extLst>
          </p:cNvPr>
          <p:cNvSpPr/>
          <p:nvPr/>
        </p:nvSpPr>
        <p:spPr>
          <a:xfrm>
            <a:off x="4114801" y="1825625"/>
            <a:ext cx="711200" cy="782108"/>
          </a:xfrm>
          <a:prstGeom prst="rightBrace">
            <a:avLst>
              <a:gd name="adj1" fmla="val 8333"/>
              <a:gd name="adj2" fmla="val 478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7B4FC2D-BD9B-784C-AA34-9ECD8E5B138A}"/>
              </a:ext>
            </a:extLst>
          </p:cNvPr>
          <p:cNvSpPr/>
          <p:nvPr/>
        </p:nvSpPr>
        <p:spPr>
          <a:xfrm>
            <a:off x="4114801" y="2997200"/>
            <a:ext cx="711200" cy="153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C979CD9-7152-364C-9193-C757E3BE7904}"/>
              </a:ext>
            </a:extLst>
          </p:cNvPr>
          <p:cNvSpPr/>
          <p:nvPr/>
        </p:nvSpPr>
        <p:spPr>
          <a:xfrm>
            <a:off x="7518401" y="3568362"/>
            <a:ext cx="711200" cy="141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4BBDF-BC33-414A-8E92-09F441DAF9C7}"/>
              </a:ext>
            </a:extLst>
          </p:cNvPr>
          <p:cNvSpPr txBox="1"/>
          <p:nvPr/>
        </p:nvSpPr>
        <p:spPr>
          <a:xfrm>
            <a:off x="4971145" y="2032013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The Apostle Paul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3B2B59-CD49-8D47-9AD3-81A6FEC2DD05}"/>
              </a:ext>
            </a:extLst>
          </p:cNvPr>
          <p:cNvSpPr txBox="1"/>
          <p:nvPr/>
        </p:nvSpPr>
        <p:spPr>
          <a:xfrm>
            <a:off x="4971145" y="2889528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Sallie </a:t>
            </a:r>
            <a:r>
              <a:rPr lang="en-US" sz="2000" dirty="0" err="1"/>
              <a:t>McFague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1A5FE8-8BA1-5344-9C27-28D640425138}"/>
              </a:ext>
            </a:extLst>
          </p:cNvPr>
          <p:cNvSpPr txBox="1"/>
          <p:nvPr/>
        </p:nvSpPr>
        <p:spPr>
          <a:xfrm>
            <a:off x="8360230" y="3432939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Pope Francis</a:t>
            </a:r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4BF23FAB-96B4-B645-AAD1-744B3E34B2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56800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63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2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304CA-2734-C540-9530-D8D7414F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2571" y="531606"/>
            <a:ext cx="6201229" cy="5794787"/>
          </a:xfrm>
        </p:spPr>
        <p:txBody>
          <a:bodyPr/>
          <a:lstStyle/>
          <a:p>
            <a:pPr algn="ctr"/>
            <a:r>
              <a:rPr lang="en-US" dirty="0"/>
              <a:t>Leonardo da Vinci’s “Vitruvian Man” </a:t>
            </a:r>
            <a:br>
              <a:rPr lang="en-US" dirty="0"/>
            </a:br>
            <a:r>
              <a:rPr lang="en-US" dirty="0"/>
              <a:t>(circa 1490)</a:t>
            </a:r>
          </a:p>
        </p:txBody>
      </p:sp>
      <p:pic>
        <p:nvPicPr>
          <p:cNvPr id="5" name="Content Placeholder 4" descr="A picture containing text, sitting, building, stone&#10;&#10;Description automatically generated">
            <a:extLst>
              <a:ext uri="{FF2B5EF4-FFF2-40B4-BE49-F238E27FC236}">
                <a16:creationId xmlns:a16="http://schemas.microsoft.com/office/drawing/2014/main" id="{90DBE534-9E95-1C47-B1E6-1A98FDA86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38200" y="531606"/>
            <a:ext cx="4136665" cy="5794787"/>
          </a:xfrm>
        </p:spPr>
      </p:pic>
      <p:pic>
        <p:nvPicPr>
          <p:cNvPr id="3" name="Slide 4" descr="Slide 4">
            <a:hlinkClick r:id="" action="ppaction://media"/>
            <a:extLst>
              <a:ext uri="{FF2B5EF4-FFF2-40B4-BE49-F238E27FC236}">
                <a16:creationId xmlns:a16="http://schemas.microsoft.com/office/drawing/2014/main" id="{D5D72BAD-4539-EB44-9462-323CBC6DF40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1800" y="551359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32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0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>
            <a:extLst>
              <a:ext uri="{FF2B5EF4-FFF2-40B4-BE49-F238E27FC236}">
                <a16:creationId xmlns:a16="http://schemas.microsoft.com/office/drawing/2014/main" id="{A231D942-E3EC-F74D-922F-DC1BA1F66D95}"/>
              </a:ext>
            </a:extLst>
          </p:cNvPr>
          <p:cNvSpPr/>
          <p:nvPr/>
        </p:nvSpPr>
        <p:spPr>
          <a:xfrm>
            <a:off x="3316514" y="728432"/>
            <a:ext cx="5558971" cy="5350328"/>
          </a:xfrm>
          <a:prstGeom prst="donut">
            <a:avLst>
              <a:gd name="adj" fmla="val 22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E3BDAB-45C9-D249-9819-55FB53F7253F}"/>
              </a:ext>
            </a:extLst>
          </p:cNvPr>
          <p:cNvSpPr/>
          <p:nvPr/>
        </p:nvSpPr>
        <p:spPr>
          <a:xfrm>
            <a:off x="5660564" y="2999013"/>
            <a:ext cx="870868" cy="8599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F6174C-8582-D843-900F-C863BF103A5B}"/>
              </a:ext>
            </a:extLst>
          </p:cNvPr>
          <p:cNvSpPr txBox="1"/>
          <p:nvPr/>
        </p:nvSpPr>
        <p:spPr>
          <a:xfrm>
            <a:off x="6095998" y="3218930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Universe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F5E1A6-7733-B949-B89D-B8DF1E75410A}"/>
              </a:ext>
            </a:extLst>
          </p:cNvPr>
          <p:cNvSpPr txBox="1"/>
          <p:nvPr/>
        </p:nvSpPr>
        <p:spPr>
          <a:xfrm>
            <a:off x="7738534" y="4524990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God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0D0CA97-6CEF-E642-85AA-4E433C766FF0}"/>
              </a:ext>
            </a:extLst>
          </p:cNvPr>
          <p:cNvSpPr txBox="1">
            <a:spLocks/>
          </p:cNvSpPr>
          <p:nvPr/>
        </p:nvSpPr>
        <p:spPr>
          <a:xfrm>
            <a:off x="0" y="116458"/>
            <a:ext cx="501105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“</a:t>
            </a:r>
            <a:r>
              <a:rPr lang="en-US" b="1" dirty="0" err="1"/>
              <a:t>Nestedness</a:t>
            </a:r>
            <a:r>
              <a:rPr lang="en-US" b="1" dirty="0"/>
              <a:t>”</a:t>
            </a:r>
          </a:p>
        </p:txBody>
      </p:sp>
      <p:pic>
        <p:nvPicPr>
          <p:cNvPr id="2" name="Slide 5" descr="Slide 5">
            <a:hlinkClick r:id="" action="ppaction://media"/>
            <a:extLst>
              <a:ext uri="{FF2B5EF4-FFF2-40B4-BE49-F238E27FC236}">
                <a16:creationId xmlns:a16="http://schemas.microsoft.com/office/drawing/2014/main" id="{8E2A457A-83AA-7643-AC3B-629F860465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7657" y="567236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4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580C-A0D4-F946-92AA-3F756B473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Diversity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Interdependence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“</a:t>
            </a:r>
            <a:r>
              <a:rPr lang="en-US" dirty="0" err="1"/>
              <a:t>Nestedness</a:t>
            </a:r>
            <a:r>
              <a:rPr lang="en-US" dirty="0"/>
              <a:t>”	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Continuous Feedback/“Eternal Newness”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DA49F-110F-0F4C-BE11-B0210AB91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The Church &amp; 4 Characteristics of Ecosystems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7D62641-2B43-3F4F-97E3-18FA94F81553}"/>
              </a:ext>
            </a:extLst>
          </p:cNvPr>
          <p:cNvSpPr/>
          <p:nvPr/>
        </p:nvSpPr>
        <p:spPr>
          <a:xfrm>
            <a:off x="4114801" y="1825625"/>
            <a:ext cx="711200" cy="782108"/>
          </a:xfrm>
          <a:prstGeom prst="rightBrace">
            <a:avLst>
              <a:gd name="adj1" fmla="val 8333"/>
              <a:gd name="adj2" fmla="val 478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07B4FC2D-BD9B-784C-AA34-9ECD8E5B138A}"/>
              </a:ext>
            </a:extLst>
          </p:cNvPr>
          <p:cNvSpPr/>
          <p:nvPr/>
        </p:nvSpPr>
        <p:spPr>
          <a:xfrm>
            <a:off x="4114801" y="2997200"/>
            <a:ext cx="711200" cy="153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C979CD9-7152-364C-9193-C757E3BE7904}"/>
              </a:ext>
            </a:extLst>
          </p:cNvPr>
          <p:cNvSpPr/>
          <p:nvPr/>
        </p:nvSpPr>
        <p:spPr>
          <a:xfrm>
            <a:off x="7518401" y="3568362"/>
            <a:ext cx="711200" cy="141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4BBDF-BC33-414A-8E92-09F441DAF9C7}"/>
              </a:ext>
            </a:extLst>
          </p:cNvPr>
          <p:cNvSpPr txBox="1"/>
          <p:nvPr/>
        </p:nvSpPr>
        <p:spPr>
          <a:xfrm>
            <a:off x="4971145" y="2032013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The Apostle Paul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3B2B59-CD49-8D47-9AD3-81A6FEC2DD05}"/>
              </a:ext>
            </a:extLst>
          </p:cNvPr>
          <p:cNvSpPr txBox="1"/>
          <p:nvPr/>
        </p:nvSpPr>
        <p:spPr>
          <a:xfrm>
            <a:off x="4971145" y="2889528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Sallie </a:t>
            </a:r>
            <a:r>
              <a:rPr lang="en-US" sz="2000" dirty="0" err="1"/>
              <a:t>McFague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1A5FE8-8BA1-5344-9C27-28D640425138}"/>
              </a:ext>
            </a:extLst>
          </p:cNvPr>
          <p:cNvSpPr txBox="1"/>
          <p:nvPr/>
        </p:nvSpPr>
        <p:spPr>
          <a:xfrm>
            <a:off x="8360230" y="3432939"/>
            <a:ext cx="326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Pope Francis</a:t>
            </a:r>
          </a:p>
        </p:txBody>
      </p:sp>
      <p:pic>
        <p:nvPicPr>
          <p:cNvPr id="4" name="Slide 6" descr="Slide 6">
            <a:hlinkClick r:id="" action="ppaction://media"/>
            <a:extLst>
              <a:ext uri="{FF2B5EF4-FFF2-40B4-BE49-F238E27FC236}">
                <a16:creationId xmlns:a16="http://schemas.microsoft.com/office/drawing/2014/main" id="{C87A49AD-73BA-8549-B2EA-BA55A20590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4113" y="54991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29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4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5B7CC-1D64-AE48-B8B1-D58BE6819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Continuous Feedback/”Eternal Newness”</a:t>
            </a:r>
          </a:p>
        </p:txBody>
      </p:sp>
      <p:pic>
        <p:nvPicPr>
          <p:cNvPr id="5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38479301-B4E9-5F4E-A9D1-34BA0DBFBD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501887" y="1977399"/>
            <a:ext cx="3526973" cy="3526973"/>
          </a:xfr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BD8F9257-CAC6-8F4E-B3FA-C226247A13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163142" y="1977401"/>
            <a:ext cx="3526971" cy="3526971"/>
          </a:xfrm>
          <a:prstGeom prst="rect">
            <a:avLst/>
          </a:prstGeom>
        </p:spPr>
      </p:pic>
      <p:sp>
        <p:nvSpPr>
          <p:cNvPr id="25" name="Right Arrow 24">
            <a:extLst>
              <a:ext uri="{FF2B5EF4-FFF2-40B4-BE49-F238E27FC236}">
                <a16:creationId xmlns:a16="http://schemas.microsoft.com/office/drawing/2014/main" id="{2ECE4886-8AA9-AA42-B486-592258AF8921}"/>
              </a:ext>
            </a:extLst>
          </p:cNvPr>
          <p:cNvSpPr/>
          <p:nvPr/>
        </p:nvSpPr>
        <p:spPr>
          <a:xfrm>
            <a:off x="5573486" y="2013684"/>
            <a:ext cx="1488056" cy="653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>
            <a:extLst>
              <a:ext uri="{FF2B5EF4-FFF2-40B4-BE49-F238E27FC236}">
                <a16:creationId xmlns:a16="http://schemas.microsoft.com/office/drawing/2014/main" id="{BFFA7255-33A5-FE43-BEA2-E7B749679539}"/>
              </a:ext>
            </a:extLst>
          </p:cNvPr>
          <p:cNvSpPr/>
          <p:nvPr/>
        </p:nvSpPr>
        <p:spPr>
          <a:xfrm>
            <a:off x="5573486" y="5148772"/>
            <a:ext cx="1488056" cy="711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Slide 7" descr="Slide 7">
            <a:hlinkClick r:id="" action="ppaction://media"/>
            <a:extLst>
              <a:ext uri="{FF2B5EF4-FFF2-40B4-BE49-F238E27FC236}">
                <a16:creationId xmlns:a16="http://schemas.microsoft.com/office/drawing/2014/main" id="{68C4D2C9-48EF-F54C-81A9-B8BC43AD5B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8200" y="550437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5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8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>
            <a:extLst>
              <a:ext uri="{FF2B5EF4-FFF2-40B4-BE49-F238E27FC236}">
                <a16:creationId xmlns:a16="http://schemas.microsoft.com/office/drawing/2014/main" id="{A231D942-E3EC-F74D-922F-DC1BA1F66D95}"/>
              </a:ext>
            </a:extLst>
          </p:cNvPr>
          <p:cNvSpPr/>
          <p:nvPr/>
        </p:nvSpPr>
        <p:spPr>
          <a:xfrm>
            <a:off x="3316514" y="728432"/>
            <a:ext cx="5558971" cy="5350328"/>
          </a:xfrm>
          <a:prstGeom prst="donut">
            <a:avLst>
              <a:gd name="adj" fmla="val 22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E3BDAB-45C9-D249-9819-55FB53F7253F}"/>
              </a:ext>
            </a:extLst>
          </p:cNvPr>
          <p:cNvSpPr/>
          <p:nvPr/>
        </p:nvSpPr>
        <p:spPr>
          <a:xfrm>
            <a:off x="5660564" y="2999013"/>
            <a:ext cx="870868" cy="8599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F6174C-8582-D843-900F-C863BF103A5B}"/>
              </a:ext>
            </a:extLst>
          </p:cNvPr>
          <p:cNvSpPr txBox="1"/>
          <p:nvPr/>
        </p:nvSpPr>
        <p:spPr>
          <a:xfrm>
            <a:off x="6095998" y="3218930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Bread/Christ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2CDDD-784C-934D-A6D2-E3F4FE9B38A5}"/>
              </a:ext>
            </a:extLst>
          </p:cNvPr>
          <p:cNvSpPr txBox="1"/>
          <p:nvPr/>
        </p:nvSpPr>
        <p:spPr>
          <a:xfrm>
            <a:off x="6816874" y="3838957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Church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F5E1A6-7733-B949-B89D-B8DF1E75410A}"/>
              </a:ext>
            </a:extLst>
          </p:cNvPr>
          <p:cNvSpPr txBox="1"/>
          <p:nvPr/>
        </p:nvSpPr>
        <p:spPr>
          <a:xfrm>
            <a:off x="7738534" y="4524990"/>
            <a:ext cx="181186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World/Cosmos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1F4AA9-55AC-EA4B-8BE8-6B42C60A38E9}"/>
              </a:ext>
            </a:extLst>
          </p:cNvPr>
          <p:cNvSpPr txBox="1"/>
          <p:nvPr/>
        </p:nvSpPr>
        <p:spPr>
          <a:xfrm>
            <a:off x="8703731" y="5185083"/>
            <a:ext cx="1490136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God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0D0CA97-6CEF-E642-85AA-4E433C766FF0}"/>
              </a:ext>
            </a:extLst>
          </p:cNvPr>
          <p:cNvSpPr txBox="1">
            <a:spLocks/>
          </p:cNvSpPr>
          <p:nvPr/>
        </p:nvSpPr>
        <p:spPr>
          <a:xfrm>
            <a:off x="0" y="116458"/>
            <a:ext cx="501105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“</a:t>
            </a:r>
            <a:r>
              <a:rPr lang="en-US" b="1" dirty="0" err="1"/>
              <a:t>Nestedness</a:t>
            </a:r>
            <a:r>
              <a:rPr lang="en-US" b="1" dirty="0"/>
              <a:t>”</a:t>
            </a:r>
          </a:p>
        </p:txBody>
      </p:sp>
      <p:pic>
        <p:nvPicPr>
          <p:cNvPr id="2" name="Slide 8" descr="Slide 8">
            <a:hlinkClick r:id="" action="ppaction://media"/>
            <a:extLst>
              <a:ext uri="{FF2B5EF4-FFF2-40B4-BE49-F238E27FC236}">
                <a16:creationId xmlns:a16="http://schemas.microsoft.com/office/drawing/2014/main" id="{F4D59D8C-25AA-2C4E-9A63-D3529E321E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9057" y="558519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9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260</Words>
  <Application>Microsoft Macintosh PowerPoint</Application>
  <PresentationFormat>Widescreen</PresentationFormat>
  <Paragraphs>64</Paragraphs>
  <Slides>12</Slides>
  <Notes>2</Notes>
  <HiddenSlides>0</HiddenSlides>
  <MMClips>11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Nonhierarchical Interdependence &amp; the “Eternal Newness” of the Church-Cosmos Ecosystem</vt:lpstr>
      <vt:lpstr>The Church &amp; 4 Characteristics of Ecosystems</vt:lpstr>
      <vt:lpstr>PowerPoint Presentation</vt:lpstr>
      <vt:lpstr>The Church &amp; 4 Characteristics of Ecosystems</vt:lpstr>
      <vt:lpstr>Leonardo da Vinci’s “Vitruvian Man”  (circa 1490)</vt:lpstr>
      <vt:lpstr>PowerPoint Presentation</vt:lpstr>
      <vt:lpstr>The Church &amp; 4 Characteristics of Ecosystems</vt:lpstr>
      <vt:lpstr>Continuous Feedback/”Eternal Newness”</vt:lpstr>
      <vt:lpstr>PowerPoint Presentation</vt:lpstr>
      <vt:lpstr>The Church &amp; 4 Characteristics of Ecosystems</vt:lpstr>
      <vt:lpstr>“The Congregation’s Oldest Member”</vt:lpstr>
      <vt:lpstr>The Church &amp; 4 Characteristics of Ecosystems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Nonhierarchical Interdependence &amp; the “Eternal Newness” of the Church-Cosmos Ecosystem</dc:title>
  <dc:creator>Hawkins, Stephen</dc:creator>
  <cp:lastModifiedBy>Hawkins, Stephen</cp:lastModifiedBy>
  <cp:revision>6</cp:revision>
  <dcterms:created xsi:type="dcterms:W3CDTF">2020-04-02T18:42:19Z</dcterms:created>
  <dcterms:modified xsi:type="dcterms:W3CDTF">2020-04-02T18:55:41Z</dcterms:modified>
</cp:coreProperties>
</file>