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3"/>
  </p:notesMasterIdLst>
  <p:sldIdLst>
    <p:sldId id="256" r:id="rId2"/>
  </p:sldIdLst>
  <p:sldSz cx="42062400" cy="384048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76" autoAdjust="0"/>
    <p:restoredTop sz="90976" autoAdjust="0"/>
  </p:normalViewPr>
  <p:slideViewPr>
    <p:cSldViewPr snapToGrid="0">
      <p:cViewPr>
        <p:scale>
          <a:sx n="140" d="100"/>
          <a:sy n="140" d="100"/>
        </p:scale>
        <p:origin x="-27248" y="-12760"/>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oleObject" Target="file:///C:\Users\Lyseng%20Her\Desktop\GABAlyseng.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Peptide</a:t>
            </a:r>
            <a:r>
              <a:rPr lang="en-US" baseline="0"/>
              <a:t> vs Buffer</a:t>
            </a:r>
            <a:endParaRPr lang="en-US"/>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0620201173976323"/>
          <c:y val="0.097049367034349"/>
          <c:w val="0.921917256509766"/>
          <c:h val="0.795822544721424"/>
        </c:manualLayout>
      </c:layout>
      <c:scatterChart>
        <c:scatterStyle val="lineMarker"/>
        <c:varyColors val="0"/>
        <c:ser>
          <c:idx val="0"/>
          <c:order val="0"/>
          <c:tx>
            <c:strRef>
              <c:f>[GABAlyseng.xls]Sheet1!$C$1</c:f>
              <c:strCache>
                <c:ptCount val="1"/>
                <c:pt idx="0">
                  <c:v>Peptide with Buffer</c:v>
                </c:pt>
              </c:strCache>
            </c:strRef>
          </c:tx>
          <c:spPr>
            <a:ln w="19050" cap="rnd">
              <a:solidFill>
                <a:schemeClr val="accent1"/>
              </a:solidFill>
              <a:round/>
            </a:ln>
            <a:effectLst/>
          </c:spPr>
          <c:marker>
            <c:symbol val="none"/>
          </c:marker>
          <c:xVal>
            <c:numRef>
              <c:f>[GABAlyseng.xls]Sheet1!$B$2:$B$309</c:f>
              <c:numCache>
                <c:formatCode>General</c:formatCode>
                <c:ptCount val="308"/>
                <c:pt idx="0">
                  <c:v>0.02</c:v>
                </c:pt>
                <c:pt idx="1">
                  <c:v>0.089</c:v>
                </c:pt>
                <c:pt idx="2">
                  <c:v>0.158</c:v>
                </c:pt>
                <c:pt idx="3">
                  <c:v>0.227</c:v>
                </c:pt>
                <c:pt idx="4">
                  <c:v>0.296</c:v>
                </c:pt>
                <c:pt idx="5">
                  <c:v>0.364</c:v>
                </c:pt>
                <c:pt idx="6">
                  <c:v>0.433</c:v>
                </c:pt>
                <c:pt idx="7">
                  <c:v>0.502</c:v>
                </c:pt>
                <c:pt idx="8">
                  <c:v>0.571</c:v>
                </c:pt>
                <c:pt idx="9">
                  <c:v>0.64</c:v>
                </c:pt>
                <c:pt idx="10">
                  <c:v>0.708</c:v>
                </c:pt>
                <c:pt idx="11">
                  <c:v>0.777</c:v>
                </c:pt>
                <c:pt idx="12">
                  <c:v>0.846</c:v>
                </c:pt>
                <c:pt idx="13">
                  <c:v>0.915</c:v>
                </c:pt>
                <c:pt idx="14">
                  <c:v>0.984</c:v>
                </c:pt>
                <c:pt idx="15">
                  <c:v>1.053</c:v>
                </c:pt>
                <c:pt idx="16">
                  <c:v>1.121</c:v>
                </c:pt>
                <c:pt idx="17">
                  <c:v>1.19</c:v>
                </c:pt>
                <c:pt idx="18">
                  <c:v>1.259</c:v>
                </c:pt>
                <c:pt idx="19">
                  <c:v>1.328</c:v>
                </c:pt>
                <c:pt idx="20">
                  <c:v>1.397</c:v>
                </c:pt>
                <c:pt idx="21">
                  <c:v>1.465</c:v>
                </c:pt>
                <c:pt idx="22">
                  <c:v>1.534</c:v>
                </c:pt>
                <c:pt idx="23">
                  <c:v>1.603</c:v>
                </c:pt>
                <c:pt idx="24">
                  <c:v>1.672</c:v>
                </c:pt>
                <c:pt idx="25">
                  <c:v>1.741</c:v>
                </c:pt>
                <c:pt idx="26">
                  <c:v>1.81</c:v>
                </c:pt>
                <c:pt idx="27">
                  <c:v>1.878</c:v>
                </c:pt>
                <c:pt idx="28">
                  <c:v>1.947</c:v>
                </c:pt>
                <c:pt idx="29">
                  <c:v>2.016</c:v>
                </c:pt>
                <c:pt idx="30">
                  <c:v>2.085</c:v>
                </c:pt>
                <c:pt idx="31">
                  <c:v>2.154</c:v>
                </c:pt>
                <c:pt idx="32">
                  <c:v>2.222</c:v>
                </c:pt>
                <c:pt idx="33">
                  <c:v>2.291</c:v>
                </c:pt>
                <c:pt idx="34">
                  <c:v>2.36</c:v>
                </c:pt>
                <c:pt idx="35">
                  <c:v>2.429</c:v>
                </c:pt>
                <c:pt idx="36">
                  <c:v>2.498</c:v>
                </c:pt>
                <c:pt idx="37">
                  <c:v>2.567</c:v>
                </c:pt>
                <c:pt idx="38">
                  <c:v>2.635</c:v>
                </c:pt>
                <c:pt idx="39">
                  <c:v>2.704</c:v>
                </c:pt>
                <c:pt idx="40">
                  <c:v>2.773</c:v>
                </c:pt>
                <c:pt idx="41">
                  <c:v>2.842</c:v>
                </c:pt>
                <c:pt idx="42">
                  <c:v>2.911</c:v>
                </c:pt>
                <c:pt idx="43">
                  <c:v>2.979</c:v>
                </c:pt>
                <c:pt idx="44">
                  <c:v>3.048</c:v>
                </c:pt>
                <c:pt idx="45">
                  <c:v>3.117</c:v>
                </c:pt>
                <c:pt idx="46">
                  <c:v>3.186</c:v>
                </c:pt>
                <c:pt idx="47">
                  <c:v>3.255</c:v>
                </c:pt>
                <c:pt idx="48">
                  <c:v>3.324</c:v>
                </c:pt>
                <c:pt idx="49">
                  <c:v>3.391999999999999</c:v>
                </c:pt>
                <c:pt idx="50">
                  <c:v>3.461</c:v>
                </c:pt>
                <c:pt idx="51">
                  <c:v>3.53</c:v>
                </c:pt>
                <c:pt idx="52">
                  <c:v>3.599</c:v>
                </c:pt>
                <c:pt idx="53">
                  <c:v>3.668</c:v>
                </c:pt>
                <c:pt idx="54">
                  <c:v>3.737</c:v>
                </c:pt>
                <c:pt idx="55">
                  <c:v>3.805</c:v>
                </c:pt>
                <c:pt idx="56">
                  <c:v>3.874</c:v>
                </c:pt>
                <c:pt idx="57">
                  <c:v>3.943</c:v>
                </c:pt>
                <c:pt idx="58">
                  <c:v>4.012</c:v>
                </c:pt>
                <c:pt idx="59">
                  <c:v>4.081</c:v>
                </c:pt>
                <c:pt idx="60">
                  <c:v>4.149</c:v>
                </c:pt>
                <c:pt idx="61">
                  <c:v>4.218</c:v>
                </c:pt>
                <c:pt idx="62">
                  <c:v>4.287</c:v>
                </c:pt>
                <c:pt idx="63">
                  <c:v>4.355999999999997</c:v>
                </c:pt>
                <c:pt idx="64">
                  <c:v>4.424999999999997</c:v>
                </c:pt>
                <c:pt idx="65">
                  <c:v>4.494</c:v>
                </c:pt>
                <c:pt idx="66">
                  <c:v>4.561999999999998</c:v>
                </c:pt>
                <c:pt idx="67">
                  <c:v>4.631</c:v>
                </c:pt>
                <c:pt idx="68">
                  <c:v>4.7</c:v>
                </c:pt>
                <c:pt idx="69">
                  <c:v>4.769</c:v>
                </c:pt>
                <c:pt idx="70">
                  <c:v>4.838</c:v>
                </c:pt>
                <c:pt idx="71">
                  <c:v>4.906</c:v>
                </c:pt>
                <c:pt idx="72">
                  <c:v>4.975</c:v>
                </c:pt>
                <c:pt idx="73">
                  <c:v>5.044</c:v>
                </c:pt>
                <c:pt idx="74">
                  <c:v>5.113</c:v>
                </c:pt>
                <c:pt idx="75">
                  <c:v>5.181999999999999</c:v>
                </c:pt>
                <c:pt idx="76">
                  <c:v>5.251</c:v>
                </c:pt>
                <c:pt idx="77">
                  <c:v>5.319</c:v>
                </c:pt>
                <c:pt idx="78">
                  <c:v>5.387999999999997</c:v>
                </c:pt>
                <c:pt idx="79">
                  <c:v>5.457</c:v>
                </c:pt>
                <c:pt idx="80">
                  <c:v>5.525999999999997</c:v>
                </c:pt>
                <c:pt idx="81">
                  <c:v>5.594999999999997</c:v>
                </c:pt>
                <c:pt idx="82">
                  <c:v>5.662999999999996</c:v>
                </c:pt>
                <c:pt idx="83">
                  <c:v>5.732</c:v>
                </c:pt>
                <c:pt idx="84">
                  <c:v>5.801</c:v>
                </c:pt>
                <c:pt idx="85">
                  <c:v>5.87</c:v>
                </c:pt>
                <c:pt idx="86">
                  <c:v>5.939</c:v>
                </c:pt>
                <c:pt idx="87">
                  <c:v>6.008</c:v>
                </c:pt>
                <c:pt idx="88">
                  <c:v>6.076</c:v>
                </c:pt>
                <c:pt idx="89">
                  <c:v>6.144999999999997</c:v>
                </c:pt>
                <c:pt idx="90">
                  <c:v>6.214</c:v>
                </c:pt>
                <c:pt idx="91">
                  <c:v>6.283</c:v>
                </c:pt>
                <c:pt idx="92">
                  <c:v>6.351999999999998</c:v>
                </c:pt>
                <c:pt idx="93">
                  <c:v>6.421</c:v>
                </c:pt>
                <c:pt idx="94">
                  <c:v>6.489</c:v>
                </c:pt>
                <c:pt idx="95">
                  <c:v>6.557999999999997</c:v>
                </c:pt>
                <c:pt idx="96">
                  <c:v>6.626999999999997</c:v>
                </c:pt>
                <c:pt idx="97">
                  <c:v>6.695999999999997</c:v>
                </c:pt>
                <c:pt idx="98">
                  <c:v>6.764999999999997</c:v>
                </c:pt>
                <c:pt idx="99">
                  <c:v>6.833</c:v>
                </c:pt>
                <c:pt idx="100">
                  <c:v>6.902</c:v>
                </c:pt>
                <c:pt idx="101">
                  <c:v>6.971</c:v>
                </c:pt>
                <c:pt idx="102">
                  <c:v>7.04</c:v>
                </c:pt>
                <c:pt idx="103">
                  <c:v>7.109</c:v>
                </c:pt>
                <c:pt idx="104">
                  <c:v>7.177999999999997</c:v>
                </c:pt>
                <c:pt idx="105">
                  <c:v>7.246</c:v>
                </c:pt>
                <c:pt idx="106">
                  <c:v>7.314999999999997</c:v>
                </c:pt>
                <c:pt idx="107">
                  <c:v>7.383999999999999</c:v>
                </c:pt>
                <c:pt idx="108">
                  <c:v>7.453</c:v>
                </c:pt>
                <c:pt idx="109">
                  <c:v>7.521999999999998</c:v>
                </c:pt>
                <c:pt idx="110">
                  <c:v>7.59</c:v>
                </c:pt>
                <c:pt idx="111">
                  <c:v>7.658999999999997</c:v>
                </c:pt>
                <c:pt idx="112">
                  <c:v>7.727999999999997</c:v>
                </c:pt>
                <c:pt idx="113">
                  <c:v>7.797</c:v>
                </c:pt>
                <c:pt idx="114">
                  <c:v>7.865999999999997</c:v>
                </c:pt>
                <c:pt idx="115">
                  <c:v>7.934</c:v>
                </c:pt>
                <c:pt idx="116">
                  <c:v>8.003</c:v>
                </c:pt>
                <c:pt idx="117">
                  <c:v>8.072</c:v>
                </c:pt>
                <c:pt idx="118">
                  <c:v>8.140999999999998</c:v>
                </c:pt>
                <c:pt idx="119">
                  <c:v>8.210000000000001</c:v>
                </c:pt>
                <c:pt idx="120">
                  <c:v>8.279000000000001</c:v>
                </c:pt>
                <c:pt idx="121">
                  <c:v>8.347000000000001</c:v>
                </c:pt>
                <c:pt idx="122">
                  <c:v>8.416</c:v>
                </c:pt>
                <c:pt idx="123">
                  <c:v>8.485</c:v>
                </c:pt>
                <c:pt idx="124">
                  <c:v>8.554</c:v>
                </c:pt>
                <c:pt idx="125">
                  <c:v>8.623000000000001</c:v>
                </c:pt>
                <c:pt idx="126">
                  <c:v>8.692</c:v>
                </c:pt>
                <c:pt idx="127">
                  <c:v>8.76</c:v>
                </c:pt>
                <c:pt idx="128">
                  <c:v>8.829</c:v>
                </c:pt>
                <c:pt idx="129">
                  <c:v>8.898000000000001</c:v>
                </c:pt>
                <c:pt idx="130">
                  <c:v>8.967</c:v>
                </c:pt>
                <c:pt idx="131">
                  <c:v>9.036000000000001</c:v>
                </c:pt>
                <c:pt idx="132">
                  <c:v>9.104000000000001</c:v>
                </c:pt>
                <c:pt idx="133">
                  <c:v>9.173</c:v>
                </c:pt>
                <c:pt idx="134">
                  <c:v>9.242000000000001</c:v>
                </c:pt>
                <c:pt idx="135">
                  <c:v>9.311000000000003</c:v>
                </c:pt>
                <c:pt idx="136">
                  <c:v>9.38</c:v>
                </c:pt>
                <c:pt idx="137">
                  <c:v>9.449</c:v>
                </c:pt>
                <c:pt idx="138">
                  <c:v>9.517000000000001</c:v>
                </c:pt>
                <c:pt idx="139">
                  <c:v>9.586</c:v>
                </c:pt>
                <c:pt idx="140">
                  <c:v>9.655</c:v>
                </c:pt>
                <c:pt idx="141">
                  <c:v>9.723999999999998</c:v>
                </c:pt>
                <c:pt idx="142">
                  <c:v>9.793000000000001</c:v>
                </c:pt>
                <c:pt idx="143">
                  <c:v>9.861</c:v>
                </c:pt>
                <c:pt idx="144">
                  <c:v>9.93</c:v>
                </c:pt>
                <c:pt idx="145">
                  <c:v>9.999</c:v>
                </c:pt>
                <c:pt idx="146">
                  <c:v>10.068</c:v>
                </c:pt>
                <c:pt idx="147">
                  <c:v>10.137</c:v>
                </c:pt>
                <c:pt idx="148">
                  <c:v>10.206</c:v>
                </c:pt>
                <c:pt idx="149">
                  <c:v>10.274</c:v>
                </c:pt>
                <c:pt idx="150">
                  <c:v>10.343</c:v>
                </c:pt>
                <c:pt idx="151">
                  <c:v>10.412</c:v>
                </c:pt>
                <c:pt idx="152">
                  <c:v>10.481</c:v>
                </c:pt>
                <c:pt idx="153">
                  <c:v>10.55</c:v>
                </c:pt>
                <c:pt idx="154">
                  <c:v>10.618</c:v>
                </c:pt>
                <c:pt idx="155">
                  <c:v>10.687</c:v>
                </c:pt>
                <c:pt idx="156">
                  <c:v>10.756</c:v>
                </c:pt>
                <c:pt idx="157">
                  <c:v>10.825</c:v>
                </c:pt>
                <c:pt idx="158">
                  <c:v>10.894</c:v>
                </c:pt>
                <c:pt idx="159">
                  <c:v>10.963</c:v>
                </c:pt>
                <c:pt idx="160">
                  <c:v>11.031</c:v>
                </c:pt>
                <c:pt idx="161">
                  <c:v>11.1</c:v>
                </c:pt>
                <c:pt idx="162">
                  <c:v>11.169</c:v>
                </c:pt>
                <c:pt idx="163">
                  <c:v>11.238</c:v>
                </c:pt>
                <c:pt idx="164">
                  <c:v>11.307</c:v>
                </c:pt>
                <c:pt idx="165">
                  <c:v>11.376</c:v>
                </c:pt>
                <c:pt idx="166">
                  <c:v>11.444</c:v>
                </c:pt>
                <c:pt idx="167">
                  <c:v>11.513</c:v>
                </c:pt>
                <c:pt idx="168">
                  <c:v>11.582</c:v>
                </c:pt>
                <c:pt idx="169">
                  <c:v>11.651</c:v>
                </c:pt>
                <c:pt idx="170">
                  <c:v>11.72</c:v>
                </c:pt>
                <c:pt idx="171">
                  <c:v>11.788</c:v>
                </c:pt>
                <c:pt idx="172">
                  <c:v>11.857</c:v>
                </c:pt>
                <c:pt idx="173">
                  <c:v>11.926</c:v>
                </c:pt>
                <c:pt idx="174">
                  <c:v>11.995</c:v>
                </c:pt>
                <c:pt idx="175">
                  <c:v>12.064</c:v>
                </c:pt>
                <c:pt idx="176">
                  <c:v>12.133</c:v>
                </c:pt>
                <c:pt idx="177">
                  <c:v>12.201</c:v>
                </c:pt>
                <c:pt idx="178">
                  <c:v>12.27</c:v>
                </c:pt>
                <c:pt idx="179">
                  <c:v>12.339</c:v>
                </c:pt>
                <c:pt idx="180">
                  <c:v>12.408</c:v>
                </c:pt>
                <c:pt idx="181">
                  <c:v>12.477</c:v>
                </c:pt>
                <c:pt idx="182">
                  <c:v>12.545</c:v>
                </c:pt>
                <c:pt idx="183">
                  <c:v>12.614</c:v>
                </c:pt>
                <c:pt idx="184">
                  <c:v>12.683</c:v>
                </c:pt>
                <c:pt idx="185">
                  <c:v>12.752</c:v>
                </c:pt>
                <c:pt idx="186">
                  <c:v>12.821</c:v>
                </c:pt>
                <c:pt idx="187">
                  <c:v>12.89</c:v>
                </c:pt>
                <c:pt idx="188">
                  <c:v>12.958</c:v>
                </c:pt>
                <c:pt idx="189">
                  <c:v>13.027</c:v>
                </c:pt>
                <c:pt idx="190">
                  <c:v>13.096</c:v>
                </c:pt>
                <c:pt idx="191">
                  <c:v>13.165</c:v>
                </c:pt>
                <c:pt idx="192">
                  <c:v>13.234</c:v>
                </c:pt>
                <c:pt idx="193">
                  <c:v>13.302</c:v>
                </c:pt>
                <c:pt idx="194">
                  <c:v>13.371</c:v>
                </c:pt>
                <c:pt idx="195">
                  <c:v>13.44</c:v>
                </c:pt>
                <c:pt idx="196">
                  <c:v>13.509</c:v>
                </c:pt>
                <c:pt idx="197">
                  <c:v>13.578</c:v>
                </c:pt>
                <c:pt idx="198">
                  <c:v>13.647</c:v>
                </c:pt>
                <c:pt idx="199">
                  <c:v>13.715</c:v>
                </c:pt>
                <c:pt idx="200">
                  <c:v>13.784</c:v>
                </c:pt>
                <c:pt idx="201">
                  <c:v>13.853</c:v>
                </c:pt>
                <c:pt idx="202">
                  <c:v>13.922</c:v>
                </c:pt>
                <c:pt idx="203">
                  <c:v>13.991</c:v>
                </c:pt>
                <c:pt idx="204">
                  <c:v>14.06</c:v>
                </c:pt>
                <c:pt idx="205">
                  <c:v>14.128</c:v>
                </c:pt>
                <c:pt idx="206">
                  <c:v>14.197</c:v>
                </c:pt>
                <c:pt idx="207">
                  <c:v>14.266</c:v>
                </c:pt>
                <c:pt idx="208">
                  <c:v>14.335</c:v>
                </c:pt>
                <c:pt idx="209">
                  <c:v>14.404</c:v>
                </c:pt>
                <c:pt idx="210">
                  <c:v>14.472</c:v>
                </c:pt>
                <c:pt idx="211">
                  <c:v>14.541</c:v>
                </c:pt>
                <c:pt idx="212">
                  <c:v>14.61</c:v>
                </c:pt>
                <c:pt idx="213">
                  <c:v>14.679</c:v>
                </c:pt>
                <c:pt idx="214">
                  <c:v>14.748</c:v>
                </c:pt>
                <c:pt idx="215">
                  <c:v>14.816</c:v>
                </c:pt>
                <c:pt idx="216">
                  <c:v>14.885</c:v>
                </c:pt>
                <c:pt idx="217">
                  <c:v>14.954</c:v>
                </c:pt>
                <c:pt idx="218">
                  <c:v>15.023</c:v>
                </c:pt>
                <c:pt idx="219">
                  <c:v>15.092</c:v>
                </c:pt>
                <c:pt idx="220">
                  <c:v>15.161</c:v>
                </c:pt>
                <c:pt idx="221">
                  <c:v>15.229</c:v>
                </c:pt>
                <c:pt idx="222">
                  <c:v>15.298</c:v>
                </c:pt>
                <c:pt idx="223">
                  <c:v>15.367</c:v>
                </c:pt>
                <c:pt idx="224">
                  <c:v>15.436</c:v>
                </c:pt>
                <c:pt idx="225">
                  <c:v>15.505</c:v>
                </c:pt>
                <c:pt idx="226">
                  <c:v>15.574</c:v>
                </c:pt>
                <c:pt idx="227">
                  <c:v>15.642</c:v>
                </c:pt>
                <c:pt idx="228">
                  <c:v>15.711</c:v>
                </c:pt>
                <c:pt idx="229">
                  <c:v>15.78</c:v>
                </c:pt>
                <c:pt idx="230">
                  <c:v>15.849</c:v>
                </c:pt>
                <c:pt idx="231">
                  <c:v>15.918</c:v>
                </c:pt>
                <c:pt idx="232">
                  <c:v>15.986</c:v>
                </c:pt>
                <c:pt idx="233">
                  <c:v>16.055</c:v>
                </c:pt>
                <c:pt idx="234">
                  <c:v>16.124</c:v>
                </c:pt>
                <c:pt idx="235">
                  <c:v>16.193</c:v>
                </c:pt>
                <c:pt idx="236">
                  <c:v>16.262</c:v>
                </c:pt>
                <c:pt idx="237">
                  <c:v>16.331</c:v>
                </c:pt>
                <c:pt idx="238">
                  <c:v>16.399</c:v>
                </c:pt>
                <c:pt idx="239">
                  <c:v>16.468</c:v>
                </c:pt>
                <c:pt idx="240">
                  <c:v>16.537</c:v>
                </c:pt>
                <c:pt idx="241">
                  <c:v>16.60600000000001</c:v>
                </c:pt>
                <c:pt idx="242">
                  <c:v>16.675</c:v>
                </c:pt>
                <c:pt idx="243">
                  <c:v>16.74299999999998</c:v>
                </c:pt>
                <c:pt idx="244">
                  <c:v>16.812</c:v>
                </c:pt>
                <c:pt idx="245">
                  <c:v>16.881</c:v>
                </c:pt>
                <c:pt idx="246">
                  <c:v>16.95</c:v>
                </c:pt>
                <c:pt idx="247">
                  <c:v>17.01899999999999</c:v>
                </c:pt>
                <c:pt idx="248">
                  <c:v>17.088</c:v>
                </c:pt>
                <c:pt idx="249">
                  <c:v>17.156</c:v>
                </c:pt>
                <c:pt idx="250">
                  <c:v>17.225</c:v>
                </c:pt>
                <c:pt idx="251">
                  <c:v>17.294</c:v>
                </c:pt>
                <c:pt idx="252">
                  <c:v>17.363</c:v>
                </c:pt>
                <c:pt idx="253">
                  <c:v>17.432</c:v>
                </c:pt>
                <c:pt idx="254">
                  <c:v>17.5</c:v>
                </c:pt>
                <c:pt idx="255">
                  <c:v>17.569</c:v>
                </c:pt>
                <c:pt idx="256">
                  <c:v>17.63800000000001</c:v>
                </c:pt>
                <c:pt idx="257">
                  <c:v>17.707</c:v>
                </c:pt>
                <c:pt idx="258">
                  <c:v>17.776</c:v>
                </c:pt>
                <c:pt idx="259">
                  <c:v>17.845</c:v>
                </c:pt>
                <c:pt idx="260">
                  <c:v>17.913</c:v>
                </c:pt>
                <c:pt idx="261">
                  <c:v>17.982</c:v>
                </c:pt>
                <c:pt idx="262">
                  <c:v>18.05099999999999</c:v>
                </c:pt>
                <c:pt idx="263">
                  <c:v>18.12</c:v>
                </c:pt>
                <c:pt idx="264">
                  <c:v>18.189</c:v>
                </c:pt>
                <c:pt idx="265">
                  <c:v>18.258</c:v>
                </c:pt>
                <c:pt idx="266">
                  <c:v>18.326</c:v>
                </c:pt>
                <c:pt idx="267">
                  <c:v>18.395</c:v>
                </c:pt>
                <c:pt idx="268">
                  <c:v>18.464</c:v>
                </c:pt>
                <c:pt idx="269">
                  <c:v>18.533</c:v>
                </c:pt>
                <c:pt idx="270">
                  <c:v>18.602</c:v>
                </c:pt>
                <c:pt idx="271">
                  <c:v>18.67000000000001</c:v>
                </c:pt>
                <c:pt idx="272">
                  <c:v>18.739</c:v>
                </c:pt>
                <c:pt idx="273">
                  <c:v>18.808</c:v>
                </c:pt>
                <c:pt idx="274">
                  <c:v>18.877</c:v>
                </c:pt>
                <c:pt idx="275">
                  <c:v>18.946</c:v>
                </c:pt>
                <c:pt idx="276">
                  <c:v>19.015</c:v>
                </c:pt>
                <c:pt idx="277">
                  <c:v>19.08299999999998</c:v>
                </c:pt>
                <c:pt idx="278">
                  <c:v>19.152</c:v>
                </c:pt>
                <c:pt idx="279">
                  <c:v>19.221</c:v>
                </c:pt>
                <c:pt idx="280">
                  <c:v>19.29</c:v>
                </c:pt>
                <c:pt idx="281">
                  <c:v>19.35900000000001</c:v>
                </c:pt>
                <c:pt idx="282">
                  <c:v>19.427</c:v>
                </c:pt>
                <c:pt idx="283">
                  <c:v>19.496</c:v>
                </c:pt>
                <c:pt idx="284">
                  <c:v>19.565</c:v>
                </c:pt>
                <c:pt idx="285">
                  <c:v>19.634</c:v>
                </c:pt>
                <c:pt idx="286">
                  <c:v>19.703</c:v>
                </c:pt>
                <c:pt idx="287">
                  <c:v>19.77199999999999</c:v>
                </c:pt>
                <c:pt idx="288">
                  <c:v>19.84</c:v>
                </c:pt>
                <c:pt idx="289">
                  <c:v>19.909</c:v>
                </c:pt>
                <c:pt idx="290">
                  <c:v>19.978</c:v>
                </c:pt>
                <c:pt idx="291">
                  <c:v>20.047</c:v>
                </c:pt>
                <c:pt idx="292">
                  <c:v>20.116</c:v>
                </c:pt>
                <c:pt idx="293">
                  <c:v>20.184</c:v>
                </c:pt>
                <c:pt idx="294">
                  <c:v>20.253</c:v>
                </c:pt>
                <c:pt idx="295">
                  <c:v>20.322</c:v>
                </c:pt>
                <c:pt idx="296">
                  <c:v>20.39099999999999</c:v>
                </c:pt>
                <c:pt idx="297">
                  <c:v>20.46</c:v>
                </c:pt>
                <c:pt idx="298">
                  <c:v>20.529</c:v>
                </c:pt>
                <c:pt idx="299">
                  <c:v>20.597</c:v>
                </c:pt>
                <c:pt idx="300">
                  <c:v>20.666</c:v>
                </c:pt>
                <c:pt idx="301">
                  <c:v>20.735</c:v>
                </c:pt>
                <c:pt idx="302">
                  <c:v>20.80399999999999</c:v>
                </c:pt>
                <c:pt idx="303">
                  <c:v>20.873</c:v>
                </c:pt>
                <c:pt idx="304">
                  <c:v>20.942</c:v>
                </c:pt>
                <c:pt idx="305">
                  <c:v>21.01</c:v>
                </c:pt>
                <c:pt idx="306">
                  <c:v>21.079</c:v>
                </c:pt>
                <c:pt idx="307">
                  <c:v>21.148</c:v>
                </c:pt>
              </c:numCache>
            </c:numRef>
          </c:xVal>
          <c:yVal>
            <c:numRef>
              <c:f>[GABAlyseng.xls]Sheet1!$C$2:$C$309</c:f>
              <c:numCache>
                <c:formatCode>General</c:formatCode>
                <c:ptCount val="308"/>
                <c:pt idx="0">
                  <c:v>7221.0</c:v>
                </c:pt>
                <c:pt idx="1">
                  <c:v>7714.0</c:v>
                </c:pt>
                <c:pt idx="2">
                  <c:v>7107.0</c:v>
                </c:pt>
                <c:pt idx="3">
                  <c:v>7288.0</c:v>
                </c:pt>
                <c:pt idx="4">
                  <c:v>7159.0</c:v>
                </c:pt>
                <c:pt idx="5">
                  <c:v>6935.0</c:v>
                </c:pt>
                <c:pt idx="6">
                  <c:v>6692.0</c:v>
                </c:pt>
                <c:pt idx="7">
                  <c:v>7173.0</c:v>
                </c:pt>
                <c:pt idx="8">
                  <c:v>7437.0</c:v>
                </c:pt>
                <c:pt idx="9">
                  <c:v>7035.0</c:v>
                </c:pt>
                <c:pt idx="10">
                  <c:v>6717.0</c:v>
                </c:pt>
                <c:pt idx="11">
                  <c:v>6842.0</c:v>
                </c:pt>
                <c:pt idx="12">
                  <c:v>7331.0</c:v>
                </c:pt>
                <c:pt idx="13">
                  <c:v>6964.0</c:v>
                </c:pt>
                <c:pt idx="14">
                  <c:v>6060.0</c:v>
                </c:pt>
                <c:pt idx="15">
                  <c:v>6238.0</c:v>
                </c:pt>
                <c:pt idx="16">
                  <c:v>6425.0</c:v>
                </c:pt>
                <c:pt idx="17">
                  <c:v>7065.0</c:v>
                </c:pt>
                <c:pt idx="18">
                  <c:v>7142.0</c:v>
                </c:pt>
                <c:pt idx="19">
                  <c:v>6652.0</c:v>
                </c:pt>
                <c:pt idx="20">
                  <c:v>6644.0</c:v>
                </c:pt>
                <c:pt idx="21">
                  <c:v>6960.0</c:v>
                </c:pt>
                <c:pt idx="22">
                  <c:v>6923.0</c:v>
                </c:pt>
                <c:pt idx="23">
                  <c:v>6197.0</c:v>
                </c:pt>
                <c:pt idx="24">
                  <c:v>6088.0</c:v>
                </c:pt>
                <c:pt idx="25">
                  <c:v>6191.0</c:v>
                </c:pt>
                <c:pt idx="26">
                  <c:v>6890.0</c:v>
                </c:pt>
                <c:pt idx="27">
                  <c:v>5949.0</c:v>
                </c:pt>
                <c:pt idx="28">
                  <c:v>6212.0</c:v>
                </c:pt>
                <c:pt idx="29">
                  <c:v>6146.0</c:v>
                </c:pt>
                <c:pt idx="30">
                  <c:v>6347.0</c:v>
                </c:pt>
                <c:pt idx="31">
                  <c:v>5745.0</c:v>
                </c:pt>
                <c:pt idx="32">
                  <c:v>6139.0</c:v>
                </c:pt>
                <c:pt idx="33">
                  <c:v>6501.0</c:v>
                </c:pt>
                <c:pt idx="34">
                  <c:v>10524.0</c:v>
                </c:pt>
                <c:pt idx="35">
                  <c:v>69275.0</c:v>
                </c:pt>
                <c:pt idx="36">
                  <c:v>51371.0</c:v>
                </c:pt>
                <c:pt idx="37">
                  <c:v>7161.0</c:v>
                </c:pt>
                <c:pt idx="38">
                  <c:v>7414.0</c:v>
                </c:pt>
                <c:pt idx="39">
                  <c:v>5596.0</c:v>
                </c:pt>
                <c:pt idx="40">
                  <c:v>5249.0</c:v>
                </c:pt>
                <c:pt idx="41">
                  <c:v>5356.0</c:v>
                </c:pt>
                <c:pt idx="42">
                  <c:v>6250.0</c:v>
                </c:pt>
                <c:pt idx="43">
                  <c:v>6591.0</c:v>
                </c:pt>
                <c:pt idx="44">
                  <c:v>5961.0</c:v>
                </c:pt>
                <c:pt idx="45">
                  <c:v>6144.0</c:v>
                </c:pt>
                <c:pt idx="46">
                  <c:v>6152.0</c:v>
                </c:pt>
                <c:pt idx="47">
                  <c:v>6044.0</c:v>
                </c:pt>
                <c:pt idx="48">
                  <c:v>5595.0</c:v>
                </c:pt>
                <c:pt idx="49">
                  <c:v>6573.0</c:v>
                </c:pt>
                <c:pt idx="50">
                  <c:v>6338.0</c:v>
                </c:pt>
                <c:pt idx="51">
                  <c:v>6120.0</c:v>
                </c:pt>
                <c:pt idx="52">
                  <c:v>6571.0</c:v>
                </c:pt>
                <c:pt idx="53">
                  <c:v>6240.0</c:v>
                </c:pt>
                <c:pt idx="54">
                  <c:v>6692.0</c:v>
                </c:pt>
                <c:pt idx="55">
                  <c:v>6293.0</c:v>
                </c:pt>
                <c:pt idx="56">
                  <c:v>6529.0</c:v>
                </c:pt>
                <c:pt idx="57">
                  <c:v>6450.0</c:v>
                </c:pt>
                <c:pt idx="58">
                  <c:v>6593.0</c:v>
                </c:pt>
                <c:pt idx="59">
                  <c:v>5660.0</c:v>
                </c:pt>
                <c:pt idx="60">
                  <c:v>5499.0</c:v>
                </c:pt>
                <c:pt idx="61">
                  <c:v>5760.0</c:v>
                </c:pt>
                <c:pt idx="62">
                  <c:v>6673.0</c:v>
                </c:pt>
                <c:pt idx="63">
                  <c:v>6042.0</c:v>
                </c:pt>
                <c:pt idx="64">
                  <c:v>6095.0</c:v>
                </c:pt>
                <c:pt idx="65">
                  <c:v>6123.0</c:v>
                </c:pt>
                <c:pt idx="66">
                  <c:v>5812.0</c:v>
                </c:pt>
                <c:pt idx="67">
                  <c:v>6139.0</c:v>
                </c:pt>
                <c:pt idx="68">
                  <c:v>6536.0</c:v>
                </c:pt>
                <c:pt idx="69">
                  <c:v>5780.0</c:v>
                </c:pt>
                <c:pt idx="70">
                  <c:v>6264.0</c:v>
                </c:pt>
                <c:pt idx="71">
                  <c:v>5983.0</c:v>
                </c:pt>
                <c:pt idx="72">
                  <c:v>6590.0</c:v>
                </c:pt>
                <c:pt idx="73">
                  <c:v>6649.0</c:v>
                </c:pt>
                <c:pt idx="74">
                  <c:v>6370.0</c:v>
                </c:pt>
                <c:pt idx="75">
                  <c:v>6395.0</c:v>
                </c:pt>
                <c:pt idx="76">
                  <c:v>6486.0</c:v>
                </c:pt>
                <c:pt idx="77">
                  <c:v>6339.0</c:v>
                </c:pt>
                <c:pt idx="78">
                  <c:v>6405.0</c:v>
                </c:pt>
                <c:pt idx="79">
                  <c:v>6613.0</c:v>
                </c:pt>
                <c:pt idx="80">
                  <c:v>6317.0</c:v>
                </c:pt>
                <c:pt idx="81">
                  <c:v>6268.0</c:v>
                </c:pt>
                <c:pt idx="82">
                  <c:v>6485.0</c:v>
                </c:pt>
                <c:pt idx="83">
                  <c:v>6498.0</c:v>
                </c:pt>
                <c:pt idx="84">
                  <c:v>6541.0</c:v>
                </c:pt>
                <c:pt idx="85">
                  <c:v>6811.0</c:v>
                </c:pt>
                <c:pt idx="86">
                  <c:v>6865.0</c:v>
                </c:pt>
                <c:pt idx="87">
                  <c:v>6057.0</c:v>
                </c:pt>
                <c:pt idx="88">
                  <c:v>6685.0</c:v>
                </c:pt>
                <c:pt idx="89">
                  <c:v>6906.0</c:v>
                </c:pt>
                <c:pt idx="90">
                  <c:v>6770.0</c:v>
                </c:pt>
                <c:pt idx="91">
                  <c:v>6859.0</c:v>
                </c:pt>
                <c:pt idx="92">
                  <c:v>6743.0</c:v>
                </c:pt>
                <c:pt idx="93">
                  <c:v>6572.0</c:v>
                </c:pt>
                <c:pt idx="94">
                  <c:v>6669.0</c:v>
                </c:pt>
                <c:pt idx="95">
                  <c:v>6691.0</c:v>
                </c:pt>
                <c:pt idx="96">
                  <c:v>6763.0</c:v>
                </c:pt>
                <c:pt idx="97">
                  <c:v>6735.0</c:v>
                </c:pt>
                <c:pt idx="98">
                  <c:v>6556.0</c:v>
                </c:pt>
                <c:pt idx="99">
                  <c:v>7118.0</c:v>
                </c:pt>
                <c:pt idx="100">
                  <c:v>6780.0</c:v>
                </c:pt>
                <c:pt idx="101">
                  <c:v>6122.0</c:v>
                </c:pt>
                <c:pt idx="102">
                  <c:v>6299.0</c:v>
                </c:pt>
                <c:pt idx="103">
                  <c:v>6066.0</c:v>
                </c:pt>
                <c:pt idx="104">
                  <c:v>6602.0</c:v>
                </c:pt>
                <c:pt idx="105">
                  <c:v>6307.0</c:v>
                </c:pt>
                <c:pt idx="106">
                  <c:v>6594.0</c:v>
                </c:pt>
                <c:pt idx="107">
                  <c:v>6140.0</c:v>
                </c:pt>
                <c:pt idx="108">
                  <c:v>6631.0</c:v>
                </c:pt>
                <c:pt idx="109">
                  <c:v>6440.0</c:v>
                </c:pt>
                <c:pt idx="110">
                  <c:v>6845.0</c:v>
                </c:pt>
                <c:pt idx="111">
                  <c:v>6679.0</c:v>
                </c:pt>
                <c:pt idx="112">
                  <c:v>6245.0</c:v>
                </c:pt>
                <c:pt idx="113">
                  <c:v>6291.0</c:v>
                </c:pt>
                <c:pt idx="114">
                  <c:v>6283.0</c:v>
                </c:pt>
                <c:pt idx="115">
                  <c:v>6532.0</c:v>
                </c:pt>
                <c:pt idx="116">
                  <c:v>7156.0</c:v>
                </c:pt>
                <c:pt idx="117">
                  <c:v>8629.0</c:v>
                </c:pt>
                <c:pt idx="118">
                  <c:v>24350.0</c:v>
                </c:pt>
                <c:pt idx="119">
                  <c:v>34376.0</c:v>
                </c:pt>
                <c:pt idx="120">
                  <c:v>32122.0</c:v>
                </c:pt>
                <c:pt idx="121">
                  <c:v>27242.0</c:v>
                </c:pt>
                <c:pt idx="122">
                  <c:v>20439.0</c:v>
                </c:pt>
                <c:pt idx="123">
                  <c:v>16366.0</c:v>
                </c:pt>
                <c:pt idx="124">
                  <c:v>14114.0</c:v>
                </c:pt>
                <c:pt idx="125">
                  <c:v>11995.0</c:v>
                </c:pt>
                <c:pt idx="126">
                  <c:v>10627.0</c:v>
                </c:pt>
                <c:pt idx="127">
                  <c:v>9057.0</c:v>
                </c:pt>
                <c:pt idx="128">
                  <c:v>24342.0</c:v>
                </c:pt>
                <c:pt idx="129">
                  <c:v>2.805488E6</c:v>
                </c:pt>
                <c:pt idx="130">
                  <c:v>3.300763E6</c:v>
                </c:pt>
                <c:pt idx="131">
                  <c:v>2.474689E6</c:v>
                </c:pt>
                <c:pt idx="132">
                  <c:v>577048.0</c:v>
                </c:pt>
                <c:pt idx="133">
                  <c:v>211874.0</c:v>
                </c:pt>
                <c:pt idx="134">
                  <c:v>106394.0</c:v>
                </c:pt>
                <c:pt idx="135">
                  <c:v>71993.0</c:v>
                </c:pt>
                <c:pt idx="136">
                  <c:v>47544.0</c:v>
                </c:pt>
                <c:pt idx="137">
                  <c:v>29441.0</c:v>
                </c:pt>
                <c:pt idx="138">
                  <c:v>20151.0</c:v>
                </c:pt>
                <c:pt idx="139">
                  <c:v>12907.0</c:v>
                </c:pt>
                <c:pt idx="140">
                  <c:v>7944.0</c:v>
                </c:pt>
                <c:pt idx="141">
                  <c:v>8924.0</c:v>
                </c:pt>
                <c:pt idx="142">
                  <c:v>8975.0</c:v>
                </c:pt>
                <c:pt idx="143">
                  <c:v>9003.0</c:v>
                </c:pt>
                <c:pt idx="144">
                  <c:v>8893.0</c:v>
                </c:pt>
                <c:pt idx="145">
                  <c:v>9773.0</c:v>
                </c:pt>
                <c:pt idx="146">
                  <c:v>9404.0</c:v>
                </c:pt>
                <c:pt idx="147">
                  <c:v>10016.0</c:v>
                </c:pt>
                <c:pt idx="148">
                  <c:v>10071.0</c:v>
                </c:pt>
                <c:pt idx="149">
                  <c:v>14539.0</c:v>
                </c:pt>
                <c:pt idx="150">
                  <c:v>9477.0</c:v>
                </c:pt>
                <c:pt idx="151">
                  <c:v>10031.0</c:v>
                </c:pt>
                <c:pt idx="152">
                  <c:v>9517.0</c:v>
                </c:pt>
                <c:pt idx="153">
                  <c:v>9756.0</c:v>
                </c:pt>
                <c:pt idx="154">
                  <c:v>9907.0</c:v>
                </c:pt>
                <c:pt idx="155">
                  <c:v>10619.0</c:v>
                </c:pt>
                <c:pt idx="156">
                  <c:v>12941.0</c:v>
                </c:pt>
                <c:pt idx="157">
                  <c:v>82748.0</c:v>
                </c:pt>
                <c:pt idx="158">
                  <c:v>91708.0</c:v>
                </c:pt>
                <c:pt idx="159">
                  <c:v>16469.0</c:v>
                </c:pt>
                <c:pt idx="160">
                  <c:v>16977.0</c:v>
                </c:pt>
                <c:pt idx="161">
                  <c:v>19903.0</c:v>
                </c:pt>
                <c:pt idx="162">
                  <c:v>21355.0</c:v>
                </c:pt>
                <c:pt idx="163">
                  <c:v>20490.0</c:v>
                </c:pt>
                <c:pt idx="164">
                  <c:v>23028.0</c:v>
                </c:pt>
                <c:pt idx="165">
                  <c:v>23063.0</c:v>
                </c:pt>
                <c:pt idx="166">
                  <c:v>23018.0</c:v>
                </c:pt>
                <c:pt idx="167">
                  <c:v>24048.0</c:v>
                </c:pt>
                <c:pt idx="168">
                  <c:v>24254.0</c:v>
                </c:pt>
                <c:pt idx="169">
                  <c:v>24429.0</c:v>
                </c:pt>
                <c:pt idx="170">
                  <c:v>27907.0</c:v>
                </c:pt>
                <c:pt idx="171">
                  <c:v>28721.0</c:v>
                </c:pt>
                <c:pt idx="172">
                  <c:v>30425.0</c:v>
                </c:pt>
                <c:pt idx="173">
                  <c:v>30460.0</c:v>
                </c:pt>
                <c:pt idx="174">
                  <c:v>28778.0</c:v>
                </c:pt>
                <c:pt idx="175">
                  <c:v>27099.0</c:v>
                </c:pt>
                <c:pt idx="176">
                  <c:v>23196.0</c:v>
                </c:pt>
                <c:pt idx="177">
                  <c:v>28853.0</c:v>
                </c:pt>
                <c:pt idx="178">
                  <c:v>32244.0</c:v>
                </c:pt>
                <c:pt idx="179">
                  <c:v>56074.0</c:v>
                </c:pt>
                <c:pt idx="180">
                  <c:v>34620.0</c:v>
                </c:pt>
                <c:pt idx="181">
                  <c:v>39997.0</c:v>
                </c:pt>
                <c:pt idx="182">
                  <c:v>108889.0</c:v>
                </c:pt>
                <c:pt idx="183">
                  <c:v>88792.0</c:v>
                </c:pt>
                <c:pt idx="184">
                  <c:v>91431.0</c:v>
                </c:pt>
                <c:pt idx="185">
                  <c:v>126260.0</c:v>
                </c:pt>
                <c:pt idx="186">
                  <c:v>67402.0</c:v>
                </c:pt>
                <c:pt idx="187">
                  <c:v>65229.0</c:v>
                </c:pt>
                <c:pt idx="188">
                  <c:v>72343.0</c:v>
                </c:pt>
                <c:pt idx="189">
                  <c:v>66198.0</c:v>
                </c:pt>
                <c:pt idx="190">
                  <c:v>61569.0</c:v>
                </c:pt>
                <c:pt idx="191">
                  <c:v>60931.0</c:v>
                </c:pt>
                <c:pt idx="192">
                  <c:v>65234.0</c:v>
                </c:pt>
                <c:pt idx="193">
                  <c:v>74599.0</c:v>
                </c:pt>
                <c:pt idx="194">
                  <c:v>79579.0</c:v>
                </c:pt>
                <c:pt idx="195">
                  <c:v>80604.0</c:v>
                </c:pt>
                <c:pt idx="196">
                  <c:v>70360.0</c:v>
                </c:pt>
                <c:pt idx="197">
                  <c:v>66153.0</c:v>
                </c:pt>
                <c:pt idx="198">
                  <c:v>68397.0</c:v>
                </c:pt>
                <c:pt idx="199">
                  <c:v>62903.0</c:v>
                </c:pt>
                <c:pt idx="200">
                  <c:v>70089.0</c:v>
                </c:pt>
                <c:pt idx="201">
                  <c:v>72171.0</c:v>
                </c:pt>
                <c:pt idx="202">
                  <c:v>62900.0</c:v>
                </c:pt>
                <c:pt idx="203">
                  <c:v>45881.0</c:v>
                </c:pt>
                <c:pt idx="204">
                  <c:v>52490.0</c:v>
                </c:pt>
                <c:pt idx="205">
                  <c:v>50141.0</c:v>
                </c:pt>
                <c:pt idx="206">
                  <c:v>70659.0</c:v>
                </c:pt>
                <c:pt idx="207">
                  <c:v>41718.0</c:v>
                </c:pt>
                <c:pt idx="208">
                  <c:v>48732.0</c:v>
                </c:pt>
                <c:pt idx="209">
                  <c:v>72451.0</c:v>
                </c:pt>
                <c:pt idx="210">
                  <c:v>63806.0</c:v>
                </c:pt>
                <c:pt idx="211">
                  <c:v>74080.0</c:v>
                </c:pt>
                <c:pt idx="212">
                  <c:v>69670.0</c:v>
                </c:pt>
                <c:pt idx="213">
                  <c:v>62112.0</c:v>
                </c:pt>
                <c:pt idx="214">
                  <c:v>71102.0</c:v>
                </c:pt>
                <c:pt idx="215">
                  <c:v>57273.0</c:v>
                </c:pt>
                <c:pt idx="216">
                  <c:v>114512.0</c:v>
                </c:pt>
                <c:pt idx="217">
                  <c:v>305950.0</c:v>
                </c:pt>
                <c:pt idx="218">
                  <c:v>265432.0</c:v>
                </c:pt>
                <c:pt idx="219">
                  <c:v>89262.0</c:v>
                </c:pt>
                <c:pt idx="220">
                  <c:v>62072.0</c:v>
                </c:pt>
                <c:pt idx="221">
                  <c:v>74143.0</c:v>
                </c:pt>
                <c:pt idx="222">
                  <c:v>146312.0</c:v>
                </c:pt>
                <c:pt idx="223">
                  <c:v>125533.0</c:v>
                </c:pt>
                <c:pt idx="224">
                  <c:v>95251.0</c:v>
                </c:pt>
                <c:pt idx="225">
                  <c:v>144239.0</c:v>
                </c:pt>
                <c:pt idx="226">
                  <c:v>511480.0</c:v>
                </c:pt>
                <c:pt idx="227">
                  <c:v>413503.0</c:v>
                </c:pt>
                <c:pt idx="228">
                  <c:v>74298.0</c:v>
                </c:pt>
                <c:pt idx="229">
                  <c:v>33534.0</c:v>
                </c:pt>
                <c:pt idx="230">
                  <c:v>50590.0</c:v>
                </c:pt>
                <c:pt idx="231">
                  <c:v>55636.0</c:v>
                </c:pt>
                <c:pt idx="232">
                  <c:v>42791.0</c:v>
                </c:pt>
                <c:pt idx="233">
                  <c:v>104120.0</c:v>
                </c:pt>
                <c:pt idx="234">
                  <c:v>159176.0</c:v>
                </c:pt>
                <c:pt idx="235">
                  <c:v>177720.0</c:v>
                </c:pt>
                <c:pt idx="236">
                  <c:v>162504.0</c:v>
                </c:pt>
                <c:pt idx="237">
                  <c:v>238968.0</c:v>
                </c:pt>
                <c:pt idx="238">
                  <c:v>125002.0</c:v>
                </c:pt>
                <c:pt idx="239">
                  <c:v>108974.0</c:v>
                </c:pt>
                <c:pt idx="240">
                  <c:v>76985.0</c:v>
                </c:pt>
                <c:pt idx="241">
                  <c:v>78636.0</c:v>
                </c:pt>
                <c:pt idx="242">
                  <c:v>180703.0</c:v>
                </c:pt>
                <c:pt idx="243">
                  <c:v>193821.0</c:v>
                </c:pt>
                <c:pt idx="244">
                  <c:v>82808.0</c:v>
                </c:pt>
                <c:pt idx="245">
                  <c:v>38331.0</c:v>
                </c:pt>
                <c:pt idx="246">
                  <c:v>41080.0</c:v>
                </c:pt>
                <c:pt idx="247">
                  <c:v>43191.0</c:v>
                </c:pt>
                <c:pt idx="248">
                  <c:v>220236.0</c:v>
                </c:pt>
                <c:pt idx="249">
                  <c:v>231489.0</c:v>
                </c:pt>
                <c:pt idx="250">
                  <c:v>59504.0</c:v>
                </c:pt>
                <c:pt idx="251">
                  <c:v>68634.0</c:v>
                </c:pt>
                <c:pt idx="252">
                  <c:v>128315.0</c:v>
                </c:pt>
                <c:pt idx="253">
                  <c:v>242413.0</c:v>
                </c:pt>
                <c:pt idx="254">
                  <c:v>215243.0</c:v>
                </c:pt>
                <c:pt idx="255">
                  <c:v>72127.0</c:v>
                </c:pt>
                <c:pt idx="256">
                  <c:v>35832.0</c:v>
                </c:pt>
                <c:pt idx="257">
                  <c:v>38604.0</c:v>
                </c:pt>
                <c:pt idx="258">
                  <c:v>61794.0</c:v>
                </c:pt>
                <c:pt idx="259">
                  <c:v>64972.0</c:v>
                </c:pt>
                <c:pt idx="260">
                  <c:v>132608.0</c:v>
                </c:pt>
                <c:pt idx="261">
                  <c:v>172629.0</c:v>
                </c:pt>
                <c:pt idx="262">
                  <c:v>71396.0</c:v>
                </c:pt>
                <c:pt idx="263">
                  <c:v>82502.0</c:v>
                </c:pt>
                <c:pt idx="264">
                  <c:v>108215.0</c:v>
                </c:pt>
                <c:pt idx="265">
                  <c:v>201335.0</c:v>
                </c:pt>
                <c:pt idx="266">
                  <c:v>130342.0</c:v>
                </c:pt>
                <c:pt idx="267">
                  <c:v>70149.0</c:v>
                </c:pt>
                <c:pt idx="268">
                  <c:v>131118.0</c:v>
                </c:pt>
                <c:pt idx="269">
                  <c:v>131395.0</c:v>
                </c:pt>
                <c:pt idx="270">
                  <c:v>57179.0</c:v>
                </c:pt>
                <c:pt idx="271">
                  <c:v>114850.0</c:v>
                </c:pt>
                <c:pt idx="272">
                  <c:v>158092.0</c:v>
                </c:pt>
                <c:pt idx="273">
                  <c:v>130351.0</c:v>
                </c:pt>
                <c:pt idx="274">
                  <c:v>145735.0</c:v>
                </c:pt>
                <c:pt idx="275">
                  <c:v>64888.0</c:v>
                </c:pt>
                <c:pt idx="276">
                  <c:v>70065.0</c:v>
                </c:pt>
                <c:pt idx="277">
                  <c:v>79345.0</c:v>
                </c:pt>
                <c:pt idx="278">
                  <c:v>155390.0</c:v>
                </c:pt>
                <c:pt idx="279">
                  <c:v>160004.0</c:v>
                </c:pt>
                <c:pt idx="280">
                  <c:v>63325.0</c:v>
                </c:pt>
                <c:pt idx="281">
                  <c:v>66430.0</c:v>
                </c:pt>
                <c:pt idx="282">
                  <c:v>79565.0</c:v>
                </c:pt>
                <c:pt idx="283">
                  <c:v>92642.0</c:v>
                </c:pt>
                <c:pt idx="284">
                  <c:v>131408.0</c:v>
                </c:pt>
                <c:pt idx="285">
                  <c:v>97391.0</c:v>
                </c:pt>
                <c:pt idx="286">
                  <c:v>144350.0</c:v>
                </c:pt>
                <c:pt idx="287">
                  <c:v>152547.0</c:v>
                </c:pt>
                <c:pt idx="288">
                  <c:v>150932.0</c:v>
                </c:pt>
                <c:pt idx="289">
                  <c:v>75560.0</c:v>
                </c:pt>
                <c:pt idx="290">
                  <c:v>58310.0</c:v>
                </c:pt>
                <c:pt idx="291">
                  <c:v>65359.0</c:v>
                </c:pt>
                <c:pt idx="292">
                  <c:v>162702.0</c:v>
                </c:pt>
                <c:pt idx="293">
                  <c:v>164708.0</c:v>
                </c:pt>
                <c:pt idx="294">
                  <c:v>60744.0</c:v>
                </c:pt>
                <c:pt idx="295">
                  <c:v>67451.0</c:v>
                </c:pt>
                <c:pt idx="296">
                  <c:v>63278.0</c:v>
                </c:pt>
                <c:pt idx="297">
                  <c:v>55768.0</c:v>
                </c:pt>
                <c:pt idx="298">
                  <c:v>61128.0</c:v>
                </c:pt>
                <c:pt idx="299">
                  <c:v>58068.0</c:v>
                </c:pt>
                <c:pt idx="300">
                  <c:v>93078.0</c:v>
                </c:pt>
                <c:pt idx="301">
                  <c:v>132753.0</c:v>
                </c:pt>
                <c:pt idx="302">
                  <c:v>120353.0</c:v>
                </c:pt>
                <c:pt idx="303">
                  <c:v>67900.0</c:v>
                </c:pt>
                <c:pt idx="304">
                  <c:v>61818.0</c:v>
                </c:pt>
                <c:pt idx="305">
                  <c:v>76255.0</c:v>
                </c:pt>
                <c:pt idx="306">
                  <c:v>59915.0</c:v>
                </c:pt>
                <c:pt idx="307">
                  <c:v>68086.0</c:v>
                </c:pt>
              </c:numCache>
            </c:numRef>
          </c:yVal>
          <c:smooth val="0"/>
          <c:extLst xmlns:c16r2="http://schemas.microsoft.com/office/drawing/2015/06/chart">
            <c:ext xmlns:c16="http://schemas.microsoft.com/office/drawing/2014/chart" uri="{C3380CC4-5D6E-409C-BE32-E72D297353CC}">
              <c16:uniqueId val="{00000000-064F-441C-A664-37588F717EFB}"/>
            </c:ext>
          </c:extLst>
        </c:ser>
        <c:ser>
          <c:idx val="1"/>
          <c:order val="1"/>
          <c:tx>
            <c:strRef>
              <c:f>[GABAlyseng.xls]Sheet1!$D$1</c:f>
              <c:strCache>
                <c:ptCount val="1"/>
                <c:pt idx="0">
                  <c:v>Buffer</c:v>
                </c:pt>
              </c:strCache>
            </c:strRef>
          </c:tx>
          <c:spPr>
            <a:ln w="19050" cap="rnd">
              <a:solidFill>
                <a:schemeClr val="accent2"/>
              </a:solidFill>
              <a:round/>
            </a:ln>
            <a:effectLst/>
          </c:spPr>
          <c:marker>
            <c:symbol val="none"/>
          </c:marker>
          <c:xVal>
            <c:numRef>
              <c:f>[GABAlyseng.xls]Sheet1!$B$2:$B$309</c:f>
              <c:numCache>
                <c:formatCode>General</c:formatCode>
                <c:ptCount val="308"/>
                <c:pt idx="0">
                  <c:v>0.02</c:v>
                </c:pt>
                <c:pt idx="1">
                  <c:v>0.089</c:v>
                </c:pt>
                <c:pt idx="2">
                  <c:v>0.158</c:v>
                </c:pt>
                <c:pt idx="3">
                  <c:v>0.227</c:v>
                </c:pt>
                <c:pt idx="4">
                  <c:v>0.296</c:v>
                </c:pt>
                <c:pt idx="5">
                  <c:v>0.364</c:v>
                </c:pt>
                <c:pt idx="6">
                  <c:v>0.433</c:v>
                </c:pt>
                <c:pt idx="7">
                  <c:v>0.502</c:v>
                </c:pt>
                <c:pt idx="8">
                  <c:v>0.571</c:v>
                </c:pt>
                <c:pt idx="9">
                  <c:v>0.64</c:v>
                </c:pt>
                <c:pt idx="10">
                  <c:v>0.708</c:v>
                </c:pt>
                <c:pt idx="11">
                  <c:v>0.777</c:v>
                </c:pt>
                <c:pt idx="12">
                  <c:v>0.846</c:v>
                </c:pt>
                <c:pt idx="13">
                  <c:v>0.915</c:v>
                </c:pt>
                <c:pt idx="14">
                  <c:v>0.984</c:v>
                </c:pt>
                <c:pt idx="15">
                  <c:v>1.053</c:v>
                </c:pt>
                <c:pt idx="16">
                  <c:v>1.121</c:v>
                </c:pt>
                <c:pt idx="17">
                  <c:v>1.19</c:v>
                </c:pt>
                <c:pt idx="18">
                  <c:v>1.259</c:v>
                </c:pt>
                <c:pt idx="19">
                  <c:v>1.328</c:v>
                </c:pt>
                <c:pt idx="20">
                  <c:v>1.397</c:v>
                </c:pt>
                <c:pt idx="21">
                  <c:v>1.465</c:v>
                </c:pt>
                <c:pt idx="22">
                  <c:v>1.534</c:v>
                </c:pt>
                <c:pt idx="23">
                  <c:v>1.603</c:v>
                </c:pt>
                <c:pt idx="24">
                  <c:v>1.672</c:v>
                </c:pt>
                <c:pt idx="25">
                  <c:v>1.741</c:v>
                </c:pt>
                <c:pt idx="26">
                  <c:v>1.81</c:v>
                </c:pt>
                <c:pt idx="27">
                  <c:v>1.878</c:v>
                </c:pt>
                <c:pt idx="28">
                  <c:v>1.947</c:v>
                </c:pt>
                <c:pt idx="29">
                  <c:v>2.016</c:v>
                </c:pt>
                <c:pt idx="30">
                  <c:v>2.085</c:v>
                </c:pt>
                <c:pt idx="31">
                  <c:v>2.154</c:v>
                </c:pt>
                <c:pt idx="32">
                  <c:v>2.222</c:v>
                </c:pt>
                <c:pt idx="33">
                  <c:v>2.291</c:v>
                </c:pt>
                <c:pt idx="34">
                  <c:v>2.36</c:v>
                </c:pt>
                <c:pt idx="35">
                  <c:v>2.429</c:v>
                </c:pt>
                <c:pt idx="36">
                  <c:v>2.498</c:v>
                </c:pt>
                <c:pt idx="37">
                  <c:v>2.567</c:v>
                </c:pt>
                <c:pt idx="38">
                  <c:v>2.635</c:v>
                </c:pt>
                <c:pt idx="39">
                  <c:v>2.704</c:v>
                </c:pt>
                <c:pt idx="40">
                  <c:v>2.773</c:v>
                </c:pt>
                <c:pt idx="41">
                  <c:v>2.842</c:v>
                </c:pt>
                <c:pt idx="42">
                  <c:v>2.911</c:v>
                </c:pt>
                <c:pt idx="43">
                  <c:v>2.979</c:v>
                </c:pt>
                <c:pt idx="44">
                  <c:v>3.048</c:v>
                </c:pt>
                <c:pt idx="45">
                  <c:v>3.117</c:v>
                </c:pt>
                <c:pt idx="46">
                  <c:v>3.186</c:v>
                </c:pt>
                <c:pt idx="47">
                  <c:v>3.255</c:v>
                </c:pt>
                <c:pt idx="48">
                  <c:v>3.324</c:v>
                </c:pt>
                <c:pt idx="49">
                  <c:v>3.391999999999999</c:v>
                </c:pt>
                <c:pt idx="50">
                  <c:v>3.461</c:v>
                </c:pt>
                <c:pt idx="51">
                  <c:v>3.53</c:v>
                </c:pt>
                <c:pt idx="52">
                  <c:v>3.599</c:v>
                </c:pt>
                <c:pt idx="53">
                  <c:v>3.668</c:v>
                </c:pt>
                <c:pt idx="54">
                  <c:v>3.737</c:v>
                </c:pt>
                <c:pt idx="55">
                  <c:v>3.805</c:v>
                </c:pt>
                <c:pt idx="56">
                  <c:v>3.874</c:v>
                </c:pt>
                <c:pt idx="57">
                  <c:v>3.943</c:v>
                </c:pt>
                <c:pt idx="58">
                  <c:v>4.012</c:v>
                </c:pt>
                <c:pt idx="59">
                  <c:v>4.081</c:v>
                </c:pt>
                <c:pt idx="60">
                  <c:v>4.149</c:v>
                </c:pt>
                <c:pt idx="61">
                  <c:v>4.218</c:v>
                </c:pt>
                <c:pt idx="62">
                  <c:v>4.287</c:v>
                </c:pt>
                <c:pt idx="63">
                  <c:v>4.355999999999997</c:v>
                </c:pt>
                <c:pt idx="64">
                  <c:v>4.424999999999997</c:v>
                </c:pt>
                <c:pt idx="65">
                  <c:v>4.494</c:v>
                </c:pt>
                <c:pt idx="66">
                  <c:v>4.561999999999998</c:v>
                </c:pt>
                <c:pt idx="67">
                  <c:v>4.631</c:v>
                </c:pt>
                <c:pt idx="68">
                  <c:v>4.7</c:v>
                </c:pt>
                <c:pt idx="69">
                  <c:v>4.769</c:v>
                </c:pt>
                <c:pt idx="70">
                  <c:v>4.838</c:v>
                </c:pt>
                <c:pt idx="71">
                  <c:v>4.906</c:v>
                </c:pt>
                <c:pt idx="72">
                  <c:v>4.975</c:v>
                </c:pt>
                <c:pt idx="73">
                  <c:v>5.044</c:v>
                </c:pt>
                <c:pt idx="74">
                  <c:v>5.113</c:v>
                </c:pt>
                <c:pt idx="75">
                  <c:v>5.181999999999999</c:v>
                </c:pt>
                <c:pt idx="76">
                  <c:v>5.251</c:v>
                </c:pt>
                <c:pt idx="77">
                  <c:v>5.319</c:v>
                </c:pt>
                <c:pt idx="78">
                  <c:v>5.387999999999997</c:v>
                </c:pt>
                <c:pt idx="79">
                  <c:v>5.457</c:v>
                </c:pt>
                <c:pt idx="80">
                  <c:v>5.525999999999997</c:v>
                </c:pt>
                <c:pt idx="81">
                  <c:v>5.594999999999997</c:v>
                </c:pt>
                <c:pt idx="82">
                  <c:v>5.662999999999996</c:v>
                </c:pt>
                <c:pt idx="83">
                  <c:v>5.732</c:v>
                </c:pt>
                <c:pt idx="84">
                  <c:v>5.801</c:v>
                </c:pt>
                <c:pt idx="85">
                  <c:v>5.87</c:v>
                </c:pt>
                <c:pt idx="86">
                  <c:v>5.939</c:v>
                </c:pt>
                <c:pt idx="87">
                  <c:v>6.008</c:v>
                </c:pt>
                <c:pt idx="88">
                  <c:v>6.076</c:v>
                </c:pt>
                <c:pt idx="89">
                  <c:v>6.144999999999997</c:v>
                </c:pt>
                <c:pt idx="90">
                  <c:v>6.214</c:v>
                </c:pt>
                <c:pt idx="91">
                  <c:v>6.283</c:v>
                </c:pt>
                <c:pt idx="92">
                  <c:v>6.351999999999998</c:v>
                </c:pt>
                <c:pt idx="93">
                  <c:v>6.421</c:v>
                </c:pt>
                <c:pt idx="94">
                  <c:v>6.489</c:v>
                </c:pt>
                <c:pt idx="95">
                  <c:v>6.557999999999997</c:v>
                </c:pt>
                <c:pt idx="96">
                  <c:v>6.626999999999997</c:v>
                </c:pt>
                <c:pt idx="97">
                  <c:v>6.695999999999997</c:v>
                </c:pt>
                <c:pt idx="98">
                  <c:v>6.764999999999997</c:v>
                </c:pt>
                <c:pt idx="99">
                  <c:v>6.833</c:v>
                </c:pt>
                <c:pt idx="100">
                  <c:v>6.902</c:v>
                </c:pt>
                <c:pt idx="101">
                  <c:v>6.971</c:v>
                </c:pt>
                <c:pt idx="102">
                  <c:v>7.04</c:v>
                </c:pt>
                <c:pt idx="103">
                  <c:v>7.109</c:v>
                </c:pt>
                <c:pt idx="104">
                  <c:v>7.177999999999997</c:v>
                </c:pt>
                <c:pt idx="105">
                  <c:v>7.246</c:v>
                </c:pt>
                <c:pt idx="106">
                  <c:v>7.314999999999997</c:v>
                </c:pt>
                <c:pt idx="107">
                  <c:v>7.383999999999999</c:v>
                </c:pt>
                <c:pt idx="108">
                  <c:v>7.453</c:v>
                </c:pt>
                <c:pt idx="109">
                  <c:v>7.521999999999998</c:v>
                </c:pt>
                <c:pt idx="110">
                  <c:v>7.59</c:v>
                </c:pt>
                <c:pt idx="111">
                  <c:v>7.658999999999997</c:v>
                </c:pt>
                <c:pt idx="112">
                  <c:v>7.727999999999997</c:v>
                </c:pt>
                <c:pt idx="113">
                  <c:v>7.797</c:v>
                </c:pt>
                <c:pt idx="114">
                  <c:v>7.865999999999997</c:v>
                </c:pt>
                <c:pt idx="115">
                  <c:v>7.934</c:v>
                </c:pt>
                <c:pt idx="116">
                  <c:v>8.003</c:v>
                </c:pt>
                <c:pt idx="117">
                  <c:v>8.072</c:v>
                </c:pt>
                <c:pt idx="118">
                  <c:v>8.140999999999998</c:v>
                </c:pt>
                <c:pt idx="119">
                  <c:v>8.210000000000001</c:v>
                </c:pt>
                <c:pt idx="120">
                  <c:v>8.279000000000001</c:v>
                </c:pt>
                <c:pt idx="121">
                  <c:v>8.347000000000001</c:v>
                </c:pt>
                <c:pt idx="122">
                  <c:v>8.416</c:v>
                </c:pt>
                <c:pt idx="123">
                  <c:v>8.485</c:v>
                </c:pt>
                <c:pt idx="124">
                  <c:v>8.554</c:v>
                </c:pt>
                <c:pt idx="125">
                  <c:v>8.623000000000001</c:v>
                </c:pt>
                <c:pt idx="126">
                  <c:v>8.692</c:v>
                </c:pt>
                <c:pt idx="127">
                  <c:v>8.76</c:v>
                </c:pt>
                <c:pt idx="128">
                  <c:v>8.829</c:v>
                </c:pt>
                <c:pt idx="129">
                  <c:v>8.898000000000001</c:v>
                </c:pt>
                <c:pt idx="130">
                  <c:v>8.967</c:v>
                </c:pt>
                <c:pt idx="131">
                  <c:v>9.036000000000001</c:v>
                </c:pt>
                <c:pt idx="132">
                  <c:v>9.104000000000001</c:v>
                </c:pt>
                <c:pt idx="133">
                  <c:v>9.173</c:v>
                </c:pt>
                <c:pt idx="134">
                  <c:v>9.242000000000001</c:v>
                </c:pt>
                <c:pt idx="135">
                  <c:v>9.311000000000003</c:v>
                </c:pt>
                <c:pt idx="136">
                  <c:v>9.38</c:v>
                </c:pt>
                <c:pt idx="137">
                  <c:v>9.449</c:v>
                </c:pt>
                <c:pt idx="138">
                  <c:v>9.517000000000001</c:v>
                </c:pt>
                <c:pt idx="139">
                  <c:v>9.586</c:v>
                </c:pt>
                <c:pt idx="140">
                  <c:v>9.655</c:v>
                </c:pt>
                <c:pt idx="141">
                  <c:v>9.723999999999998</c:v>
                </c:pt>
                <c:pt idx="142">
                  <c:v>9.793000000000001</c:v>
                </c:pt>
                <c:pt idx="143">
                  <c:v>9.861</c:v>
                </c:pt>
                <c:pt idx="144">
                  <c:v>9.93</c:v>
                </c:pt>
                <c:pt idx="145">
                  <c:v>9.999</c:v>
                </c:pt>
                <c:pt idx="146">
                  <c:v>10.068</c:v>
                </c:pt>
                <c:pt idx="147">
                  <c:v>10.137</c:v>
                </c:pt>
                <c:pt idx="148">
                  <c:v>10.206</c:v>
                </c:pt>
                <c:pt idx="149">
                  <c:v>10.274</c:v>
                </c:pt>
                <c:pt idx="150">
                  <c:v>10.343</c:v>
                </c:pt>
                <c:pt idx="151">
                  <c:v>10.412</c:v>
                </c:pt>
                <c:pt idx="152">
                  <c:v>10.481</c:v>
                </c:pt>
                <c:pt idx="153">
                  <c:v>10.55</c:v>
                </c:pt>
                <c:pt idx="154">
                  <c:v>10.618</c:v>
                </c:pt>
                <c:pt idx="155">
                  <c:v>10.687</c:v>
                </c:pt>
                <c:pt idx="156">
                  <c:v>10.756</c:v>
                </c:pt>
                <c:pt idx="157">
                  <c:v>10.825</c:v>
                </c:pt>
                <c:pt idx="158">
                  <c:v>10.894</c:v>
                </c:pt>
                <c:pt idx="159">
                  <c:v>10.963</c:v>
                </c:pt>
                <c:pt idx="160">
                  <c:v>11.031</c:v>
                </c:pt>
                <c:pt idx="161">
                  <c:v>11.1</c:v>
                </c:pt>
                <c:pt idx="162">
                  <c:v>11.169</c:v>
                </c:pt>
                <c:pt idx="163">
                  <c:v>11.238</c:v>
                </c:pt>
                <c:pt idx="164">
                  <c:v>11.307</c:v>
                </c:pt>
                <c:pt idx="165">
                  <c:v>11.376</c:v>
                </c:pt>
                <c:pt idx="166">
                  <c:v>11.444</c:v>
                </c:pt>
                <c:pt idx="167">
                  <c:v>11.513</c:v>
                </c:pt>
                <c:pt idx="168">
                  <c:v>11.582</c:v>
                </c:pt>
                <c:pt idx="169">
                  <c:v>11.651</c:v>
                </c:pt>
                <c:pt idx="170">
                  <c:v>11.72</c:v>
                </c:pt>
                <c:pt idx="171">
                  <c:v>11.788</c:v>
                </c:pt>
                <c:pt idx="172">
                  <c:v>11.857</c:v>
                </c:pt>
                <c:pt idx="173">
                  <c:v>11.926</c:v>
                </c:pt>
                <c:pt idx="174">
                  <c:v>11.995</c:v>
                </c:pt>
                <c:pt idx="175">
                  <c:v>12.064</c:v>
                </c:pt>
                <c:pt idx="176">
                  <c:v>12.133</c:v>
                </c:pt>
                <c:pt idx="177">
                  <c:v>12.201</c:v>
                </c:pt>
                <c:pt idx="178">
                  <c:v>12.27</c:v>
                </c:pt>
                <c:pt idx="179">
                  <c:v>12.339</c:v>
                </c:pt>
                <c:pt idx="180">
                  <c:v>12.408</c:v>
                </c:pt>
                <c:pt idx="181">
                  <c:v>12.477</c:v>
                </c:pt>
                <c:pt idx="182">
                  <c:v>12.545</c:v>
                </c:pt>
                <c:pt idx="183">
                  <c:v>12.614</c:v>
                </c:pt>
                <c:pt idx="184">
                  <c:v>12.683</c:v>
                </c:pt>
                <c:pt idx="185">
                  <c:v>12.752</c:v>
                </c:pt>
                <c:pt idx="186">
                  <c:v>12.821</c:v>
                </c:pt>
                <c:pt idx="187">
                  <c:v>12.89</c:v>
                </c:pt>
                <c:pt idx="188">
                  <c:v>12.958</c:v>
                </c:pt>
                <c:pt idx="189">
                  <c:v>13.027</c:v>
                </c:pt>
                <c:pt idx="190">
                  <c:v>13.096</c:v>
                </c:pt>
                <c:pt idx="191">
                  <c:v>13.165</c:v>
                </c:pt>
                <c:pt idx="192">
                  <c:v>13.234</c:v>
                </c:pt>
                <c:pt idx="193">
                  <c:v>13.302</c:v>
                </c:pt>
                <c:pt idx="194">
                  <c:v>13.371</c:v>
                </c:pt>
                <c:pt idx="195">
                  <c:v>13.44</c:v>
                </c:pt>
                <c:pt idx="196">
                  <c:v>13.509</c:v>
                </c:pt>
                <c:pt idx="197">
                  <c:v>13.578</c:v>
                </c:pt>
                <c:pt idx="198">
                  <c:v>13.647</c:v>
                </c:pt>
                <c:pt idx="199">
                  <c:v>13.715</c:v>
                </c:pt>
                <c:pt idx="200">
                  <c:v>13.784</c:v>
                </c:pt>
                <c:pt idx="201">
                  <c:v>13.853</c:v>
                </c:pt>
                <c:pt idx="202">
                  <c:v>13.922</c:v>
                </c:pt>
                <c:pt idx="203">
                  <c:v>13.991</c:v>
                </c:pt>
                <c:pt idx="204">
                  <c:v>14.06</c:v>
                </c:pt>
                <c:pt idx="205">
                  <c:v>14.128</c:v>
                </c:pt>
                <c:pt idx="206">
                  <c:v>14.197</c:v>
                </c:pt>
                <c:pt idx="207">
                  <c:v>14.266</c:v>
                </c:pt>
                <c:pt idx="208">
                  <c:v>14.335</c:v>
                </c:pt>
                <c:pt idx="209">
                  <c:v>14.404</c:v>
                </c:pt>
                <c:pt idx="210">
                  <c:v>14.472</c:v>
                </c:pt>
                <c:pt idx="211">
                  <c:v>14.541</c:v>
                </c:pt>
                <c:pt idx="212">
                  <c:v>14.61</c:v>
                </c:pt>
                <c:pt idx="213">
                  <c:v>14.679</c:v>
                </c:pt>
                <c:pt idx="214">
                  <c:v>14.748</c:v>
                </c:pt>
                <c:pt idx="215">
                  <c:v>14.816</c:v>
                </c:pt>
                <c:pt idx="216">
                  <c:v>14.885</c:v>
                </c:pt>
                <c:pt idx="217">
                  <c:v>14.954</c:v>
                </c:pt>
                <c:pt idx="218">
                  <c:v>15.023</c:v>
                </c:pt>
                <c:pt idx="219">
                  <c:v>15.092</c:v>
                </c:pt>
                <c:pt idx="220">
                  <c:v>15.161</c:v>
                </c:pt>
                <c:pt idx="221">
                  <c:v>15.229</c:v>
                </c:pt>
                <c:pt idx="222">
                  <c:v>15.298</c:v>
                </c:pt>
                <c:pt idx="223">
                  <c:v>15.367</c:v>
                </c:pt>
                <c:pt idx="224">
                  <c:v>15.436</c:v>
                </c:pt>
                <c:pt idx="225">
                  <c:v>15.505</c:v>
                </c:pt>
                <c:pt idx="226">
                  <c:v>15.574</c:v>
                </c:pt>
                <c:pt idx="227">
                  <c:v>15.642</c:v>
                </c:pt>
                <c:pt idx="228">
                  <c:v>15.711</c:v>
                </c:pt>
                <c:pt idx="229">
                  <c:v>15.78</c:v>
                </c:pt>
                <c:pt idx="230">
                  <c:v>15.849</c:v>
                </c:pt>
                <c:pt idx="231">
                  <c:v>15.918</c:v>
                </c:pt>
                <c:pt idx="232">
                  <c:v>15.986</c:v>
                </c:pt>
                <c:pt idx="233">
                  <c:v>16.055</c:v>
                </c:pt>
                <c:pt idx="234">
                  <c:v>16.124</c:v>
                </c:pt>
                <c:pt idx="235">
                  <c:v>16.193</c:v>
                </c:pt>
                <c:pt idx="236">
                  <c:v>16.262</c:v>
                </c:pt>
                <c:pt idx="237">
                  <c:v>16.331</c:v>
                </c:pt>
                <c:pt idx="238">
                  <c:v>16.399</c:v>
                </c:pt>
                <c:pt idx="239">
                  <c:v>16.468</c:v>
                </c:pt>
                <c:pt idx="240">
                  <c:v>16.537</c:v>
                </c:pt>
                <c:pt idx="241">
                  <c:v>16.60600000000001</c:v>
                </c:pt>
                <c:pt idx="242">
                  <c:v>16.675</c:v>
                </c:pt>
                <c:pt idx="243">
                  <c:v>16.74299999999998</c:v>
                </c:pt>
                <c:pt idx="244">
                  <c:v>16.812</c:v>
                </c:pt>
                <c:pt idx="245">
                  <c:v>16.881</c:v>
                </c:pt>
                <c:pt idx="246">
                  <c:v>16.95</c:v>
                </c:pt>
                <c:pt idx="247">
                  <c:v>17.01899999999999</c:v>
                </c:pt>
                <c:pt idx="248">
                  <c:v>17.088</c:v>
                </c:pt>
                <c:pt idx="249">
                  <c:v>17.156</c:v>
                </c:pt>
                <c:pt idx="250">
                  <c:v>17.225</c:v>
                </c:pt>
                <c:pt idx="251">
                  <c:v>17.294</c:v>
                </c:pt>
                <c:pt idx="252">
                  <c:v>17.363</c:v>
                </c:pt>
                <c:pt idx="253">
                  <c:v>17.432</c:v>
                </c:pt>
                <c:pt idx="254">
                  <c:v>17.5</c:v>
                </c:pt>
                <c:pt idx="255">
                  <c:v>17.569</c:v>
                </c:pt>
                <c:pt idx="256">
                  <c:v>17.63800000000001</c:v>
                </c:pt>
                <c:pt idx="257">
                  <c:v>17.707</c:v>
                </c:pt>
                <c:pt idx="258">
                  <c:v>17.776</c:v>
                </c:pt>
                <c:pt idx="259">
                  <c:v>17.845</c:v>
                </c:pt>
                <c:pt idx="260">
                  <c:v>17.913</c:v>
                </c:pt>
                <c:pt idx="261">
                  <c:v>17.982</c:v>
                </c:pt>
                <c:pt idx="262">
                  <c:v>18.05099999999999</c:v>
                </c:pt>
                <c:pt idx="263">
                  <c:v>18.12</c:v>
                </c:pt>
                <c:pt idx="264">
                  <c:v>18.189</c:v>
                </c:pt>
                <c:pt idx="265">
                  <c:v>18.258</c:v>
                </c:pt>
                <c:pt idx="266">
                  <c:v>18.326</c:v>
                </c:pt>
                <c:pt idx="267">
                  <c:v>18.395</c:v>
                </c:pt>
                <c:pt idx="268">
                  <c:v>18.464</c:v>
                </c:pt>
                <c:pt idx="269">
                  <c:v>18.533</c:v>
                </c:pt>
                <c:pt idx="270">
                  <c:v>18.602</c:v>
                </c:pt>
                <c:pt idx="271">
                  <c:v>18.67000000000001</c:v>
                </c:pt>
                <c:pt idx="272">
                  <c:v>18.739</c:v>
                </c:pt>
                <c:pt idx="273">
                  <c:v>18.808</c:v>
                </c:pt>
                <c:pt idx="274">
                  <c:v>18.877</c:v>
                </c:pt>
                <c:pt idx="275">
                  <c:v>18.946</c:v>
                </c:pt>
                <c:pt idx="276">
                  <c:v>19.015</c:v>
                </c:pt>
                <c:pt idx="277">
                  <c:v>19.08299999999998</c:v>
                </c:pt>
                <c:pt idx="278">
                  <c:v>19.152</c:v>
                </c:pt>
                <c:pt idx="279">
                  <c:v>19.221</c:v>
                </c:pt>
                <c:pt idx="280">
                  <c:v>19.29</c:v>
                </c:pt>
                <c:pt idx="281">
                  <c:v>19.35900000000001</c:v>
                </c:pt>
                <c:pt idx="282">
                  <c:v>19.427</c:v>
                </c:pt>
                <c:pt idx="283">
                  <c:v>19.496</c:v>
                </c:pt>
                <c:pt idx="284">
                  <c:v>19.565</c:v>
                </c:pt>
                <c:pt idx="285">
                  <c:v>19.634</c:v>
                </c:pt>
                <c:pt idx="286">
                  <c:v>19.703</c:v>
                </c:pt>
                <c:pt idx="287">
                  <c:v>19.77199999999999</c:v>
                </c:pt>
                <c:pt idx="288">
                  <c:v>19.84</c:v>
                </c:pt>
                <c:pt idx="289">
                  <c:v>19.909</c:v>
                </c:pt>
                <c:pt idx="290">
                  <c:v>19.978</c:v>
                </c:pt>
                <c:pt idx="291">
                  <c:v>20.047</c:v>
                </c:pt>
                <c:pt idx="292">
                  <c:v>20.116</c:v>
                </c:pt>
                <c:pt idx="293">
                  <c:v>20.184</c:v>
                </c:pt>
                <c:pt idx="294">
                  <c:v>20.253</c:v>
                </c:pt>
                <c:pt idx="295">
                  <c:v>20.322</c:v>
                </c:pt>
                <c:pt idx="296">
                  <c:v>20.39099999999999</c:v>
                </c:pt>
                <c:pt idx="297">
                  <c:v>20.46</c:v>
                </c:pt>
                <c:pt idx="298">
                  <c:v>20.529</c:v>
                </c:pt>
                <c:pt idx="299">
                  <c:v>20.597</c:v>
                </c:pt>
                <c:pt idx="300">
                  <c:v>20.666</c:v>
                </c:pt>
                <c:pt idx="301">
                  <c:v>20.735</c:v>
                </c:pt>
                <c:pt idx="302">
                  <c:v>20.80399999999999</c:v>
                </c:pt>
                <c:pt idx="303">
                  <c:v>20.873</c:v>
                </c:pt>
                <c:pt idx="304">
                  <c:v>20.942</c:v>
                </c:pt>
                <c:pt idx="305">
                  <c:v>21.01</c:v>
                </c:pt>
                <c:pt idx="306">
                  <c:v>21.079</c:v>
                </c:pt>
                <c:pt idx="307">
                  <c:v>21.148</c:v>
                </c:pt>
              </c:numCache>
            </c:numRef>
          </c:xVal>
          <c:yVal>
            <c:numRef>
              <c:f>[GABAlyseng.xls]Sheet1!$D$2:$D$309</c:f>
              <c:numCache>
                <c:formatCode>General</c:formatCode>
                <c:ptCount val="308"/>
                <c:pt idx="0">
                  <c:v>8319.0</c:v>
                </c:pt>
                <c:pt idx="1">
                  <c:v>8313.0</c:v>
                </c:pt>
                <c:pt idx="2">
                  <c:v>8106.0</c:v>
                </c:pt>
                <c:pt idx="3">
                  <c:v>8616.0</c:v>
                </c:pt>
                <c:pt idx="4">
                  <c:v>8627.0</c:v>
                </c:pt>
                <c:pt idx="5">
                  <c:v>8666.0</c:v>
                </c:pt>
                <c:pt idx="6">
                  <c:v>7605.0</c:v>
                </c:pt>
                <c:pt idx="7">
                  <c:v>7839.0</c:v>
                </c:pt>
                <c:pt idx="8">
                  <c:v>8514.0</c:v>
                </c:pt>
                <c:pt idx="9">
                  <c:v>7559.0</c:v>
                </c:pt>
                <c:pt idx="10">
                  <c:v>7745.0</c:v>
                </c:pt>
                <c:pt idx="11">
                  <c:v>8383.0</c:v>
                </c:pt>
                <c:pt idx="12">
                  <c:v>7480.0</c:v>
                </c:pt>
                <c:pt idx="13">
                  <c:v>7365.0</c:v>
                </c:pt>
                <c:pt idx="14">
                  <c:v>7157.0</c:v>
                </c:pt>
                <c:pt idx="15">
                  <c:v>7142.0</c:v>
                </c:pt>
                <c:pt idx="16">
                  <c:v>6714.0</c:v>
                </c:pt>
                <c:pt idx="17">
                  <c:v>7108.0</c:v>
                </c:pt>
                <c:pt idx="18">
                  <c:v>7363.0</c:v>
                </c:pt>
                <c:pt idx="19">
                  <c:v>7220.0</c:v>
                </c:pt>
                <c:pt idx="20">
                  <c:v>7212.0</c:v>
                </c:pt>
                <c:pt idx="21">
                  <c:v>6750.0</c:v>
                </c:pt>
                <c:pt idx="22">
                  <c:v>6104.0</c:v>
                </c:pt>
                <c:pt idx="23">
                  <c:v>6710.0</c:v>
                </c:pt>
                <c:pt idx="24">
                  <c:v>6865.0</c:v>
                </c:pt>
                <c:pt idx="25">
                  <c:v>6755.0</c:v>
                </c:pt>
                <c:pt idx="26">
                  <c:v>6580.0</c:v>
                </c:pt>
                <c:pt idx="27">
                  <c:v>6371.0</c:v>
                </c:pt>
                <c:pt idx="28">
                  <c:v>6190.0</c:v>
                </c:pt>
                <c:pt idx="29">
                  <c:v>6325.0</c:v>
                </c:pt>
                <c:pt idx="30">
                  <c:v>6421.0</c:v>
                </c:pt>
                <c:pt idx="31">
                  <c:v>5953.0</c:v>
                </c:pt>
                <c:pt idx="32">
                  <c:v>8920.0</c:v>
                </c:pt>
                <c:pt idx="33">
                  <c:v>33722.0</c:v>
                </c:pt>
                <c:pt idx="34">
                  <c:v>21433.0</c:v>
                </c:pt>
                <c:pt idx="35">
                  <c:v>100668.0</c:v>
                </c:pt>
                <c:pt idx="36">
                  <c:v>15378.0</c:v>
                </c:pt>
                <c:pt idx="37">
                  <c:v>5392.0</c:v>
                </c:pt>
                <c:pt idx="38">
                  <c:v>6395.0</c:v>
                </c:pt>
                <c:pt idx="39">
                  <c:v>5471.0</c:v>
                </c:pt>
                <c:pt idx="40">
                  <c:v>5023.0</c:v>
                </c:pt>
                <c:pt idx="41">
                  <c:v>5685.0</c:v>
                </c:pt>
                <c:pt idx="42">
                  <c:v>5458.0</c:v>
                </c:pt>
                <c:pt idx="43">
                  <c:v>6225.0</c:v>
                </c:pt>
                <c:pt idx="44">
                  <c:v>5856.0</c:v>
                </c:pt>
                <c:pt idx="45">
                  <c:v>5761.0</c:v>
                </c:pt>
                <c:pt idx="46">
                  <c:v>5715.0</c:v>
                </c:pt>
                <c:pt idx="47">
                  <c:v>5903.0</c:v>
                </c:pt>
                <c:pt idx="48">
                  <c:v>5890.0</c:v>
                </c:pt>
                <c:pt idx="49">
                  <c:v>5946.0</c:v>
                </c:pt>
                <c:pt idx="50">
                  <c:v>5569.0</c:v>
                </c:pt>
                <c:pt idx="51">
                  <c:v>5699.0</c:v>
                </c:pt>
                <c:pt idx="52">
                  <c:v>5437.0</c:v>
                </c:pt>
                <c:pt idx="53">
                  <c:v>5784.0</c:v>
                </c:pt>
                <c:pt idx="54">
                  <c:v>6142.0</c:v>
                </c:pt>
                <c:pt idx="55">
                  <c:v>5618.0</c:v>
                </c:pt>
                <c:pt idx="56">
                  <c:v>5499.0</c:v>
                </c:pt>
                <c:pt idx="57">
                  <c:v>6092.0</c:v>
                </c:pt>
                <c:pt idx="58">
                  <c:v>5753.0</c:v>
                </c:pt>
                <c:pt idx="59">
                  <c:v>5540.0</c:v>
                </c:pt>
                <c:pt idx="60">
                  <c:v>5522.0</c:v>
                </c:pt>
                <c:pt idx="61">
                  <c:v>5279.0</c:v>
                </c:pt>
                <c:pt idx="62">
                  <c:v>5565.0</c:v>
                </c:pt>
                <c:pt idx="63">
                  <c:v>5621.0</c:v>
                </c:pt>
                <c:pt idx="64">
                  <c:v>5560.0</c:v>
                </c:pt>
                <c:pt idx="65">
                  <c:v>5765.0</c:v>
                </c:pt>
                <c:pt idx="66">
                  <c:v>5198.0</c:v>
                </c:pt>
                <c:pt idx="67">
                  <c:v>5532.0</c:v>
                </c:pt>
                <c:pt idx="68">
                  <c:v>5665.0</c:v>
                </c:pt>
                <c:pt idx="69">
                  <c:v>5702.0</c:v>
                </c:pt>
                <c:pt idx="70">
                  <c:v>5740.0</c:v>
                </c:pt>
                <c:pt idx="71">
                  <c:v>5617.0</c:v>
                </c:pt>
                <c:pt idx="72">
                  <c:v>6152.0</c:v>
                </c:pt>
                <c:pt idx="73">
                  <c:v>6605.0</c:v>
                </c:pt>
                <c:pt idx="74">
                  <c:v>6740.0</c:v>
                </c:pt>
                <c:pt idx="75">
                  <c:v>6387.0</c:v>
                </c:pt>
                <c:pt idx="76">
                  <c:v>7062.0</c:v>
                </c:pt>
                <c:pt idx="77">
                  <c:v>7950.0</c:v>
                </c:pt>
                <c:pt idx="78">
                  <c:v>7264.0</c:v>
                </c:pt>
                <c:pt idx="79">
                  <c:v>6668.0</c:v>
                </c:pt>
                <c:pt idx="80">
                  <c:v>6390.0</c:v>
                </c:pt>
                <c:pt idx="81">
                  <c:v>6406.0</c:v>
                </c:pt>
                <c:pt idx="82">
                  <c:v>6715.0</c:v>
                </c:pt>
                <c:pt idx="83">
                  <c:v>7405.0</c:v>
                </c:pt>
                <c:pt idx="84">
                  <c:v>7154.0</c:v>
                </c:pt>
                <c:pt idx="85">
                  <c:v>6607.0</c:v>
                </c:pt>
                <c:pt idx="86">
                  <c:v>7483.0</c:v>
                </c:pt>
                <c:pt idx="87">
                  <c:v>6717.0</c:v>
                </c:pt>
                <c:pt idx="88">
                  <c:v>6155.0</c:v>
                </c:pt>
                <c:pt idx="89">
                  <c:v>6228.0</c:v>
                </c:pt>
                <c:pt idx="90">
                  <c:v>6899.0</c:v>
                </c:pt>
                <c:pt idx="91">
                  <c:v>6137.0</c:v>
                </c:pt>
                <c:pt idx="92">
                  <c:v>5670.0</c:v>
                </c:pt>
                <c:pt idx="93">
                  <c:v>6175.0</c:v>
                </c:pt>
                <c:pt idx="94">
                  <c:v>5504.0</c:v>
                </c:pt>
                <c:pt idx="95">
                  <c:v>5847.0</c:v>
                </c:pt>
                <c:pt idx="96">
                  <c:v>6375.0</c:v>
                </c:pt>
                <c:pt idx="97">
                  <c:v>6401.0</c:v>
                </c:pt>
                <c:pt idx="98">
                  <c:v>5566.0</c:v>
                </c:pt>
                <c:pt idx="99">
                  <c:v>5313.0</c:v>
                </c:pt>
                <c:pt idx="100">
                  <c:v>5525.0</c:v>
                </c:pt>
                <c:pt idx="101">
                  <c:v>5796.0</c:v>
                </c:pt>
                <c:pt idx="102">
                  <c:v>5482.0</c:v>
                </c:pt>
                <c:pt idx="103">
                  <c:v>5219.0</c:v>
                </c:pt>
                <c:pt idx="104">
                  <c:v>5460.0</c:v>
                </c:pt>
                <c:pt idx="105">
                  <c:v>5330.0</c:v>
                </c:pt>
                <c:pt idx="106">
                  <c:v>5143.0</c:v>
                </c:pt>
                <c:pt idx="107">
                  <c:v>5447.0</c:v>
                </c:pt>
                <c:pt idx="108">
                  <c:v>5706.0</c:v>
                </c:pt>
                <c:pt idx="109">
                  <c:v>5694.0</c:v>
                </c:pt>
                <c:pt idx="110">
                  <c:v>5767.0</c:v>
                </c:pt>
                <c:pt idx="111">
                  <c:v>6014.0</c:v>
                </c:pt>
                <c:pt idx="112">
                  <c:v>6541.0</c:v>
                </c:pt>
                <c:pt idx="113">
                  <c:v>7529.0</c:v>
                </c:pt>
                <c:pt idx="114">
                  <c:v>7466.0</c:v>
                </c:pt>
                <c:pt idx="115">
                  <c:v>8468.0</c:v>
                </c:pt>
                <c:pt idx="116">
                  <c:v>24495.0</c:v>
                </c:pt>
                <c:pt idx="117">
                  <c:v>31128.0</c:v>
                </c:pt>
                <c:pt idx="118">
                  <c:v>32187.0</c:v>
                </c:pt>
                <c:pt idx="119">
                  <c:v>24962.0</c:v>
                </c:pt>
                <c:pt idx="120">
                  <c:v>16696.0</c:v>
                </c:pt>
                <c:pt idx="121">
                  <c:v>15050.0</c:v>
                </c:pt>
                <c:pt idx="122">
                  <c:v>10784.0</c:v>
                </c:pt>
                <c:pt idx="123">
                  <c:v>8166.0</c:v>
                </c:pt>
                <c:pt idx="124">
                  <c:v>7928.0</c:v>
                </c:pt>
                <c:pt idx="125">
                  <c:v>6654.0</c:v>
                </c:pt>
                <c:pt idx="126">
                  <c:v>5585.0</c:v>
                </c:pt>
                <c:pt idx="127">
                  <c:v>5287.0</c:v>
                </c:pt>
                <c:pt idx="128">
                  <c:v>4860.0</c:v>
                </c:pt>
                <c:pt idx="129">
                  <c:v>5340.0</c:v>
                </c:pt>
                <c:pt idx="130">
                  <c:v>5653.0</c:v>
                </c:pt>
                <c:pt idx="131">
                  <c:v>6131.0</c:v>
                </c:pt>
                <c:pt idx="132">
                  <c:v>6128.0</c:v>
                </c:pt>
                <c:pt idx="133">
                  <c:v>6069.0</c:v>
                </c:pt>
                <c:pt idx="134">
                  <c:v>6454.0</c:v>
                </c:pt>
                <c:pt idx="135">
                  <c:v>6947.0</c:v>
                </c:pt>
                <c:pt idx="136">
                  <c:v>6955.0</c:v>
                </c:pt>
                <c:pt idx="137">
                  <c:v>6369.0</c:v>
                </c:pt>
                <c:pt idx="138">
                  <c:v>6873.0</c:v>
                </c:pt>
                <c:pt idx="139">
                  <c:v>7585.0</c:v>
                </c:pt>
                <c:pt idx="140">
                  <c:v>7506.0</c:v>
                </c:pt>
                <c:pt idx="141">
                  <c:v>8177.0</c:v>
                </c:pt>
                <c:pt idx="142">
                  <c:v>8275.0</c:v>
                </c:pt>
                <c:pt idx="143">
                  <c:v>8567.0</c:v>
                </c:pt>
                <c:pt idx="144">
                  <c:v>8633.0</c:v>
                </c:pt>
                <c:pt idx="145">
                  <c:v>8701.0</c:v>
                </c:pt>
                <c:pt idx="146">
                  <c:v>8529.0</c:v>
                </c:pt>
                <c:pt idx="147">
                  <c:v>8885.0</c:v>
                </c:pt>
                <c:pt idx="148">
                  <c:v>8995.0</c:v>
                </c:pt>
                <c:pt idx="149">
                  <c:v>8782.0</c:v>
                </c:pt>
                <c:pt idx="150">
                  <c:v>8400.0</c:v>
                </c:pt>
                <c:pt idx="151">
                  <c:v>8894.0</c:v>
                </c:pt>
                <c:pt idx="152">
                  <c:v>8809.0</c:v>
                </c:pt>
                <c:pt idx="153">
                  <c:v>10637.0</c:v>
                </c:pt>
                <c:pt idx="154">
                  <c:v>12219.0</c:v>
                </c:pt>
                <c:pt idx="155">
                  <c:v>10074.0</c:v>
                </c:pt>
                <c:pt idx="156">
                  <c:v>13152.0</c:v>
                </c:pt>
                <c:pt idx="157">
                  <c:v>13653.0</c:v>
                </c:pt>
                <c:pt idx="158">
                  <c:v>14721.0</c:v>
                </c:pt>
                <c:pt idx="159">
                  <c:v>16267.0</c:v>
                </c:pt>
                <c:pt idx="160">
                  <c:v>14431.0</c:v>
                </c:pt>
                <c:pt idx="161">
                  <c:v>16846.0</c:v>
                </c:pt>
                <c:pt idx="162">
                  <c:v>17758.0</c:v>
                </c:pt>
                <c:pt idx="163">
                  <c:v>15665.0</c:v>
                </c:pt>
                <c:pt idx="164">
                  <c:v>17807.0</c:v>
                </c:pt>
                <c:pt idx="165">
                  <c:v>17592.0</c:v>
                </c:pt>
                <c:pt idx="166">
                  <c:v>19588.0</c:v>
                </c:pt>
                <c:pt idx="167">
                  <c:v>19930.0</c:v>
                </c:pt>
                <c:pt idx="168">
                  <c:v>20970.0</c:v>
                </c:pt>
                <c:pt idx="169">
                  <c:v>20788.0</c:v>
                </c:pt>
                <c:pt idx="170">
                  <c:v>19276.0</c:v>
                </c:pt>
                <c:pt idx="171">
                  <c:v>28131.0</c:v>
                </c:pt>
                <c:pt idx="172">
                  <c:v>29242.0</c:v>
                </c:pt>
                <c:pt idx="173">
                  <c:v>28483.0</c:v>
                </c:pt>
                <c:pt idx="174">
                  <c:v>32623.0</c:v>
                </c:pt>
                <c:pt idx="175">
                  <c:v>37574.0</c:v>
                </c:pt>
                <c:pt idx="176">
                  <c:v>35994.0</c:v>
                </c:pt>
                <c:pt idx="177">
                  <c:v>28197.0</c:v>
                </c:pt>
                <c:pt idx="178">
                  <c:v>38568.0</c:v>
                </c:pt>
                <c:pt idx="179">
                  <c:v>31433.0</c:v>
                </c:pt>
                <c:pt idx="180">
                  <c:v>44953.0</c:v>
                </c:pt>
                <c:pt idx="181">
                  <c:v>75378.0</c:v>
                </c:pt>
                <c:pt idx="182">
                  <c:v>48806.0</c:v>
                </c:pt>
                <c:pt idx="183">
                  <c:v>73129.0</c:v>
                </c:pt>
                <c:pt idx="184">
                  <c:v>73059.0</c:v>
                </c:pt>
                <c:pt idx="185">
                  <c:v>38909.0</c:v>
                </c:pt>
                <c:pt idx="186">
                  <c:v>34422.0</c:v>
                </c:pt>
                <c:pt idx="187">
                  <c:v>37803.0</c:v>
                </c:pt>
                <c:pt idx="188">
                  <c:v>30808.0</c:v>
                </c:pt>
                <c:pt idx="189">
                  <c:v>27874.0</c:v>
                </c:pt>
                <c:pt idx="190">
                  <c:v>38883.0</c:v>
                </c:pt>
                <c:pt idx="191">
                  <c:v>45718.0</c:v>
                </c:pt>
                <c:pt idx="192">
                  <c:v>53939.0</c:v>
                </c:pt>
                <c:pt idx="193">
                  <c:v>63048.0</c:v>
                </c:pt>
                <c:pt idx="194">
                  <c:v>66026.0</c:v>
                </c:pt>
                <c:pt idx="195">
                  <c:v>61216.0</c:v>
                </c:pt>
                <c:pt idx="196">
                  <c:v>73677.0</c:v>
                </c:pt>
                <c:pt idx="197">
                  <c:v>84853.0</c:v>
                </c:pt>
                <c:pt idx="198">
                  <c:v>73375.0</c:v>
                </c:pt>
                <c:pt idx="199">
                  <c:v>56302.0</c:v>
                </c:pt>
                <c:pt idx="200">
                  <c:v>65332.0</c:v>
                </c:pt>
                <c:pt idx="201">
                  <c:v>63080.0</c:v>
                </c:pt>
                <c:pt idx="202">
                  <c:v>40043.0</c:v>
                </c:pt>
                <c:pt idx="203">
                  <c:v>30518.0</c:v>
                </c:pt>
                <c:pt idx="204">
                  <c:v>43055.0</c:v>
                </c:pt>
                <c:pt idx="205">
                  <c:v>49997.0</c:v>
                </c:pt>
                <c:pt idx="206">
                  <c:v>45590.0</c:v>
                </c:pt>
                <c:pt idx="207">
                  <c:v>29643.0</c:v>
                </c:pt>
                <c:pt idx="208">
                  <c:v>59507.0</c:v>
                </c:pt>
                <c:pt idx="209">
                  <c:v>59460.0</c:v>
                </c:pt>
                <c:pt idx="210">
                  <c:v>44038.0</c:v>
                </c:pt>
                <c:pt idx="211">
                  <c:v>47499.0</c:v>
                </c:pt>
                <c:pt idx="212">
                  <c:v>34924.0</c:v>
                </c:pt>
                <c:pt idx="213">
                  <c:v>45805.0</c:v>
                </c:pt>
                <c:pt idx="214">
                  <c:v>49485.0</c:v>
                </c:pt>
                <c:pt idx="215">
                  <c:v>57264.0</c:v>
                </c:pt>
                <c:pt idx="216">
                  <c:v>192544.0</c:v>
                </c:pt>
                <c:pt idx="217">
                  <c:v>259739.0</c:v>
                </c:pt>
                <c:pt idx="218">
                  <c:v>129924.0</c:v>
                </c:pt>
                <c:pt idx="219">
                  <c:v>52524.0</c:v>
                </c:pt>
                <c:pt idx="220">
                  <c:v>45949.0</c:v>
                </c:pt>
                <c:pt idx="221">
                  <c:v>95237.0</c:v>
                </c:pt>
                <c:pt idx="222">
                  <c:v>101836.0</c:v>
                </c:pt>
                <c:pt idx="223">
                  <c:v>73158.0</c:v>
                </c:pt>
                <c:pt idx="224">
                  <c:v>54710.0</c:v>
                </c:pt>
                <c:pt idx="225">
                  <c:v>371319.0</c:v>
                </c:pt>
                <c:pt idx="226">
                  <c:v>405552.0</c:v>
                </c:pt>
                <c:pt idx="227">
                  <c:v>94255.0</c:v>
                </c:pt>
                <c:pt idx="228">
                  <c:v>30679.0</c:v>
                </c:pt>
                <c:pt idx="229">
                  <c:v>28382.0</c:v>
                </c:pt>
                <c:pt idx="230">
                  <c:v>42623.0</c:v>
                </c:pt>
                <c:pt idx="231">
                  <c:v>31685.0</c:v>
                </c:pt>
                <c:pt idx="232">
                  <c:v>58495.0</c:v>
                </c:pt>
                <c:pt idx="233">
                  <c:v>88439.0</c:v>
                </c:pt>
                <c:pt idx="234">
                  <c:v>132311.0</c:v>
                </c:pt>
                <c:pt idx="235">
                  <c:v>103386.0</c:v>
                </c:pt>
                <c:pt idx="236">
                  <c:v>183963.0</c:v>
                </c:pt>
                <c:pt idx="237">
                  <c:v>113126.0</c:v>
                </c:pt>
                <c:pt idx="238">
                  <c:v>68785.0</c:v>
                </c:pt>
                <c:pt idx="239">
                  <c:v>49583.0</c:v>
                </c:pt>
                <c:pt idx="240">
                  <c:v>40451.0</c:v>
                </c:pt>
                <c:pt idx="241">
                  <c:v>120342.0</c:v>
                </c:pt>
                <c:pt idx="242">
                  <c:v>150905.0</c:v>
                </c:pt>
                <c:pt idx="243">
                  <c:v>83763.0</c:v>
                </c:pt>
                <c:pt idx="244">
                  <c:v>34245.0</c:v>
                </c:pt>
                <c:pt idx="245">
                  <c:v>31422.0</c:v>
                </c:pt>
                <c:pt idx="246">
                  <c:v>37293.0</c:v>
                </c:pt>
                <c:pt idx="247">
                  <c:v>157804.0</c:v>
                </c:pt>
                <c:pt idx="248">
                  <c:v>184030.0</c:v>
                </c:pt>
                <c:pt idx="249">
                  <c:v>53104.0</c:v>
                </c:pt>
                <c:pt idx="250">
                  <c:v>52849.0</c:v>
                </c:pt>
                <c:pt idx="251">
                  <c:v>81082.0</c:v>
                </c:pt>
                <c:pt idx="252">
                  <c:v>172708.0</c:v>
                </c:pt>
                <c:pt idx="253">
                  <c:v>167574.0</c:v>
                </c:pt>
                <c:pt idx="254">
                  <c:v>62198.0</c:v>
                </c:pt>
                <c:pt idx="255">
                  <c:v>28651.0</c:v>
                </c:pt>
                <c:pt idx="256">
                  <c:v>28376.0</c:v>
                </c:pt>
                <c:pt idx="257">
                  <c:v>40216.0</c:v>
                </c:pt>
                <c:pt idx="258">
                  <c:v>41782.0</c:v>
                </c:pt>
                <c:pt idx="259">
                  <c:v>100623.0</c:v>
                </c:pt>
                <c:pt idx="260">
                  <c:v>129922.0</c:v>
                </c:pt>
                <c:pt idx="261">
                  <c:v>53032.0</c:v>
                </c:pt>
                <c:pt idx="262">
                  <c:v>61806.0</c:v>
                </c:pt>
                <c:pt idx="263">
                  <c:v>76069.0</c:v>
                </c:pt>
                <c:pt idx="264">
                  <c:v>141739.0</c:v>
                </c:pt>
                <c:pt idx="265">
                  <c:v>100629.0</c:v>
                </c:pt>
                <c:pt idx="266">
                  <c:v>49447.0</c:v>
                </c:pt>
                <c:pt idx="267">
                  <c:v>95333.0</c:v>
                </c:pt>
                <c:pt idx="268">
                  <c:v>96613.0</c:v>
                </c:pt>
                <c:pt idx="269">
                  <c:v>44276.0</c:v>
                </c:pt>
                <c:pt idx="270">
                  <c:v>79240.0</c:v>
                </c:pt>
                <c:pt idx="271">
                  <c:v>95841.0</c:v>
                </c:pt>
                <c:pt idx="272">
                  <c:v>97521.0</c:v>
                </c:pt>
                <c:pt idx="273">
                  <c:v>109008.0</c:v>
                </c:pt>
                <c:pt idx="274">
                  <c:v>49107.0</c:v>
                </c:pt>
                <c:pt idx="275">
                  <c:v>59586.0</c:v>
                </c:pt>
                <c:pt idx="276">
                  <c:v>63145.0</c:v>
                </c:pt>
                <c:pt idx="277">
                  <c:v>118300.0</c:v>
                </c:pt>
                <c:pt idx="278">
                  <c:v>119516.0</c:v>
                </c:pt>
                <c:pt idx="279">
                  <c:v>55828.0</c:v>
                </c:pt>
                <c:pt idx="280">
                  <c:v>55826.0</c:v>
                </c:pt>
                <c:pt idx="281">
                  <c:v>67551.0</c:v>
                </c:pt>
                <c:pt idx="282">
                  <c:v>72436.0</c:v>
                </c:pt>
                <c:pt idx="283">
                  <c:v>95153.0</c:v>
                </c:pt>
                <c:pt idx="284">
                  <c:v>80634.0</c:v>
                </c:pt>
                <c:pt idx="285">
                  <c:v>109820.0</c:v>
                </c:pt>
                <c:pt idx="286">
                  <c:v>111618.0</c:v>
                </c:pt>
                <c:pt idx="287">
                  <c:v>104868.0</c:v>
                </c:pt>
                <c:pt idx="288">
                  <c:v>82046.0</c:v>
                </c:pt>
                <c:pt idx="289">
                  <c:v>82870.0</c:v>
                </c:pt>
                <c:pt idx="290">
                  <c:v>82681.0</c:v>
                </c:pt>
                <c:pt idx="291">
                  <c:v>119318.0</c:v>
                </c:pt>
                <c:pt idx="292">
                  <c:v>127382.0</c:v>
                </c:pt>
                <c:pt idx="293">
                  <c:v>85287.0</c:v>
                </c:pt>
                <c:pt idx="294">
                  <c:v>87523.0</c:v>
                </c:pt>
                <c:pt idx="295">
                  <c:v>87584.0</c:v>
                </c:pt>
                <c:pt idx="296">
                  <c:v>87284.0</c:v>
                </c:pt>
                <c:pt idx="297">
                  <c:v>85822.0</c:v>
                </c:pt>
                <c:pt idx="298">
                  <c:v>88731.0</c:v>
                </c:pt>
                <c:pt idx="299">
                  <c:v>88363.0</c:v>
                </c:pt>
                <c:pt idx="300">
                  <c:v>96152.0</c:v>
                </c:pt>
                <c:pt idx="301">
                  <c:v>90065.0</c:v>
                </c:pt>
                <c:pt idx="302">
                  <c:v>81938.0</c:v>
                </c:pt>
                <c:pt idx="303">
                  <c:v>83711.0</c:v>
                </c:pt>
                <c:pt idx="304">
                  <c:v>83418.0</c:v>
                </c:pt>
                <c:pt idx="305">
                  <c:v>81690.0</c:v>
                </c:pt>
                <c:pt idx="306">
                  <c:v>78399.0</c:v>
                </c:pt>
                <c:pt idx="307">
                  <c:v>78167.0</c:v>
                </c:pt>
              </c:numCache>
            </c:numRef>
          </c:yVal>
          <c:smooth val="0"/>
          <c:extLst xmlns:c16r2="http://schemas.microsoft.com/office/drawing/2015/06/chart">
            <c:ext xmlns:c16="http://schemas.microsoft.com/office/drawing/2014/chart" uri="{C3380CC4-5D6E-409C-BE32-E72D297353CC}">
              <c16:uniqueId val="{00000001-064F-441C-A664-37588F717EFB}"/>
            </c:ext>
          </c:extLst>
        </c:ser>
        <c:dLbls>
          <c:showLegendKey val="0"/>
          <c:showVal val="0"/>
          <c:showCatName val="0"/>
          <c:showSerName val="0"/>
          <c:showPercent val="0"/>
          <c:showBubbleSize val="0"/>
        </c:dLbls>
        <c:axId val="2142844752"/>
        <c:axId val="2142850864"/>
      </c:scatterChart>
      <c:valAx>
        <c:axId val="214284475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Time</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42850864"/>
        <c:crosses val="autoZero"/>
        <c:crossBetween val="midCat"/>
      </c:valAx>
      <c:valAx>
        <c:axId val="21428508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Intensity</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42844752"/>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B6B4AD-BFAC-4E14-95F6-8F833862BB85}" type="datetimeFigureOut">
              <a:rPr lang="en-US" smtClean="0"/>
              <a:t>4/19/18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B4C369-44C9-48DA-B04F-73B5E375D511}" type="slidenum">
              <a:rPr lang="en-US" smtClean="0"/>
              <a:t>‹#›</a:t>
            </a:fld>
            <a:endParaRPr lang="en-US"/>
          </a:p>
        </p:txBody>
      </p:sp>
    </p:spTree>
    <p:extLst>
      <p:ext uri="{BB962C8B-B14F-4D97-AF65-F5344CB8AC3E}">
        <p14:creationId xmlns:p14="http://schemas.microsoft.com/office/powerpoint/2010/main" val="33198494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B4C369-44C9-48DA-B04F-73B5E375D511}" type="slidenum">
              <a:rPr lang="en-US" smtClean="0"/>
              <a:t>1</a:t>
            </a:fld>
            <a:endParaRPr lang="en-US"/>
          </a:p>
        </p:txBody>
      </p:sp>
    </p:spTree>
    <p:extLst>
      <p:ext uri="{BB962C8B-B14F-4D97-AF65-F5344CB8AC3E}">
        <p14:creationId xmlns:p14="http://schemas.microsoft.com/office/powerpoint/2010/main" val="3614886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DF8CD78-269E-468D-BBF8-BFC0EEBD37DD}" type="datetimeFigureOut">
              <a:rPr lang="en-US" smtClean="0"/>
              <a:t>4/19/18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3891C7-004F-40B6-93BF-0A5BB56AA5E5}" type="slidenum">
              <a:rPr lang="en-US" smtClean="0"/>
              <a:t>‹#›</a:t>
            </a:fld>
            <a:endParaRPr lang="en-US"/>
          </a:p>
        </p:txBody>
      </p:sp>
    </p:spTree>
    <p:extLst>
      <p:ext uri="{BB962C8B-B14F-4D97-AF65-F5344CB8AC3E}">
        <p14:creationId xmlns:p14="http://schemas.microsoft.com/office/powerpoint/2010/main" val="3204193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F8CD78-269E-468D-BBF8-BFC0EEBD37DD}" type="datetimeFigureOut">
              <a:rPr lang="en-US" smtClean="0"/>
              <a:t>4/19/18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3891C7-004F-40B6-93BF-0A5BB56AA5E5}" type="slidenum">
              <a:rPr lang="en-US" smtClean="0"/>
              <a:t>‹#›</a:t>
            </a:fld>
            <a:endParaRPr lang="en-US"/>
          </a:p>
        </p:txBody>
      </p:sp>
    </p:spTree>
    <p:extLst>
      <p:ext uri="{BB962C8B-B14F-4D97-AF65-F5344CB8AC3E}">
        <p14:creationId xmlns:p14="http://schemas.microsoft.com/office/powerpoint/2010/main" val="2929915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F8CD78-269E-468D-BBF8-BFC0EEBD37DD}" type="datetimeFigureOut">
              <a:rPr lang="en-US" smtClean="0"/>
              <a:t>4/19/18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3891C7-004F-40B6-93BF-0A5BB56AA5E5}" type="slidenum">
              <a:rPr lang="en-US" smtClean="0"/>
              <a:t>‹#›</a:t>
            </a:fld>
            <a:endParaRPr lang="en-US"/>
          </a:p>
        </p:txBody>
      </p:sp>
    </p:spTree>
    <p:extLst>
      <p:ext uri="{BB962C8B-B14F-4D97-AF65-F5344CB8AC3E}">
        <p14:creationId xmlns:p14="http://schemas.microsoft.com/office/powerpoint/2010/main" val="58492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F8CD78-269E-468D-BBF8-BFC0EEBD37DD}" type="datetimeFigureOut">
              <a:rPr lang="en-US" smtClean="0"/>
              <a:t>4/19/18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3891C7-004F-40B6-93BF-0A5BB56AA5E5}" type="slidenum">
              <a:rPr lang="en-US" smtClean="0"/>
              <a:t>‹#›</a:t>
            </a:fld>
            <a:endParaRPr lang="en-US"/>
          </a:p>
        </p:txBody>
      </p:sp>
    </p:spTree>
    <p:extLst>
      <p:ext uri="{BB962C8B-B14F-4D97-AF65-F5344CB8AC3E}">
        <p14:creationId xmlns:p14="http://schemas.microsoft.com/office/powerpoint/2010/main" val="270109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DF8CD78-269E-468D-BBF8-BFC0EEBD37DD}" type="datetimeFigureOut">
              <a:rPr lang="en-US" smtClean="0"/>
              <a:t>4/19/18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3891C7-004F-40B6-93BF-0A5BB56AA5E5}" type="slidenum">
              <a:rPr lang="en-US" smtClean="0"/>
              <a:t>‹#›</a:t>
            </a:fld>
            <a:endParaRPr lang="en-US"/>
          </a:p>
        </p:txBody>
      </p:sp>
    </p:spTree>
    <p:extLst>
      <p:ext uri="{BB962C8B-B14F-4D97-AF65-F5344CB8AC3E}">
        <p14:creationId xmlns:p14="http://schemas.microsoft.com/office/powerpoint/2010/main" val="3627033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DF8CD78-269E-468D-BBF8-BFC0EEBD37DD}" type="datetimeFigureOut">
              <a:rPr lang="en-US" smtClean="0"/>
              <a:t>4/19/18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3891C7-004F-40B6-93BF-0A5BB56AA5E5}" type="slidenum">
              <a:rPr lang="en-US" smtClean="0"/>
              <a:t>‹#›</a:t>
            </a:fld>
            <a:endParaRPr lang="en-US"/>
          </a:p>
        </p:txBody>
      </p:sp>
    </p:spTree>
    <p:extLst>
      <p:ext uri="{BB962C8B-B14F-4D97-AF65-F5344CB8AC3E}">
        <p14:creationId xmlns:p14="http://schemas.microsoft.com/office/powerpoint/2010/main" val="901076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DF8CD78-269E-468D-BBF8-BFC0EEBD37DD}" type="datetimeFigureOut">
              <a:rPr lang="en-US" smtClean="0"/>
              <a:t>4/19/18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3891C7-004F-40B6-93BF-0A5BB56AA5E5}" type="slidenum">
              <a:rPr lang="en-US" smtClean="0"/>
              <a:t>‹#›</a:t>
            </a:fld>
            <a:endParaRPr lang="en-US"/>
          </a:p>
        </p:txBody>
      </p:sp>
    </p:spTree>
    <p:extLst>
      <p:ext uri="{BB962C8B-B14F-4D97-AF65-F5344CB8AC3E}">
        <p14:creationId xmlns:p14="http://schemas.microsoft.com/office/powerpoint/2010/main" val="449628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DF8CD78-269E-468D-BBF8-BFC0EEBD37DD}" type="datetimeFigureOut">
              <a:rPr lang="en-US" smtClean="0"/>
              <a:t>4/19/18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3891C7-004F-40B6-93BF-0A5BB56AA5E5}" type="slidenum">
              <a:rPr lang="en-US" smtClean="0"/>
              <a:t>‹#›</a:t>
            </a:fld>
            <a:endParaRPr lang="en-US"/>
          </a:p>
        </p:txBody>
      </p:sp>
    </p:spTree>
    <p:extLst>
      <p:ext uri="{BB962C8B-B14F-4D97-AF65-F5344CB8AC3E}">
        <p14:creationId xmlns:p14="http://schemas.microsoft.com/office/powerpoint/2010/main" val="1001319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F8CD78-269E-468D-BBF8-BFC0EEBD37DD}" type="datetimeFigureOut">
              <a:rPr lang="en-US" smtClean="0"/>
              <a:t>4/19/18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3891C7-004F-40B6-93BF-0A5BB56AA5E5}" type="slidenum">
              <a:rPr lang="en-US" smtClean="0"/>
              <a:t>‹#›</a:t>
            </a:fld>
            <a:endParaRPr lang="en-US"/>
          </a:p>
        </p:txBody>
      </p:sp>
    </p:spTree>
    <p:extLst>
      <p:ext uri="{BB962C8B-B14F-4D97-AF65-F5344CB8AC3E}">
        <p14:creationId xmlns:p14="http://schemas.microsoft.com/office/powerpoint/2010/main" val="23337498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0DF8CD78-269E-468D-BBF8-BFC0EEBD37DD}" type="datetimeFigureOut">
              <a:rPr lang="en-US" smtClean="0"/>
              <a:t>4/19/18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3891C7-004F-40B6-93BF-0A5BB56AA5E5}" type="slidenum">
              <a:rPr lang="en-US" smtClean="0"/>
              <a:t>‹#›</a:t>
            </a:fld>
            <a:endParaRPr lang="en-US"/>
          </a:p>
        </p:txBody>
      </p:sp>
    </p:spTree>
    <p:extLst>
      <p:ext uri="{BB962C8B-B14F-4D97-AF65-F5344CB8AC3E}">
        <p14:creationId xmlns:p14="http://schemas.microsoft.com/office/powerpoint/2010/main" val="2258984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0DF8CD78-269E-468D-BBF8-BFC0EEBD37DD}" type="datetimeFigureOut">
              <a:rPr lang="en-US" smtClean="0"/>
              <a:t>4/19/18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3891C7-004F-40B6-93BF-0A5BB56AA5E5}" type="slidenum">
              <a:rPr lang="en-US" smtClean="0"/>
              <a:t>‹#›</a:t>
            </a:fld>
            <a:endParaRPr lang="en-US"/>
          </a:p>
        </p:txBody>
      </p:sp>
    </p:spTree>
    <p:extLst>
      <p:ext uri="{BB962C8B-B14F-4D97-AF65-F5344CB8AC3E}">
        <p14:creationId xmlns:p14="http://schemas.microsoft.com/office/powerpoint/2010/main" val="413500323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0DF8CD78-269E-468D-BBF8-BFC0EEBD37DD}" type="datetimeFigureOut">
              <a:rPr lang="en-US" smtClean="0"/>
              <a:t>4/19/18</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B13891C7-004F-40B6-93BF-0A5BB56AA5E5}" type="slidenum">
              <a:rPr lang="en-US" smtClean="0"/>
              <a:t>‹#›</a:t>
            </a:fld>
            <a:endParaRPr lang="en-US"/>
          </a:p>
        </p:txBody>
      </p:sp>
    </p:spTree>
    <p:extLst>
      <p:ext uri="{BB962C8B-B14F-4D97-AF65-F5344CB8AC3E}">
        <p14:creationId xmlns:p14="http://schemas.microsoft.com/office/powerpoint/2010/main" val="3383718480"/>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1" Type="http://schemas.openxmlformats.org/officeDocument/2006/relationships/image" Target="../media/image13.png"/><Relationship Id="rId22" Type="http://schemas.openxmlformats.org/officeDocument/2006/relationships/image" Target="../media/image14.png"/><Relationship Id="rId23" Type="http://schemas.openxmlformats.org/officeDocument/2006/relationships/image" Target="../media/image15.png"/><Relationship Id="rId24" Type="http://schemas.openxmlformats.org/officeDocument/2006/relationships/image" Target="../media/image16.png"/><Relationship Id="rId25" Type="http://schemas.openxmlformats.org/officeDocument/2006/relationships/image" Target="../media/image17.png"/><Relationship Id="rId26" Type="http://schemas.openxmlformats.org/officeDocument/2006/relationships/image" Target="../media/image18.png"/><Relationship Id="rId27" Type="http://schemas.openxmlformats.org/officeDocument/2006/relationships/image" Target="../media/image19.png"/><Relationship Id="rId28" Type="http://schemas.openxmlformats.org/officeDocument/2006/relationships/image" Target="../media/image20.png"/><Relationship Id="rId29" Type="http://schemas.openxmlformats.org/officeDocument/2006/relationships/image" Target="../media/image21.png"/><Relationship Id="rId30" Type="http://schemas.openxmlformats.org/officeDocument/2006/relationships/image" Target="../media/image22.png"/><Relationship Id="rId31" Type="http://schemas.openxmlformats.org/officeDocument/2006/relationships/image" Target="../media/image23.png"/><Relationship Id="rId32" Type="http://schemas.openxmlformats.org/officeDocument/2006/relationships/image" Target="../media/image24.png"/><Relationship Id="rId10" Type="http://schemas.openxmlformats.org/officeDocument/2006/relationships/image" Target="../media/image6.png"/><Relationship Id="rId11" Type="http://schemas.openxmlformats.org/officeDocument/2006/relationships/image" Target="../media/image7.png"/><Relationship Id="rId12" Type="http://schemas.microsoft.com/office/2007/relationships/hdphoto" Target="../media/hdphoto1.wdp"/><Relationship Id="rId13" Type="http://schemas.openxmlformats.org/officeDocument/2006/relationships/image" Target="../media/image8.png"/><Relationship Id="rId14" Type="http://schemas.openxmlformats.org/officeDocument/2006/relationships/image" Target="../media/image9.png"/><Relationship Id="rId1" Type="http://schemas.openxmlformats.org/officeDocument/2006/relationships/slideLayout" Target="../slideLayouts/slideLayout1.xml"/><Relationship Id="rId16" Type="http://schemas.openxmlformats.org/officeDocument/2006/relationships/image" Target="../media/image11.png"/><Relationship Id="rId17" Type="http://schemas.openxmlformats.org/officeDocument/2006/relationships/image" Target="../media/image10.png"/><Relationship Id="rId18" Type="http://schemas.openxmlformats.org/officeDocument/2006/relationships/image" Target="../media/image12.png"/><Relationship Id="rId2" Type="http://schemas.openxmlformats.org/officeDocument/2006/relationships/notesSlide" Target="../notesSlides/notesSlide1.xml"/><Relationship Id="rId3" Type="http://schemas.openxmlformats.org/officeDocument/2006/relationships/hyperlink" Target="http://www.ajuronline.org/" TargetMode="Externa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3.png"/><Relationship Id="rId7" Type="http://schemas.openxmlformats.org/officeDocument/2006/relationships/image" Target="../media/image4.png"/><Relationship Id="rId8" Type="http://schemas.openxmlformats.org/officeDocument/2006/relationships/chart" Target="../charts/chart1.xml"/><Relationship Id="rId9" Type="http://schemas.openxmlformats.org/officeDocument/2006/relationships/image" Target="../media/image5.png"/><Relationship Id="rId33"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xmlns="" id="{E6CE47B0-EF42-4FD2-A25B-03420A18C09E}"/>
              </a:ext>
            </a:extLst>
          </p:cNvPr>
          <p:cNvSpPr txBox="1"/>
          <p:nvPr/>
        </p:nvSpPr>
        <p:spPr>
          <a:xfrm>
            <a:off x="16360787" y="6442268"/>
            <a:ext cx="25014232" cy="7589520"/>
          </a:xfrm>
          <a:prstGeom prst="rect">
            <a:avLst/>
          </a:prstGeom>
          <a:solidFill>
            <a:schemeClr val="accent1">
              <a:lumMod val="20000"/>
              <a:lumOff val="80000"/>
            </a:schemeClr>
          </a:solidFill>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p:txBody>
      </p:sp>
      <p:sp>
        <p:nvSpPr>
          <p:cNvPr id="2" name="Title 1"/>
          <p:cNvSpPr>
            <a:spLocks noGrp="1"/>
          </p:cNvSpPr>
          <p:nvPr>
            <p:ph type="ctrTitle"/>
          </p:nvPr>
        </p:nvSpPr>
        <p:spPr>
          <a:xfrm>
            <a:off x="0" y="243"/>
            <a:ext cx="42062400" cy="5390565"/>
          </a:xfr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a:normAutofit/>
          </a:bodyPr>
          <a:lstStyle/>
          <a:p>
            <a:r>
              <a:rPr lang="en-US" sz="8800" dirty="0">
                <a:latin typeface="Times New Roman" panose="02020603050405020304" pitchFamily="18" charset="0"/>
                <a:cs typeface="Times New Roman" panose="02020603050405020304" pitchFamily="18" charset="0"/>
              </a:rPr>
              <a:t>Synthesis of </a:t>
            </a:r>
            <a:r>
              <a:rPr lang="en-US" sz="8800" dirty="0" err="1" smtClean="0">
                <a:latin typeface="Times New Roman" panose="02020603050405020304" pitchFamily="18" charset="0"/>
                <a:cs typeface="Times New Roman" panose="02020603050405020304" pitchFamily="18" charset="0"/>
              </a:rPr>
              <a:t>Mucin</a:t>
            </a:r>
            <a:r>
              <a:rPr lang="en-US" sz="8800" dirty="0" smtClean="0">
                <a:latin typeface="Times New Roman" panose="02020603050405020304" pitchFamily="18" charset="0"/>
                <a:cs typeface="Times New Roman" panose="02020603050405020304" pitchFamily="18" charset="0"/>
              </a:rPr>
              <a:t> </a:t>
            </a:r>
            <a:r>
              <a:rPr lang="en-US" sz="8800" dirty="0">
                <a:latin typeface="Times New Roman" panose="02020603050405020304" pitchFamily="18" charset="0"/>
                <a:cs typeface="Times New Roman" panose="02020603050405020304" pitchFamily="18" charset="0"/>
              </a:rPr>
              <a:t>Peptide Epitopes</a:t>
            </a:r>
            <a:r>
              <a:rPr lang="en-US" sz="7500" dirty="0">
                <a:latin typeface="Times New Roman" panose="02020603050405020304" pitchFamily="18" charset="0"/>
                <a:cs typeface="Times New Roman" panose="02020603050405020304" pitchFamily="18" charset="0"/>
              </a:rPr>
              <a:t/>
            </a:r>
            <a:br>
              <a:rPr lang="en-US" sz="7500" dirty="0">
                <a:latin typeface="Times New Roman" panose="02020603050405020304" pitchFamily="18" charset="0"/>
                <a:cs typeface="Times New Roman" panose="02020603050405020304" pitchFamily="18" charset="0"/>
              </a:rPr>
            </a:br>
            <a:r>
              <a:rPr lang="en-US" sz="5400" dirty="0" err="1">
                <a:latin typeface="Times New Roman" panose="02020603050405020304" pitchFamily="18" charset="0"/>
                <a:cs typeface="Times New Roman" panose="02020603050405020304" pitchFamily="18" charset="0"/>
              </a:rPr>
              <a:t>Lysengkeng</a:t>
            </a:r>
            <a:r>
              <a:rPr lang="en-US" sz="5400" dirty="0">
                <a:latin typeface="Times New Roman" panose="02020603050405020304" pitchFamily="18" charset="0"/>
                <a:cs typeface="Times New Roman" panose="02020603050405020304" pitchFamily="18" charset="0"/>
              </a:rPr>
              <a:t> </a:t>
            </a:r>
            <a:r>
              <a:rPr lang="en-US" sz="5400" dirty="0" smtClean="0">
                <a:latin typeface="Times New Roman" panose="02020603050405020304" pitchFamily="18" charset="0"/>
                <a:cs typeface="Times New Roman" panose="02020603050405020304" pitchFamily="18" charset="0"/>
              </a:rPr>
              <a:t>Her, Derek J. Miller and </a:t>
            </a:r>
            <a:r>
              <a:rPr lang="en-US" sz="5400" dirty="0">
                <a:latin typeface="Times New Roman" panose="02020603050405020304" pitchFamily="18" charset="0"/>
                <a:cs typeface="Times New Roman" panose="02020603050405020304" pitchFamily="18" charset="0"/>
              </a:rPr>
              <a:t>Thao Yang</a:t>
            </a:r>
            <a:br>
              <a:rPr lang="en-US" sz="5400" dirty="0">
                <a:latin typeface="Times New Roman" panose="02020603050405020304" pitchFamily="18" charset="0"/>
                <a:cs typeface="Times New Roman" panose="02020603050405020304" pitchFamily="18" charset="0"/>
              </a:rPr>
            </a:br>
            <a:r>
              <a:rPr lang="en-US" sz="4800" dirty="0" smtClean="0">
                <a:latin typeface="Times New Roman" panose="02020603050405020304" pitchFamily="18" charset="0"/>
                <a:cs typeface="Times New Roman" panose="02020603050405020304" pitchFamily="18" charset="0"/>
              </a:rPr>
              <a:t>Celebration </a:t>
            </a:r>
            <a:r>
              <a:rPr lang="en-US" sz="4800" dirty="0">
                <a:latin typeface="Times New Roman" panose="02020603050405020304" pitchFamily="18" charset="0"/>
                <a:cs typeface="Times New Roman" panose="02020603050405020304" pitchFamily="18" charset="0"/>
              </a:rPr>
              <a:t>of Excellence in Research and Creativity Activity (CERCA), </a:t>
            </a:r>
            <a:r>
              <a:rPr lang="en-US" sz="4800" dirty="0" smtClean="0">
                <a:latin typeface="Times New Roman" panose="02020603050405020304" pitchFamily="18" charset="0"/>
                <a:cs typeface="Times New Roman" panose="02020603050405020304" pitchFamily="18" charset="0"/>
              </a:rPr>
              <a:t/>
            </a:r>
            <a:br>
              <a:rPr lang="en-US" sz="4800" dirty="0" smtClean="0">
                <a:latin typeface="Times New Roman" panose="02020603050405020304" pitchFamily="18" charset="0"/>
                <a:cs typeface="Times New Roman" panose="02020603050405020304" pitchFamily="18" charset="0"/>
              </a:rPr>
            </a:br>
            <a:r>
              <a:rPr lang="en-US" sz="4800" dirty="0" smtClean="0">
                <a:latin typeface="Times New Roman" panose="02020603050405020304" pitchFamily="18" charset="0"/>
                <a:cs typeface="Times New Roman" panose="02020603050405020304" pitchFamily="18" charset="0"/>
              </a:rPr>
              <a:t>Dept. </a:t>
            </a:r>
            <a:r>
              <a:rPr lang="en-US" sz="4800" dirty="0">
                <a:latin typeface="Times New Roman" panose="02020603050405020304" pitchFamily="18" charset="0"/>
                <a:cs typeface="Times New Roman" panose="02020603050405020304" pitchFamily="18" charset="0"/>
              </a:rPr>
              <a:t>of Chemistry, University Wisconsin-Eau Claire, Eau Claire </a:t>
            </a:r>
            <a:r>
              <a:rPr lang="en-US" sz="4800" dirty="0" smtClean="0">
                <a:latin typeface="Times New Roman" panose="02020603050405020304" pitchFamily="18" charset="0"/>
                <a:cs typeface="Times New Roman" panose="02020603050405020304" pitchFamily="18" charset="0"/>
              </a:rPr>
              <a:t>WI, May 2-4</a:t>
            </a:r>
            <a:r>
              <a:rPr lang="en-US" sz="4800" dirty="0">
                <a:latin typeface="Times New Roman" panose="02020603050405020304" pitchFamily="18" charset="0"/>
                <a:cs typeface="Times New Roman" panose="02020603050405020304" pitchFamily="18" charset="0"/>
              </a:rPr>
              <a:t>, 2018</a:t>
            </a:r>
            <a:br>
              <a:rPr lang="en-US" sz="4800" dirty="0">
                <a:latin typeface="Times New Roman" panose="02020603050405020304" pitchFamily="18" charset="0"/>
                <a:cs typeface="Times New Roman" panose="02020603050405020304" pitchFamily="18" charset="0"/>
              </a:rPr>
            </a:br>
            <a:r>
              <a:rPr lang="en-US" sz="4000" dirty="0" smtClean="0">
                <a:latin typeface="Times New Roman" panose="02020603050405020304" pitchFamily="18" charset="0"/>
                <a:cs typeface="Times New Roman" panose="02020603050405020304" pitchFamily="18" charset="0"/>
              </a:rPr>
              <a:t>(Supported by National </a:t>
            </a:r>
            <a:r>
              <a:rPr lang="en-US" sz="4000" dirty="0">
                <a:latin typeface="Times New Roman" panose="02020603050405020304" pitchFamily="18" charset="0"/>
                <a:cs typeface="Times New Roman" panose="02020603050405020304" pitchFamily="18" charset="0"/>
              </a:rPr>
              <a:t>Science Foundation Research Experiences for </a:t>
            </a:r>
            <a:r>
              <a:rPr lang="en-US" sz="4000" dirty="0" smtClean="0">
                <a:latin typeface="Times New Roman" panose="02020603050405020304" pitchFamily="18" charset="0"/>
                <a:cs typeface="Times New Roman" panose="02020603050405020304" pitchFamily="18" charset="0"/>
              </a:rPr>
              <a:t>Undergraduate, NSF </a:t>
            </a:r>
            <a:r>
              <a:rPr lang="en-US" sz="4000" dirty="0">
                <a:latin typeface="Times New Roman" panose="02020603050405020304" pitchFamily="18" charset="0"/>
                <a:cs typeface="Times New Roman" panose="02020603050405020304" pitchFamily="18" charset="0"/>
              </a:rPr>
              <a:t>REU)</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 </a:t>
            </a:r>
          </a:p>
        </p:txBody>
      </p:sp>
      <p:sp>
        <p:nvSpPr>
          <p:cNvPr id="3" name="Subtitle 2"/>
          <p:cNvSpPr>
            <a:spLocks noGrp="1"/>
          </p:cNvSpPr>
          <p:nvPr>
            <p:ph type="subTitle" idx="1"/>
          </p:nvPr>
        </p:nvSpPr>
        <p:spPr>
          <a:xfrm>
            <a:off x="448048" y="6723344"/>
            <a:ext cx="8081434" cy="7737950"/>
          </a:xfrm>
          <a:solidFill>
            <a:schemeClr val="accent1">
              <a:lumMod val="20000"/>
              <a:lumOff val="80000"/>
            </a:schemeClr>
          </a:solidFill>
        </p:spPr>
        <p:txBody>
          <a:bodyPr>
            <a:normAutofit fontScale="25000" lnSpcReduction="20000"/>
          </a:bodyPr>
          <a:lstStyle/>
          <a:p>
            <a:pPr algn="l">
              <a:lnSpc>
                <a:spcPct val="120000"/>
              </a:lnSpc>
              <a:spcBef>
                <a:spcPts val="0"/>
              </a:spcBef>
            </a:pPr>
            <a:r>
              <a:rPr lang="en-US" sz="9600" dirty="0">
                <a:latin typeface="Times New Roman" panose="02020603050405020304" pitchFamily="18" charset="0"/>
                <a:cs typeface="Times New Roman" panose="02020603050405020304" pitchFamily="18" charset="0"/>
              </a:rPr>
              <a:t>The MUC-1 mucin is a heavily glycosylated transmembrane protein found on the apical surface of the epithelial cells that contains a short cytoplasmic end and a long extracellular domain consisting of multiple 20-amino acid tandem repeat domains. In tumor cells, muc1 mucin has an alteration of the glyco chains, which makes it no longer restricted to the apical surface of the membrane and covers the entire cell surface. This study focusses on synthesizing mucin peptide epitopes that can possibly interact with the mucin monoclonal antibody. Three mucin epitopes were synthesized based on the tandem repeat domain sequence GVTSAPD, with the proline residue substituted with gamma-aminobutyric acid (GABA), D-α-</a:t>
            </a:r>
            <a:r>
              <a:rPr lang="en-US" sz="9600" dirty="0" err="1">
                <a:latin typeface="Times New Roman" panose="02020603050405020304" pitchFamily="18" charset="0"/>
                <a:cs typeface="Times New Roman" panose="02020603050405020304" pitchFamily="18" charset="0"/>
              </a:rPr>
              <a:t>phenylglycine</a:t>
            </a:r>
            <a:r>
              <a:rPr lang="en-US" sz="9600" dirty="0">
                <a:latin typeface="Times New Roman" panose="02020603050405020304" pitchFamily="18" charset="0"/>
                <a:cs typeface="Times New Roman" panose="02020603050405020304" pitchFamily="18" charset="0"/>
              </a:rPr>
              <a:t> (D-PHG) and L-α-</a:t>
            </a:r>
            <a:r>
              <a:rPr lang="en-US" sz="9600" dirty="0" err="1">
                <a:latin typeface="Times New Roman" panose="02020603050405020304" pitchFamily="18" charset="0"/>
                <a:cs typeface="Times New Roman" panose="02020603050405020304" pitchFamily="18" charset="0"/>
              </a:rPr>
              <a:t>phenylglycine</a:t>
            </a:r>
            <a:r>
              <a:rPr lang="en-US" sz="9600" dirty="0">
                <a:latin typeface="Times New Roman" panose="02020603050405020304" pitchFamily="18" charset="0"/>
                <a:cs typeface="Times New Roman" panose="02020603050405020304" pitchFamily="18" charset="0"/>
              </a:rPr>
              <a:t> (PHG). The LC-MS displayed one single peak for GABA (634.3073u) and two separate peaks for D-PHG (682.3399u and 682.3331u), and PHG (682.3092u and 682.3134u). The two separate peaks of PHG and D-PHG are due to the two different steric conformers of L- and D-PHG. 2D proton NMR was used to confirm the peptide sequence. Antibody-epitope binding studies showed that the PHG derivatives can bind the antibody at the aromatic residues.</a:t>
            </a:r>
          </a:p>
          <a:p>
            <a:pPr algn="l"/>
            <a:endParaRPr lang="en-US" sz="26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408383" y="15559192"/>
            <a:ext cx="8363053" cy="6740307"/>
          </a:xfrm>
          <a:prstGeom prst="rect">
            <a:avLst/>
          </a:prstGeom>
          <a:solidFill>
            <a:schemeClr val="accent1">
              <a:lumMod val="20000"/>
              <a:lumOff val="80000"/>
            </a:schemeClr>
          </a:solidFill>
        </p:spPr>
        <p:txBody>
          <a:bodyPr wrap="square" rtlCol="0">
            <a:spAutoFit/>
          </a:bodyPr>
          <a:lstStyle/>
          <a:p>
            <a:r>
              <a:rPr lang="en-US" sz="2400" dirty="0">
                <a:latin typeface="Times New Roman" panose="02020603050405020304" pitchFamily="18" charset="0"/>
                <a:cs typeface="Times New Roman" panose="02020603050405020304" pitchFamily="18" charset="0"/>
              </a:rPr>
              <a:t>MUC1 mucin is an epithelial transmembrane glycoprotein which the extracellular domain exhibits a repeating 20 amino acid sequence (GVTSAPDTRPAPGSTAPPAH), which is also known as the tandem repeat </a:t>
            </a:r>
            <a:r>
              <a:rPr lang="en-US" sz="2400" dirty="0" smtClean="0">
                <a:latin typeface="Times New Roman" panose="02020603050405020304" pitchFamily="18" charset="0"/>
                <a:cs typeface="Times New Roman" panose="02020603050405020304" pitchFamily="18" charset="0"/>
              </a:rPr>
              <a:t>domain (1). </a:t>
            </a:r>
            <a:r>
              <a:rPr lang="en-US" sz="2400" dirty="0">
                <a:latin typeface="Times New Roman" panose="02020603050405020304" pitchFamily="18" charset="0"/>
                <a:cs typeface="Times New Roman" panose="02020603050405020304" pitchFamily="18" charset="0"/>
              </a:rPr>
              <a:t>In normal mucin proteins it is highly glycosylated with </a:t>
            </a:r>
            <a:r>
              <a:rPr lang="en-US" sz="2400" dirty="0" smtClean="0">
                <a:latin typeface="Times New Roman" panose="02020603050405020304" pitchFamily="18" charset="0"/>
                <a:cs typeface="Times New Roman" panose="02020603050405020304" pitchFamily="18" charset="0"/>
              </a:rPr>
              <a:t>carbohydrates </a:t>
            </a:r>
            <a:r>
              <a:rPr lang="en-US" sz="2400" dirty="0">
                <a:latin typeface="Times New Roman" panose="02020603050405020304" pitchFamily="18" charset="0"/>
                <a:cs typeface="Times New Roman" panose="02020603050405020304" pitchFamily="18" charset="0"/>
              </a:rPr>
              <a:t>which aid in carrying in the normal cellular functions of MUC1 </a:t>
            </a:r>
            <a:r>
              <a:rPr lang="en-US" sz="2400" dirty="0" err="1">
                <a:latin typeface="Times New Roman" panose="02020603050405020304" pitchFamily="18" charset="0"/>
                <a:cs typeface="Times New Roman" panose="02020603050405020304" pitchFamily="18" charset="0"/>
              </a:rPr>
              <a:t>mucin</a:t>
            </a:r>
            <a:r>
              <a:rPr lang="en-US" sz="2400" dirty="0" smtClean="0">
                <a:latin typeface="Times New Roman" panose="02020603050405020304" pitchFamily="18" charset="0"/>
                <a:cs typeface="Times New Roman" panose="02020603050405020304" pitchFamily="18" charset="0"/>
              </a:rPr>
              <a:t>, that </a:t>
            </a:r>
            <a:r>
              <a:rPr lang="en-US" sz="2400" dirty="0">
                <a:latin typeface="Times New Roman" panose="02020603050405020304" pitchFamily="18" charset="0"/>
                <a:cs typeface="Times New Roman" panose="02020603050405020304" pitchFamily="18" charset="0"/>
              </a:rPr>
              <a:t>includes cell-cell interaction, lubrication and protection of the cells surface of the epithelial surface. In tumor cells, </a:t>
            </a:r>
            <a:r>
              <a:rPr lang="en-US" sz="2400" dirty="0" smtClean="0">
                <a:latin typeface="Times New Roman" panose="02020603050405020304" pitchFamily="18" charset="0"/>
                <a:cs typeface="Times New Roman" panose="02020603050405020304" pitchFamily="18" charset="0"/>
              </a:rPr>
              <a:t>MUC1 </a:t>
            </a:r>
            <a:r>
              <a:rPr lang="en-US" sz="2400" dirty="0">
                <a:latin typeface="Times New Roman" panose="02020603050405020304" pitchFamily="18" charset="0"/>
                <a:cs typeface="Times New Roman" panose="02020603050405020304" pitchFamily="18" charset="0"/>
              </a:rPr>
              <a:t>mucin has an alteration of the glyco chains, which makes it no longer restricted to the apical surface of the membrane and covers the entire cell surface. Cancer cells, such as adenocarcinomas </a:t>
            </a:r>
            <a:r>
              <a:rPr lang="en-US" sz="2400" dirty="0" smtClean="0">
                <a:latin typeface="Times New Roman" panose="02020603050405020304" pitchFamily="18" charset="0"/>
                <a:cs typeface="Times New Roman" panose="02020603050405020304" pitchFamily="18" charset="0"/>
              </a:rPr>
              <a:t>overexpress </a:t>
            </a:r>
            <a:r>
              <a:rPr lang="en-US" sz="2400" dirty="0">
                <a:latin typeface="Times New Roman" panose="02020603050405020304" pitchFamily="18" charset="0"/>
                <a:cs typeface="Times New Roman" panose="02020603050405020304" pitchFamily="18" charset="0"/>
              </a:rPr>
              <a:t>MUC1 with aberrant glycan chains which can cause a immune response producing antibody against it. The tandem repeat </a:t>
            </a:r>
            <a:r>
              <a:rPr lang="en-US" sz="2400" dirty="0" smtClean="0">
                <a:latin typeface="Times New Roman" panose="02020603050405020304" pitchFamily="18" charset="0"/>
                <a:cs typeface="Times New Roman" panose="02020603050405020304" pitchFamily="18" charset="0"/>
              </a:rPr>
              <a:t>domain (TRD) </a:t>
            </a:r>
            <a:r>
              <a:rPr lang="en-US" sz="2400" dirty="0">
                <a:latin typeface="Times New Roman" panose="02020603050405020304" pitchFamily="18" charset="0"/>
                <a:cs typeface="Times New Roman" panose="02020603050405020304" pitchFamily="18" charset="0"/>
              </a:rPr>
              <a:t>has been studied extensively and tested as potential cancer vaccines. In this study we specifically study the amino acid sequence </a:t>
            </a:r>
            <a:r>
              <a:rPr lang="en-US" sz="2400" dirty="0" smtClean="0">
                <a:latin typeface="Times New Roman" panose="02020603050405020304" pitchFamily="18" charset="0"/>
                <a:cs typeface="Times New Roman" panose="02020603050405020304" pitchFamily="18" charset="0"/>
              </a:rPr>
              <a:t>GVTSAPD (a section of the TRD) by replacing the proline residue with various unnatural amino acids (2,3). </a:t>
            </a:r>
          </a:p>
          <a:p>
            <a:endParaRPr lang="en-US" sz="2400" dirty="0"/>
          </a:p>
        </p:txBody>
      </p:sp>
      <p:sp>
        <p:nvSpPr>
          <p:cNvPr id="6" name="TextBox 5"/>
          <p:cNvSpPr txBox="1"/>
          <p:nvPr/>
        </p:nvSpPr>
        <p:spPr>
          <a:xfrm>
            <a:off x="9253896" y="6731146"/>
            <a:ext cx="6817112" cy="3785652"/>
          </a:xfrm>
          <a:prstGeom prst="rect">
            <a:avLst/>
          </a:prstGeom>
          <a:solidFill>
            <a:schemeClr val="accent1">
              <a:lumMod val="20000"/>
              <a:lumOff val="80000"/>
            </a:schemeClr>
          </a:solidFill>
        </p:spPr>
        <p:txBody>
          <a:bodyPr wrap="square" rtlCol="0">
            <a:spAutoFit/>
          </a:bodyPr>
          <a:lstStyle/>
          <a:p>
            <a:r>
              <a:rPr lang="en-US" sz="2400" dirty="0">
                <a:latin typeface="Times New Roman" panose="02020603050405020304" pitchFamily="18" charset="0"/>
                <a:cs typeface="Times New Roman" panose="02020603050405020304" pitchFamily="18" charset="0"/>
              </a:rPr>
              <a:t>The purpose of this study is to successfully synthesize all peptide epitopes based on the sequence GVTSAPD. The 6</a:t>
            </a:r>
            <a:r>
              <a:rPr lang="en-US" sz="2400" baseline="30000" dirty="0">
                <a:latin typeface="Times New Roman" panose="02020603050405020304" pitchFamily="18" charset="0"/>
                <a:cs typeface="Times New Roman" panose="02020603050405020304" pitchFamily="18" charset="0"/>
              </a:rPr>
              <a:t>th</a:t>
            </a:r>
            <a:r>
              <a:rPr lang="en-US" sz="2400" dirty="0">
                <a:latin typeface="Times New Roman" panose="02020603050405020304" pitchFamily="18" charset="0"/>
                <a:cs typeface="Times New Roman" panose="02020603050405020304" pitchFamily="18" charset="0"/>
              </a:rPr>
              <a:t> position, proline residue was substituted with unnatural amino acids; GABA, beta-Ala, </a:t>
            </a:r>
            <a:r>
              <a:rPr lang="en-US" sz="2400" dirty="0" smtClean="0">
                <a:latin typeface="Times New Roman" panose="02020603050405020304" pitchFamily="18" charset="0"/>
                <a:cs typeface="Times New Roman" panose="02020603050405020304" pitchFamily="18" charset="0"/>
              </a:rPr>
              <a:t>ISN, PHG and D-PHG</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The STD-NMR technique </a:t>
            </a:r>
            <a:r>
              <a:rPr lang="en-US" sz="2400" dirty="0">
                <a:latin typeface="Times New Roman" panose="02020603050405020304" pitchFamily="18" charset="0"/>
                <a:cs typeface="Times New Roman" panose="02020603050405020304" pitchFamily="18" charset="0"/>
              </a:rPr>
              <a:t>is then used to study the binding of mouse monoclonal antibody with the synthesized peptide epitopes. Mucin peptides that have binding ability to MUC1 antibody may provide useful additional epitopes toward designing such agents.  </a:t>
            </a:r>
          </a:p>
        </p:txBody>
      </p:sp>
      <p:sp>
        <p:nvSpPr>
          <p:cNvPr id="8" name="TextBox 7"/>
          <p:cNvSpPr txBox="1"/>
          <p:nvPr/>
        </p:nvSpPr>
        <p:spPr>
          <a:xfrm>
            <a:off x="9308984" y="5569892"/>
            <a:ext cx="6817112" cy="877163"/>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Objective </a:t>
            </a:r>
          </a:p>
        </p:txBody>
      </p:sp>
      <p:sp>
        <p:nvSpPr>
          <p:cNvPr id="9" name="TextBox 8"/>
          <p:cNvSpPr txBox="1"/>
          <p:nvPr/>
        </p:nvSpPr>
        <p:spPr>
          <a:xfrm>
            <a:off x="20400143" y="18395200"/>
            <a:ext cx="8341203" cy="830997"/>
          </a:xfrm>
          <a:prstGeom prst="rect">
            <a:avLst/>
          </a:prstGeom>
          <a:solidFill>
            <a:schemeClr val="accent1">
              <a:lumMod val="20000"/>
              <a:lumOff val="80000"/>
            </a:schemeClr>
          </a:solidFill>
        </p:spPr>
        <p:txBody>
          <a:bodyPr wrap="square" rtlCol="0">
            <a:spAutoFit/>
          </a:bodyPr>
          <a:lstStyle/>
          <a:p>
            <a:r>
              <a:rPr lang="en-US" sz="2400" dirty="0">
                <a:latin typeface="Times New Roman" panose="02020603050405020304" pitchFamily="18" charset="0"/>
                <a:cs typeface="Times New Roman" panose="02020603050405020304" pitchFamily="18" charset="0"/>
              </a:rPr>
              <a:t>All peptides were synthesized using solid phase peptide synthesis; FMOC-chemistry. </a:t>
            </a:r>
          </a:p>
        </p:txBody>
      </p:sp>
      <p:sp>
        <p:nvSpPr>
          <p:cNvPr id="31" name="TextBox 30"/>
          <p:cNvSpPr txBox="1"/>
          <p:nvPr/>
        </p:nvSpPr>
        <p:spPr>
          <a:xfrm>
            <a:off x="1040545" y="5693158"/>
            <a:ext cx="6817112" cy="877163"/>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Abstract </a:t>
            </a:r>
          </a:p>
        </p:txBody>
      </p:sp>
      <p:sp>
        <p:nvSpPr>
          <p:cNvPr id="32" name="TextBox 31"/>
          <p:cNvSpPr txBox="1"/>
          <p:nvPr/>
        </p:nvSpPr>
        <p:spPr>
          <a:xfrm>
            <a:off x="1457213" y="14567090"/>
            <a:ext cx="6068520" cy="877163"/>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Introduction </a:t>
            </a:r>
          </a:p>
        </p:txBody>
      </p:sp>
      <p:sp>
        <p:nvSpPr>
          <p:cNvPr id="33" name="TextBox 32"/>
          <p:cNvSpPr txBox="1"/>
          <p:nvPr/>
        </p:nvSpPr>
        <p:spPr>
          <a:xfrm>
            <a:off x="8879013" y="13386138"/>
            <a:ext cx="7520146" cy="877163"/>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smtClean="0">
                <a:latin typeface="Times New Roman" panose="02020603050405020304" pitchFamily="18" charset="0"/>
                <a:cs typeface="Times New Roman" panose="02020603050405020304" pitchFamily="18" charset="0"/>
              </a:rPr>
              <a:t>Methods</a:t>
            </a:r>
            <a:endParaRPr lang="en-US" sz="5100" dirty="0">
              <a:latin typeface="Times New Roman" panose="02020603050405020304" pitchFamily="18" charset="0"/>
              <a:cs typeface="Times New Roman" panose="02020603050405020304" pitchFamily="18" charset="0"/>
            </a:endParaRPr>
          </a:p>
        </p:txBody>
      </p:sp>
      <p:sp>
        <p:nvSpPr>
          <p:cNvPr id="34" name="TextBox 33"/>
          <p:cNvSpPr txBox="1"/>
          <p:nvPr/>
        </p:nvSpPr>
        <p:spPr>
          <a:xfrm>
            <a:off x="18364200" y="5426590"/>
            <a:ext cx="18249900" cy="877163"/>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Results</a:t>
            </a:r>
          </a:p>
        </p:txBody>
      </p:sp>
      <p:sp>
        <p:nvSpPr>
          <p:cNvPr id="35" name="TextBox 34"/>
          <p:cNvSpPr txBox="1"/>
          <p:nvPr/>
        </p:nvSpPr>
        <p:spPr>
          <a:xfrm>
            <a:off x="34557907" y="14463842"/>
            <a:ext cx="6817112" cy="877163"/>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Conclusions</a:t>
            </a:r>
          </a:p>
        </p:txBody>
      </p:sp>
      <p:sp>
        <p:nvSpPr>
          <p:cNvPr id="36" name="TextBox 35"/>
          <p:cNvSpPr txBox="1"/>
          <p:nvPr/>
        </p:nvSpPr>
        <p:spPr>
          <a:xfrm>
            <a:off x="34587923" y="21088751"/>
            <a:ext cx="6817112" cy="877163"/>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References</a:t>
            </a:r>
          </a:p>
        </p:txBody>
      </p:sp>
      <p:sp>
        <p:nvSpPr>
          <p:cNvPr id="37" name="TextBox 36"/>
          <p:cNvSpPr txBox="1"/>
          <p:nvPr/>
        </p:nvSpPr>
        <p:spPr>
          <a:xfrm>
            <a:off x="34610374" y="30832767"/>
            <a:ext cx="6817112" cy="877163"/>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Acknowledgements</a:t>
            </a:r>
          </a:p>
        </p:txBody>
      </p:sp>
      <p:sp>
        <p:nvSpPr>
          <p:cNvPr id="4" name="TextBox 3"/>
          <p:cNvSpPr txBox="1"/>
          <p:nvPr/>
        </p:nvSpPr>
        <p:spPr>
          <a:xfrm>
            <a:off x="662036" y="30841085"/>
            <a:ext cx="7911396" cy="2308324"/>
          </a:xfrm>
          <a:prstGeom prst="rect">
            <a:avLst/>
          </a:prstGeom>
          <a:solidFill>
            <a:schemeClr val="accent1">
              <a:lumMod val="20000"/>
              <a:lumOff val="80000"/>
            </a:schemeClr>
          </a:solidFill>
        </p:spPr>
        <p:txBody>
          <a:bodyPr wrap="square" rtlCol="0">
            <a:spAutoFit/>
          </a:bodyPr>
          <a:lstStyle/>
          <a:p>
            <a:r>
              <a:rPr lang="en-US" sz="2400" b="1" dirty="0">
                <a:latin typeface="Times New Roman" panose="02020603050405020304" pitchFamily="18" charset="0"/>
                <a:cs typeface="Times New Roman" panose="02020603050405020304" pitchFamily="18" charset="0"/>
              </a:rPr>
              <a:t>Figure 1. </a:t>
            </a:r>
            <a:r>
              <a:rPr lang="en-US" sz="2400" dirty="0">
                <a:latin typeface="Times New Roman" panose="02020603050405020304" pitchFamily="18" charset="0"/>
                <a:cs typeface="Times New Roman" panose="02020603050405020304" pitchFamily="18" charset="0"/>
              </a:rPr>
              <a:t>Representation of a normal </a:t>
            </a:r>
            <a:r>
              <a:rPr lang="en-US" sz="2400" dirty="0" err="1">
                <a:latin typeface="Times New Roman" panose="02020603050405020304" pitchFamily="18" charset="0"/>
                <a:cs typeface="Times New Roman" panose="02020603050405020304" pitchFamily="18" charset="0"/>
              </a:rPr>
              <a:t>mucin</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protein (Green)  </a:t>
            </a:r>
            <a:r>
              <a:rPr lang="en-US" sz="2400" dirty="0">
                <a:latin typeface="Times New Roman" panose="02020603050405020304" pitchFamily="18" charset="0"/>
                <a:cs typeface="Times New Roman" panose="02020603050405020304" pitchFamily="18" charset="0"/>
              </a:rPr>
              <a:t>with the core protein consisting of tandem repeat domain (TRD) and heavily O-linked glycosylated </a:t>
            </a:r>
            <a:r>
              <a:rPr lang="en-US" sz="2400" dirty="0" smtClean="0">
                <a:latin typeface="Times New Roman" panose="02020603050405020304" pitchFamily="18" charset="0"/>
                <a:cs typeface="Times New Roman" panose="02020603050405020304" pitchFamily="18" charset="0"/>
              </a:rPr>
              <a:t>in </a:t>
            </a:r>
            <a:r>
              <a:rPr lang="en-US" sz="2400" dirty="0">
                <a:latin typeface="Times New Roman" panose="02020603050405020304" pitchFamily="18" charset="0"/>
                <a:cs typeface="Times New Roman" panose="02020603050405020304" pitchFamily="18" charset="0"/>
              </a:rPr>
              <a:t>the extracellular </a:t>
            </a:r>
            <a:r>
              <a:rPr lang="en-US" sz="2400" dirty="0" smtClean="0">
                <a:latin typeface="Times New Roman" panose="02020603050405020304" pitchFamily="18" charset="0"/>
                <a:cs typeface="Times New Roman" panose="02020603050405020304" pitchFamily="18" charset="0"/>
              </a:rPr>
              <a:t>domain compare to tumor </a:t>
            </a:r>
            <a:r>
              <a:rPr lang="en-US" sz="2400" dirty="0" err="1" smtClean="0">
                <a:latin typeface="Times New Roman" panose="02020603050405020304" pitchFamily="18" charset="0"/>
                <a:cs typeface="Times New Roman" panose="02020603050405020304" pitchFamily="18" charset="0"/>
              </a:rPr>
              <a:t>mucin</a:t>
            </a:r>
            <a:r>
              <a:rPr lang="en-US" sz="2400" dirty="0" smtClean="0">
                <a:latin typeface="Times New Roman" panose="02020603050405020304" pitchFamily="18" charset="0"/>
                <a:cs typeface="Times New Roman" panose="02020603050405020304" pitchFamily="18" charset="0"/>
              </a:rPr>
              <a:t> protein (Red), which is </a:t>
            </a:r>
            <a:r>
              <a:rPr lang="en-US" sz="2400" dirty="0" err="1" smtClean="0">
                <a:latin typeface="Times New Roman" panose="02020603050405020304" pitchFamily="18" charset="0"/>
                <a:cs typeface="Times New Roman" panose="02020603050405020304" pitchFamily="18" charset="0"/>
              </a:rPr>
              <a:t>hypoglycosylated</a:t>
            </a:r>
            <a:r>
              <a:rPr lang="en-US" sz="2400" dirty="0" smtClean="0">
                <a:latin typeface="Times New Roman" panose="02020603050405020304" pitchFamily="18" charset="0"/>
                <a:cs typeface="Times New Roman" panose="02020603050405020304" pitchFamily="18" charset="0"/>
              </a:rPr>
              <a:t> (3). </a:t>
            </a:r>
          </a:p>
          <a:p>
            <a:endParaRPr lang="en-US" sz="2400" b="1" dirty="0">
              <a:latin typeface="Times New Roman" panose="02020603050405020304" pitchFamily="18" charset="0"/>
              <a:cs typeface="Times New Roman" panose="02020603050405020304" pitchFamily="18" charset="0"/>
            </a:endParaRPr>
          </a:p>
        </p:txBody>
      </p:sp>
      <p:sp>
        <p:nvSpPr>
          <p:cNvPr id="40" name="TextBox 39"/>
          <p:cNvSpPr txBox="1"/>
          <p:nvPr/>
        </p:nvSpPr>
        <p:spPr>
          <a:xfrm>
            <a:off x="662036" y="33575119"/>
            <a:ext cx="7801077" cy="4524315"/>
          </a:xfrm>
          <a:prstGeom prst="rect">
            <a:avLst/>
          </a:prstGeom>
          <a:solidFill>
            <a:schemeClr val="accent1">
              <a:lumMod val="20000"/>
              <a:lumOff val="80000"/>
            </a:schemeClr>
          </a:solidFill>
        </p:spPr>
        <p:txBody>
          <a:bodyPr wrap="square" rtlCol="0">
            <a:spAutoFit/>
          </a:bodyPr>
          <a:lstStyle/>
          <a:p>
            <a:r>
              <a:rPr lang="en-US" sz="2400" dirty="0">
                <a:latin typeface="Times New Roman" panose="02020603050405020304" pitchFamily="18" charset="0"/>
                <a:cs typeface="Times New Roman" panose="02020603050405020304" pitchFamily="18" charset="0"/>
              </a:rPr>
              <a:t>This study examines the different derivatives of the MUC1 mucin epitopes with unnatural amino acids; </a:t>
            </a:r>
            <a:r>
              <a:rPr lang="en-US" sz="2400" dirty="0" smtClean="0">
                <a:latin typeface="Times New Roman" panose="02020603050405020304" pitchFamily="18" charset="0"/>
                <a:cs typeface="Times New Roman" panose="02020603050405020304" pitchFamily="18" charset="0"/>
              </a:rPr>
              <a:t>gamma-amino </a:t>
            </a:r>
            <a:r>
              <a:rPr lang="en-US" sz="2400" dirty="0">
                <a:latin typeface="Times New Roman" panose="02020603050405020304" pitchFamily="18" charset="0"/>
                <a:cs typeface="Times New Roman" panose="02020603050405020304" pitchFamily="18" charset="0"/>
              </a:rPr>
              <a:t>butyric acid, </a:t>
            </a:r>
            <a:r>
              <a:rPr lang="en-US" sz="2400" dirty="0" smtClean="0">
                <a:latin typeface="Times New Roman" panose="02020603050405020304" pitchFamily="18" charset="0"/>
                <a:cs typeface="Times New Roman" panose="02020603050405020304" pitchFamily="18" charset="0"/>
              </a:rPr>
              <a:t>beta-alanine</a:t>
            </a:r>
            <a:r>
              <a:rPr lang="en-US" sz="2400" dirty="0">
                <a:latin typeface="Times New Roman" panose="02020603050405020304" pitchFamily="18" charset="0"/>
                <a:cs typeface="Times New Roman" panose="02020603050405020304" pitchFamily="18" charset="0"/>
              </a:rPr>
              <a:t>, phenylglycine and piperidine-4-carboxylic acid. Peptides were synthesized using solid phase peptide synthesis method and characterized by liquid chromatography mass spectroscopy (LC-MS) and 2D NMR </a:t>
            </a:r>
            <a:r>
              <a:rPr lang="en-US" sz="2400" dirty="0" smtClean="0">
                <a:latin typeface="Times New Roman" panose="02020603050405020304" pitchFamily="18" charset="0"/>
                <a:cs typeface="Times New Roman" panose="02020603050405020304" pitchFamily="18" charset="0"/>
              </a:rPr>
              <a:t>TOSCY and ROESY</a:t>
            </a:r>
            <a:r>
              <a:rPr lang="en-US" sz="2400" dirty="0">
                <a:latin typeface="Times New Roman" panose="02020603050405020304" pitchFamily="18" charset="0"/>
                <a:cs typeface="Times New Roman" panose="02020603050405020304" pitchFamily="18" charset="0"/>
              </a:rPr>
              <a:t>. This project aims to predict whether these peptides </a:t>
            </a:r>
            <a:r>
              <a:rPr lang="en-US" sz="2400" dirty="0" smtClean="0">
                <a:latin typeface="Times New Roman" panose="02020603050405020304" pitchFamily="18" charset="0"/>
                <a:cs typeface="Times New Roman" panose="02020603050405020304" pitchFamily="18" charset="0"/>
              </a:rPr>
              <a:t>can bind with monoclonal </a:t>
            </a:r>
            <a:r>
              <a:rPr lang="en-US" sz="2400" dirty="0">
                <a:latin typeface="Times New Roman" panose="02020603050405020304" pitchFamily="18" charset="0"/>
                <a:cs typeface="Times New Roman" panose="02020603050405020304" pitchFamily="18" charset="0"/>
              </a:rPr>
              <a:t>antibody </a:t>
            </a:r>
            <a:r>
              <a:rPr lang="en-US" sz="2400" dirty="0" smtClean="0">
                <a:latin typeface="Times New Roman" panose="02020603050405020304" pitchFamily="18" charset="0"/>
                <a:cs typeface="Times New Roman" panose="02020603050405020304" pitchFamily="18" charset="0"/>
              </a:rPr>
              <a:t>by </a:t>
            </a:r>
            <a:r>
              <a:rPr lang="en-US" sz="2400" dirty="0">
                <a:latin typeface="Times New Roman" panose="02020603050405020304" pitchFamily="18" charset="0"/>
                <a:cs typeface="Times New Roman" panose="02020603050405020304" pitchFamily="18" charset="0"/>
              </a:rPr>
              <a:t>the substitution of </a:t>
            </a:r>
            <a:r>
              <a:rPr lang="en-US" sz="2400" dirty="0" smtClean="0">
                <a:latin typeface="Times New Roman" panose="02020603050405020304" pitchFamily="18" charset="0"/>
                <a:cs typeface="Times New Roman" panose="02020603050405020304" pitchFamily="18" charset="0"/>
              </a:rPr>
              <a:t>an </a:t>
            </a:r>
            <a:r>
              <a:rPr lang="en-US" sz="2400" dirty="0">
                <a:latin typeface="Times New Roman" panose="02020603050405020304" pitchFamily="18" charset="0"/>
                <a:cs typeface="Times New Roman" panose="02020603050405020304" pitchFamily="18" charset="0"/>
              </a:rPr>
              <a:t>unnatural amino </a:t>
            </a:r>
            <a:r>
              <a:rPr lang="en-US" sz="2400" dirty="0" smtClean="0">
                <a:latin typeface="Times New Roman" panose="02020603050405020304" pitchFamily="18" charset="0"/>
                <a:cs typeface="Times New Roman" panose="02020603050405020304" pitchFamily="18" charset="0"/>
              </a:rPr>
              <a:t>acid, and </a:t>
            </a:r>
            <a:r>
              <a:rPr lang="en-US" sz="2400" dirty="0">
                <a:latin typeface="Times New Roman" panose="02020603050405020304" pitchFamily="18" charset="0"/>
                <a:cs typeface="Times New Roman" panose="02020603050405020304" pitchFamily="18" charset="0"/>
              </a:rPr>
              <a:t>using saturation-transfer difference nuclear magnetic resonance (STD-NMR</a:t>
            </a:r>
            <a:r>
              <a:rPr lang="en-US" sz="2400" dirty="0" smtClean="0">
                <a:latin typeface="Times New Roman" panose="02020603050405020304" pitchFamily="18" charset="0"/>
                <a:cs typeface="Times New Roman" panose="02020603050405020304" pitchFamily="18" charset="0"/>
              </a:rPr>
              <a:t>) to determine whether the peptide epitopes are capable of binding.</a:t>
            </a:r>
            <a:endParaRPr lang="en-US" sz="2400" dirty="0">
              <a:latin typeface="Times New Roman" panose="02020603050405020304" pitchFamily="18" charset="0"/>
              <a:cs typeface="Times New Roman" panose="02020603050405020304" pitchFamily="18" charset="0"/>
            </a:endParaRPr>
          </a:p>
        </p:txBody>
      </p:sp>
      <p:sp>
        <p:nvSpPr>
          <p:cNvPr id="41" name="TextBox 40"/>
          <p:cNvSpPr txBox="1"/>
          <p:nvPr/>
        </p:nvSpPr>
        <p:spPr>
          <a:xfrm>
            <a:off x="34363136" y="31995247"/>
            <a:ext cx="7311588" cy="3970318"/>
          </a:xfrm>
          <a:prstGeom prst="rect">
            <a:avLst/>
          </a:prstGeom>
          <a:solidFill>
            <a:schemeClr val="accent1">
              <a:lumMod val="20000"/>
              <a:lumOff val="80000"/>
            </a:schemeClr>
          </a:solidFill>
        </p:spPr>
        <p:txBody>
          <a:bodyPr wrap="square" rtlCol="0">
            <a:spAutoFit/>
          </a:bodyPr>
          <a:lstStyle/>
          <a:p>
            <a:pPr>
              <a:lnSpc>
                <a:spcPct val="150000"/>
              </a:lnSpc>
            </a:pPr>
            <a:r>
              <a:rPr lang="en-US" sz="2400" dirty="0" smtClean="0">
                <a:latin typeface="Times New Roman" panose="02020603050405020304" pitchFamily="18" charset="0"/>
                <a:cs typeface="Times New Roman" panose="02020603050405020304" pitchFamily="18" charset="0"/>
              </a:rPr>
              <a:t>We </a:t>
            </a:r>
            <a:r>
              <a:rPr lang="en-US" sz="2400" dirty="0">
                <a:latin typeface="Times New Roman" panose="02020603050405020304" pitchFamily="18" charset="0"/>
                <a:cs typeface="Times New Roman" panose="02020603050405020304" pitchFamily="18" charset="0"/>
              </a:rPr>
              <a:t>thank </a:t>
            </a:r>
            <a:r>
              <a:rPr lang="en-US" sz="2400" dirty="0" smtClean="0">
                <a:latin typeface="Times New Roman" panose="02020603050405020304" pitchFamily="18" charset="0"/>
                <a:cs typeface="Times New Roman" panose="02020603050405020304" pitchFamily="18" charset="0"/>
              </a:rPr>
              <a:t>and acknowledge the support of </a:t>
            </a:r>
            <a:r>
              <a:rPr lang="en-US" sz="2400" dirty="0">
                <a:latin typeface="Times New Roman" panose="02020603050405020304" pitchFamily="18" charset="0"/>
                <a:cs typeface="Times New Roman" panose="02020603050405020304" pitchFamily="18" charset="0"/>
              </a:rPr>
              <a:t>UWEC Office of Research and Sponsored Programs (ORSP) for providing the Diversity Mentoring Program </a:t>
            </a:r>
            <a:r>
              <a:rPr lang="en-US" sz="2400" dirty="0" smtClean="0">
                <a:latin typeface="Times New Roman" panose="02020603050405020304" pitchFamily="18" charset="0"/>
                <a:cs typeface="Times New Roman" panose="02020603050405020304" pitchFamily="18" charset="0"/>
              </a:rPr>
              <a:t>grant, </a:t>
            </a:r>
            <a:r>
              <a:rPr lang="en-US" sz="2400" dirty="0">
                <a:latin typeface="Times New Roman" panose="02020603050405020304" pitchFamily="18" charset="0"/>
                <a:cs typeface="Times New Roman" panose="02020603050405020304" pitchFamily="18" charset="0"/>
              </a:rPr>
              <a:t>the UWEC Chemistry </a:t>
            </a:r>
            <a:r>
              <a:rPr lang="en-US" sz="2400" dirty="0" smtClean="0">
                <a:latin typeface="Times New Roman" panose="02020603050405020304" pitchFamily="18" charset="0"/>
                <a:cs typeface="Times New Roman" panose="02020603050405020304" pitchFamily="18" charset="0"/>
              </a:rPr>
              <a:t>Dept. </a:t>
            </a:r>
            <a:r>
              <a:rPr lang="en-US" sz="2400" dirty="0">
                <a:latin typeface="Times New Roman" panose="02020603050405020304" pitchFamily="18" charset="0"/>
                <a:cs typeface="Times New Roman" panose="02020603050405020304" pitchFamily="18" charset="0"/>
              </a:rPr>
              <a:t>for use of the NMR </a:t>
            </a:r>
            <a:r>
              <a:rPr lang="en-US" sz="2400" dirty="0" smtClean="0">
                <a:latin typeface="Times New Roman" panose="02020603050405020304" pitchFamily="18" charset="0"/>
                <a:cs typeface="Times New Roman" panose="02020603050405020304" pitchFamily="18" charset="0"/>
              </a:rPr>
              <a:t>spectrometer and other instruments, </a:t>
            </a:r>
            <a:r>
              <a:rPr lang="en-US" sz="2400" dirty="0">
                <a:latin typeface="Times New Roman" panose="02020603050405020304" pitchFamily="18" charset="0"/>
                <a:cs typeface="Times New Roman" panose="02020603050405020304" pitchFamily="18" charset="0"/>
              </a:rPr>
              <a:t>and also the Blugold Commitment for printing this poster. </a:t>
            </a:r>
            <a:r>
              <a:rPr lang="en-US" sz="2400" dirty="0" smtClean="0">
                <a:latin typeface="Times New Roman" panose="02020603050405020304" pitchFamily="18" charset="0"/>
                <a:cs typeface="Times New Roman" panose="02020603050405020304" pitchFamily="18" charset="0"/>
              </a:rPr>
              <a:t> This research is supported by the NSF REU grant #1460728.</a:t>
            </a:r>
            <a:endParaRPr lang="en-US" sz="2400" dirty="0">
              <a:latin typeface="Times New Roman" panose="02020603050405020304" pitchFamily="18" charset="0"/>
              <a:cs typeface="Times New Roman" panose="02020603050405020304" pitchFamily="18" charset="0"/>
            </a:endParaRPr>
          </a:p>
        </p:txBody>
      </p:sp>
      <p:sp>
        <p:nvSpPr>
          <p:cNvPr id="42" name="TextBox 41"/>
          <p:cNvSpPr txBox="1"/>
          <p:nvPr/>
        </p:nvSpPr>
        <p:spPr>
          <a:xfrm>
            <a:off x="34359317" y="22264167"/>
            <a:ext cx="7311589" cy="8217634"/>
          </a:xfrm>
          <a:prstGeom prst="rect">
            <a:avLst/>
          </a:prstGeom>
          <a:solidFill>
            <a:schemeClr val="accent1">
              <a:lumMod val="20000"/>
              <a:lumOff val="80000"/>
            </a:schemeClr>
          </a:solid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1. Cheng </a:t>
            </a:r>
            <a:r>
              <a:rPr lang="en-US" sz="2400" dirty="0">
                <a:latin typeface="Times New Roman" panose="02020603050405020304" pitchFamily="18" charset="0"/>
                <a:cs typeface="Times New Roman" panose="02020603050405020304" pitchFamily="18" charset="0"/>
              </a:rPr>
              <a:t>Her &amp; Thao Yang, (Department of Chemistry, </a:t>
            </a:r>
            <a:r>
              <a:rPr lang="en-US" sz="2400" dirty="0" smtClean="0">
                <a:latin typeface="Times New Roman" panose="02020603050405020304" pitchFamily="18" charset="0"/>
                <a:cs typeface="Times New Roman" panose="02020603050405020304" pitchFamily="18" charset="0"/>
              </a:rPr>
              <a:t>University </a:t>
            </a:r>
            <a:r>
              <a:rPr lang="en-US" sz="2400" dirty="0">
                <a:latin typeface="Times New Roman" panose="02020603050405020304" pitchFamily="18" charset="0"/>
                <a:cs typeface="Times New Roman" panose="02020603050405020304" pitchFamily="18" charset="0"/>
              </a:rPr>
              <a:t>of Wisconsin – Eau </a:t>
            </a:r>
            <a:r>
              <a:rPr lang="en-US" sz="2400" dirty="0" smtClean="0">
                <a:latin typeface="Times New Roman" panose="02020603050405020304" pitchFamily="18" charset="0"/>
                <a:cs typeface="Times New Roman" panose="02020603050405020304" pitchFamily="18" charset="0"/>
              </a:rPr>
              <a:t>Claire, Eau </a:t>
            </a:r>
            <a:r>
              <a:rPr lang="en-US" sz="2400" dirty="0">
                <a:latin typeface="Times New Roman" panose="02020603050405020304" pitchFamily="18" charset="0"/>
                <a:cs typeface="Times New Roman" panose="02020603050405020304" pitchFamily="18" charset="0"/>
              </a:rPr>
              <a:t>Claire, WI). “Synthesis of a MUC1 Mucin Cyclic Dimer Peptide and Its </a:t>
            </a:r>
            <a:r>
              <a:rPr lang="en-US" sz="2400" dirty="0" smtClean="0">
                <a:latin typeface="Times New Roman" panose="02020603050405020304" pitchFamily="18" charset="0"/>
                <a:cs typeface="Times New Roman" panose="02020603050405020304" pitchFamily="18" charset="0"/>
              </a:rPr>
              <a:t>Antibody Binding </a:t>
            </a:r>
            <a:r>
              <a:rPr lang="en-US" sz="2400" dirty="0">
                <a:latin typeface="Times New Roman" panose="02020603050405020304" pitchFamily="18" charset="0"/>
                <a:cs typeface="Times New Roman" panose="02020603050405020304" pitchFamily="18" charset="0"/>
              </a:rPr>
              <a:t>Properties as Revealed </a:t>
            </a:r>
            <a:r>
              <a:rPr lang="en-US" sz="2400" dirty="0" smtClean="0">
                <a:latin typeface="Times New Roman" panose="02020603050405020304" pitchFamily="18" charset="0"/>
                <a:cs typeface="Times New Roman" panose="02020603050405020304" pitchFamily="18" charset="0"/>
              </a:rPr>
              <a:t>by STD-NMR</a:t>
            </a:r>
            <a:r>
              <a:rPr lang="en-US" sz="2400" dirty="0">
                <a:latin typeface="Times New Roman" panose="02020603050405020304" pitchFamily="18" charset="0"/>
                <a:cs typeface="Times New Roman" panose="02020603050405020304" pitchFamily="18" charset="0"/>
              </a:rPr>
              <a:t>.” </a:t>
            </a:r>
            <a:r>
              <a:rPr lang="en-US" sz="2400" i="1" dirty="0">
                <a:latin typeface="Times New Roman" panose="02020603050405020304" pitchFamily="18" charset="0"/>
                <a:cs typeface="Times New Roman" panose="02020603050405020304" pitchFamily="18" charset="0"/>
              </a:rPr>
              <a:t>Amer. J. Undergrad. Res. </a:t>
            </a:r>
            <a:r>
              <a:rPr lang="en-US" sz="2400" dirty="0">
                <a:latin typeface="Times New Roman" panose="02020603050405020304" pitchFamily="18" charset="0"/>
                <a:cs typeface="Times New Roman" panose="02020603050405020304" pitchFamily="18" charset="0"/>
              </a:rPr>
              <a:t>(</a:t>
            </a:r>
            <a:r>
              <a:rPr lang="en-US" sz="2400" i="1" dirty="0">
                <a:latin typeface="Times New Roman" panose="02020603050405020304" pitchFamily="18" charset="0"/>
                <a:cs typeface="Times New Roman" panose="02020603050405020304" pitchFamily="18" charset="0"/>
              </a:rPr>
              <a:t>AJUR</a:t>
            </a:r>
            <a:r>
              <a:rPr lang="en-US" sz="2400" dirty="0" smtClean="0">
                <a:latin typeface="Times New Roman" panose="02020603050405020304" pitchFamily="18" charset="0"/>
                <a:cs typeface="Times New Roman" panose="02020603050405020304" pitchFamily="18" charset="0"/>
              </a:rPr>
              <a:t>), </a:t>
            </a:r>
            <a:r>
              <a:rPr lang="nl-NL" sz="2400" dirty="0" smtClean="0">
                <a:latin typeface="Times New Roman" panose="02020603050405020304" pitchFamily="18" charset="0"/>
                <a:cs typeface="Times New Roman" panose="02020603050405020304" pitchFamily="18" charset="0"/>
              </a:rPr>
              <a:t>November </a:t>
            </a:r>
            <a:r>
              <a:rPr lang="nl-NL" sz="2400" dirty="0">
                <a:latin typeface="Times New Roman" panose="02020603050405020304" pitchFamily="18" charset="0"/>
                <a:cs typeface="Times New Roman" panose="02020603050405020304" pitchFamily="18" charset="0"/>
              </a:rPr>
              <a:t>2015, Vol. 12, Issue 4, </a:t>
            </a:r>
            <a:r>
              <a:rPr lang="nl-NL" sz="2400" dirty="0" smtClean="0">
                <a:latin typeface="Times New Roman" panose="02020603050405020304" pitchFamily="18" charset="0"/>
                <a:cs typeface="Times New Roman" panose="02020603050405020304" pitchFamily="18" charset="0"/>
              </a:rPr>
              <a:t>79-91. </a:t>
            </a:r>
            <a:r>
              <a:rPr lang="nl-NL" sz="2400" dirty="0" smtClean="0">
                <a:latin typeface="Times New Roman" panose="02020603050405020304" pitchFamily="18" charset="0"/>
                <a:cs typeface="Times New Roman" panose="02020603050405020304" pitchFamily="18" charset="0"/>
                <a:hlinkClick r:id="rId3"/>
              </a:rPr>
              <a:t>www.ajuronline.org</a:t>
            </a:r>
            <a:r>
              <a:rPr lang="nl-NL" sz="2400" dirty="0" smtClean="0">
                <a:latin typeface="Times New Roman" panose="02020603050405020304" pitchFamily="18" charset="0"/>
                <a:cs typeface="Times New Roman" panose="02020603050405020304" pitchFamily="18" charset="0"/>
              </a:rPr>
              <a:t>.</a:t>
            </a:r>
          </a:p>
          <a:p>
            <a:endParaRPr lang="nl-NL" sz="2400" u="sng" dirty="0">
              <a:latin typeface="Times New Roman" panose="02020603050405020304" pitchFamily="18" charset="0"/>
              <a:cs typeface="Times New Roman" panose="02020603050405020304" pitchFamily="18" charset="0"/>
            </a:endParaRPr>
          </a:p>
          <a:p>
            <a:r>
              <a:rPr lang="nl-NL" sz="2400" dirty="0">
                <a:latin typeface="Times New Roman" panose="02020603050405020304" pitchFamily="18" charset="0"/>
                <a:cs typeface="Times New Roman" panose="02020603050405020304" pitchFamily="18" charset="0"/>
              </a:rPr>
              <a:t>2</a:t>
            </a:r>
            <a:r>
              <a:rPr lang="nl-NL"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Thao Yang, Cheng Her, Andrew R. Lynch, Ronald J. White, Ming Wang, and William </a:t>
            </a:r>
            <a:r>
              <a:rPr lang="en-US" sz="2400" dirty="0" err="1">
                <a:latin typeface="Times New Roman" panose="02020603050405020304" pitchFamily="18" charset="0"/>
                <a:cs typeface="Times New Roman" panose="02020603050405020304" pitchFamily="18" charset="0"/>
              </a:rPr>
              <a:t>M.Westler</a:t>
            </a:r>
            <a:r>
              <a:rPr lang="en-US" sz="2400" dirty="0">
                <a:latin typeface="Times New Roman" panose="02020603050405020304" pitchFamily="18" charset="0"/>
                <a:cs typeface="Times New Roman" panose="02020603050405020304" pitchFamily="18" charset="0"/>
              </a:rPr>
              <a:t>. “SHORT PROLINE-SUBSTITUTED MUC1 MUCIN PEPTIDES CAN BIND </a:t>
            </a:r>
            <a:r>
              <a:rPr lang="en-US" sz="2400" dirty="0" smtClean="0">
                <a:latin typeface="Times New Roman" panose="02020603050405020304" pitchFamily="18" charset="0"/>
                <a:cs typeface="Times New Roman" panose="02020603050405020304" pitchFamily="18" charset="0"/>
              </a:rPr>
              <a:t>TO MOUSE </a:t>
            </a:r>
            <a:r>
              <a:rPr lang="en-US" sz="2400" dirty="0">
                <a:latin typeface="Times New Roman" panose="02020603050405020304" pitchFamily="18" charset="0"/>
                <a:cs typeface="Times New Roman" panose="02020603050405020304" pitchFamily="18" charset="0"/>
              </a:rPr>
              <a:t>MUC1 MONOCLONAL ANTIBODY AS REVEALED BY STD NMR.” </a:t>
            </a:r>
            <a:r>
              <a:rPr lang="en-US" sz="2400" i="1" dirty="0">
                <a:latin typeface="Times New Roman" panose="02020603050405020304" pitchFamily="18" charset="0"/>
                <a:cs typeface="Times New Roman" panose="02020603050405020304" pitchFamily="18" charset="0"/>
              </a:rPr>
              <a:t>Journal of Undergraduate Chemistry Research, </a:t>
            </a:r>
            <a:r>
              <a:rPr lang="en-US" sz="2400" b="1" dirty="0">
                <a:latin typeface="Times New Roman" panose="02020603050405020304" pitchFamily="18" charset="0"/>
                <a:cs typeface="Times New Roman" panose="02020603050405020304" pitchFamily="18" charset="0"/>
              </a:rPr>
              <a:t>2015</a:t>
            </a:r>
            <a:r>
              <a:rPr lang="en-US" sz="2400" dirty="0">
                <a:latin typeface="Times New Roman" panose="02020603050405020304" pitchFamily="18" charset="0"/>
                <a:cs typeface="Times New Roman" panose="02020603050405020304" pitchFamily="18" charset="0"/>
              </a:rPr>
              <a:t>, 14(1), 5-11.</a:t>
            </a:r>
            <a:endParaRPr lang="en-US" sz="2400" u="sng" dirty="0">
              <a:latin typeface="Times New Roman" panose="02020603050405020304" pitchFamily="18" charset="0"/>
              <a:cs typeface="Times New Roman" panose="02020603050405020304" pitchFamily="18" charset="0"/>
            </a:endParaRPr>
          </a:p>
          <a:p>
            <a:endParaRPr lang="en-US" sz="2400" u="sng"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3. </a:t>
            </a:r>
            <a:r>
              <a:rPr lang="en-US" sz="2400" dirty="0" err="1">
                <a:latin typeface="Times" charset="0"/>
                <a:ea typeface="Times" charset="0"/>
                <a:cs typeface="Times" charset="0"/>
              </a:rPr>
              <a:t>Md</a:t>
            </a:r>
            <a:r>
              <a:rPr lang="en-US" sz="2400" dirty="0">
                <a:latin typeface="Times" charset="0"/>
                <a:ea typeface="Times" charset="0"/>
                <a:cs typeface="Times" charset="0"/>
              </a:rPr>
              <a:t> Kamal Hossain and Katherine A. Wall, Immunological Evaluation of Recent MUC1</a:t>
            </a:r>
          </a:p>
          <a:p>
            <a:r>
              <a:rPr lang="en-US" sz="2400" dirty="0" err="1">
                <a:latin typeface="Times" charset="0"/>
                <a:ea typeface="Times" charset="0"/>
                <a:cs typeface="Times" charset="0"/>
              </a:rPr>
              <a:t>Glycopeptide</a:t>
            </a:r>
            <a:r>
              <a:rPr lang="en-US" sz="2400" dirty="0">
                <a:latin typeface="Times" charset="0"/>
                <a:ea typeface="Times" charset="0"/>
                <a:cs typeface="Times" charset="0"/>
              </a:rPr>
              <a:t> Cancer Vaccines, Vaccines 2016,4, 25; doi:10.3390/vaccines4030025.</a:t>
            </a:r>
          </a:p>
          <a:p>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4</a:t>
            </a:r>
            <a:r>
              <a:rPr lang="en-US" sz="2400" dirty="0" smtClean="0">
                <a:latin typeface="Times" charset="0"/>
                <a:ea typeface="Times" charset="0"/>
                <a:cs typeface="Times" charset="0"/>
              </a:rPr>
              <a:t>. </a:t>
            </a:r>
            <a:r>
              <a:rPr lang="en-US" sz="2400" dirty="0" err="1">
                <a:latin typeface="Times" charset="0"/>
                <a:ea typeface="Times" charset="0"/>
                <a:cs typeface="Times" charset="0"/>
              </a:rPr>
              <a:t>Benoiton</a:t>
            </a:r>
            <a:r>
              <a:rPr lang="en-US" sz="2400" dirty="0">
                <a:latin typeface="Times" charset="0"/>
                <a:ea typeface="Times" charset="0"/>
                <a:cs typeface="Times" charset="0"/>
              </a:rPr>
              <a:t>, N. </a:t>
            </a:r>
            <a:r>
              <a:rPr lang="en-US" sz="2400" dirty="0" smtClean="0">
                <a:latin typeface="Times" charset="0"/>
                <a:ea typeface="Times" charset="0"/>
                <a:cs typeface="Times" charset="0"/>
              </a:rPr>
              <a:t>Leo, </a:t>
            </a:r>
            <a:r>
              <a:rPr lang="en-US" sz="2400" i="1" dirty="0">
                <a:latin typeface="Times" charset="0"/>
                <a:ea typeface="Times" charset="0"/>
                <a:cs typeface="Times" charset="0"/>
              </a:rPr>
              <a:t>Chemistry of peptide </a:t>
            </a:r>
            <a:r>
              <a:rPr lang="en-US" sz="2400" i="1" dirty="0" smtClean="0">
                <a:latin typeface="Times" charset="0"/>
                <a:ea typeface="Times" charset="0"/>
                <a:cs typeface="Times" charset="0"/>
              </a:rPr>
              <a:t>synthesis,</a:t>
            </a:r>
            <a:r>
              <a:rPr lang="en-US" sz="2400" dirty="0" smtClean="0">
                <a:latin typeface="Times" charset="0"/>
                <a:ea typeface="Times" charset="0"/>
                <a:cs typeface="Times" charset="0"/>
              </a:rPr>
              <a:t> CRC Press, Taylor &amp; Francis Group LLC, </a:t>
            </a:r>
            <a:r>
              <a:rPr lang="en-US" sz="2400" dirty="0">
                <a:latin typeface="Times" charset="0"/>
                <a:ea typeface="Times" charset="0"/>
                <a:cs typeface="Times" charset="0"/>
              </a:rPr>
              <a:t>Boca Raton</a:t>
            </a:r>
            <a:r>
              <a:rPr lang="en-US" sz="2400" dirty="0" smtClean="0">
                <a:latin typeface="Times" charset="0"/>
                <a:ea typeface="Times" charset="0"/>
                <a:cs typeface="Times" charset="0"/>
              </a:rPr>
              <a:t>, </a:t>
            </a:r>
            <a:r>
              <a:rPr lang="en-US" sz="2400" dirty="0">
                <a:latin typeface="Times" charset="0"/>
                <a:ea typeface="Times" charset="0"/>
                <a:cs typeface="Times" charset="0"/>
              </a:rPr>
              <a:t>2006</a:t>
            </a:r>
            <a:r>
              <a:rPr lang="en-US" sz="2400" dirty="0" smtClean="0">
                <a:latin typeface="Times" charset="0"/>
                <a:ea typeface="Times" charset="0"/>
                <a:cs typeface="Times" charset="0"/>
              </a:rPr>
              <a:t>.</a:t>
            </a:r>
          </a:p>
          <a:p>
            <a:endParaRPr lang="en-US" sz="2400" dirty="0">
              <a:latin typeface="Times New Roman" panose="02020603050405020304" pitchFamily="18" charset="0"/>
              <a:cs typeface="Times New Roman" panose="02020603050405020304" pitchFamily="18" charset="0"/>
            </a:endParaRPr>
          </a:p>
        </p:txBody>
      </p:sp>
      <p:sp>
        <p:nvSpPr>
          <p:cNvPr id="48" name="TextBox 47"/>
          <p:cNvSpPr txBox="1"/>
          <p:nvPr/>
        </p:nvSpPr>
        <p:spPr>
          <a:xfrm>
            <a:off x="25972848" y="12377061"/>
            <a:ext cx="7199102" cy="1569660"/>
          </a:xfrm>
          <a:prstGeom prst="rect">
            <a:avLst/>
          </a:prstGeom>
          <a:solidFill>
            <a:schemeClr val="accent1">
              <a:lumMod val="20000"/>
              <a:lumOff val="80000"/>
            </a:schemeClr>
          </a:solid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Figure 9: </a:t>
            </a:r>
            <a:r>
              <a:rPr lang="en-US" sz="2400" dirty="0">
                <a:latin typeface="Times New Roman" panose="02020603050405020304" pitchFamily="18" charset="0"/>
                <a:cs typeface="Times New Roman" panose="02020603050405020304" pitchFamily="18" charset="0"/>
              </a:rPr>
              <a:t>STD-NMR of </a:t>
            </a:r>
            <a:r>
              <a:rPr lang="en-US" sz="2400" dirty="0" smtClean="0">
                <a:latin typeface="Times New Roman" panose="02020603050405020304" pitchFamily="18" charset="0"/>
                <a:cs typeface="Times New Roman" panose="02020603050405020304" pitchFamily="18" charset="0"/>
              </a:rPr>
              <a:t>peptide with ISN </a:t>
            </a:r>
            <a:r>
              <a:rPr lang="en-US" sz="2400" dirty="0">
                <a:latin typeface="Times New Roman" panose="02020603050405020304" pitchFamily="18" charset="0"/>
                <a:cs typeface="Times New Roman" panose="02020603050405020304" pitchFamily="18" charset="0"/>
              </a:rPr>
              <a:t>with mouse monoclonal antibody (blue</a:t>
            </a:r>
            <a:r>
              <a:rPr lang="en-US" sz="2400" dirty="0" smtClean="0">
                <a:latin typeface="Times New Roman" panose="02020603050405020304" pitchFamily="18" charset="0"/>
                <a:cs typeface="Times New Roman" panose="02020603050405020304" pitchFamily="18" charset="0"/>
              </a:rPr>
              <a:t>) mixture. </a:t>
            </a:r>
            <a:r>
              <a:rPr lang="en-US" sz="2400" baseline="30000" dirty="0" smtClean="0">
                <a:latin typeface="Times New Roman" panose="02020603050405020304" pitchFamily="18" charset="0"/>
                <a:cs typeface="Times New Roman" panose="02020603050405020304" pitchFamily="18" charset="0"/>
              </a:rPr>
              <a:t>1</a:t>
            </a:r>
            <a:r>
              <a:rPr lang="en-US" sz="2400" dirty="0" smtClean="0">
                <a:latin typeface="Times New Roman" panose="02020603050405020304" pitchFamily="18" charset="0"/>
                <a:cs typeface="Times New Roman" panose="02020603050405020304" pitchFamily="18" charset="0"/>
              </a:rPr>
              <a:t>H </a:t>
            </a:r>
            <a:r>
              <a:rPr lang="en-US" sz="2400" dirty="0">
                <a:latin typeface="Times New Roman" panose="02020603050405020304" pitchFamily="18" charset="0"/>
                <a:cs typeface="Times New Roman" panose="02020603050405020304" pitchFamily="18" charset="0"/>
              </a:rPr>
              <a:t>NMR of peptide (GVTSAisnD) </a:t>
            </a:r>
            <a:r>
              <a:rPr lang="en-US" sz="2400" dirty="0" smtClean="0">
                <a:latin typeface="Times New Roman" panose="02020603050405020304" pitchFamily="18" charset="0"/>
                <a:cs typeface="Times New Roman" panose="02020603050405020304" pitchFamily="18" charset="0"/>
              </a:rPr>
              <a:t>in D</a:t>
            </a:r>
            <a:r>
              <a:rPr lang="en-US" sz="2400" baseline="-25000" dirty="0" smtClean="0">
                <a:latin typeface="Times New Roman" panose="02020603050405020304" pitchFamily="18" charset="0"/>
                <a:cs typeface="Times New Roman" panose="02020603050405020304" pitchFamily="18" charset="0"/>
              </a:rPr>
              <a:t>2</a:t>
            </a:r>
            <a:r>
              <a:rPr lang="en-US" sz="2400" dirty="0" smtClean="0">
                <a:latin typeface="Times New Roman" panose="02020603050405020304" pitchFamily="18" charset="0"/>
                <a:cs typeface="Times New Roman" panose="02020603050405020304" pitchFamily="18" charset="0"/>
              </a:rPr>
              <a:t>O </a:t>
            </a:r>
            <a:r>
              <a:rPr lang="en-US" sz="2400" dirty="0">
                <a:latin typeface="Times New Roman" panose="02020603050405020304" pitchFamily="18" charset="0"/>
                <a:cs typeface="Times New Roman" panose="02020603050405020304" pitchFamily="18" charset="0"/>
              </a:rPr>
              <a:t>(red). Labeled peaks represents binding </a:t>
            </a:r>
            <a:r>
              <a:rPr lang="en-US" sz="2400" dirty="0" smtClean="0">
                <a:latin typeface="Times New Roman" panose="02020603050405020304" pitchFamily="18" charset="0"/>
                <a:cs typeface="Times New Roman" panose="02020603050405020304" pitchFamily="18" charset="0"/>
              </a:rPr>
              <a:t>of ISN from </a:t>
            </a:r>
            <a:r>
              <a:rPr lang="en-US" sz="2400" dirty="0">
                <a:latin typeface="Times New Roman" panose="02020603050405020304" pitchFamily="18" charset="0"/>
                <a:cs typeface="Times New Roman" panose="02020603050405020304" pitchFamily="18" charset="0"/>
              </a:rPr>
              <a:t>STD-NMR.  </a:t>
            </a:r>
            <a:endParaRPr lang="en-US" sz="2400" b="1" dirty="0">
              <a:latin typeface="Times New Roman" panose="02020603050405020304" pitchFamily="18" charset="0"/>
              <a:cs typeface="Times New Roman" panose="02020603050405020304" pitchFamily="18" charset="0"/>
            </a:endParaRPr>
          </a:p>
        </p:txBody>
      </p:sp>
      <p:sp>
        <p:nvSpPr>
          <p:cNvPr id="52" name="TextBox 51"/>
          <p:cNvSpPr txBox="1"/>
          <p:nvPr/>
        </p:nvSpPr>
        <p:spPr>
          <a:xfrm>
            <a:off x="34396268" y="15516488"/>
            <a:ext cx="7070658" cy="5262979"/>
          </a:xfrm>
          <a:prstGeom prst="rect">
            <a:avLst/>
          </a:prstGeom>
          <a:solidFill>
            <a:schemeClr val="accent1">
              <a:lumMod val="20000"/>
              <a:lumOff val="80000"/>
            </a:schemeClr>
          </a:solid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The </a:t>
            </a:r>
            <a:r>
              <a:rPr lang="en-US" sz="2400" dirty="0" err="1" smtClean="0">
                <a:latin typeface="Times New Roman" panose="02020603050405020304" pitchFamily="18" charset="0"/>
                <a:cs typeface="Times New Roman" panose="02020603050405020304" pitchFamily="18" charset="0"/>
              </a:rPr>
              <a:t>mucin</a:t>
            </a:r>
            <a:r>
              <a:rPr lang="en-US" sz="2400" dirty="0" smtClean="0">
                <a:latin typeface="Times New Roman" panose="02020603050405020304" pitchFamily="18" charset="0"/>
                <a:cs typeface="Times New Roman" panose="02020603050405020304" pitchFamily="18" charset="0"/>
              </a:rPr>
              <a:t> peptides GABA, D-PHG, PHG, ISN and </a:t>
            </a:r>
            <a:r>
              <a:rPr lang="en-US" sz="2400" dirty="0" smtClean="0">
                <a:latin typeface="Symbol" charset="2"/>
                <a:ea typeface="Symbol" charset="2"/>
                <a:cs typeface="Symbol" charset="2"/>
              </a:rPr>
              <a:t>b</a:t>
            </a:r>
            <a:r>
              <a:rPr lang="en-US" sz="2400" dirty="0" smtClean="0">
                <a:latin typeface="Times New Roman" panose="02020603050405020304" pitchFamily="18" charset="0"/>
                <a:cs typeface="Times New Roman" panose="02020603050405020304" pitchFamily="18" charset="0"/>
              </a:rPr>
              <a:t>-Alanine were successfully synthesized.  Based on the results of STD-NMR studies</a:t>
            </a:r>
            <a:r>
              <a:rPr lang="en-US" sz="2400" smtClean="0">
                <a:latin typeface="Times New Roman" panose="02020603050405020304" pitchFamily="18" charset="0"/>
                <a:cs typeface="Times New Roman" panose="02020603050405020304" pitchFamily="18" charset="0"/>
              </a:rPr>
              <a:t>, </a:t>
            </a:r>
            <a:r>
              <a:rPr lang="en-US" sz="2400" smtClean="0">
                <a:latin typeface="Times New Roman" panose="02020603050405020304" pitchFamily="18" charset="0"/>
                <a:cs typeface="Times New Roman" panose="02020603050405020304" pitchFamily="18" charset="0"/>
              </a:rPr>
              <a:t>the ISN</a:t>
            </a:r>
            <a:r>
              <a:rPr lang="en-US" sz="2400" dirty="0" smtClean="0">
                <a:latin typeface="Times New Roman" panose="02020603050405020304" pitchFamily="18" charset="0"/>
                <a:cs typeface="Times New Roman" panose="02020603050405020304" pitchFamily="18" charset="0"/>
              </a:rPr>
              <a:t>, PHG</a:t>
            </a:r>
            <a:r>
              <a:rPr lang="en-US" sz="2400" smtClean="0">
                <a:latin typeface="Times New Roman" panose="02020603050405020304" pitchFamily="18" charset="0"/>
                <a:cs typeface="Times New Roman" panose="02020603050405020304" pitchFamily="18" charset="0"/>
              </a:rPr>
              <a:t>, </a:t>
            </a:r>
            <a:r>
              <a:rPr lang="en-US" sz="2400" smtClean="0">
                <a:latin typeface="Times New Roman" panose="02020603050405020304" pitchFamily="18" charset="0"/>
                <a:cs typeface="Times New Roman" panose="02020603050405020304" pitchFamily="18" charset="0"/>
              </a:rPr>
              <a:t>and </a:t>
            </a:r>
            <a:r>
              <a:rPr lang="en-US" sz="2400" dirty="0" smtClean="0">
                <a:latin typeface="Times New Roman" panose="02020603050405020304" pitchFamily="18" charset="0"/>
                <a:cs typeface="Times New Roman" panose="02020603050405020304" pitchFamily="18" charset="0"/>
              </a:rPr>
              <a:t>GABA peptides bind to the mouse monoclonal antibody. Most aromatic residues were found to bind but surprisingly the non-aromatic GABA peptide was also able to bind at the </a:t>
            </a:r>
            <a:r>
              <a:rPr lang="el-GR" sz="2400" dirty="0" smtClean="0">
                <a:latin typeface="Times New Roman" panose="02020603050405020304" pitchFamily="18" charset="0"/>
                <a:cs typeface="Times New Roman" panose="02020603050405020304" pitchFamily="18" charset="0"/>
              </a:rPr>
              <a:t>β</a:t>
            </a:r>
            <a:r>
              <a:rPr lang="en-US" sz="2400" dirty="0" smtClean="0">
                <a:latin typeface="Times New Roman" panose="02020603050405020304" pitchFamily="18" charset="0"/>
                <a:cs typeface="Times New Roman" panose="02020603050405020304" pitchFamily="18" charset="0"/>
              </a:rPr>
              <a:t> hydrogen position of GABA. PHG mostly shows binding at the aromatic ring. Finally, ISN shows bindings at six different positions. This suggests that the </a:t>
            </a:r>
            <a:r>
              <a:rPr lang="en-US" sz="2400" dirty="0" err="1" smtClean="0">
                <a:latin typeface="Times New Roman" panose="02020603050405020304" pitchFamily="18" charset="0"/>
                <a:cs typeface="Times New Roman" panose="02020603050405020304" pitchFamily="18" charset="0"/>
              </a:rPr>
              <a:t>mAb</a:t>
            </a:r>
            <a:r>
              <a:rPr lang="en-US" sz="2400" dirty="0" smtClean="0">
                <a:latin typeface="Times New Roman" panose="02020603050405020304" pitchFamily="18" charset="0"/>
                <a:cs typeface="Times New Roman" panose="02020603050405020304" pitchFamily="18" charset="0"/>
              </a:rPr>
              <a:t> does not have absolute specificity and induced fit binding model is possible. It is important to continue to study more mucin peptides that could possibly bind to </a:t>
            </a:r>
            <a:r>
              <a:rPr lang="en-US" sz="2400" dirty="0" err="1" smtClean="0">
                <a:latin typeface="Times New Roman" panose="02020603050405020304" pitchFamily="18" charset="0"/>
                <a:cs typeface="Times New Roman" panose="02020603050405020304" pitchFamily="18" charset="0"/>
              </a:rPr>
              <a:t>mAb</a:t>
            </a:r>
            <a:r>
              <a:rPr lang="en-US" sz="2400" dirty="0" smtClean="0">
                <a:latin typeface="Times New Roman" panose="02020603050405020304" pitchFamily="18" charset="0"/>
                <a:cs typeface="Times New Roman" panose="02020603050405020304" pitchFamily="18" charset="0"/>
              </a:rPr>
              <a:t>, which can be developed as antigens (vaccine) </a:t>
            </a:r>
            <a:r>
              <a:rPr lang="en-US" sz="2400" dirty="0" smtClean="0">
                <a:latin typeface="Times New Roman" panose="02020603050405020304" pitchFamily="18" charset="0"/>
                <a:cs typeface="Times New Roman" panose="02020603050405020304" pitchFamily="18" charset="0"/>
              </a:rPr>
              <a:t>against </a:t>
            </a:r>
            <a:r>
              <a:rPr lang="en-US" sz="2400" dirty="0" smtClean="0">
                <a:latin typeface="Times New Roman" panose="02020603050405020304" pitchFamily="18" charset="0"/>
                <a:cs typeface="Times New Roman" panose="02020603050405020304" pitchFamily="18" charset="0"/>
              </a:rPr>
              <a:t>certain tumors. </a:t>
            </a:r>
            <a:endParaRPr lang="en-US" sz="2400" dirty="0">
              <a:latin typeface="Times New Roman" panose="02020603050405020304" pitchFamily="18" charset="0"/>
              <a:cs typeface="Times New Roman" panose="02020603050405020304" pitchFamily="18" charset="0"/>
            </a:endParaRPr>
          </a:p>
        </p:txBody>
      </p:sp>
      <p:sp>
        <p:nvSpPr>
          <p:cNvPr id="23" name="TextBox 22"/>
          <p:cNvSpPr txBox="1"/>
          <p:nvPr/>
        </p:nvSpPr>
        <p:spPr>
          <a:xfrm>
            <a:off x="8771436" y="12334101"/>
            <a:ext cx="7354660" cy="830997"/>
          </a:xfrm>
          <a:prstGeom prst="rect">
            <a:avLst/>
          </a:prstGeom>
          <a:noFill/>
        </p:spPr>
        <p:txBody>
          <a:bodyPr wrap="square" rtlCol="0">
            <a:spAutoFit/>
          </a:bodyPr>
          <a:lstStyle/>
          <a:p>
            <a:r>
              <a:rPr lang="en-US" sz="2400" b="1" dirty="0"/>
              <a:t>Figure 2: </a:t>
            </a:r>
            <a:r>
              <a:rPr lang="en-US" sz="2400" dirty="0"/>
              <a:t>Structure of </a:t>
            </a:r>
            <a:r>
              <a:rPr lang="en-US" sz="2400" dirty="0" smtClean="0"/>
              <a:t>GVTSAphgD with “Wang” resin </a:t>
            </a:r>
            <a:r>
              <a:rPr lang="en-US" sz="2400" dirty="0"/>
              <a:t>represented </a:t>
            </a:r>
            <a:r>
              <a:rPr lang="en-US" sz="2400" dirty="0" smtClean="0"/>
              <a:t>and drawn </a:t>
            </a:r>
            <a:r>
              <a:rPr lang="en-US" sz="2400" dirty="0"/>
              <a:t>from Chemdraw.</a:t>
            </a:r>
          </a:p>
        </p:txBody>
      </p:sp>
      <p:sp>
        <p:nvSpPr>
          <p:cNvPr id="43" name="TextBox 42"/>
          <p:cNvSpPr txBox="1"/>
          <p:nvPr/>
        </p:nvSpPr>
        <p:spPr>
          <a:xfrm>
            <a:off x="9096473" y="14515705"/>
            <a:ext cx="25146000" cy="23729573"/>
          </a:xfrm>
          <a:prstGeom prst="rect">
            <a:avLst/>
          </a:prstGeom>
          <a:solidFill>
            <a:schemeClr val="accent1">
              <a:lumMod val="20000"/>
              <a:lumOff val="80000"/>
            </a:schemeClr>
          </a:solidFill>
        </p:spPr>
        <p:txBody>
          <a:bodyPr wrap="square" rtlCol="0">
            <a:spAutoFit/>
          </a:bodyPr>
          <a:lstStyle/>
          <a:p>
            <a:pPr algn="ctr"/>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p:txBody>
      </p:sp>
      <p:pic>
        <p:nvPicPr>
          <p:cNvPr id="12" name="Picture 11"/>
          <p:cNvPicPr>
            <a:picLocks noChangeAspect="1"/>
          </p:cNvPicPr>
          <p:nvPr/>
        </p:nvPicPr>
        <p:blipFill>
          <a:blip r:embed="rId4"/>
          <a:stretch>
            <a:fillRect/>
          </a:stretch>
        </p:blipFill>
        <p:spPr>
          <a:xfrm>
            <a:off x="408383" y="899029"/>
            <a:ext cx="2698302" cy="2540110"/>
          </a:xfrm>
          <a:prstGeom prst="rect">
            <a:avLst/>
          </a:prstGeom>
        </p:spPr>
      </p:pic>
      <p:pic>
        <p:nvPicPr>
          <p:cNvPr id="45" name="Picture 44"/>
          <p:cNvPicPr>
            <a:picLocks noChangeAspect="1"/>
          </p:cNvPicPr>
          <p:nvPr/>
        </p:nvPicPr>
        <p:blipFill>
          <a:blip r:embed="rId4"/>
          <a:stretch>
            <a:fillRect/>
          </a:stretch>
        </p:blipFill>
        <p:spPr>
          <a:xfrm>
            <a:off x="38385019" y="1152470"/>
            <a:ext cx="2698302" cy="2540110"/>
          </a:xfrm>
          <a:prstGeom prst="rect">
            <a:avLst/>
          </a:prstGeom>
        </p:spPr>
      </p:pic>
      <p:pic>
        <p:nvPicPr>
          <p:cNvPr id="38" name="Picture 37">
            <a:extLst>
              <a:ext uri="{FF2B5EF4-FFF2-40B4-BE49-F238E27FC236}">
                <a16:creationId xmlns:a16="http://schemas.microsoft.com/office/drawing/2014/main" xmlns="" id="{A9BD30B2-A8C9-44A4-A7C1-C215E8D20669}"/>
              </a:ext>
            </a:extLst>
          </p:cNvPr>
          <p:cNvPicPr>
            <a:picLocks noChangeAspect="1"/>
          </p:cNvPicPr>
          <p:nvPr/>
        </p:nvPicPr>
        <p:blipFill rotWithShape="1">
          <a:blip r:embed="rId5"/>
          <a:srcRect l="9838" t="38118" r="13794" b="27451"/>
          <a:stretch/>
        </p:blipFill>
        <p:spPr>
          <a:xfrm rot="10800000" flipV="1">
            <a:off x="8949764" y="10481577"/>
            <a:ext cx="7057795" cy="1789932"/>
          </a:xfrm>
          <a:prstGeom prst="rect">
            <a:avLst/>
          </a:prstGeom>
        </p:spPr>
      </p:pic>
      <p:graphicFrame>
        <p:nvGraphicFramePr>
          <p:cNvPr id="46" name="Content Placeholder 5">
            <a:extLst>
              <a:ext uri="{FF2B5EF4-FFF2-40B4-BE49-F238E27FC236}">
                <a16:creationId xmlns:a16="http://schemas.microsoft.com/office/drawing/2014/main" xmlns="" id="{ED0F1DB0-408F-4AC6-BC4E-E8891790056E}"/>
              </a:ext>
            </a:extLst>
          </p:cNvPr>
          <p:cNvGraphicFramePr>
            <a:graphicFrameLocks/>
          </p:cNvGraphicFramePr>
          <p:nvPr>
            <p:extLst>
              <p:ext uri="{D42A27DB-BD31-4B8C-83A1-F6EECF244321}">
                <p14:modId xmlns:p14="http://schemas.microsoft.com/office/powerpoint/2010/main" val="434451190"/>
              </p:ext>
            </p:extLst>
          </p:nvPr>
        </p:nvGraphicFramePr>
        <p:xfrm>
          <a:off x="9377662" y="32738189"/>
          <a:ext cx="9565476" cy="3562652"/>
        </p:xfrm>
        <a:graphic>
          <a:graphicData uri="http://schemas.openxmlformats.org/drawingml/2006/table">
            <a:tbl>
              <a:tblPr firstRow="1" bandRow="1">
                <a:tableStyleId>{D7AC3CCA-C797-4891-BE02-D94E43425B78}</a:tableStyleId>
              </a:tblPr>
              <a:tblGrid>
                <a:gridCol w="1538268">
                  <a:extLst>
                    <a:ext uri="{9D8B030D-6E8A-4147-A177-3AD203B41FA5}">
                      <a16:colId xmlns:a16="http://schemas.microsoft.com/office/drawing/2014/main" xmlns="" val="2353633425"/>
                    </a:ext>
                  </a:extLst>
                </a:gridCol>
                <a:gridCol w="2006802">
                  <a:extLst>
                    <a:ext uri="{9D8B030D-6E8A-4147-A177-3AD203B41FA5}">
                      <a16:colId xmlns:a16="http://schemas.microsoft.com/office/drawing/2014/main" xmlns="" val="3191797880"/>
                    </a:ext>
                  </a:extLst>
                </a:gridCol>
                <a:gridCol w="2006802">
                  <a:extLst>
                    <a:ext uri="{9D8B030D-6E8A-4147-A177-3AD203B41FA5}">
                      <a16:colId xmlns:a16="http://schemas.microsoft.com/office/drawing/2014/main" xmlns="" val="21562596"/>
                    </a:ext>
                  </a:extLst>
                </a:gridCol>
                <a:gridCol w="1747551">
                  <a:extLst>
                    <a:ext uri="{9D8B030D-6E8A-4147-A177-3AD203B41FA5}">
                      <a16:colId xmlns:a16="http://schemas.microsoft.com/office/drawing/2014/main" xmlns="" val="3230587618"/>
                    </a:ext>
                  </a:extLst>
                </a:gridCol>
                <a:gridCol w="2266053">
                  <a:extLst>
                    <a:ext uri="{9D8B030D-6E8A-4147-A177-3AD203B41FA5}">
                      <a16:colId xmlns:a16="http://schemas.microsoft.com/office/drawing/2014/main" xmlns="" val="4188435375"/>
                    </a:ext>
                  </a:extLst>
                </a:gridCol>
              </a:tblGrid>
              <a:tr h="750429">
                <a:tc>
                  <a:txBody>
                    <a:bodyPr/>
                    <a:lstStyle/>
                    <a:p>
                      <a:r>
                        <a:rPr lang="en-US" sz="1800" dirty="0"/>
                        <a:t>Peptide</a:t>
                      </a:r>
                    </a:p>
                  </a:txBody>
                  <a:tcPr/>
                </a:tc>
                <a:tc>
                  <a:txBody>
                    <a:bodyPr/>
                    <a:lstStyle/>
                    <a:p>
                      <a:r>
                        <a:rPr lang="en-US" sz="1800" dirty="0"/>
                        <a:t>Theoretical </a:t>
                      </a:r>
                      <a:r>
                        <a:rPr lang="en-US" sz="1800" dirty="0" smtClean="0"/>
                        <a:t>mass</a:t>
                      </a:r>
                    </a:p>
                    <a:p>
                      <a:r>
                        <a:rPr lang="en-US" sz="1800" dirty="0" smtClean="0"/>
                        <a:t>(Da)</a:t>
                      </a:r>
                      <a:endParaRPr lang="en-US" sz="1800" dirty="0"/>
                    </a:p>
                  </a:txBody>
                  <a:tcPr/>
                </a:tc>
                <a:tc>
                  <a:txBody>
                    <a:bodyPr/>
                    <a:lstStyle/>
                    <a:p>
                      <a:r>
                        <a:rPr lang="en-US" sz="1800" dirty="0"/>
                        <a:t>Experimental</a:t>
                      </a:r>
                      <a:r>
                        <a:rPr lang="en-US" sz="1800" baseline="0" dirty="0"/>
                        <a:t> mass [M+H]</a:t>
                      </a:r>
                      <a:endParaRPr lang="en-US" sz="1800" dirty="0"/>
                    </a:p>
                  </a:txBody>
                  <a:tcPr/>
                </a:tc>
                <a:tc>
                  <a:txBody>
                    <a:bodyPr/>
                    <a:lstStyle/>
                    <a:p>
                      <a:r>
                        <a:rPr lang="en-US" sz="1800" dirty="0"/>
                        <a:t>Yield %</a:t>
                      </a:r>
                    </a:p>
                  </a:txBody>
                  <a:tcPr/>
                </a:tc>
                <a:tc>
                  <a:txBody>
                    <a:bodyPr/>
                    <a:lstStyle/>
                    <a:p>
                      <a:r>
                        <a:rPr lang="en-US" sz="1800" dirty="0"/>
                        <a:t>Purity</a:t>
                      </a:r>
                    </a:p>
                  </a:txBody>
                  <a:tcPr/>
                </a:tc>
                <a:extLst>
                  <a:ext uri="{0D108BD9-81ED-4DB2-BD59-A6C34878D82A}">
                    <a16:rowId xmlns:a16="http://schemas.microsoft.com/office/drawing/2014/main" xmlns="" val="2618814867"/>
                  </a:ext>
                </a:extLst>
              </a:tr>
              <a:tr h="444369">
                <a:tc>
                  <a:txBody>
                    <a:bodyPr/>
                    <a:lstStyle/>
                    <a:p>
                      <a:r>
                        <a:rPr lang="en-US" sz="1800" dirty="0"/>
                        <a:t>GVTSAgabaD</a:t>
                      </a:r>
                    </a:p>
                  </a:txBody>
                  <a:tcPr/>
                </a:tc>
                <a:tc>
                  <a:txBody>
                    <a:bodyPr/>
                    <a:lstStyle/>
                    <a:p>
                      <a:r>
                        <a:rPr lang="en-US" sz="1800" dirty="0" smtClean="0"/>
                        <a:t>633.6544</a:t>
                      </a:r>
                      <a:endParaRPr lang="en-US" sz="1800" dirty="0"/>
                    </a:p>
                  </a:txBody>
                  <a:tcPr/>
                </a:tc>
                <a:tc>
                  <a:txBody>
                    <a:bodyPr/>
                    <a:lstStyle/>
                    <a:p>
                      <a:r>
                        <a:rPr lang="en-US" sz="1800" dirty="0" smtClean="0"/>
                        <a:t>634.3073</a:t>
                      </a:r>
                      <a:endParaRPr lang="en-US" sz="1800" dirty="0"/>
                    </a:p>
                  </a:txBody>
                  <a:tcPr/>
                </a:tc>
                <a:tc>
                  <a:txBody>
                    <a:bodyPr/>
                    <a:lstStyle/>
                    <a:p>
                      <a:r>
                        <a:rPr lang="en-US" sz="1800" dirty="0"/>
                        <a:t>62%</a:t>
                      </a:r>
                    </a:p>
                  </a:txBody>
                  <a:tcPr/>
                </a:tc>
                <a:tc>
                  <a:txBody>
                    <a:bodyPr/>
                    <a:lstStyle/>
                    <a:p>
                      <a:r>
                        <a:rPr lang="en-US" sz="1800" dirty="0"/>
                        <a:t>92%</a:t>
                      </a:r>
                    </a:p>
                  </a:txBody>
                  <a:tcPr/>
                </a:tc>
                <a:extLst>
                  <a:ext uri="{0D108BD9-81ED-4DB2-BD59-A6C34878D82A}">
                    <a16:rowId xmlns:a16="http://schemas.microsoft.com/office/drawing/2014/main" xmlns="" val="1696536634"/>
                  </a:ext>
                </a:extLst>
              </a:tr>
              <a:tr h="704537">
                <a:tc>
                  <a:txBody>
                    <a:bodyPr/>
                    <a:lstStyle/>
                    <a:p>
                      <a:r>
                        <a:rPr lang="en-US" sz="1800" dirty="0" err="1"/>
                        <a:t>GVTSAdphgD</a:t>
                      </a:r>
                      <a:endParaRPr lang="en-US" sz="1800" dirty="0"/>
                    </a:p>
                  </a:txBody>
                  <a:tcPr/>
                </a:tc>
                <a:tc>
                  <a:txBody>
                    <a:bodyPr/>
                    <a:lstStyle/>
                    <a:p>
                      <a:r>
                        <a:rPr lang="en-US" sz="1800" dirty="0" smtClean="0"/>
                        <a:t>681.6930</a:t>
                      </a:r>
                      <a:endParaRPr lang="en-US" sz="1800" dirty="0"/>
                    </a:p>
                  </a:txBody>
                  <a:tcPr/>
                </a:tc>
                <a:tc>
                  <a:txBody>
                    <a:bodyPr/>
                    <a:lstStyle/>
                    <a:p>
                      <a:r>
                        <a:rPr lang="en-US" sz="1800" dirty="0"/>
                        <a:t>682.3092, 682.3134</a:t>
                      </a:r>
                    </a:p>
                  </a:txBody>
                  <a:tcPr/>
                </a:tc>
                <a:tc>
                  <a:txBody>
                    <a:bodyPr/>
                    <a:lstStyle/>
                    <a:p>
                      <a:r>
                        <a:rPr lang="en-US" sz="1800" dirty="0"/>
                        <a:t>118%</a:t>
                      </a:r>
                    </a:p>
                  </a:txBody>
                  <a:tcPr/>
                </a:tc>
                <a:tc>
                  <a:txBody>
                    <a:bodyPr/>
                    <a:lstStyle/>
                    <a:p>
                      <a:r>
                        <a:rPr lang="en-US" sz="1800" dirty="0"/>
                        <a:t>95%</a:t>
                      </a:r>
                    </a:p>
                  </a:txBody>
                  <a:tcPr/>
                </a:tc>
                <a:extLst>
                  <a:ext uri="{0D108BD9-81ED-4DB2-BD59-A6C34878D82A}">
                    <a16:rowId xmlns:a16="http://schemas.microsoft.com/office/drawing/2014/main" xmlns="" val="3312730699"/>
                  </a:ext>
                </a:extLst>
              </a:tr>
              <a:tr h="719528">
                <a:tc>
                  <a:txBody>
                    <a:bodyPr/>
                    <a:lstStyle/>
                    <a:p>
                      <a:r>
                        <a:rPr lang="en-US" sz="1800" dirty="0"/>
                        <a:t>GVTSAphgD</a:t>
                      </a:r>
                    </a:p>
                  </a:txBody>
                  <a:tcPr/>
                </a:tc>
                <a:tc>
                  <a:txBody>
                    <a:bodyPr/>
                    <a:lstStyle/>
                    <a:p>
                      <a:r>
                        <a:rPr lang="en-US" sz="1800" dirty="0" smtClean="0"/>
                        <a:t>681.6930</a:t>
                      </a:r>
                      <a:endParaRPr lang="en-US" sz="1800" dirty="0"/>
                    </a:p>
                  </a:txBody>
                  <a:tcPr/>
                </a:tc>
                <a:tc>
                  <a:txBody>
                    <a:bodyPr/>
                    <a:lstStyle/>
                    <a:p>
                      <a:r>
                        <a:rPr lang="en-US" sz="1800" dirty="0"/>
                        <a:t>682.3399,</a:t>
                      </a:r>
                      <a:r>
                        <a:rPr lang="en-US" sz="1800" baseline="0" dirty="0"/>
                        <a:t> 682.3331</a:t>
                      </a:r>
                      <a:endParaRPr lang="en-US" sz="1800" dirty="0"/>
                    </a:p>
                  </a:txBody>
                  <a:tcPr/>
                </a:tc>
                <a:tc>
                  <a:txBody>
                    <a:bodyPr/>
                    <a:lstStyle/>
                    <a:p>
                      <a:r>
                        <a:rPr lang="en-US" sz="1800" dirty="0"/>
                        <a:t>85%</a:t>
                      </a:r>
                    </a:p>
                  </a:txBody>
                  <a:tcPr/>
                </a:tc>
                <a:tc>
                  <a:txBody>
                    <a:bodyPr/>
                    <a:lstStyle/>
                    <a:p>
                      <a:r>
                        <a:rPr lang="en-US" sz="1800" dirty="0"/>
                        <a:t>85%</a:t>
                      </a:r>
                    </a:p>
                  </a:txBody>
                  <a:tcPr/>
                </a:tc>
                <a:extLst>
                  <a:ext uri="{0D108BD9-81ED-4DB2-BD59-A6C34878D82A}">
                    <a16:rowId xmlns:a16="http://schemas.microsoft.com/office/drawing/2014/main" xmlns="" val="3096277827"/>
                  </a:ext>
                </a:extLst>
              </a:tr>
              <a:tr h="479686">
                <a:tc>
                  <a:txBody>
                    <a:bodyPr/>
                    <a:lstStyle/>
                    <a:p>
                      <a:pPr marL="0" marR="0" indent="0" algn="l" defTabSz="4206240" rtl="0" eaLnBrk="1" fontAlgn="auto" latinLnBrk="0" hangingPunct="1">
                        <a:lnSpc>
                          <a:spcPct val="100000"/>
                        </a:lnSpc>
                        <a:spcBef>
                          <a:spcPts val="0"/>
                        </a:spcBef>
                        <a:spcAft>
                          <a:spcPts val="0"/>
                        </a:spcAft>
                        <a:buClrTx/>
                        <a:buSzTx/>
                        <a:buFontTx/>
                        <a:buNone/>
                        <a:tabLst/>
                        <a:defRPr/>
                      </a:pPr>
                      <a:r>
                        <a:rPr lang="en-US" sz="1800" dirty="0" smtClean="0"/>
                        <a:t>GVTSA[</a:t>
                      </a:r>
                      <a:r>
                        <a:rPr lang="en-US" sz="1800" dirty="0" err="1" smtClean="0">
                          <a:latin typeface="Symbol" charset="2"/>
                          <a:ea typeface="Symbol" charset="2"/>
                          <a:cs typeface="Symbol" charset="2"/>
                        </a:rPr>
                        <a:t>b</a:t>
                      </a:r>
                      <a:r>
                        <a:rPr lang="en-US" sz="1800" dirty="0" err="1" smtClean="0"/>
                        <a:t>A</a:t>
                      </a:r>
                      <a:r>
                        <a:rPr lang="en-US" sz="1800" dirty="0" smtClean="0"/>
                        <a:t>]D</a:t>
                      </a:r>
                    </a:p>
                  </a:txBody>
                  <a:tcPr/>
                </a:tc>
                <a:tc>
                  <a:txBody>
                    <a:bodyPr/>
                    <a:lstStyle/>
                    <a:p>
                      <a:r>
                        <a:rPr lang="en-US" sz="1800" dirty="0" smtClean="0"/>
                        <a:t>619.590</a:t>
                      </a:r>
                      <a:endParaRPr lang="en-US" sz="1800" dirty="0"/>
                    </a:p>
                  </a:txBody>
                  <a:tcPr/>
                </a:tc>
                <a:tc>
                  <a:txBody>
                    <a:bodyPr/>
                    <a:lstStyle/>
                    <a:p>
                      <a:r>
                        <a:rPr lang="en-US" sz="1800" dirty="0" smtClean="0"/>
                        <a:t>620.2811</a:t>
                      </a:r>
                      <a:endParaRPr lang="en-US" sz="1800" dirty="0"/>
                    </a:p>
                  </a:txBody>
                  <a:tcPr/>
                </a:tc>
                <a:tc>
                  <a:txBody>
                    <a:bodyPr/>
                    <a:lstStyle/>
                    <a:p>
                      <a:r>
                        <a:rPr lang="en-US" sz="1800" dirty="0" smtClean="0"/>
                        <a:t>84.1%</a:t>
                      </a:r>
                      <a:endParaRPr lang="en-US" sz="1800" dirty="0"/>
                    </a:p>
                  </a:txBody>
                  <a:tcPr/>
                </a:tc>
                <a:tc>
                  <a:txBody>
                    <a:bodyPr/>
                    <a:lstStyle/>
                    <a:p>
                      <a:r>
                        <a:rPr lang="en-US" sz="1800" dirty="0" smtClean="0"/>
                        <a:t>60.1%</a:t>
                      </a:r>
                      <a:endParaRPr lang="en-US" sz="1800" dirty="0"/>
                    </a:p>
                  </a:txBody>
                  <a:tcPr/>
                </a:tc>
              </a:tr>
              <a:tr h="464103">
                <a:tc>
                  <a:txBody>
                    <a:bodyPr/>
                    <a:lstStyle/>
                    <a:p>
                      <a:pPr marL="0" marR="0" indent="0" algn="l" defTabSz="4206240" rtl="0" eaLnBrk="1" fontAlgn="auto" latinLnBrk="0" hangingPunct="1">
                        <a:lnSpc>
                          <a:spcPct val="100000"/>
                        </a:lnSpc>
                        <a:spcBef>
                          <a:spcPts val="0"/>
                        </a:spcBef>
                        <a:spcAft>
                          <a:spcPts val="0"/>
                        </a:spcAft>
                        <a:buClrTx/>
                        <a:buSzTx/>
                        <a:buFontTx/>
                        <a:buNone/>
                        <a:tabLst/>
                        <a:defRPr/>
                      </a:pPr>
                      <a:r>
                        <a:rPr lang="en-US" sz="1800" dirty="0" smtClean="0"/>
                        <a:t>GVTSA[ISN]D</a:t>
                      </a:r>
                    </a:p>
                  </a:txBody>
                  <a:tcPr/>
                </a:tc>
                <a:tc>
                  <a:txBody>
                    <a:bodyPr/>
                    <a:lstStyle/>
                    <a:p>
                      <a:r>
                        <a:rPr lang="en-US" sz="1800" dirty="0" smtClean="0"/>
                        <a:t>659.73</a:t>
                      </a:r>
                      <a:endParaRPr lang="en-US" sz="1800" dirty="0"/>
                    </a:p>
                  </a:txBody>
                  <a:tcPr/>
                </a:tc>
                <a:tc>
                  <a:txBody>
                    <a:bodyPr/>
                    <a:lstStyle/>
                    <a:p>
                      <a:r>
                        <a:rPr lang="en-US" sz="1800" dirty="0" smtClean="0"/>
                        <a:t>660.4211</a:t>
                      </a:r>
                      <a:endParaRPr lang="en-US" sz="1800" dirty="0"/>
                    </a:p>
                  </a:txBody>
                  <a:tcPr/>
                </a:tc>
                <a:tc>
                  <a:txBody>
                    <a:bodyPr/>
                    <a:lstStyle/>
                    <a:p>
                      <a:r>
                        <a:rPr lang="en-US" sz="1800" dirty="0" smtClean="0"/>
                        <a:t>------------</a:t>
                      </a:r>
                      <a:endParaRPr lang="en-US" sz="1800" dirty="0"/>
                    </a:p>
                  </a:txBody>
                  <a:tcPr/>
                </a:tc>
                <a:tc>
                  <a:txBody>
                    <a:bodyPr/>
                    <a:lstStyle/>
                    <a:p>
                      <a:r>
                        <a:rPr lang="en-US" sz="1800" dirty="0" smtClean="0"/>
                        <a:t>91%</a:t>
                      </a:r>
                      <a:endParaRPr lang="en-US" sz="1800" dirty="0"/>
                    </a:p>
                  </a:txBody>
                  <a:tcPr/>
                </a:tc>
              </a:tr>
            </a:tbl>
          </a:graphicData>
        </a:graphic>
      </p:graphicFrame>
      <p:pic>
        <p:nvPicPr>
          <p:cNvPr id="47" name="Picture 46">
            <a:extLst>
              <a:ext uri="{FF2B5EF4-FFF2-40B4-BE49-F238E27FC236}">
                <a16:creationId xmlns:a16="http://schemas.microsoft.com/office/drawing/2014/main" xmlns="" id="{13650B87-C622-4864-9457-8E4D02396304}"/>
              </a:ext>
            </a:extLst>
          </p:cNvPr>
          <p:cNvPicPr>
            <a:picLocks noChangeAspect="1"/>
          </p:cNvPicPr>
          <p:nvPr/>
        </p:nvPicPr>
        <p:blipFill rotWithShape="1">
          <a:blip r:embed="rId6"/>
          <a:srcRect l="30398" t="13020" r="17941" b="1591"/>
          <a:stretch/>
        </p:blipFill>
        <p:spPr>
          <a:xfrm>
            <a:off x="20102685" y="16881724"/>
            <a:ext cx="10038325" cy="8467885"/>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xmlns="" id="{FA9276E4-02E2-44DB-8FDA-395E58A34F23}"/>
                  </a:ext>
                </a:extLst>
              </p:cNvPr>
              <p:cNvSpPr txBox="1"/>
              <p:nvPr/>
            </p:nvSpPr>
            <p:spPr>
              <a:xfrm>
                <a:off x="20400143" y="25439829"/>
                <a:ext cx="10284649" cy="1200329"/>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Figure 5: </a:t>
                </a:r>
                <a:r>
                  <a:rPr lang="en-US" sz="2400" dirty="0">
                    <a:latin typeface="Times New Roman" panose="02020603050405020304" pitchFamily="18" charset="0"/>
                    <a:cs typeface="Times New Roman" panose="02020603050405020304" pitchFamily="18" charset="0"/>
                  </a:rPr>
                  <a:t>2D </a:t>
                </a:r>
                <a:r>
                  <a:rPr lang="en-US" sz="2400" dirty="0" smtClean="0">
                    <a:latin typeface="Times New Roman" panose="02020603050405020304" pitchFamily="18" charset="0"/>
                    <a:cs typeface="Times New Roman" panose="02020603050405020304" pitchFamily="18" charset="0"/>
                  </a:rPr>
                  <a:t>NMR </a:t>
                </a:r>
                <a:r>
                  <a:rPr lang="en-US" sz="2400" dirty="0">
                    <a:latin typeface="Times New Roman" panose="02020603050405020304" pitchFamily="18" charset="0"/>
                    <a:cs typeface="Times New Roman" panose="02020603050405020304" pitchFamily="18" charset="0"/>
                  </a:rPr>
                  <a:t>overlay of </a:t>
                </a:r>
                <a:r>
                  <a:rPr lang="en-US" sz="2400" dirty="0" smtClean="0">
                    <a:latin typeface="Times New Roman" panose="02020603050405020304" pitchFamily="18" charset="0"/>
                    <a:cs typeface="Times New Roman" panose="02020603050405020304" pitchFamily="18" charset="0"/>
                  </a:rPr>
                  <a:t>TOSCY and ROESY for </a:t>
                </a:r>
                <a:r>
                  <a:rPr lang="en-US" sz="2400" dirty="0">
                    <a:latin typeface="Times New Roman" panose="02020603050405020304" pitchFamily="18" charset="0"/>
                    <a:cs typeface="Times New Roman" panose="02020603050405020304" pitchFamily="18" charset="0"/>
                  </a:rPr>
                  <a:t>GABA. These </a:t>
                </a:r>
                <a:r>
                  <a:rPr lang="en-US" sz="2400" dirty="0" smtClean="0">
                    <a:latin typeface="Times New Roman" panose="02020603050405020304" pitchFamily="18" charset="0"/>
                    <a:cs typeface="Times New Roman" panose="02020603050405020304" pitchFamily="18" charset="0"/>
                  </a:rPr>
                  <a:t>represent </a:t>
                </a:r>
                <a:r>
                  <a:rPr lang="en-US" sz="2400" dirty="0">
                    <a:latin typeface="Times New Roman" panose="02020603050405020304" pitchFamily="18" charset="0"/>
                    <a:cs typeface="Times New Roman" panose="02020603050405020304" pitchFamily="18" charset="0"/>
                  </a:rPr>
                  <a:t>cross peaks of hydrogens of </a:t>
                </a:r>
                <a:r>
                  <a:rPr lang="en-US" sz="2400" dirty="0" smtClean="0">
                    <a:latin typeface="Times New Roman" panose="02020603050405020304" pitchFamily="18" charset="0"/>
                    <a:cs typeface="Times New Roman" panose="02020603050405020304" pitchFamily="18" charset="0"/>
                  </a:rPr>
                  <a:t>NH to H</a:t>
                </a:r>
                <a14:m>
                  <m:oMath xmlns:m="http://schemas.openxmlformats.org/officeDocument/2006/math">
                    <m:r>
                      <m:rPr>
                        <m:sty m:val="p"/>
                      </m:rPr>
                      <a:rPr lang="el-GR" sz="2400" i="1">
                        <a:latin typeface="Cambria Math" panose="02040503050406030204" pitchFamily="18" charset="0"/>
                      </a:rPr>
                      <m:t>α</m:t>
                    </m:r>
                    <m:r>
                      <a:rPr lang="el-GR" sz="2400" i="1">
                        <a:latin typeface="Cambria Math" panose="02040503050406030204" pitchFamily="18" charset="0"/>
                      </a:rPr>
                      <m:t> </m:t>
                    </m:r>
                  </m:oMath>
                </a14:m>
                <a:r>
                  <a:rPr lang="en-US" sz="2400" dirty="0" smtClean="0">
                    <a:latin typeface="Times New Roman" panose="02020603050405020304" pitchFamily="18" charset="0"/>
                    <a:cs typeface="Times New Roman" panose="02020603050405020304" pitchFamily="18" charset="0"/>
                  </a:rPr>
                  <a:t>and H</a:t>
                </a:r>
                <a14:m>
                  <m:oMath xmlns:m="http://schemas.openxmlformats.org/officeDocument/2006/math">
                    <m:r>
                      <m:rPr>
                        <m:sty m:val="p"/>
                      </m:rPr>
                      <a:rPr lang="el-GR" sz="2400" i="1">
                        <a:latin typeface="Cambria Math" panose="02040503050406030204" pitchFamily="18" charset="0"/>
                      </a:rPr>
                      <m:t>β</m:t>
                    </m:r>
                  </m:oMath>
                </a14:m>
                <a:r>
                  <a:rPr lang="en-US" sz="2400" dirty="0" smtClean="0">
                    <a:latin typeface="Times New Roman" panose="02020603050405020304" pitchFamily="18" charset="0"/>
                    <a:cs typeface="Times New Roman" panose="02020603050405020304" pitchFamily="18" charset="0"/>
                  </a:rPr>
                  <a:t> assignments along the backbone.   (</a:t>
                </a:r>
                <a:r>
                  <a:rPr lang="en-US" sz="2400" dirty="0" smtClean="0">
                    <a:solidFill>
                      <a:srgbClr val="FF0000"/>
                    </a:solidFill>
                    <a:latin typeface="Times New Roman" panose="02020603050405020304" pitchFamily="18" charset="0"/>
                    <a:cs typeface="Times New Roman" panose="02020603050405020304" pitchFamily="18" charset="0"/>
                  </a:rPr>
                  <a:t>Red – </a:t>
                </a:r>
                <a:r>
                  <a:rPr lang="en-US" sz="2400" dirty="0" err="1" smtClean="0">
                    <a:solidFill>
                      <a:srgbClr val="FF0000"/>
                    </a:solidFill>
                    <a:latin typeface="Times New Roman" panose="02020603050405020304" pitchFamily="18" charset="0"/>
                    <a:cs typeface="Times New Roman" panose="02020603050405020304" pitchFamily="18" charset="0"/>
                  </a:rPr>
                  <a:t>interresidue</a:t>
                </a:r>
                <a:r>
                  <a:rPr lang="en-US" sz="2400" dirty="0" smtClean="0">
                    <a:solidFill>
                      <a:srgbClr val="FF0000"/>
                    </a:solidFill>
                    <a:latin typeface="Times New Roman" panose="02020603050405020304" pitchFamily="18" charset="0"/>
                    <a:cs typeface="Times New Roman" panose="02020603050405020304" pitchFamily="18" charset="0"/>
                  </a:rPr>
                  <a:t> </a:t>
                </a:r>
                <a:r>
                  <a:rPr lang="en-US" sz="2400" dirty="0" err="1" smtClean="0">
                    <a:solidFill>
                      <a:srgbClr val="FF0000"/>
                    </a:solidFill>
                    <a:latin typeface="Times New Roman" panose="02020603050405020304" pitchFamily="18" charset="0"/>
                    <a:cs typeface="Times New Roman" panose="02020603050405020304" pitchFamily="18" charset="0"/>
                  </a:rPr>
                  <a:t>crosspeaks</a:t>
                </a:r>
                <a:r>
                  <a:rPr lang="en-US" sz="2400" dirty="0" smtClean="0">
                    <a:latin typeface="Times New Roman" panose="02020603050405020304" pitchFamily="18" charset="0"/>
                    <a:cs typeface="Times New Roman" panose="02020603050405020304" pitchFamily="18" charset="0"/>
                  </a:rPr>
                  <a:t>, </a:t>
                </a:r>
                <a:r>
                  <a:rPr lang="en-US" sz="2400" dirty="0" smtClean="0">
                    <a:solidFill>
                      <a:srgbClr val="0432FF"/>
                    </a:solidFill>
                    <a:latin typeface="Times New Roman" panose="02020603050405020304" pitchFamily="18" charset="0"/>
                    <a:cs typeface="Times New Roman" panose="02020603050405020304" pitchFamily="18" charset="0"/>
                  </a:rPr>
                  <a:t>Blue – </a:t>
                </a:r>
                <a:r>
                  <a:rPr lang="en-US" sz="2400" dirty="0" err="1" smtClean="0">
                    <a:solidFill>
                      <a:srgbClr val="0432FF"/>
                    </a:solidFill>
                    <a:latin typeface="Times New Roman" panose="02020603050405020304" pitchFamily="18" charset="0"/>
                    <a:cs typeface="Times New Roman" panose="02020603050405020304" pitchFamily="18" charset="0"/>
                  </a:rPr>
                  <a:t>intraresidue</a:t>
                </a:r>
                <a:r>
                  <a:rPr lang="en-US" sz="2400" dirty="0" smtClean="0">
                    <a:solidFill>
                      <a:srgbClr val="0432FF"/>
                    </a:solidFill>
                    <a:latin typeface="Times New Roman" panose="02020603050405020304" pitchFamily="18" charset="0"/>
                    <a:cs typeface="Times New Roman" panose="02020603050405020304" pitchFamily="18" charset="0"/>
                  </a:rPr>
                  <a:t> </a:t>
                </a:r>
                <a:r>
                  <a:rPr lang="en-US" sz="2400" dirty="0" err="1" smtClean="0">
                    <a:solidFill>
                      <a:srgbClr val="0432FF"/>
                    </a:solidFill>
                    <a:latin typeface="Times New Roman" panose="02020603050405020304" pitchFamily="18" charset="0"/>
                    <a:cs typeface="Times New Roman" panose="02020603050405020304" pitchFamily="18" charset="0"/>
                  </a:rPr>
                  <a:t>crosspeaks</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p:txBody>
          </p:sp>
        </mc:Choice>
        <mc:Fallback xmlns="">
          <p:sp>
            <p:nvSpPr>
              <p:cNvPr id="13" name="TextBox 12">
                <a:extLst>
                  <a:ext uri="{FF2B5EF4-FFF2-40B4-BE49-F238E27FC236}">
                    <a16:creationId xmlns="" xmlns:a16="http://schemas.microsoft.com/office/drawing/2014/main" xmlns:a14="http://schemas.microsoft.com/office/drawing/2010/main" id="{FA9276E4-02E2-44DB-8FDA-395E58A34F23}"/>
                  </a:ext>
                </a:extLst>
              </p:cNvPr>
              <p:cNvSpPr txBox="1">
                <a:spLocks noRot="1" noChangeAspect="1" noMove="1" noResize="1" noEditPoints="1" noAdjustHandles="1" noChangeArrowheads="1" noChangeShapeType="1" noTextEdit="1"/>
              </p:cNvSpPr>
              <p:nvPr/>
            </p:nvSpPr>
            <p:spPr>
              <a:xfrm>
                <a:off x="20400143" y="25439829"/>
                <a:ext cx="10284649" cy="1200329"/>
              </a:xfrm>
              <a:prstGeom prst="rect">
                <a:avLst/>
              </a:prstGeom>
              <a:blipFill rotWithShape="0">
                <a:blip r:embed="rId7"/>
                <a:stretch>
                  <a:fillRect l="-889" t="-9137" b="-19289"/>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xmlns="" id="{9553154B-CC2F-41C3-9B36-9F88DBB5CA44}"/>
              </a:ext>
            </a:extLst>
          </p:cNvPr>
          <p:cNvSpPr txBox="1"/>
          <p:nvPr/>
        </p:nvSpPr>
        <p:spPr>
          <a:xfrm>
            <a:off x="21080922" y="14666849"/>
            <a:ext cx="8078503" cy="2000548"/>
          </a:xfrm>
          <a:prstGeom prst="rect">
            <a:avLst/>
          </a:prstGeom>
          <a:solidFill>
            <a:schemeClr val="accent1">
              <a:lumMod val="20000"/>
              <a:lumOff val="80000"/>
            </a:schemeClr>
          </a:solidFill>
        </p:spPr>
        <p:txBody>
          <a:bodyPr wrap="square" rtlCol="0">
            <a:spAutoFit/>
          </a:bodyPr>
          <a:lstStyle/>
          <a:p>
            <a:pPr algn="ctr"/>
            <a:r>
              <a:rPr lang="en-US" sz="2800" b="1" dirty="0" smtClean="0">
                <a:latin typeface="Times New Roman" panose="02020603050405020304" pitchFamily="18" charset="0"/>
                <a:cs typeface="Times New Roman" panose="02020603050405020304" pitchFamily="18" charset="0"/>
              </a:rPr>
              <a:t>Protons Assignments by 2D NMR (TOCSY)</a:t>
            </a:r>
            <a:endParaRPr lang="en-US" sz="2800" b="1"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2D </a:t>
            </a:r>
            <a:r>
              <a:rPr lang="en-US" sz="2400" dirty="0" smtClean="0">
                <a:latin typeface="Times New Roman" panose="02020603050405020304" pitchFamily="18" charset="0"/>
                <a:cs typeface="Times New Roman" panose="02020603050405020304" pitchFamily="18" charset="0"/>
              </a:rPr>
              <a:t>total correlation spectroscopy (TOSCY) </a:t>
            </a:r>
            <a:r>
              <a:rPr lang="en-US" sz="2400" dirty="0">
                <a:latin typeface="Times New Roman" panose="02020603050405020304" pitchFamily="18" charset="0"/>
                <a:cs typeface="Times New Roman" panose="02020603050405020304" pitchFamily="18" charset="0"/>
              </a:rPr>
              <a:t>and </a:t>
            </a:r>
            <a:r>
              <a:rPr lang="en-US" sz="2400" dirty="0" smtClean="0">
                <a:latin typeface="Times New Roman" panose="02020603050405020304" pitchFamily="18" charset="0"/>
                <a:cs typeface="Times New Roman" panose="02020603050405020304" pitchFamily="18" charset="0"/>
              </a:rPr>
              <a:t>rotating-frame </a:t>
            </a:r>
            <a:r>
              <a:rPr lang="en-US" sz="2400" dirty="0" err="1" smtClean="0">
                <a:latin typeface="Times New Roman" panose="02020603050405020304" pitchFamily="18" charset="0"/>
                <a:cs typeface="Times New Roman" panose="02020603050405020304" pitchFamily="18" charset="0"/>
              </a:rPr>
              <a:t>overhauser</a:t>
            </a:r>
            <a:r>
              <a:rPr lang="en-US" sz="2400" dirty="0" smtClean="0">
                <a:latin typeface="Times New Roman" panose="02020603050405020304" pitchFamily="18" charset="0"/>
                <a:cs typeface="Times New Roman" panose="02020603050405020304" pitchFamily="18" charset="0"/>
              </a:rPr>
              <a:t> spectroscopy (ROESY) were </a:t>
            </a:r>
            <a:r>
              <a:rPr lang="en-US" sz="2400" dirty="0">
                <a:latin typeface="Times New Roman" panose="02020603050405020304" pitchFamily="18" charset="0"/>
                <a:cs typeface="Times New Roman" panose="02020603050405020304" pitchFamily="18" charset="0"/>
              </a:rPr>
              <a:t>used to complete the </a:t>
            </a:r>
            <a:r>
              <a:rPr lang="en-US" sz="2400" baseline="30000" dirty="0" smtClean="0">
                <a:latin typeface="Times New Roman" panose="02020603050405020304" pitchFamily="18" charset="0"/>
                <a:cs typeface="Times New Roman" panose="02020603050405020304" pitchFamily="18" charset="0"/>
              </a:rPr>
              <a:t>1</a:t>
            </a:r>
            <a:r>
              <a:rPr lang="en-US" sz="2400" dirty="0" smtClean="0">
                <a:latin typeface="Times New Roman" panose="02020603050405020304" pitchFamily="18" charset="0"/>
                <a:cs typeface="Times New Roman" panose="02020603050405020304" pitchFamily="18" charset="0"/>
              </a:rPr>
              <a:t>H </a:t>
            </a:r>
            <a:r>
              <a:rPr lang="en-US" sz="2400" dirty="0">
                <a:latin typeface="Times New Roman" panose="02020603050405020304" pitchFamily="18" charset="0"/>
                <a:cs typeface="Times New Roman" panose="02020603050405020304" pitchFamily="18" charset="0"/>
              </a:rPr>
              <a:t>NMR </a:t>
            </a:r>
            <a:r>
              <a:rPr lang="en-US" sz="2400" dirty="0" smtClean="0">
                <a:latin typeface="Times New Roman" panose="02020603050405020304" pitchFamily="18" charset="0"/>
                <a:cs typeface="Times New Roman" panose="02020603050405020304" pitchFamily="18" charset="0"/>
              </a:rPr>
              <a:t>assignments </a:t>
            </a:r>
            <a:r>
              <a:rPr lang="en-US" sz="2400" dirty="0">
                <a:latin typeface="Times New Roman" panose="02020603050405020304" pitchFamily="18" charset="0"/>
                <a:cs typeface="Times New Roman" panose="02020603050405020304" pitchFamily="18" charset="0"/>
              </a:rPr>
              <a:t>of the synthesized peptides. TOSCY and ROESY </a:t>
            </a:r>
            <a:r>
              <a:rPr lang="en-US" sz="2400" dirty="0" smtClean="0">
                <a:latin typeface="Times New Roman" panose="02020603050405020304" pitchFamily="18" charset="0"/>
                <a:cs typeface="Times New Roman" panose="02020603050405020304" pitchFamily="18" charset="0"/>
              </a:rPr>
              <a:t>were </a:t>
            </a:r>
            <a:r>
              <a:rPr lang="en-US" sz="2400" dirty="0">
                <a:latin typeface="Times New Roman" panose="02020603050405020304" pitchFamily="18" charset="0"/>
                <a:cs typeface="Times New Roman" panose="02020603050405020304" pitchFamily="18" charset="0"/>
              </a:rPr>
              <a:t>used to confirm structure of peptides.</a:t>
            </a:r>
          </a:p>
        </p:txBody>
      </p:sp>
      <p:graphicFrame>
        <p:nvGraphicFramePr>
          <p:cNvPr id="39" name="Chart 38">
            <a:extLst>
              <a:ext uri="{FF2B5EF4-FFF2-40B4-BE49-F238E27FC236}">
                <a16:creationId xmlns:a16="http://schemas.microsoft.com/office/drawing/2014/main" xmlns="" id="{F5EEF105-CE0A-4E25-A502-809ED2C5C4EE}"/>
              </a:ext>
            </a:extLst>
          </p:cNvPr>
          <p:cNvGraphicFramePr>
            <a:graphicFrameLocks/>
          </p:cNvGraphicFramePr>
          <p:nvPr>
            <p:extLst>
              <p:ext uri="{D42A27DB-BD31-4B8C-83A1-F6EECF244321}">
                <p14:modId xmlns:p14="http://schemas.microsoft.com/office/powerpoint/2010/main" val="926031093"/>
              </p:ext>
            </p:extLst>
          </p:nvPr>
        </p:nvGraphicFramePr>
        <p:xfrm>
          <a:off x="20215187" y="31803862"/>
          <a:ext cx="10654559" cy="5155809"/>
        </p:xfrm>
        <a:graphic>
          <a:graphicData uri="http://schemas.openxmlformats.org/drawingml/2006/chart">
            <c:chart xmlns:c="http://schemas.openxmlformats.org/drawingml/2006/chart" xmlns:r="http://schemas.openxmlformats.org/officeDocument/2006/relationships" r:id="rId8"/>
          </a:graphicData>
        </a:graphic>
      </p:graphicFrame>
      <p:pic>
        <p:nvPicPr>
          <p:cNvPr id="17" name="Picture 1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3456752" y="6921569"/>
            <a:ext cx="7734596" cy="5329164"/>
          </a:xfrm>
          <a:prstGeom prst="rect">
            <a:avLst/>
          </a:prstGeom>
        </p:spPr>
      </p:pic>
      <p:pic>
        <p:nvPicPr>
          <p:cNvPr id="18" name="Picture 1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5324454" y="6865304"/>
            <a:ext cx="7847496" cy="5373242"/>
          </a:xfrm>
          <a:prstGeom prst="rect">
            <a:avLst/>
          </a:prstGeom>
        </p:spPr>
      </p:pic>
      <p:sp>
        <p:nvSpPr>
          <p:cNvPr id="44" name="TextBox 43"/>
          <p:cNvSpPr txBox="1"/>
          <p:nvPr/>
        </p:nvSpPr>
        <p:spPr>
          <a:xfrm>
            <a:off x="33770353" y="12310172"/>
            <a:ext cx="6950470" cy="1569660"/>
          </a:xfrm>
          <a:prstGeom prst="rect">
            <a:avLst/>
          </a:prstGeom>
          <a:solidFill>
            <a:schemeClr val="accent1">
              <a:lumMod val="20000"/>
              <a:lumOff val="80000"/>
            </a:schemeClr>
          </a:solid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Figure 10: </a:t>
            </a:r>
            <a:r>
              <a:rPr lang="en-US" sz="2400" dirty="0">
                <a:latin typeface="Times New Roman" panose="02020603050405020304" pitchFamily="18" charset="0"/>
                <a:cs typeface="Times New Roman" panose="02020603050405020304" pitchFamily="18" charset="0"/>
              </a:rPr>
              <a:t>STD-NMR of </a:t>
            </a:r>
            <a:r>
              <a:rPr lang="en-US" sz="2400" dirty="0" smtClean="0">
                <a:latin typeface="Times New Roman" panose="02020603050405020304" pitchFamily="18" charset="0"/>
                <a:cs typeface="Times New Roman" panose="02020603050405020304" pitchFamily="18" charset="0"/>
              </a:rPr>
              <a:t>peptide with GABA </a:t>
            </a:r>
            <a:r>
              <a:rPr lang="en-US" sz="2400" dirty="0">
                <a:latin typeface="Times New Roman" panose="02020603050405020304" pitchFamily="18" charset="0"/>
                <a:cs typeface="Times New Roman" panose="02020603050405020304" pitchFamily="18" charset="0"/>
              </a:rPr>
              <a:t>with mouse monoclonal antibody (</a:t>
            </a:r>
            <a:r>
              <a:rPr lang="en-US" sz="2400">
                <a:latin typeface="Times New Roman" panose="02020603050405020304" pitchFamily="18" charset="0"/>
                <a:cs typeface="Times New Roman" panose="02020603050405020304" pitchFamily="18" charset="0"/>
              </a:rPr>
              <a:t>blue</a:t>
            </a:r>
            <a:r>
              <a:rPr lang="en-US" sz="2400" smtClean="0">
                <a:latin typeface="Times New Roman" panose="02020603050405020304" pitchFamily="18" charset="0"/>
                <a:cs typeface="Times New Roman" panose="02020603050405020304" pitchFamily="18" charset="0"/>
              </a:rPr>
              <a:t>) mixture. </a:t>
            </a:r>
            <a:r>
              <a:rPr lang="en-US" sz="2400" baseline="30000" dirty="0" smtClean="0">
                <a:latin typeface="Times New Roman" panose="02020603050405020304" pitchFamily="18" charset="0"/>
                <a:cs typeface="Times New Roman" panose="02020603050405020304" pitchFamily="18" charset="0"/>
              </a:rPr>
              <a:t>1</a:t>
            </a:r>
            <a:r>
              <a:rPr lang="en-US" sz="2400" dirty="0" smtClean="0">
                <a:latin typeface="Times New Roman" panose="02020603050405020304" pitchFamily="18" charset="0"/>
                <a:cs typeface="Times New Roman" panose="02020603050405020304" pitchFamily="18" charset="0"/>
              </a:rPr>
              <a:t>H </a:t>
            </a:r>
            <a:r>
              <a:rPr lang="en-US" sz="2400" dirty="0">
                <a:latin typeface="Times New Roman" panose="02020603050405020304" pitchFamily="18" charset="0"/>
                <a:cs typeface="Times New Roman" panose="02020603050405020304" pitchFamily="18" charset="0"/>
              </a:rPr>
              <a:t>NMR of peptide (GVTSAgabaD) </a:t>
            </a:r>
            <a:r>
              <a:rPr lang="en-US" sz="2400" dirty="0" smtClean="0">
                <a:latin typeface="Times New Roman" panose="02020603050405020304" pitchFamily="18" charset="0"/>
                <a:cs typeface="Times New Roman" panose="02020603050405020304" pitchFamily="18" charset="0"/>
              </a:rPr>
              <a:t>in D</a:t>
            </a:r>
            <a:r>
              <a:rPr lang="en-US" sz="2400" baseline="-25000" dirty="0" smtClean="0">
                <a:latin typeface="Times New Roman" panose="02020603050405020304" pitchFamily="18" charset="0"/>
                <a:cs typeface="Times New Roman" panose="02020603050405020304" pitchFamily="18" charset="0"/>
              </a:rPr>
              <a:t>2</a:t>
            </a:r>
            <a:r>
              <a:rPr lang="en-US" sz="2400" dirty="0" smtClean="0">
                <a:latin typeface="Times New Roman" panose="02020603050405020304" pitchFamily="18" charset="0"/>
                <a:cs typeface="Times New Roman" panose="02020603050405020304" pitchFamily="18" charset="0"/>
              </a:rPr>
              <a:t>O </a:t>
            </a:r>
            <a:r>
              <a:rPr lang="en-US" sz="2400" dirty="0">
                <a:latin typeface="Times New Roman" panose="02020603050405020304" pitchFamily="18" charset="0"/>
                <a:cs typeface="Times New Roman" panose="02020603050405020304" pitchFamily="18" charset="0"/>
              </a:rPr>
              <a:t>(red). Labeled peaks represents binding </a:t>
            </a:r>
            <a:r>
              <a:rPr lang="en-US" sz="2400" dirty="0" smtClean="0">
                <a:latin typeface="Times New Roman" panose="02020603050405020304" pitchFamily="18" charset="0"/>
                <a:cs typeface="Times New Roman" panose="02020603050405020304" pitchFamily="18" charset="0"/>
              </a:rPr>
              <a:t>of GABA from </a:t>
            </a:r>
            <a:r>
              <a:rPr lang="en-US" sz="2400" dirty="0">
                <a:latin typeface="Times New Roman" panose="02020603050405020304" pitchFamily="18" charset="0"/>
                <a:cs typeface="Times New Roman" panose="02020603050405020304" pitchFamily="18" charset="0"/>
              </a:rPr>
              <a:t>STD-NMR. </a:t>
            </a:r>
            <a:endParaRPr lang="en-US" sz="2400" b="1" dirty="0">
              <a:latin typeface="Times New Roman" panose="02020603050405020304" pitchFamily="18" charset="0"/>
              <a:cs typeface="Times New Roman" panose="02020603050405020304" pitchFamily="18" charset="0"/>
            </a:endParaRPr>
          </a:p>
        </p:txBody>
      </p:sp>
      <p:sp>
        <p:nvSpPr>
          <p:cNvPr id="19" name="TextBox 18"/>
          <p:cNvSpPr txBox="1"/>
          <p:nvPr/>
        </p:nvSpPr>
        <p:spPr>
          <a:xfrm>
            <a:off x="9341668" y="36542799"/>
            <a:ext cx="10375562" cy="1200329"/>
          </a:xfrm>
          <a:prstGeom prst="rect">
            <a:avLst/>
          </a:prstGeom>
          <a:noFill/>
        </p:spPr>
        <p:txBody>
          <a:bodyPr wrap="square" rtlCol="0">
            <a:spAutoFit/>
          </a:bodyPr>
          <a:lstStyle/>
          <a:p>
            <a:r>
              <a:rPr lang="en-US" sz="2400" b="1" dirty="0"/>
              <a:t>Table 1:  </a:t>
            </a:r>
            <a:r>
              <a:rPr lang="en-US" sz="2400" dirty="0"/>
              <a:t>Theoretical mass </a:t>
            </a:r>
            <a:r>
              <a:rPr lang="en-US" sz="2400" dirty="0" smtClean="0"/>
              <a:t>[M] and </a:t>
            </a:r>
            <a:r>
              <a:rPr lang="en-US" sz="2400" dirty="0"/>
              <a:t>peptide </a:t>
            </a:r>
            <a:r>
              <a:rPr lang="en-US" sz="2400" dirty="0" smtClean="0"/>
              <a:t>mass </a:t>
            </a:r>
            <a:r>
              <a:rPr lang="en-US" sz="2400" dirty="0"/>
              <a:t>[M+H] are given to compare the two. Crude percent yield of all synthesized peptides along with </a:t>
            </a:r>
            <a:r>
              <a:rPr lang="en-US" sz="2400" dirty="0" smtClean="0"/>
              <a:t>purity are shown. </a:t>
            </a:r>
            <a:r>
              <a:rPr lang="en-US" sz="2400" dirty="0"/>
              <a:t>Purity was calculated using chromatogram </a:t>
            </a:r>
            <a:r>
              <a:rPr lang="en-US" sz="2400" dirty="0" smtClean="0"/>
              <a:t>of </a:t>
            </a:r>
            <a:r>
              <a:rPr lang="en-US" sz="2400" b="1" dirty="0" smtClean="0"/>
              <a:t>figure 7</a:t>
            </a:r>
            <a:r>
              <a:rPr lang="en-US" sz="2400" dirty="0" smtClean="0"/>
              <a:t>.</a:t>
            </a:r>
            <a:endParaRPr lang="en-US" sz="2400" b="1" dirty="0"/>
          </a:p>
        </p:txBody>
      </p:sp>
      <p:sp>
        <p:nvSpPr>
          <p:cNvPr id="20" name="TextBox 19"/>
          <p:cNvSpPr txBox="1"/>
          <p:nvPr/>
        </p:nvSpPr>
        <p:spPr>
          <a:xfrm>
            <a:off x="9253896" y="14578594"/>
            <a:ext cx="9813008" cy="2308324"/>
          </a:xfrm>
          <a:prstGeom prst="rect">
            <a:avLst/>
          </a:prstGeom>
          <a:noFill/>
        </p:spPr>
        <p:txBody>
          <a:bodyPr wrap="square" rtlCol="0">
            <a:spAutoFit/>
          </a:bodyPr>
          <a:lstStyle/>
          <a:p>
            <a:r>
              <a:rPr lang="en-US" sz="2400" b="1" dirty="0"/>
              <a:t>Peptide Synthesis: </a:t>
            </a:r>
            <a:r>
              <a:rPr lang="en-US" sz="2400" dirty="0">
                <a:latin typeface="Times New Roman" panose="02020603050405020304" pitchFamily="18" charset="0"/>
                <a:cs typeface="Times New Roman" panose="02020603050405020304" pitchFamily="18" charset="0"/>
              </a:rPr>
              <a:t>All peptides were synthesized </a:t>
            </a:r>
            <a:r>
              <a:rPr lang="en-US" sz="2400" dirty="0" smtClean="0">
                <a:latin typeface="Times New Roman" panose="02020603050405020304" pitchFamily="18" charset="0"/>
                <a:cs typeface="Times New Roman" panose="02020603050405020304" pitchFamily="18" charset="0"/>
              </a:rPr>
              <a:t>by </a:t>
            </a:r>
            <a:r>
              <a:rPr lang="en-US" sz="2400" dirty="0">
                <a:latin typeface="Times New Roman" panose="02020603050405020304" pitchFamily="18" charset="0"/>
                <a:cs typeface="Times New Roman" panose="02020603050405020304" pitchFamily="18" charset="0"/>
              </a:rPr>
              <a:t>solid phase peptide </a:t>
            </a:r>
            <a:r>
              <a:rPr lang="en-US" sz="2400" dirty="0" smtClean="0">
                <a:latin typeface="Times New Roman" panose="02020603050405020304" pitchFamily="18" charset="0"/>
                <a:cs typeface="Times New Roman" panose="02020603050405020304" pitchFamily="18" charset="0"/>
              </a:rPr>
              <a:t>synthesis using </a:t>
            </a:r>
            <a:r>
              <a:rPr lang="en-US" sz="2400" dirty="0">
                <a:latin typeface="Times New Roman" panose="02020603050405020304" pitchFamily="18" charset="0"/>
                <a:cs typeface="Times New Roman" panose="02020603050405020304" pitchFamily="18" charset="0"/>
              </a:rPr>
              <a:t>FMOC-chemistry. </a:t>
            </a:r>
            <a:r>
              <a:rPr lang="en-US" sz="2400" dirty="0" smtClean="0">
                <a:latin typeface="Times New Roman" panose="02020603050405020304" pitchFamily="18" charset="0"/>
                <a:cs typeface="Times New Roman" panose="02020603050405020304" pitchFamily="18" charset="0"/>
              </a:rPr>
              <a:t>The last amino acid is </a:t>
            </a:r>
            <a:r>
              <a:rPr lang="en-US" sz="2400" dirty="0">
                <a:latin typeface="Times New Roman" panose="02020603050405020304" pitchFamily="18" charset="0"/>
                <a:cs typeface="Times New Roman" panose="02020603050405020304" pitchFamily="18" charset="0"/>
              </a:rPr>
              <a:t>bonded to Wang resin beads. A </a:t>
            </a:r>
            <a:r>
              <a:rPr lang="en-US" sz="2400" dirty="0" err="1">
                <a:latin typeface="Times New Roman" panose="02020603050405020304" pitchFamily="18" charset="0"/>
                <a:cs typeface="Times New Roman" panose="02020603050405020304" pitchFamily="18" charset="0"/>
              </a:rPr>
              <a:t>fluorenylmethyloxycarbonyl</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group </a:t>
            </a:r>
            <a:r>
              <a:rPr lang="en-US" sz="2400" dirty="0">
                <a:latin typeface="Times New Roman" panose="02020603050405020304" pitchFamily="18" charset="0"/>
                <a:cs typeface="Times New Roman" panose="02020603050405020304" pitchFamily="18" charset="0"/>
              </a:rPr>
              <a:t>(FMOC) </a:t>
            </a:r>
            <a:r>
              <a:rPr lang="en-US" sz="2400" dirty="0" smtClean="0">
                <a:latin typeface="Times New Roman" panose="02020603050405020304" pitchFamily="18" charset="0"/>
                <a:cs typeface="Times New Roman" panose="02020603050405020304" pitchFamily="18" charset="0"/>
              </a:rPr>
              <a:t>is </a:t>
            </a:r>
            <a:r>
              <a:rPr lang="en-US" sz="2400" dirty="0">
                <a:latin typeface="Times New Roman" panose="02020603050405020304" pitchFamily="18" charset="0"/>
                <a:cs typeface="Times New Roman" panose="02020603050405020304" pitchFamily="18" charset="0"/>
              </a:rPr>
              <a:t>also present as </a:t>
            </a:r>
            <a:r>
              <a:rPr lang="en-US" sz="2400" dirty="0" smtClean="0">
                <a:latin typeface="Times New Roman" panose="02020603050405020304" pitchFamily="18" charset="0"/>
                <a:cs typeface="Times New Roman" panose="02020603050405020304" pitchFamily="18" charset="0"/>
              </a:rPr>
              <a:t>the amine protective </a:t>
            </a:r>
            <a:r>
              <a:rPr lang="en-US" sz="2400" dirty="0">
                <a:latin typeface="Times New Roman" panose="02020603050405020304" pitchFamily="18" charset="0"/>
                <a:cs typeface="Times New Roman" panose="02020603050405020304" pitchFamily="18" charset="0"/>
              </a:rPr>
              <a:t>groups. During synthesis a peptide bond is formed between its active carboxyl end and the amino end of resin-bound amino acid. </a:t>
            </a:r>
            <a:r>
              <a:rPr lang="en-US" sz="2400" dirty="0" smtClean="0">
                <a:latin typeface="Times New Roman" panose="02020603050405020304" pitchFamily="18" charset="0"/>
                <a:cs typeface="Times New Roman" panose="02020603050405020304" pitchFamily="18" charset="0"/>
              </a:rPr>
              <a:t>The process </a:t>
            </a:r>
            <a:r>
              <a:rPr lang="en-US" sz="2400" dirty="0">
                <a:latin typeface="Times New Roman" panose="02020603050405020304" pitchFamily="18" charset="0"/>
                <a:cs typeface="Times New Roman" panose="02020603050405020304" pitchFamily="18" charset="0"/>
              </a:rPr>
              <a:t>is then repeated for each addition of amino </a:t>
            </a:r>
            <a:r>
              <a:rPr lang="en-US" sz="2400" dirty="0" smtClean="0">
                <a:latin typeface="Times New Roman" panose="02020603050405020304" pitchFamily="18" charset="0"/>
                <a:cs typeface="Times New Roman" panose="02020603050405020304" pitchFamily="18" charset="0"/>
              </a:rPr>
              <a:t>acid (4).</a:t>
            </a:r>
            <a:endParaRPr lang="en-US" sz="2800" b="1" dirty="0"/>
          </a:p>
        </p:txBody>
      </p:sp>
      <p:pic>
        <p:nvPicPr>
          <p:cNvPr id="49" name="Content Placeholder 3">
            <a:extLst>
              <a:ext uri="{FF2B5EF4-FFF2-40B4-BE49-F238E27FC236}">
                <a16:creationId xmlns:a16="http://schemas.microsoft.com/office/drawing/2014/main" xmlns="" id="{7B75EA2F-34CF-4CE2-93D3-16E1558CD3F6}"/>
              </a:ext>
            </a:extLst>
          </p:cNvPr>
          <p:cNvPicPr>
            <a:picLocks noChangeAspect="1"/>
          </p:cNvPicPr>
          <p:nvPr/>
        </p:nvPicPr>
        <p:blipFill rotWithShape="1">
          <a:blip r:embed="rId11">
            <a:extLst>
              <a:ext uri="{BEBA8EAE-BF5A-486C-A8C5-ECC9F3942E4B}">
                <a14:imgProps xmlns:a14="http://schemas.microsoft.com/office/drawing/2010/main">
                  <a14:imgLayer r:embed="rId12">
                    <a14:imgEffect>
                      <a14:colorTemperature colorTemp="6000"/>
                    </a14:imgEffect>
                  </a14:imgLayer>
                </a14:imgProps>
              </a:ext>
            </a:extLst>
          </a:blip>
          <a:srcRect l="23158" t="14171" r="24881" b="14556"/>
          <a:stretch/>
        </p:blipFill>
        <p:spPr>
          <a:xfrm>
            <a:off x="9344141" y="16979520"/>
            <a:ext cx="9886915" cy="6415872"/>
          </a:xfrm>
          <a:prstGeom prst="rect">
            <a:avLst/>
          </a:prstGeom>
          <a:solidFill>
            <a:schemeClr val="bg2">
              <a:lumMod val="75000"/>
            </a:schemeClr>
          </a:solidFill>
        </p:spPr>
      </p:pic>
      <p:pic>
        <p:nvPicPr>
          <p:cNvPr id="50" name="Content Placeholder 5">
            <a:extLst>
              <a:ext uri="{FF2B5EF4-FFF2-40B4-BE49-F238E27FC236}">
                <a16:creationId xmlns:a16="http://schemas.microsoft.com/office/drawing/2014/main" xmlns="" id="{6B65EB1E-A062-446A-A6BF-B26AD7850FAD}"/>
              </a:ext>
            </a:extLst>
          </p:cNvPr>
          <p:cNvPicPr>
            <a:picLocks noChangeAspect="1"/>
          </p:cNvPicPr>
          <p:nvPr/>
        </p:nvPicPr>
        <p:blipFill rotWithShape="1">
          <a:blip r:embed="rId13"/>
          <a:srcRect l="11930" t="7915" r="11257" b="13380"/>
          <a:stretch/>
        </p:blipFill>
        <p:spPr>
          <a:xfrm>
            <a:off x="9284865" y="25448968"/>
            <a:ext cx="9981548" cy="5752862"/>
          </a:xfrm>
          <a:prstGeom prst="rect">
            <a:avLst/>
          </a:prstGeom>
          <a:noFill/>
        </p:spPr>
      </p:pic>
      <p:sp>
        <p:nvSpPr>
          <p:cNvPr id="14" name="TextBox 13">
            <a:extLst>
              <a:ext uri="{FF2B5EF4-FFF2-40B4-BE49-F238E27FC236}">
                <a16:creationId xmlns:a16="http://schemas.microsoft.com/office/drawing/2014/main" xmlns="" id="{2EB0EF69-C777-4864-A7DC-12314F5DFF6F}"/>
              </a:ext>
            </a:extLst>
          </p:cNvPr>
          <p:cNvSpPr txBox="1"/>
          <p:nvPr/>
        </p:nvSpPr>
        <p:spPr>
          <a:xfrm>
            <a:off x="20213339" y="30318359"/>
            <a:ext cx="11267768" cy="1200329"/>
          </a:xfrm>
          <a:prstGeom prst="rect">
            <a:avLst/>
          </a:prstGeom>
          <a:noFill/>
        </p:spPr>
        <p:txBody>
          <a:bodyPr wrap="square" rtlCol="0">
            <a:spAutoFit/>
          </a:bodyPr>
          <a:lstStyle/>
          <a:p>
            <a:r>
              <a:rPr lang="en-US" sz="2400" b="1" dirty="0">
                <a:latin typeface="Times New Roman" panose="02020603050405020304" pitchFamily="18" charset="0"/>
                <a:cs typeface="Times New Roman" panose="02020603050405020304" pitchFamily="18" charset="0"/>
              </a:rPr>
              <a:t>LC-MS Analysis: </a:t>
            </a:r>
            <a:r>
              <a:rPr lang="en-US" sz="2400" dirty="0">
                <a:latin typeface="Times New Roman" panose="02020603050405020304" pitchFamily="18" charset="0"/>
                <a:cs typeface="Times New Roman" panose="02020603050405020304" pitchFamily="18" charset="0"/>
              </a:rPr>
              <a:t>Chromatogram was acquired to characterized all synthesized peptide fractions to determine whether the high intensity band is the actual peptide. Mass spectra was also used to obtain the masses of each peptide (not shown). </a:t>
            </a:r>
            <a:endParaRPr lang="en-US" sz="2400" b="1" dirty="0">
              <a:latin typeface="Times New Roman" panose="02020603050405020304" pitchFamily="18" charset="0"/>
              <a:cs typeface="Times New Roman" panose="02020603050405020304" pitchFamily="18" charset="0"/>
            </a:endParaRPr>
          </a:p>
        </p:txBody>
      </p:sp>
      <p:pic>
        <p:nvPicPr>
          <p:cNvPr id="51" name="Picture 50">
            <a:extLst>
              <a:ext uri="{FF2B5EF4-FFF2-40B4-BE49-F238E27FC236}">
                <a16:creationId xmlns:a16="http://schemas.microsoft.com/office/drawing/2014/main" xmlns="" id="{1FB1DFF2-BB4A-40E4-ABBC-17119B05F1BC}"/>
              </a:ext>
            </a:extLst>
          </p:cNvPr>
          <p:cNvPicPr>
            <a:picLocks noChangeAspect="1"/>
          </p:cNvPicPr>
          <p:nvPr/>
        </p:nvPicPr>
        <p:blipFill rotWithShape="1">
          <a:blip r:embed="rId14"/>
          <a:srcRect l="23712" t="41708" r="26636" b="34521"/>
          <a:stretch/>
        </p:blipFill>
        <p:spPr>
          <a:xfrm>
            <a:off x="20130960" y="26900202"/>
            <a:ext cx="12002119" cy="2209698"/>
          </a:xfrm>
          <a:prstGeom prst="rect">
            <a:avLst/>
          </a:prstGeom>
        </p:spPr>
      </p:pic>
      <p:cxnSp>
        <p:nvCxnSpPr>
          <p:cNvPr id="53" name="Straight Arrow Connector 52">
            <a:extLst>
              <a:ext uri="{FF2B5EF4-FFF2-40B4-BE49-F238E27FC236}">
                <a16:creationId xmlns:a16="http://schemas.microsoft.com/office/drawing/2014/main" xmlns="" id="{627BC26F-24DE-4C57-8915-7D9613D515D8}"/>
              </a:ext>
            </a:extLst>
          </p:cNvPr>
          <p:cNvCxnSpPr>
            <a:cxnSpLocks/>
          </p:cNvCxnSpPr>
          <p:nvPr/>
        </p:nvCxnSpPr>
        <p:spPr>
          <a:xfrm flipH="1" flipV="1">
            <a:off x="23656281" y="23029862"/>
            <a:ext cx="5657814" cy="6667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55" name="TextBox 54">
            <a:extLst>
              <a:ext uri="{FF2B5EF4-FFF2-40B4-BE49-F238E27FC236}">
                <a16:creationId xmlns:a16="http://schemas.microsoft.com/office/drawing/2014/main" xmlns="" id="{47137DA5-7F53-4AAB-8E42-D5C317D028A2}"/>
              </a:ext>
            </a:extLst>
          </p:cNvPr>
          <p:cNvSpPr txBox="1"/>
          <p:nvPr/>
        </p:nvSpPr>
        <p:spPr>
          <a:xfrm>
            <a:off x="20602456" y="37148783"/>
            <a:ext cx="11267768" cy="830997"/>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Figure 7: </a:t>
            </a:r>
            <a:r>
              <a:rPr lang="en-US" sz="2400" dirty="0">
                <a:latin typeface="Times New Roman" panose="02020603050405020304" pitchFamily="18" charset="0"/>
                <a:cs typeface="Times New Roman" panose="02020603050405020304" pitchFamily="18" charset="0"/>
              </a:rPr>
              <a:t>Chromatogram of mucin peptide with GABA. </a:t>
            </a:r>
            <a:r>
              <a:rPr lang="en-US" sz="2400" dirty="0" smtClean="0">
                <a:latin typeface="Times New Roman" panose="02020603050405020304" pitchFamily="18" charset="0"/>
                <a:cs typeface="Times New Roman" panose="02020603050405020304" pitchFamily="18" charset="0"/>
              </a:rPr>
              <a:t>Masses were </a:t>
            </a:r>
            <a:r>
              <a:rPr lang="en-US" sz="2400" dirty="0">
                <a:latin typeface="Times New Roman" panose="02020603050405020304" pitchFamily="18" charset="0"/>
                <a:cs typeface="Times New Roman" panose="02020603050405020304" pitchFamily="18" charset="0"/>
              </a:rPr>
              <a:t>also </a:t>
            </a:r>
            <a:r>
              <a:rPr lang="en-US" sz="2400" dirty="0" smtClean="0">
                <a:latin typeface="Times New Roman" panose="02020603050405020304" pitchFamily="18" charset="0"/>
                <a:cs typeface="Times New Roman" panose="02020603050405020304" pitchFamily="18" charset="0"/>
              </a:rPr>
              <a:t>computed and  shown in </a:t>
            </a:r>
            <a:r>
              <a:rPr lang="en-US" sz="2400" b="1" dirty="0">
                <a:latin typeface="Times New Roman" panose="02020603050405020304" pitchFamily="18" charset="0"/>
                <a:cs typeface="Times New Roman" panose="02020603050405020304" pitchFamily="18" charset="0"/>
              </a:rPr>
              <a:t>table 1. </a:t>
            </a:r>
          </a:p>
        </p:txBody>
      </p:sp>
      <p:cxnSp>
        <p:nvCxnSpPr>
          <p:cNvPr id="56" name="Straight Arrow Connector 55">
            <a:extLst>
              <a:ext uri="{FF2B5EF4-FFF2-40B4-BE49-F238E27FC236}">
                <a16:creationId xmlns:a16="http://schemas.microsoft.com/office/drawing/2014/main" xmlns="" id="{876E917F-C31D-42CA-84B9-B8CEF1E7586C}"/>
              </a:ext>
            </a:extLst>
          </p:cNvPr>
          <p:cNvCxnSpPr>
            <a:cxnSpLocks/>
          </p:cNvCxnSpPr>
          <p:nvPr/>
        </p:nvCxnSpPr>
        <p:spPr>
          <a:xfrm>
            <a:off x="23685958" y="23063199"/>
            <a:ext cx="0" cy="101172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57" name="Straight Arrow Connector 56">
            <a:extLst>
              <a:ext uri="{FF2B5EF4-FFF2-40B4-BE49-F238E27FC236}">
                <a16:creationId xmlns:a16="http://schemas.microsoft.com/office/drawing/2014/main" xmlns="" id="{719B2135-5622-4686-90D4-8BB0B6C4C6E6}"/>
              </a:ext>
            </a:extLst>
          </p:cNvPr>
          <p:cNvCxnSpPr>
            <a:cxnSpLocks/>
          </p:cNvCxnSpPr>
          <p:nvPr/>
        </p:nvCxnSpPr>
        <p:spPr>
          <a:xfrm>
            <a:off x="23685958" y="24074919"/>
            <a:ext cx="884786"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58" name="Straight Arrow Connector 57">
            <a:extLst>
              <a:ext uri="{FF2B5EF4-FFF2-40B4-BE49-F238E27FC236}">
                <a16:creationId xmlns:a16="http://schemas.microsoft.com/office/drawing/2014/main" xmlns="" id="{6352B00F-AB25-45A5-AED0-58A8A66A93C4}"/>
              </a:ext>
            </a:extLst>
          </p:cNvPr>
          <p:cNvCxnSpPr>
            <a:cxnSpLocks/>
          </p:cNvCxnSpPr>
          <p:nvPr/>
        </p:nvCxnSpPr>
        <p:spPr>
          <a:xfrm>
            <a:off x="24570744" y="24074919"/>
            <a:ext cx="0" cy="41481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61" name="Straight Arrow Connector 60">
            <a:extLst>
              <a:ext uri="{FF2B5EF4-FFF2-40B4-BE49-F238E27FC236}">
                <a16:creationId xmlns:a16="http://schemas.microsoft.com/office/drawing/2014/main" xmlns="" id="{785A53E9-A108-4AD4-B452-94B6FBCCC08C}"/>
              </a:ext>
            </a:extLst>
          </p:cNvPr>
          <p:cNvCxnSpPr>
            <a:cxnSpLocks/>
          </p:cNvCxnSpPr>
          <p:nvPr/>
        </p:nvCxnSpPr>
        <p:spPr>
          <a:xfrm flipV="1">
            <a:off x="24700082" y="24074919"/>
            <a:ext cx="0" cy="41482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66" name="Straight Arrow Connector 65">
            <a:extLst>
              <a:ext uri="{FF2B5EF4-FFF2-40B4-BE49-F238E27FC236}">
                <a16:creationId xmlns:a16="http://schemas.microsoft.com/office/drawing/2014/main" xmlns="" id="{DACDF68A-6D38-4400-8499-87B7D899B6FC}"/>
              </a:ext>
            </a:extLst>
          </p:cNvPr>
          <p:cNvCxnSpPr>
            <a:cxnSpLocks/>
          </p:cNvCxnSpPr>
          <p:nvPr/>
        </p:nvCxnSpPr>
        <p:spPr>
          <a:xfrm>
            <a:off x="24850144" y="24074919"/>
            <a:ext cx="2639006"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69" name="Straight Arrow Connector 68">
            <a:extLst>
              <a:ext uri="{FF2B5EF4-FFF2-40B4-BE49-F238E27FC236}">
                <a16:creationId xmlns:a16="http://schemas.microsoft.com/office/drawing/2014/main" xmlns="" id="{9CD67F85-3C8F-4845-A195-554236071EE4}"/>
              </a:ext>
            </a:extLst>
          </p:cNvPr>
          <p:cNvCxnSpPr>
            <a:cxnSpLocks/>
          </p:cNvCxnSpPr>
          <p:nvPr/>
        </p:nvCxnSpPr>
        <p:spPr>
          <a:xfrm flipV="1">
            <a:off x="27380225" y="17386300"/>
            <a:ext cx="0" cy="666048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72" name="Straight Arrow Connector 71">
            <a:extLst>
              <a:ext uri="{FF2B5EF4-FFF2-40B4-BE49-F238E27FC236}">
                <a16:creationId xmlns:a16="http://schemas.microsoft.com/office/drawing/2014/main" xmlns="" id="{219CE2F2-B674-437C-8DE0-888728021D7C}"/>
              </a:ext>
            </a:extLst>
          </p:cNvPr>
          <p:cNvCxnSpPr>
            <a:cxnSpLocks/>
          </p:cNvCxnSpPr>
          <p:nvPr/>
        </p:nvCxnSpPr>
        <p:spPr>
          <a:xfrm flipH="1">
            <a:off x="26941133" y="18772117"/>
            <a:ext cx="416277"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76" name="Straight Arrow Connector 75">
            <a:extLst>
              <a:ext uri="{FF2B5EF4-FFF2-40B4-BE49-F238E27FC236}">
                <a16:creationId xmlns:a16="http://schemas.microsoft.com/office/drawing/2014/main" xmlns="" id="{35C96F42-0060-4F41-B4DE-CCC169A62488}"/>
              </a:ext>
            </a:extLst>
          </p:cNvPr>
          <p:cNvCxnSpPr>
            <a:cxnSpLocks/>
          </p:cNvCxnSpPr>
          <p:nvPr/>
        </p:nvCxnSpPr>
        <p:spPr>
          <a:xfrm>
            <a:off x="26941133" y="18780682"/>
            <a:ext cx="87338" cy="581164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80" name="TextBox 79">
            <a:extLst>
              <a:ext uri="{FF2B5EF4-FFF2-40B4-BE49-F238E27FC236}">
                <a16:creationId xmlns:a16="http://schemas.microsoft.com/office/drawing/2014/main" xmlns="" id="{781E311C-469B-4BC5-A698-4B9AABA47887}"/>
              </a:ext>
            </a:extLst>
          </p:cNvPr>
          <p:cNvSpPr txBox="1"/>
          <p:nvPr/>
        </p:nvSpPr>
        <p:spPr>
          <a:xfrm>
            <a:off x="23546496" y="22510155"/>
            <a:ext cx="360003" cy="400110"/>
          </a:xfrm>
          <a:prstGeom prst="rect">
            <a:avLst/>
          </a:prstGeom>
          <a:noFill/>
        </p:spPr>
        <p:txBody>
          <a:bodyPr wrap="square" rtlCol="0">
            <a:spAutoFit/>
          </a:bodyPr>
          <a:lstStyle/>
          <a:p>
            <a:r>
              <a:rPr lang="en-US" sz="2000" dirty="0">
                <a:solidFill>
                  <a:srgbClr val="FF0000"/>
                </a:solidFill>
              </a:rPr>
              <a:t>1</a:t>
            </a:r>
          </a:p>
        </p:txBody>
      </p:sp>
      <p:sp>
        <p:nvSpPr>
          <p:cNvPr id="81" name="TextBox 80">
            <a:extLst>
              <a:ext uri="{FF2B5EF4-FFF2-40B4-BE49-F238E27FC236}">
                <a16:creationId xmlns:a16="http://schemas.microsoft.com/office/drawing/2014/main" xmlns="" id="{6D007246-3DEE-43E1-BA31-7238C864810B}"/>
              </a:ext>
            </a:extLst>
          </p:cNvPr>
          <p:cNvSpPr txBox="1"/>
          <p:nvPr/>
        </p:nvSpPr>
        <p:spPr>
          <a:xfrm>
            <a:off x="22966583" y="23857725"/>
            <a:ext cx="360003" cy="400110"/>
          </a:xfrm>
          <a:prstGeom prst="rect">
            <a:avLst/>
          </a:prstGeom>
          <a:noFill/>
        </p:spPr>
        <p:txBody>
          <a:bodyPr wrap="square" rtlCol="0">
            <a:spAutoFit/>
          </a:bodyPr>
          <a:lstStyle/>
          <a:p>
            <a:r>
              <a:rPr lang="en-US" sz="2000" dirty="0">
                <a:solidFill>
                  <a:srgbClr val="0432FF"/>
                </a:solidFill>
              </a:rPr>
              <a:t>2</a:t>
            </a:r>
          </a:p>
        </p:txBody>
      </p:sp>
      <p:sp>
        <p:nvSpPr>
          <p:cNvPr id="82" name="TextBox 81">
            <a:extLst>
              <a:ext uri="{FF2B5EF4-FFF2-40B4-BE49-F238E27FC236}">
                <a16:creationId xmlns:a16="http://schemas.microsoft.com/office/drawing/2014/main" xmlns="" id="{6CE79922-9673-403F-ACD9-49E26D211726}"/>
              </a:ext>
            </a:extLst>
          </p:cNvPr>
          <p:cNvSpPr txBox="1"/>
          <p:nvPr/>
        </p:nvSpPr>
        <p:spPr>
          <a:xfrm>
            <a:off x="24170663" y="23627514"/>
            <a:ext cx="360003" cy="400110"/>
          </a:xfrm>
          <a:prstGeom prst="rect">
            <a:avLst/>
          </a:prstGeom>
          <a:noFill/>
        </p:spPr>
        <p:txBody>
          <a:bodyPr wrap="square" rtlCol="0">
            <a:spAutoFit/>
          </a:bodyPr>
          <a:lstStyle/>
          <a:p>
            <a:r>
              <a:rPr lang="en-US" sz="2000" dirty="0">
                <a:solidFill>
                  <a:srgbClr val="FF0000"/>
                </a:solidFill>
              </a:rPr>
              <a:t>3</a:t>
            </a:r>
          </a:p>
        </p:txBody>
      </p:sp>
      <mc:AlternateContent xmlns:mc="http://schemas.openxmlformats.org/markup-compatibility/2006" xmlns:a14="http://schemas.microsoft.com/office/drawing/2010/main">
        <mc:Choice Requires="a14">
          <p:sp>
            <p:nvSpPr>
              <p:cNvPr id="83" name="TextBox 82">
                <a:extLst>
                  <a:ext uri="{FF2B5EF4-FFF2-40B4-BE49-F238E27FC236}">
                    <a16:creationId xmlns:a16="http://schemas.microsoft.com/office/drawing/2014/main" xmlns="" id="{43FC7F43-4AEB-44BF-9D0C-40D3FB429FAF}"/>
                  </a:ext>
                </a:extLst>
              </p:cNvPr>
              <p:cNvSpPr txBox="1"/>
              <p:nvPr/>
            </p:nvSpPr>
            <p:spPr>
              <a:xfrm>
                <a:off x="30486460" y="16809665"/>
                <a:ext cx="3059295" cy="6186309"/>
              </a:xfrm>
              <a:prstGeom prst="rect">
                <a:avLst/>
              </a:prstGeom>
              <a:noFill/>
            </p:spPr>
            <p:txBody>
              <a:bodyPr wrap="square" rtlCol="0">
                <a:spAutoFit/>
              </a:bodyPr>
              <a:lstStyle/>
              <a:p>
                <a:r>
                  <a:rPr lang="en-US" sz="2400" dirty="0" smtClean="0">
                    <a:solidFill>
                      <a:srgbClr val="FF0000"/>
                    </a:solidFill>
                    <a:latin typeface="Times New Roman" panose="02020603050405020304" pitchFamily="18" charset="0"/>
                    <a:cs typeface="Times New Roman" panose="02020603050405020304" pitchFamily="18" charset="0"/>
                  </a:rPr>
                  <a:t>1. </a:t>
                </a:r>
                <a14:m>
                  <m:oMath xmlns:m="http://schemas.openxmlformats.org/officeDocument/2006/math">
                    <m:sSub>
                      <m:sSubPr>
                        <m:ctrlPr>
                          <a:rPr lang="en-US" sz="2400" i="1">
                            <a:solidFill>
                              <a:srgbClr val="FF0000"/>
                            </a:solidFill>
                            <a:latin typeface="Cambria Math" charset="0"/>
                          </a:rPr>
                        </m:ctrlPr>
                      </m:sSubPr>
                      <m:e>
                        <m:r>
                          <a:rPr lang="en-US" sz="2400" i="1">
                            <a:solidFill>
                              <a:srgbClr val="FF0000"/>
                            </a:solidFill>
                            <a:latin typeface="Cambria Math" panose="02040503050406030204" pitchFamily="18" charset="0"/>
                          </a:rPr>
                          <m:t>𝐺</m:t>
                        </m:r>
                      </m:e>
                      <m:sub>
                        <m:r>
                          <a:rPr lang="en-US" sz="2400" i="1">
                            <a:solidFill>
                              <a:srgbClr val="FF0000"/>
                            </a:solidFill>
                            <a:latin typeface="Cambria Math" panose="02040503050406030204" pitchFamily="18" charset="0"/>
                          </a:rPr>
                          <m:t>1</m:t>
                        </m:r>
                      </m:sub>
                    </m:sSub>
                    <m:r>
                      <m:rPr>
                        <m:sty m:val="p"/>
                      </m:rPr>
                      <a:rPr lang="el-GR" sz="2400" i="1" smtClean="0">
                        <a:solidFill>
                          <a:srgbClr val="FF0000"/>
                        </a:solidFill>
                        <a:latin typeface="Cambria Math" panose="02040503050406030204" pitchFamily="18" charset="0"/>
                      </a:rPr>
                      <m:t>α</m:t>
                    </m:r>
                    <m:r>
                      <a:rPr lang="en-US" sz="2400" i="1">
                        <a:solidFill>
                          <a:srgbClr val="FF0000"/>
                        </a:solidFill>
                        <a:latin typeface="Cambria Math" panose="02040503050406030204" pitchFamily="18" charset="0"/>
                      </a:rPr>
                      <m:t>−</m:t>
                    </m:r>
                    <m:sSub>
                      <m:sSubPr>
                        <m:ctrlPr>
                          <a:rPr lang="en-US" sz="2400" i="1">
                            <a:solidFill>
                              <a:srgbClr val="FF0000"/>
                            </a:solidFill>
                            <a:latin typeface="Cambria Math" charset="0"/>
                          </a:rPr>
                        </m:ctrlPr>
                      </m:sSubPr>
                      <m:e>
                        <m:r>
                          <a:rPr lang="en-US" sz="2400" i="1">
                            <a:solidFill>
                              <a:srgbClr val="FF0000"/>
                            </a:solidFill>
                            <a:latin typeface="Cambria Math" panose="02040503050406030204" pitchFamily="18" charset="0"/>
                          </a:rPr>
                          <m:t>𝑉</m:t>
                        </m:r>
                      </m:e>
                      <m:sub>
                        <m:r>
                          <a:rPr lang="en-US" sz="2400" i="1">
                            <a:solidFill>
                              <a:srgbClr val="FF0000"/>
                            </a:solidFill>
                            <a:latin typeface="Cambria Math" panose="02040503050406030204" pitchFamily="18" charset="0"/>
                          </a:rPr>
                          <m:t>2</m:t>
                        </m:r>
                      </m:sub>
                    </m:sSub>
                    <m:r>
                      <a:rPr lang="en-US" sz="2400" i="1">
                        <a:solidFill>
                          <a:srgbClr val="FF0000"/>
                        </a:solidFill>
                        <a:latin typeface="Cambria Math" panose="02040503050406030204" pitchFamily="18" charset="0"/>
                      </a:rPr>
                      <m:t>𝑁𝐻</m:t>
                    </m:r>
                  </m:oMath>
                </a14:m>
                <a:endParaRPr lang="en-US" sz="2400" dirty="0">
                  <a:solidFill>
                    <a:srgbClr val="FF0000"/>
                  </a:solidFill>
                  <a:latin typeface="Times New Roman" panose="02020603050405020304" pitchFamily="18" charset="0"/>
                  <a:cs typeface="Times New Roman" panose="02020603050405020304" pitchFamily="18" charset="0"/>
                </a:endParaRPr>
              </a:p>
              <a:p>
                <a:r>
                  <a:rPr lang="en-US" sz="2400" dirty="0" smtClean="0">
                    <a:solidFill>
                      <a:srgbClr val="0432FF"/>
                    </a:solidFill>
                    <a:latin typeface="Times New Roman" panose="02020603050405020304" pitchFamily="18" charset="0"/>
                    <a:cs typeface="Times New Roman" panose="02020603050405020304" pitchFamily="18" charset="0"/>
                  </a:rPr>
                  <a:t>2. </a:t>
                </a:r>
                <a14:m>
                  <m:oMath xmlns:m="http://schemas.openxmlformats.org/officeDocument/2006/math">
                    <m:sSub>
                      <m:sSubPr>
                        <m:ctrlPr>
                          <a:rPr lang="en-US" sz="2400" i="1">
                            <a:solidFill>
                              <a:srgbClr val="0432FF"/>
                            </a:solidFill>
                            <a:latin typeface="Cambria Math" charset="0"/>
                          </a:rPr>
                        </m:ctrlPr>
                      </m:sSubPr>
                      <m:e>
                        <m:r>
                          <a:rPr lang="en-US" sz="2400" i="1">
                            <a:solidFill>
                              <a:srgbClr val="0432FF"/>
                            </a:solidFill>
                            <a:latin typeface="Cambria Math" panose="02040503050406030204" pitchFamily="18" charset="0"/>
                          </a:rPr>
                          <m:t>𝑉</m:t>
                        </m:r>
                      </m:e>
                      <m:sub>
                        <m:r>
                          <a:rPr lang="en-US" sz="2400" i="1">
                            <a:solidFill>
                              <a:srgbClr val="0432FF"/>
                            </a:solidFill>
                            <a:latin typeface="Cambria Math" panose="02040503050406030204" pitchFamily="18" charset="0"/>
                          </a:rPr>
                          <m:t>2</m:t>
                        </m:r>
                      </m:sub>
                    </m:sSub>
                    <m:r>
                      <m:rPr>
                        <m:sty m:val="p"/>
                      </m:rPr>
                      <a:rPr lang="el-GR" sz="2400" i="1" smtClean="0">
                        <a:solidFill>
                          <a:srgbClr val="0432FF"/>
                        </a:solidFill>
                        <a:latin typeface="Cambria Math" panose="02040503050406030204" pitchFamily="18" charset="0"/>
                      </a:rPr>
                      <m:t>α</m:t>
                    </m:r>
                    <m:r>
                      <a:rPr lang="en-US" sz="2400" i="1">
                        <a:solidFill>
                          <a:srgbClr val="0432FF"/>
                        </a:solidFill>
                        <a:latin typeface="Cambria Math" panose="02040503050406030204" pitchFamily="18" charset="0"/>
                      </a:rPr>
                      <m:t>𝑁𝐻</m:t>
                    </m:r>
                  </m:oMath>
                </a14:m>
                <a:endParaRPr lang="en-US" sz="2400" dirty="0">
                  <a:solidFill>
                    <a:srgbClr val="0432FF"/>
                  </a:solidFill>
                  <a:latin typeface="Times New Roman" panose="02020603050405020304" pitchFamily="18" charset="0"/>
                  <a:cs typeface="Times New Roman" panose="02020603050405020304" pitchFamily="18" charset="0"/>
                </a:endParaRPr>
              </a:p>
              <a:p>
                <a:r>
                  <a:rPr lang="en-US" sz="2400" dirty="0" smtClean="0">
                    <a:solidFill>
                      <a:srgbClr val="FF0000"/>
                    </a:solidFill>
                    <a:latin typeface="Times New Roman" panose="02020603050405020304" pitchFamily="18" charset="0"/>
                    <a:cs typeface="Times New Roman" panose="02020603050405020304" pitchFamily="18" charset="0"/>
                  </a:rPr>
                  <a:t>3</a:t>
                </a:r>
                <a:r>
                  <a:rPr lang="en-US" sz="2400" dirty="0">
                    <a:solidFill>
                      <a:srgbClr val="FF0000"/>
                    </a:solidFill>
                    <a:latin typeface="Times New Roman" panose="02020603050405020304" pitchFamily="18" charset="0"/>
                    <a:cs typeface="Times New Roman" panose="02020603050405020304" pitchFamily="18" charset="0"/>
                  </a:rPr>
                  <a:t>.</a:t>
                </a:r>
                <a:r>
                  <a:rPr lang="en-US" sz="2400" dirty="0" smtClean="0">
                    <a:solidFill>
                      <a:srgbClr val="FF0000"/>
                    </a:solidFill>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2400" i="1" smtClean="0">
                            <a:solidFill>
                              <a:srgbClr val="FF0000"/>
                            </a:solidFill>
                            <a:latin typeface="Cambria Math" charset="0"/>
                          </a:rPr>
                        </m:ctrlPr>
                      </m:sSubPr>
                      <m:e>
                        <m:r>
                          <a:rPr lang="en-US" sz="2400" b="0" i="1" smtClean="0">
                            <a:solidFill>
                              <a:srgbClr val="FF0000"/>
                            </a:solidFill>
                            <a:latin typeface="Cambria Math" panose="02040503050406030204" pitchFamily="18" charset="0"/>
                          </a:rPr>
                          <m:t>𝑉</m:t>
                        </m:r>
                      </m:e>
                      <m:sub>
                        <m:r>
                          <a:rPr lang="en-US" sz="2400" b="0" i="1" smtClean="0">
                            <a:solidFill>
                              <a:srgbClr val="FF0000"/>
                            </a:solidFill>
                            <a:latin typeface="Cambria Math" panose="02040503050406030204" pitchFamily="18" charset="0"/>
                          </a:rPr>
                          <m:t>2</m:t>
                        </m:r>
                      </m:sub>
                    </m:sSub>
                    <m:r>
                      <m:rPr>
                        <m:sty m:val="p"/>
                      </m:rPr>
                      <a:rPr lang="el-GR" sz="2400" b="0" i="1" smtClean="0">
                        <a:solidFill>
                          <a:srgbClr val="FF0000"/>
                        </a:solidFill>
                        <a:latin typeface="Cambria Math" panose="02040503050406030204" pitchFamily="18" charset="0"/>
                      </a:rPr>
                      <m:t>α</m:t>
                    </m:r>
                    <m:r>
                      <a:rPr lang="en-US" sz="2400" i="1">
                        <a:solidFill>
                          <a:srgbClr val="FF0000"/>
                        </a:solidFill>
                        <a:latin typeface="Cambria Math" panose="02040503050406030204" pitchFamily="18" charset="0"/>
                      </a:rPr>
                      <m:t>−</m:t>
                    </m:r>
                    <m:sSub>
                      <m:sSubPr>
                        <m:ctrlPr>
                          <a:rPr lang="en-US" sz="2400" i="1">
                            <a:solidFill>
                              <a:srgbClr val="FF0000"/>
                            </a:solidFill>
                            <a:latin typeface="Cambria Math" charset="0"/>
                          </a:rPr>
                        </m:ctrlPr>
                      </m:sSubPr>
                      <m:e>
                        <m:r>
                          <a:rPr lang="en-US" sz="2400" b="0" i="1" smtClean="0">
                            <a:solidFill>
                              <a:srgbClr val="FF0000"/>
                            </a:solidFill>
                            <a:latin typeface="Cambria Math" panose="02040503050406030204" pitchFamily="18" charset="0"/>
                          </a:rPr>
                          <m:t>𝑇</m:t>
                        </m:r>
                      </m:e>
                      <m:sub>
                        <m:r>
                          <a:rPr lang="en-US" sz="2400" b="0" i="1" smtClean="0">
                            <a:solidFill>
                              <a:srgbClr val="FF0000"/>
                            </a:solidFill>
                            <a:latin typeface="Cambria Math" panose="02040503050406030204" pitchFamily="18" charset="0"/>
                          </a:rPr>
                          <m:t>3</m:t>
                        </m:r>
                      </m:sub>
                    </m:sSub>
                    <m:r>
                      <a:rPr lang="en-US" sz="2400" i="1">
                        <a:solidFill>
                          <a:srgbClr val="FF0000"/>
                        </a:solidFill>
                        <a:latin typeface="Cambria Math" panose="02040503050406030204" pitchFamily="18" charset="0"/>
                      </a:rPr>
                      <m:t>𝑁𝐻</m:t>
                    </m:r>
                  </m:oMath>
                </a14:m>
                <a:endParaRPr lang="en-US" sz="2400" dirty="0">
                  <a:solidFill>
                    <a:srgbClr val="FF0000"/>
                  </a:solidFill>
                  <a:latin typeface="Times New Roman" panose="02020603050405020304" pitchFamily="18" charset="0"/>
                  <a:cs typeface="Times New Roman" panose="02020603050405020304" pitchFamily="18" charset="0"/>
                </a:endParaRPr>
              </a:p>
              <a:p>
                <a:r>
                  <a:rPr lang="en-US" sz="2400" dirty="0" smtClean="0">
                    <a:solidFill>
                      <a:srgbClr val="0432FF"/>
                    </a:solidFill>
                    <a:latin typeface="Times New Roman" panose="02020603050405020304" pitchFamily="18" charset="0"/>
                    <a:cs typeface="Times New Roman" panose="02020603050405020304" pitchFamily="18" charset="0"/>
                  </a:rPr>
                  <a:t>4.</a:t>
                </a:r>
                <a14:m>
                  <m:oMath xmlns:m="http://schemas.openxmlformats.org/officeDocument/2006/math">
                    <m:sSub>
                      <m:sSubPr>
                        <m:ctrlPr>
                          <a:rPr lang="en-US" sz="2400" i="1">
                            <a:solidFill>
                              <a:srgbClr val="0432FF"/>
                            </a:solidFill>
                            <a:latin typeface="Cambria Math" charset="0"/>
                          </a:rPr>
                        </m:ctrlPr>
                      </m:sSubPr>
                      <m:e>
                        <m:r>
                          <a:rPr lang="en-US" sz="2400" b="0" i="1" smtClean="0">
                            <a:solidFill>
                              <a:srgbClr val="0432FF"/>
                            </a:solidFill>
                            <a:latin typeface="Cambria Math" panose="02040503050406030204" pitchFamily="18" charset="0"/>
                          </a:rPr>
                          <m:t> </m:t>
                        </m:r>
                        <m:r>
                          <a:rPr lang="en-US" sz="2400" b="0" i="1" smtClean="0">
                            <a:solidFill>
                              <a:srgbClr val="0432FF"/>
                            </a:solidFill>
                            <a:latin typeface="Cambria Math" panose="02040503050406030204" pitchFamily="18" charset="0"/>
                          </a:rPr>
                          <m:t>𝑇</m:t>
                        </m:r>
                      </m:e>
                      <m:sub>
                        <m:r>
                          <a:rPr lang="en-US" sz="2400" b="0" i="1" smtClean="0">
                            <a:solidFill>
                              <a:srgbClr val="0432FF"/>
                            </a:solidFill>
                            <a:latin typeface="Cambria Math" panose="02040503050406030204" pitchFamily="18" charset="0"/>
                          </a:rPr>
                          <m:t>3</m:t>
                        </m:r>
                      </m:sub>
                    </m:sSub>
                    <m:r>
                      <m:rPr>
                        <m:sty m:val="p"/>
                      </m:rPr>
                      <a:rPr lang="el-GR" sz="2400" i="1">
                        <a:solidFill>
                          <a:srgbClr val="0432FF"/>
                        </a:solidFill>
                        <a:latin typeface="Cambria Math" panose="02040503050406030204" pitchFamily="18" charset="0"/>
                      </a:rPr>
                      <m:t>α</m:t>
                    </m:r>
                    <m:r>
                      <a:rPr lang="en-US" sz="2400" i="1">
                        <a:solidFill>
                          <a:srgbClr val="0432FF"/>
                        </a:solidFill>
                        <a:latin typeface="Cambria Math" panose="02040503050406030204" pitchFamily="18" charset="0"/>
                      </a:rPr>
                      <m:t>𝑁𝐻</m:t>
                    </m:r>
                  </m:oMath>
                </a14:m>
                <a:endParaRPr lang="en-US" sz="2400" dirty="0" smtClean="0">
                  <a:solidFill>
                    <a:srgbClr val="0432FF"/>
                  </a:solidFill>
                  <a:latin typeface="Times New Roman" panose="02020603050405020304" pitchFamily="18" charset="0"/>
                  <a:cs typeface="Times New Roman" panose="02020603050405020304" pitchFamily="18" charset="0"/>
                </a:endParaRPr>
              </a:p>
              <a:p>
                <a:r>
                  <a:rPr lang="en-US" sz="2400" dirty="0" smtClean="0">
                    <a:solidFill>
                      <a:srgbClr val="FF0000"/>
                    </a:solidFill>
                    <a:latin typeface="Times New Roman" panose="02020603050405020304" pitchFamily="18" charset="0"/>
                    <a:cs typeface="Times New Roman" panose="02020603050405020304" pitchFamily="18" charset="0"/>
                  </a:rPr>
                  <a:t>5. </a:t>
                </a:r>
                <a14:m>
                  <m:oMath xmlns:m="http://schemas.openxmlformats.org/officeDocument/2006/math">
                    <m:sSub>
                      <m:sSubPr>
                        <m:ctrlPr>
                          <a:rPr lang="en-US" sz="2400" i="1" smtClean="0">
                            <a:solidFill>
                              <a:srgbClr val="FF0000"/>
                            </a:solidFill>
                            <a:latin typeface="Cambria Math" charset="0"/>
                          </a:rPr>
                        </m:ctrlPr>
                      </m:sSubPr>
                      <m:e>
                        <m:r>
                          <a:rPr lang="en-US" sz="2400" b="0" i="1" smtClean="0">
                            <a:solidFill>
                              <a:srgbClr val="FF0000"/>
                            </a:solidFill>
                            <a:latin typeface="Cambria Math" panose="02040503050406030204" pitchFamily="18" charset="0"/>
                          </a:rPr>
                          <m:t>𝑇</m:t>
                        </m:r>
                      </m:e>
                      <m:sub>
                        <m:r>
                          <a:rPr lang="en-US" sz="2400" b="0" i="1" smtClean="0">
                            <a:solidFill>
                              <a:srgbClr val="FF0000"/>
                            </a:solidFill>
                            <a:latin typeface="Cambria Math" panose="02040503050406030204" pitchFamily="18" charset="0"/>
                          </a:rPr>
                          <m:t>3</m:t>
                        </m:r>
                      </m:sub>
                    </m:sSub>
                    <m:r>
                      <m:rPr>
                        <m:sty m:val="p"/>
                      </m:rPr>
                      <a:rPr lang="el-GR" sz="2400" i="1" smtClean="0">
                        <a:solidFill>
                          <a:srgbClr val="FF0000"/>
                        </a:solidFill>
                        <a:latin typeface="Cambria Math" panose="02040503050406030204" pitchFamily="18" charset="0"/>
                      </a:rPr>
                      <m:t>α</m:t>
                    </m:r>
                    <m:r>
                      <a:rPr lang="en-US" sz="2400" i="1">
                        <a:solidFill>
                          <a:srgbClr val="FF0000"/>
                        </a:solidFill>
                        <a:latin typeface="Cambria Math" panose="02040503050406030204" pitchFamily="18" charset="0"/>
                      </a:rPr>
                      <m:t>−</m:t>
                    </m:r>
                    <m:sSub>
                      <m:sSubPr>
                        <m:ctrlPr>
                          <a:rPr lang="en-US" sz="2400" i="1">
                            <a:solidFill>
                              <a:srgbClr val="FF0000"/>
                            </a:solidFill>
                            <a:latin typeface="Cambria Math" charset="0"/>
                          </a:rPr>
                        </m:ctrlPr>
                      </m:sSubPr>
                      <m:e>
                        <m:r>
                          <a:rPr lang="en-US" sz="2400" b="0" i="1" smtClean="0">
                            <a:solidFill>
                              <a:srgbClr val="FF0000"/>
                            </a:solidFill>
                            <a:latin typeface="Cambria Math" panose="02040503050406030204" pitchFamily="18" charset="0"/>
                          </a:rPr>
                          <m:t>𝑆</m:t>
                        </m:r>
                      </m:e>
                      <m:sub>
                        <m:r>
                          <a:rPr lang="en-US" sz="2400" b="0" i="1" smtClean="0">
                            <a:solidFill>
                              <a:srgbClr val="FF0000"/>
                            </a:solidFill>
                            <a:latin typeface="Cambria Math" panose="02040503050406030204" pitchFamily="18" charset="0"/>
                          </a:rPr>
                          <m:t>4</m:t>
                        </m:r>
                      </m:sub>
                    </m:sSub>
                    <m:r>
                      <a:rPr lang="en-US" sz="2400" i="1">
                        <a:solidFill>
                          <a:srgbClr val="FF0000"/>
                        </a:solidFill>
                        <a:latin typeface="Cambria Math" panose="02040503050406030204" pitchFamily="18" charset="0"/>
                      </a:rPr>
                      <m:t>𝑁𝐻</m:t>
                    </m:r>
                  </m:oMath>
                </a14:m>
                <a:endParaRPr lang="en-US" sz="2400" dirty="0">
                  <a:solidFill>
                    <a:srgbClr val="FF0000"/>
                  </a:solidFill>
                  <a:latin typeface="Times New Roman" panose="02020603050405020304" pitchFamily="18" charset="0"/>
                  <a:cs typeface="Times New Roman" panose="02020603050405020304" pitchFamily="18" charset="0"/>
                </a:endParaRPr>
              </a:p>
              <a:p>
                <a:r>
                  <a:rPr lang="en-US" sz="2400" dirty="0" smtClean="0">
                    <a:solidFill>
                      <a:srgbClr val="0432FF"/>
                    </a:solidFill>
                    <a:latin typeface="Times New Roman" panose="02020603050405020304" pitchFamily="18" charset="0"/>
                    <a:cs typeface="Times New Roman" panose="02020603050405020304" pitchFamily="18" charset="0"/>
                  </a:rPr>
                  <a:t>6. </a:t>
                </a:r>
                <a14:m>
                  <m:oMath xmlns:m="http://schemas.openxmlformats.org/officeDocument/2006/math">
                    <m:sSub>
                      <m:sSubPr>
                        <m:ctrlPr>
                          <a:rPr lang="en-US" sz="2400" i="1">
                            <a:solidFill>
                              <a:srgbClr val="0432FF"/>
                            </a:solidFill>
                            <a:latin typeface="Cambria Math" charset="0"/>
                          </a:rPr>
                        </m:ctrlPr>
                      </m:sSubPr>
                      <m:e>
                        <m:r>
                          <a:rPr lang="en-US" sz="2400" i="1">
                            <a:solidFill>
                              <a:srgbClr val="0432FF"/>
                            </a:solidFill>
                            <a:latin typeface="Cambria Math" panose="02040503050406030204" pitchFamily="18" charset="0"/>
                          </a:rPr>
                          <m:t>𝑆</m:t>
                        </m:r>
                      </m:e>
                      <m:sub>
                        <m:r>
                          <a:rPr lang="en-US" sz="2400" i="1">
                            <a:solidFill>
                              <a:srgbClr val="0432FF"/>
                            </a:solidFill>
                            <a:latin typeface="Cambria Math" panose="02040503050406030204" pitchFamily="18" charset="0"/>
                          </a:rPr>
                          <m:t>4</m:t>
                        </m:r>
                      </m:sub>
                    </m:sSub>
                    <m:r>
                      <m:rPr>
                        <m:sty m:val="p"/>
                      </m:rPr>
                      <a:rPr lang="el-GR" sz="2400" i="1">
                        <a:solidFill>
                          <a:srgbClr val="0432FF"/>
                        </a:solidFill>
                        <a:latin typeface="Cambria Math" panose="02040503050406030204" pitchFamily="18" charset="0"/>
                      </a:rPr>
                      <m:t>α</m:t>
                    </m:r>
                    <m:r>
                      <a:rPr lang="en-US" sz="2400" i="1">
                        <a:solidFill>
                          <a:srgbClr val="0432FF"/>
                        </a:solidFill>
                        <a:latin typeface="Cambria Math" panose="02040503050406030204" pitchFamily="18" charset="0"/>
                      </a:rPr>
                      <m:t>𝑁𝐻</m:t>
                    </m:r>
                  </m:oMath>
                </a14:m>
                <a:endParaRPr lang="en-US" sz="2400" dirty="0">
                  <a:solidFill>
                    <a:srgbClr val="0432FF"/>
                  </a:solidFill>
                  <a:latin typeface="Times New Roman" panose="02020603050405020304" pitchFamily="18" charset="0"/>
                  <a:cs typeface="Times New Roman" panose="02020603050405020304" pitchFamily="18" charset="0"/>
                </a:endParaRPr>
              </a:p>
              <a:p>
                <a:r>
                  <a:rPr lang="en-US" sz="2400" dirty="0" smtClean="0">
                    <a:solidFill>
                      <a:srgbClr val="FF0000"/>
                    </a:solidFill>
                    <a:latin typeface="Times New Roman" panose="02020603050405020304" pitchFamily="18" charset="0"/>
                    <a:cs typeface="Times New Roman" panose="02020603050405020304" pitchFamily="18" charset="0"/>
                  </a:rPr>
                  <a:t>7. </a:t>
                </a:r>
                <a14:m>
                  <m:oMath xmlns:m="http://schemas.openxmlformats.org/officeDocument/2006/math">
                    <m:sSub>
                      <m:sSubPr>
                        <m:ctrlPr>
                          <a:rPr lang="en-US" sz="2400" i="1" smtClean="0">
                            <a:solidFill>
                              <a:srgbClr val="FF0000"/>
                            </a:solidFill>
                            <a:latin typeface="Cambria Math" charset="0"/>
                          </a:rPr>
                        </m:ctrlPr>
                      </m:sSubPr>
                      <m:e>
                        <m:r>
                          <a:rPr lang="en-US" sz="2400" b="0" i="1" smtClean="0">
                            <a:solidFill>
                              <a:srgbClr val="FF0000"/>
                            </a:solidFill>
                            <a:latin typeface="Cambria Math" panose="02040503050406030204" pitchFamily="18" charset="0"/>
                          </a:rPr>
                          <m:t>𝑆</m:t>
                        </m:r>
                      </m:e>
                      <m:sub>
                        <m:r>
                          <a:rPr lang="en-US" sz="2400" b="0" i="1" smtClean="0">
                            <a:solidFill>
                              <a:srgbClr val="FF0000"/>
                            </a:solidFill>
                            <a:latin typeface="Cambria Math" panose="02040503050406030204" pitchFamily="18" charset="0"/>
                          </a:rPr>
                          <m:t>4</m:t>
                        </m:r>
                      </m:sub>
                    </m:sSub>
                    <m:r>
                      <m:rPr>
                        <m:sty m:val="p"/>
                      </m:rPr>
                      <a:rPr lang="el-GR" sz="2400" i="1" smtClean="0">
                        <a:solidFill>
                          <a:srgbClr val="FF0000"/>
                        </a:solidFill>
                        <a:latin typeface="Cambria Math" panose="02040503050406030204" pitchFamily="18" charset="0"/>
                      </a:rPr>
                      <m:t>α</m:t>
                    </m:r>
                    <m:r>
                      <a:rPr lang="en-US" sz="2400" i="1">
                        <a:solidFill>
                          <a:srgbClr val="FF0000"/>
                        </a:solidFill>
                        <a:latin typeface="Cambria Math" panose="02040503050406030204" pitchFamily="18" charset="0"/>
                      </a:rPr>
                      <m:t>−</m:t>
                    </m:r>
                    <m:sSub>
                      <m:sSubPr>
                        <m:ctrlPr>
                          <a:rPr lang="en-US" sz="2400" i="1">
                            <a:solidFill>
                              <a:srgbClr val="FF0000"/>
                            </a:solidFill>
                            <a:latin typeface="Cambria Math" charset="0"/>
                          </a:rPr>
                        </m:ctrlPr>
                      </m:sSubPr>
                      <m:e>
                        <m:r>
                          <a:rPr lang="en-US" sz="2400" b="0" i="1" smtClean="0">
                            <a:solidFill>
                              <a:srgbClr val="FF0000"/>
                            </a:solidFill>
                            <a:latin typeface="Cambria Math" panose="02040503050406030204" pitchFamily="18" charset="0"/>
                          </a:rPr>
                          <m:t>𝐴</m:t>
                        </m:r>
                      </m:e>
                      <m:sub>
                        <m:r>
                          <a:rPr lang="en-US" sz="2400" b="0" i="1" smtClean="0">
                            <a:solidFill>
                              <a:srgbClr val="FF0000"/>
                            </a:solidFill>
                            <a:latin typeface="Cambria Math" panose="02040503050406030204" pitchFamily="18" charset="0"/>
                          </a:rPr>
                          <m:t>5</m:t>
                        </m:r>
                      </m:sub>
                    </m:sSub>
                    <m:r>
                      <a:rPr lang="en-US" sz="2400" i="1">
                        <a:solidFill>
                          <a:srgbClr val="FF0000"/>
                        </a:solidFill>
                        <a:latin typeface="Cambria Math" panose="02040503050406030204" pitchFamily="18" charset="0"/>
                      </a:rPr>
                      <m:t>𝑁𝐻</m:t>
                    </m:r>
                  </m:oMath>
                </a14:m>
                <a:endParaRPr lang="en-US" sz="2400" dirty="0">
                  <a:solidFill>
                    <a:srgbClr val="FF0000"/>
                  </a:solidFill>
                  <a:latin typeface="Times New Roman" panose="02020603050405020304" pitchFamily="18" charset="0"/>
                  <a:cs typeface="Times New Roman" panose="02020603050405020304" pitchFamily="18" charset="0"/>
                </a:endParaRPr>
              </a:p>
              <a:p>
                <a:r>
                  <a:rPr lang="en-US" sz="2400" dirty="0" smtClean="0">
                    <a:solidFill>
                      <a:srgbClr val="0432FF"/>
                    </a:solidFill>
                    <a:latin typeface="Times New Roman" panose="02020603050405020304" pitchFamily="18" charset="0"/>
                    <a:cs typeface="Times New Roman" panose="02020603050405020304" pitchFamily="18" charset="0"/>
                  </a:rPr>
                  <a:t>8. </a:t>
                </a:r>
                <a14:m>
                  <m:oMath xmlns:m="http://schemas.openxmlformats.org/officeDocument/2006/math">
                    <m:sSub>
                      <m:sSubPr>
                        <m:ctrlPr>
                          <a:rPr lang="en-US" sz="2400" i="1">
                            <a:solidFill>
                              <a:srgbClr val="0432FF"/>
                            </a:solidFill>
                            <a:latin typeface="Cambria Math" charset="0"/>
                          </a:rPr>
                        </m:ctrlPr>
                      </m:sSubPr>
                      <m:e>
                        <m:r>
                          <a:rPr lang="en-US" sz="2400" b="0" i="1" smtClean="0">
                            <a:solidFill>
                              <a:srgbClr val="0432FF"/>
                            </a:solidFill>
                            <a:latin typeface="Cambria Math" panose="02040503050406030204" pitchFamily="18" charset="0"/>
                          </a:rPr>
                          <m:t>𝐴</m:t>
                        </m:r>
                      </m:e>
                      <m:sub>
                        <m:r>
                          <a:rPr lang="en-US" sz="2400" b="0" i="1" smtClean="0">
                            <a:solidFill>
                              <a:srgbClr val="0432FF"/>
                            </a:solidFill>
                            <a:latin typeface="Cambria Math" panose="02040503050406030204" pitchFamily="18" charset="0"/>
                          </a:rPr>
                          <m:t>5</m:t>
                        </m:r>
                      </m:sub>
                    </m:sSub>
                    <m:r>
                      <m:rPr>
                        <m:sty m:val="p"/>
                      </m:rPr>
                      <a:rPr lang="el-GR" sz="2400" i="1">
                        <a:solidFill>
                          <a:srgbClr val="0432FF"/>
                        </a:solidFill>
                        <a:latin typeface="Cambria Math" panose="02040503050406030204" pitchFamily="18" charset="0"/>
                      </a:rPr>
                      <m:t>α</m:t>
                    </m:r>
                    <m:r>
                      <a:rPr lang="en-US" sz="2400" i="1">
                        <a:solidFill>
                          <a:srgbClr val="0432FF"/>
                        </a:solidFill>
                        <a:latin typeface="Cambria Math" panose="02040503050406030204" pitchFamily="18" charset="0"/>
                      </a:rPr>
                      <m:t>𝑁𝐻</m:t>
                    </m:r>
                  </m:oMath>
                </a14:m>
                <a:endParaRPr lang="en-US" sz="2400" dirty="0">
                  <a:solidFill>
                    <a:srgbClr val="0432FF"/>
                  </a:solidFill>
                  <a:latin typeface="Times New Roman" panose="02020603050405020304" pitchFamily="18" charset="0"/>
                  <a:cs typeface="Times New Roman" panose="02020603050405020304" pitchFamily="18" charset="0"/>
                </a:endParaRPr>
              </a:p>
              <a:p>
                <a:r>
                  <a:rPr lang="en-US" sz="2400" dirty="0" smtClean="0">
                    <a:solidFill>
                      <a:srgbClr val="FF0000"/>
                    </a:solidFill>
                    <a:latin typeface="Times New Roman" panose="02020603050405020304" pitchFamily="18" charset="0"/>
                    <a:cs typeface="Times New Roman" panose="02020603050405020304" pitchFamily="18" charset="0"/>
                  </a:rPr>
                  <a:t>9. </a:t>
                </a:r>
                <a14:m>
                  <m:oMath xmlns:m="http://schemas.openxmlformats.org/officeDocument/2006/math">
                    <m:sSub>
                      <m:sSubPr>
                        <m:ctrlPr>
                          <a:rPr lang="en-US" sz="2400" i="1">
                            <a:solidFill>
                              <a:srgbClr val="FF0000"/>
                            </a:solidFill>
                            <a:latin typeface="Cambria Math" charset="0"/>
                          </a:rPr>
                        </m:ctrlPr>
                      </m:sSubPr>
                      <m:e>
                        <m:r>
                          <a:rPr lang="en-US" sz="2400" b="0" i="1" smtClean="0">
                            <a:solidFill>
                              <a:srgbClr val="FF0000"/>
                            </a:solidFill>
                            <a:latin typeface="Cambria Math" panose="02040503050406030204" pitchFamily="18" charset="0"/>
                          </a:rPr>
                          <m:t>𝐴</m:t>
                        </m:r>
                      </m:e>
                      <m:sub>
                        <m:r>
                          <a:rPr lang="en-US" sz="2400" b="0" i="1" smtClean="0">
                            <a:solidFill>
                              <a:srgbClr val="FF0000"/>
                            </a:solidFill>
                            <a:latin typeface="Cambria Math" panose="02040503050406030204" pitchFamily="18" charset="0"/>
                          </a:rPr>
                          <m:t>5</m:t>
                        </m:r>
                      </m:sub>
                    </m:sSub>
                    <m:r>
                      <m:rPr>
                        <m:sty m:val="p"/>
                      </m:rPr>
                      <a:rPr lang="el-GR" sz="2400" i="1">
                        <a:solidFill>
                          <a:srgbClr val="FF0000"/>
                        </a:solidFill>
                        <a:latin typeface="Cambria Math" panose="02040503050406030204" pitchFamily="18" charset="0"/>
                      </a:rPr>
                      <m:t>α</m:t>
                    </m:r>
                    <m:r>
                      <a:rPr lang="en-US" sz="2400" i="1">
                        <a:solidFill>
                          <a:srgbClr val="FF0000"/>
                        </a:solidFill>
                        <a:latin typeface="Cambria Math" panose="02040503050406030204" pitchFamily="18" charset="0"/>
                      </a:rPr>
                      <m:t>−</m:t>
                    </m:r>
                    <m:sSub>
                      <m:sSubPr>
                        <m:ctrlPr>
                          <a:rPr lang="en-US" sz="2400" i="1">
                            <a:solidFill>
                              <a:srgbClr val="FF0000"/>
                            </a:solidFill>
                            <a:latin typeface="Cambria Math" charset="0"/>
                          </a:rPr>
                        </m:ctrlPr>
                      </m:sSubPr>
                      <m:e>
                        <m:r>
                          <a:rPr lang="en-US" sz="2400" b="0" i="1" smtClean="0">
                            <a:solidFill>
                              <a:srgbClr val="FF0000"/>
                            </a:solidFill>
                            <a:latin typeface="Cambria Math" panose="02040503050406030204" pitchFamily="18" charset="0"/>
                          </a:rPr>
                          <m:t>𝐺𝐴𝐵𝐴</m:t>
                        </m:r>
                      </m:e>
                      <m:sub>
                        <m:r>
                          <a:rPr lang="en-US" sz="2400" b="0" i="1" smtClean="0">
                            <a:solidFill>
                              <a:srgbClr val="FF0000"/>
                            </a:solidFill>
                            <a:latin typeface="Cambria Math" panose="02040503050406030204" pitchFamily="18" charset="0"/>
                          </a:rPr>
                          <m:t>6</m:t>
                        </m:r>
                      </m:sub>
                    </m:sSub>
                    <m:r>
                      <a:rPr lang="en-US" sz="2400" i="1">
                        <a:solidFill>
                          <a:srgbClr val="FF0000"/>
                        </a:solidFill>
                        <a:latin typeface="Cambria Math" panose="02040503050406030204" pitchFamily="18" charset="0"/>
                      </a:rPr>
                      <m:t>𝑁𝐻</m:t>
                    </m:r>
                  </m:oMath>
                </a14:m>
                <a:endParaRPr lang="en-US" sz="2400" dirty="0">
                  <a:solidFill>
                    <a:srgbClr val="FF0000"/>
                  </a:solidFill>
                  <a:latin typeface="Times New Roman" panose="02020603050405020304" pitchFamily="18" charset="0"/>
                  <a:cs typeface="Times New Roman" panose="02020603050405020304" pitchFamily="18" charset="0"/>
                </a:endParaRPr>
              </a:p>
              <a:p>
                <a:r>
                  <a:rPr lang="en-US" sz="2400" dirty="0" smtClean="0">
                    <a:solidFill>
                      <a:srgbClr val="0432FF"/>
                    </a:solidFill>
                    <a:latin typeface="Times New Roman" panose="02020603050405020304" pitchFamily="18" charset="0"/>
                    <a:cs typeface="Times New Roman" panose="02020603050405020304" pitchFamily="18" charset="0"/>
                  </a:rPr>
                  <a:t>10.</a:t>
                </a:r>
                <a14:m>
                  <m:oMath xmlns:m="http://schemas.openxmlformats.org/officeDocument/2006/math">
                    <m:sSub>
                      <m:sSubPr>
                        <m:ctrlPr>
                          <a:rPr lang="en-US" sz="2400" i="1">
                            <a:solidFill>
                              <a:srgbClr val="0432FF"/>
                            </a:solidFill>
                            <a:latin typeface="Cambria Math" charset="0"/>
                          </a:rPr>
                        </m:ctrlPr>
                      </m:sSubPr>
                      <m:e>
                        <m:r>
                          <a:rPr lang="en-US" sz="2400" i="1">
                            <a:solidFill>
                              <a:srgbClr val="0432FF"/>
                            </a:solidFill>
                            <a:latin typeface="Cambria Math" panose="02040503050406030204" pitchFamily="18" charset="0"/>
                          </a:rPr>
                          <m:t> </m:t>
                        </m:r>
                        <m:r>
                          <a:rPr lang="en-US" sz="2400" b="0" i="1" smtClean="0">
                            <a:solidFill>
                              <a:srgbClr val="0432FF"/>
                            </a:solidFill>
                            <a:latin typeface="Cambria Math" panose="02040503050406030204" pitchFamily="18" charset="0"/>
                          </a:rPr>
                          <m:t>𝐺𝐴𝐵𝐴</m:t>
                        </m:r>
                      </m:e>
                      <m:sub>
                        <m:r>
                          <a:rPr lang="en-US" sz="2400" b="0" i="1" smtClean="0">
                            <a:solidFill>
                              <a:srgbClr val="0432FF"/>
                            </a:solidFill>
                            <a:latin typeface="Cambria Math" panose="02040503050406030204" pitchFamily="18" charset="0"/>
                          </a:rPr>
                          <m:t>6</m:t>
                        </m:r>
                      </m:sub>
                    </m:sSub>
                    <m:r>
                      <m:rPr>
                        <m:sty m:val="p"/>
                      </m:rPr>
                      <a:rPr lang="el-GR" sz="2400" i="1">
                        <a:solidFill>
                          <a:srgbClr val="0432FF"/>
                        </a:solidFill>
                        <a:latin typeface="Cambria Math" panose="02040503050406030204" pitchFamily="18" charset="0"/>
                      </a:rPr>
                      <m:t>γ</m:t>
                    </m:r>
                    <m:r>
                      <a:rPr lang="en-US" sz="2400" b="0" i="1" smtClean="0">
                        <a:solidFill>
                          <a:srgbClr val="0432FF"/>
                        </a:solidFill>
                        <a:latin typeface="Cambria Math" panose="02040503050406030204" pitchFamily="18" charset="0"/>
                      </a:rPr>
                      <m:t>𝑁𝐻</m:t>
                    </m:r>
                  </m:oMath>
                </a14:m>
                <a:endParaRPr lang="en-US" sz="2400" dirty="0">
                  <a:solidFill>
                    <a:srgbClr val="0432FF"/>
                  </a:solidFill>
                  <a:latin typeface="Times New Roman" panose="02020603050405020304" pitchFamily="18" charset="0"/>
                  <a:cs typeface="Times New Roman" panose="02020603050405020304" pitchFamily="18" charset="0"/>
                </a:endParaRPr>
              </a:p>
              <a:p>
                <a:r>
                  <a:rPr lang="en-US" sz="2400" dirty="0" smtClean="0">
                    <a:solidFill>
                      <a:srgbClr val="0432FF"/>
                    </a:solidFill>
                    <a:latin typeface="Times New Roman" panose="02020603050405020304" pitchFamily="18" charset="0"/>
                    <a:cs typeface="Times New Roman" panose="02020603050405020304" pitchFamily="18" charset="0"/>
                  </a:rPr>
                  <a:t>11.</a:t>
                </a:r>
                <a14:m>
                  <m:oMath xmlns:m="http://schemas.openxmlformats.org/officeDocument/2006/math">
                    <m:sSub>
                      <m:sSubPr>
                        <m:ctrlPr>
                          <a:rPr lang="en-US" sz="2400" i="1">
                            <a:solidFill>
                              <a:srgbClr val="0432FF"/>
                            </a:solidFill>
                            <a:latin typeface="Cambria Math" charset="0"/>
                          </a:rPr>
                        </m:ctrlPr>
                      </m:sSubPr>
                      <m:e>
                        <m:r>
                          <a:rPr lang="en-US" sz="2400" i="1">
                            <a:solidFill>
                              <a:srgbClr val="0432FF"/>
                            </a:solidFill>
                            <a:latin typeface="Cambria Math" panose="02040503050406030204" pitchFamily="18" charset="0"/>
                          </a:rPr>
                          <m:t> </m:t>
                        </m:r>
                        <m:r>
                          <a:rPr lang="en-US" sz="2400" i="1">
                            <a:solidFill>
                              <a:srgbClr val="0432FF"/>
                            </a:solidFill>
                            <a:latin typeface="Cambria Math" panose="02040503050406030204" pitchFamily="18" charset="0"/>
                          </a:rPr>
                          <m:t>𝐺𝐴𝐵𝐴</m:t>
                        </m:r>
                      </m:e>
                      <m:sub>
                        <m:r>
                          <a:rPr lang="en-US" sz="2400" i="1">
                            <a:solidFill>
                              <a:srgbClr val="0432FF"/>
                            </a:solidFill>
                            <a:latin typeface="Cambria Math" panose="02040503050406030204" pitchFamily="18" charset="0"/>
                          </a:rPr>
                          <m:t>6</m:t>
                        </m:r>
                      </m:sub>
                    </m:sSub>
                    <m:r>
                      <m:rPr>
                        <m:sty m:val="p"/>
                      </m:rPr>
                      <a:rPr lang="el-GR" sz="2400" i="1">
                        <a:solidFill>
                          <a:srgbClr val="0432FF"/>
                        </a:solidFill>
                        <a:latin typeface="Cambria Math" panose="02040503050406030204" pitchFamily="18" charset="0"/>
                      </a:rPr>
                      <m:t>α</m:t>
                    </m:r>
                    <m:r>
                      <a:rPr lang="en-US" sz="2400" i="1">
                        <a:solidFill>
                          <a:srgbClr val="0432FF"/>
                        </a:solidFill>
                        <a:latin typeface="Cambria Math" panose="02040503050406030204" pitchFamily="18" charset="0"/>
                      </a:rPr>
                      <m:t>𝑁𝐻</m:t>
                    </m:r>
                  </m:oMath>
                </a14:m>
                <a:endParaRPr lang="en-US" sz="2400" dirty="0">
                  <a:solidFill>
                    <a:srgbClr val="0432FF"/>
                  </a:solidFill>
                  <a:latin typeface="Times New Roman" panose="02020603050405020304" pitchFamily="18" charset="0"/>
                  <a:cs typeface="Times New Roman" panose="02020603050405020304" pitchFamily="18" charset="0"/>
                </a:endParaRPr>
              </a:p>
              <a:p>
                <a:r>
                  <a:rPr lang="en-US" sz="2400" dirty="0" smtClean="0">
                    <a:solidFill>
                      <a:srgbClr val="0432FF"/>
                    </a:solidFill>
                    <a:latin typeface="Times New Roman" panose="02020603050405020304" pitchFamily="18" charset="0"/>
                    <a:cs typeface="Times New Roman" panose="02020603050405020304" pitchFamily="18" charset="0"/>
                  </a:rPr>
                  <a:t>12.</a:t>
                </a:r>
                <a14:m>
                  <m:oMath xmlns:m="http://schemas.openxmlformats.org/officeDocument/2006/math">
                    <m:sSub>
                      <m:sSubPr>
                        <m:ctrlPr>
                          <a:rPr lang="en-US" sz="2400" i="1">
                            <a:solidFill>
                              <a:srgbClr val="0432FF"/>
                            </a:solidFill>
                            <a:latin typeface="Cambria Math" charset="0"/>
                          </a:rPr>
                        </m:ctrlPr>
                      </m:sSubPr>
                      <m:e>
                        <m:r>
                          <a:rPr lang="en-US" sz="2400" i="1">
                            <a:solidFill>
                              <a:srgbClr val="0432FF"/>
                            </a:solidFill>
                            <a:latin typeface="Cambria Math" panose="02040503050406030204" pitchFamily="18" charset="0"/>
                          </a:rPr>
                          <m:t> </m:t>
                        </m:r>
                        <m:r>
                          <a:rPr lang="en-US" sz="2400" i="1">
                            <a:solidFill>
                              <a:srgbClr val="0432FF"/>
                            </a:solidFill>
                            <a:latin typeface="Cambria Math" panose="02040503050406030204" pitchFamily="18" charset="0"/>
                          </a:rPr>
                          <m:t>𝐺𝐴𝐵𝐴</m:t>
                        </m:r>
                      </m:e>
                      <m:sub>
                        <m:r>
                          <a:rPr lang="en-US" sz="2400" i="1">
                            <a:solidFill>
                              <a:srgbClr val="0432FF"/>
                            </a:solidFill>
                            <a:latin typeface="Cambria Math" panose="02040503050406030204" pitchFamily="18" charset="0"/>
                          </a:rPr>
                          <m:t>6</m:t>
                        </m:r>
                      </m:sub>
                    </m:sSub>
                    <m:r>
                      <m:rPr>
                        <m:sty m:val="p"/>
                      </m:rPr>
                      <a:rPr lang="el-GR" sz="2400" i="1" smtClean="0">
                        <a:solidFill>
                          <a:srgbClr val="0432FF"/>
                        </a:solidFill>
                        <a:latin typeface="Cambria Math" panose="02040503050406030204" pitchFamily="18" charset="0"/>
                      </a:rPr>
                      <m:t>β</m:t>
                    </m:r>
                    <m:r>
                      <a:rPr lang="en-US" sz="2400" i="1">
                        <a:solidFill>
                          <a:srgbClr val="0432FF"/>
                        </a:solidFill>
                        <a:latin typeface="Cambria Math" panose="02040503050406030204" pitchFamily="18" charset="0"/>
                      </a:rPr>
                      <m:t>𝑁𝐻</m:t>
                    </m:r>
                  </m:oMath>
                </a14:m>
                <a:endParaRPr lang="en-US" sz="2400" dirty="0">
                  <a:solidFill>
                    <a:srgbClr val="0432FF"/>
                  </a:solidFill>
                  <a:latin typeface="Times New Roman" panose="02020603050405020304" pitchFamily="18" charset="0"/>
                  <a:cs typeface="Times New Roman" panose="02020603050405020304" pitchFamily="18" charset="0"/>
                </a:endParaRPr>
              </a:p>
              <a:p>
                <a:r>
                  <a:rPr lang="en-US" sz="2400" dirty="0" smtClean="0">
                    <a:solidFill>
                      <a:srgbClr val="FF0000"/>
                    </a:solidFill>
                    <a:latin typeface="Times New Roman" panose="02020603050405020304" pitchFamily="18" charset="0"/>
                    <a:cs typeface="Times New Roman" panose="02020603050405020304" pitchFamily="18" charset="0"/>
                  </a:rPr>
                  <a:t>13. </a:t>
                </a:r>
                <a14:m>
                  <m:oMath xmlns:m="http://schemas.openxmlformats.org/officeDocument/2006/math">
                    <m:sSub>
                      <m:sSubPr>
                        <m:ctrlPr>
                          <a:rPr lang="en-US" sz="2400" i="1">
                            <a:solidFill>
                              <a:srgbClr val="FF0000"/>
                            </a:solidFill>
                            <a:latin typeface="Cambria Math" charset="0"/>
                          </a:rPr>
                        </m:ctrlPr>
                      </m:sSubPr>
                      <m:e>
                        <m:r>
                          <a:rPr lang="en-US" sz="2400" i="1">
                            <a:solidFill>
                              <a:srgbClr val="FF0000"/>
                            </a:solidFill>
                            <a:latin typeface="Cambria Math" panose="02040503050406030204" pitchFamily="18" charset="0"/>
                          </a:rPr>
                          <m:t>𝐺𝐴𝐵𝐴</m:t>
                        </m:r>
                      </m:e>
                      <m:sub>
                        <m:r>
                          <a:rPr lang="en-US" sz="2400" i="1">
                            <a:solidFill>
                              <a:srgbClr val="FF0000"/>
                            </a:solidFill>
                            <a:latin typeface="Cambria Math" panose="02040503050406030204" pitchFamily="18" charset="0"/>
                          </a:rPr>
                          <m:t>6</m:t>
                        </m:r>
                      </m:sub>
                    </m:sSub>
                    <m:r>
                      <m:rPr>
                        <m:sty m:val="p"/>
                      </m:rPr>
                      <a:rPr lang="el-GR" sz="2400" i="1">
                        <a:solidFill>
                          <a:srgbClr val="FF0000"/>
                        </a:solidFill>
                        <a:latin typeface="Cambria Math" panose="02040503050406030204" pitchFamily="18" charset="0"/>
                      </a:rPr>
                      <m:t>α</m:t>
                    </m:r>
                    <m:r>
                      <a:rPr lang="en-US" sz="2400" i="1">
                        <a:solidFill>
                          <a:srgbClr val="FF0000"/>
                        </a:solidFill>
                        <a:latin typeface="Cambria Math" panose="02040503050406030204" pitchFamily="18" charset="0"/>
                      </a:rPr>
                      <m:t>−</m:t>
                    </m:r>
                    <m:sSub>
                      <m:sSubPr>
                        <m:ctrlPr>
                          <a:rPr lang="en-US" sz="2400" i="1">
                            <a:solidFill>
                              <a:srgbClr val="FF0000"/>
                            </a:solidFill>
                            <a:latin typeface="Cambria Math" charset="0"/>
                          </a:rPr>
                        </m:ctrlPr>
                      </m:sSubPr>
                      <m:e>
                        <m:r>
                          <a:rPr lang="en-US" sz="2400" i="1">
                            <a:solidFill>
                              <a:srgbClr val="FF0000"/>
                            </a:solidFill>
                            <a:latin typeface="Cambria Math" panose="02040503050406030204" pitchFamily="18" charset="0"/>
                          </a:rPr>
                          <m:t>𝐷</m:t>
                        </m:r>
                      </m:e>
                      <m:sub>
                        <m:r>
                          <a:rPr lang="en-US" sz="2400" i="1">
                            <a:solidFill>
                              <a:srgbClr val="FF0000"/>
                            </a:solidFill>
                            <a:latin typeface="Cambria Math" panose="02040503050406030204" pitchFamily="18" charset="0"/>
                          </a:rPr>
                          <m:t>7</m:t>
                        </m:r>
                      </m:sub>
                    </m:sSub>
                    <m:r>
                      <a:rPr lang="en-US" sz="2400" i="1">
                        <a:solidFill>
                          <a:srgbClr val="FF0000"/>
                        </a:solidFill>
                        <a:latin typeface="Cambria Math" panose="02040503050406030204" pitchFamily="18" charset="0"/>
                      </a:rPr>
                      <m:t>𝑁𝐻</m:t>
                    </m:r>
                  </m:oMath>
                </a14:m>
                <a:endParaRPr lang="en-US" sz="2400" dirty="0" smtClean="0">
                  <a:solidFill>
                    <a:srgbClr val="FF0000"/>
                  </a:solidFill>
                  <a:latin typeface="Times New Roman" panose="02020603050405020304" pitchFamily="18" charset="0"/>
                  <a:cs typeface="Times New Roman" panose="02020603050405020304" pitchFamily="18" charset="0"/>
                </a:endParaRPr>
              </a:p>
              <a:p>
                <a:r>
                  <a:rPr lang="en-US" sz="2400" dirty="0" smtClean="0">
                    <a:solidFill>
                      <a:srgbClr val="0432FF"/>
                    </a:solidFill>
                    <a:latin typeface="Times New Roman" panose="02020603050405020304" pitchFamily="18" charset="0"/>
                    <a:cs typeface="Times New Roman" panose="02020603050405020304" pitchFamily="18" charset="0"/>
                  </a:rPr>
                  <a:t>14. </a:t>
                </a:r>
                <a14:m>
                  <m:oMath xmlns:m="http://schemas.openxmlformats.org/officeDocument/2006/math">
                    <m:sSub>
                      <m:sSubPr>
                        <m:ctrlPr>
                          <a:rPr lang="en-US" sz="2400" i="1">
                            <a:solidFill>
                              <a:srgbClr val="0432FF"/>
                            </a:solidFill>
                            <a:latin typeface="Cambria Math" charset="0"/>
                          </a:rPr>
                        </m:ctrlPr>
                      </m:sSubPr>
                      <m:e>
                        <m:r>
                          <a:rPr lang="en-US" sz="2400" b="0" i="1" smtClean="0">
                            <a:solidFill>
                              <a:srgbClr val="0432FF"/>
                            </a:solidFill>
                            <a:latin typeface="Cambria Math" charset="0"/>
                          </a:rPr>
                          <m:t>𝐷</m:t>
                        </m:r>
                      </m:e>
                      <m:sub>
                        <m:r>
                          <a:rPr lang="en-US" sz="2400" b="0" i="1" smtClean="0">
                            <a:solidFill>
                              <a:srgbClr val="0432FF"/>
                            </a:solidFill>
                            <a:latin typeface="Cambria Math" charset="0"/>
                          </a:rPr>
                          <m:t>7</m:t>
                        </m:r>
                      </m:sub>
                    </m:sSub>
                    <m:r>
                      <m:rPr>
                        <m:sty m:val="p"/>
                      </m:rPr>
                      <a:rPr lang="el-GR" sz="2400" i="1">
                        <a:solidFill>
                          <a:srgbClr val="0432FF"/>
                        </a:solidFill>
                        <a:latin typeface="Cambria Math" panose="02040503050406030204" pitchFamily="18" charset="0"/>
                      </a:rPr>
                      <m:t>β</m:t>
                    </m:r>
                    <m:r>
                      <a:rPr lang="en-US" sz="2400" i="1">
                        <a:solidFill>
                          <a:srgbClr val="0432FF"/>
                        </a:solidFill>
                        <a:latin typeface="Cambria Math" panose="02040503050406030204" pitchFamily="18" charset="0"/>
                      </a:rPr>
                      <m:t>−</m:t>
                    </m:r>
                    <m:sSub>
                      <m:sSubPr>
                        <m:ctrlPr>
                          <a:rPr lang="en-US" sz="2400" i="1">
                            <a:solidFill>
                              <a:srgbClr val="0432FF"/>
                            </a:solidFill>
                            <a:latin typeface="Cambria Math" charset="0"/>
                          </a:rPr>
                        </m:ctrlPr>
                      </m:sSubPr>
                      <m:e>
                        <m:r>
                          <a:rPr lang="en-US" sz="2400" i="1">
                            <a:solidFill>
                              <a:srgbClr val="0432FF"/>
                            </a:solidFill>
                            <a:latin typeface="Cambria Math" panose="02040503050406030204" pitchFamily="18" charset="0"/>
                          </a:rPr>
                          <m:t>𝐷</m:t>
                        </m:r>
                      </m:e>
                      <m:sub>
                        <m:r>
                          <a:rPr lang="en-US" sz="2400" i="1">
                            <a:solidFill>
                              <a:srgbClr val="0432FF"/>
                            </a:solidFill>
                            <a:latin typeface="Cambria Math" panose="02040503050406030204" pitchFamily="18" charset="0"/>
                          </a:rPr>
                          <m:t>7</m:t>
                        </m:r>
                      </m:sub>
                    </m:sSub>
                    <m:r>
                      <a:rPr lang="en-US" sz="2400" i="1">
                        <a:solidFill>
                          <a:srgbClr val="0432FF"/>
                        </a:solidFill>
                        <a:latin typeface="Cambria Math" panose="02040503050406030204" pitchFamily="18" charset="0"/>
                      </a:rPr>
                      <m:t>𝑁𝐻</m:t>
                    </m:r>
                  </m:oMath>
                </a14:m>
                <a:endParaRPr lang="en-US" sz="2400" dirty="0">
                  <a:solidFill>
                    <a:srgbClr val="0432FF"/>
                  </a:solidFill>
                  <a:latin typeface="Times New Roman" panose="02020603050405020304" pitchFamily="18" charset="0"/>
                  <a:cs typeface="Times New Roman" panose="02020603050405020304" pitchFamily="18" charset="0"/>
                </a:endParaRPr>
              </a:p>
              <a:p>
                <a:r>
                  <a:rPr lang="en-US" sz="2400" dirty="0" smtClean="0">
                    <a:solidFill>
                      <a:srgbClr val="0432FF"/>
                    </a:solidFill>
                    <a:latin typeface="Times New Roman" panose="02020603050405020304" pitchFamily="18" charset="0"/>
                    <a:cs typeface="Times New Roman" panose="02020603050405020304" pitchFamily="18" charset="0"/>
                  </a:rPr>
                  <a:t>15. </a:t>
                </a:r>
                <a14:m>
                  <m:oMath xmlns:m="http://schemas.openxmlformats.org/officeDocument/2006/math">
                    <m:sSub>
                      <m:sSubPr>
                        <m:ctrlPr>
                          <a:rPr lang="en-US" sz="2400" i="1">
                            <a:solidFill>
                              <a:srgbClr val="0432FF"/>
                            </a:solidFill>
                            <a:latin typeface="Cambria Math" charset="0"/>
                          </a:rPr>
                        </m:ctrlPr>
                      </m:sSubPr>
                      <m:e>
                        <m:r>
                          <a:rPr lang="en-US" sz="2400" i="1">
                            <a:solidFill>
                              <a:srgbClr val="0432FF"/>
                            </a:solidFill>
                            <a:latin typeface="Cambria Math" charset="0"/>
                          </a:rPr>
                          <m:t>𝐷</m:t>
                        </m:r>
                      </m:e>
                      <m:sub>
                        <m:r>
                          <a:rPr lang="en-US" sz="2400" i="1">
                            <a:solidFill>
                              <a:srgbClr val="0432FF"/>
                            </a:solidFill>
                            <a:latin typeface="Cambria Math" charset="0"/>
                          </a:rPr>
                          <m:t>7</m:t>
                        </m:r>
                      </m:sub>
                    </m:sSub>
                    <m:r>
                      <m:rPr>
                        <m:sty m:val="p"/>
                      </m:rPr>
                      <a:rPr lang="el-GR" sz="2400" i="1">
                        <a:solidFill>
                          <a:srgbClr val="0432FF"/>
                        </a:solidFill>
                        <a:latin typeface="Cambria Math" panose="02040503050406030204" pitchFamily="18" charset="0"/>
                      </a:rPr>
                      <m:t>β</m:t>
                    </m:r>
                    <m:r>
                      <a:rPr lang="en-US" sz="2400" i="1">
                        <a:solidFill>
                          <a:srgbClr val="0432FF"/>
                        </a:solidFill>
                        <a:latin typeface="Cambria Math" panose="02040503050406030204" pitchFamily="18" charset="0"/>
                      </a:rPr>
                      <m:t>−</m:t>
                    </m:r>
                    <m:sSub>
                      <m:sSubPr>
                        <m:ctrlPr>
                          <a:rPr lang="en-US" sz="2400" i="1">
                            <a:solidFill>
                              <a:srgbClr val="0432FF"/>
                            </a:solidFill>
                            <a:latin typeface="Cambria Math" charset="0"/>
                          </a:rPr>
                        </m:ctrlPr>
                      </m:sSubPr>
                      <m:e>
                        <m:r>
                          <a:rPr lang="en-US" sz="2400" i="1">
                            <a:solidFill>
                              <a:srgbClr val="0432FF"/>
                            </a:solidFill>
                            <a:latin typeface="Cambria Math" panose="02040503050406030204" pitchFamily="18" charset="0"/>
                          </a:rPr>
                          <m:t>𝐷</m:t>
                        </m:r>
                      </m:e>
                      <m:sub>
                        <m:r>
                          <a:rPr lang="en-US" sz="2400" i="1">
                            <a:solidFill>
                              <a:srgbClr val="0432FF"/>
                            </a:solidFill>
                            <a:latin typeface="Cambria Math" panose="02040503050406030204" pitchFamily="18" charset="0"/>
                          </a:rPr>
                          <m:t>7</m:t>
                        </m:r>
                      </m:sub>
                    </m:sSub>
                    <m:r>
                      <a:rPr lang="en-US" sz="2400" i="1">
                        <a:solidFill>
                          <a:srgbClr val="0432FF"/>
                        </a:solidFill>
                        <a:latin typeface="Cambria Math" panose="02040503050406030204" pitchFamily="18" charset="0"/>
                      </a:rPr>
                      <m:t>𝑁𝐻</m:t>
                    </m:r>
                  </m:oMath>
                </a14:m>
                <a:endParaRPr lang="en-US" sz="2400" dirty="0">
                  <a:solidFill>
                    <a:srgbClr val="0432FF"/>
                  </a:solidFill>
                  <a:latin typeface="Times New Roman" panose="02020603050405020304" pitchFamily="18" charset="0"/>
                  <a:cs typeface="Times New Roman" panose="02020603050405020304" pitchFamily="18" charset="0"/>
                </a:endParaRPr>
              </a:p>
              <a:p>
                <a:r>
                  <a:rPr lang="en-US" sz="2400" dirty="0" smtClean="0">
                    <a:solidFill>
                      <a:srgbClr val="0432FF"/>
                    </a:solidFill>
                    <a:latin typeface="Times New Roman" panose="02020603050405020304" pitchFamily="18" charset="0"/>
                    <a:cs typeface="Times New Roman" panose="02020603050405020304" pitchFamily="18" charset="0"/>
                  </a:rPr>
                  <a:t>16. </a:t>
                </a:r>
                <a14:m>
                  <m:oMath xmlns:m="http://schemas.openxmlformats.org/officeDocument/2006/math">
                    <m:sSub>
                      <m:sSubPr>
                        <m:ctrlPr>
                          <a:rPr lang="en-US" sz="2400" i="1">
                            <a:solidFill>
                              <a:srgbClr val="0432FF"/>
                            </a:solidFill>
                            <a:latin typeface="Cambria Math" charset="0"/>
                          </a:rPr>
                        </m:ctrlPr>
                      </m:sSubPr>
                      <m:e>
                        <m:r>
                          <a:rPr lang="en-US" sz="2400" b="0" i="1" smtClean="0">
                            <a:solidFill>
                              <a:srgbClr val="0432FF"/>
                            </a:solidFill>
                            <a:latin typeface="Cambria Math" panose="02040503050406030204" pitchFamily="18" charset="0"/>
                          </a:rPr>
                          <m:t>𝐷</m:t>
                        </m:r>
                      </m:e>
                      <m:sub>
                        <m:r>
                          <a:rPr lang="en-US" sz="2400" b="0" i="1" smtClean="0">
                            <a:solidFill>
                              <a:srgbClr val="0432FF"/>
                            </a:solidFill>
                            <a:latin typeface="Cambria Math" panose="02040503050406030204" pitchFamily="18" charset="0"/>
                          </a:rPr>
                          <m:t>7</m:t>
                        </m:r>
                      </m:sub>
                    </m:sSub>
                    <m:r>
                      <m:rPr>
                        <m:sty m:val="p"/>
                      </m:rPr>
                      <a:rPr lang="el-GR" sz="2400" i="1">
                        <a:solidFill>
                          <a:srgbClr val="0432FF"/>
                        </a:solidFill>
                        <a:latin typeface="Cambria Math" panose="02040503050406030204" pitchFamily="18" charset="0"/>
                      </a:rPr>
                      <m:t>α</m:t>
                    </m:r>
                    <m:r>
                      <a:rPr lang="en-US" sz="2400" i="1">
                        <a:solidFill>
                          <a:srgbClr val="0432FF"/>
                        </a:solidFill>
                        <a:latin typeface="Cambria Math" panose="02040503050406030204" pitchFamily="18" charset="0"/>
                      </a:rPr>
                      <m:t>𝑁𝐻</m:t>
                    </m:r>
                  </m:oMath>
                </a14:m>
                <a:r>
                  <a:rPr lang="en-US" sz="2400" dirty="0">
                    <a:solidFill>
                      <a:srgbClr val="0432FF"/>
                    </a:solidFill>
                    <a:latin typeface="Times New Roman" panose="02020603050405020304" pitchFamily="18" charset="0"/>
                    <a:cs typeface="Times New Roman" panose="02020603050405020304" pitchFamily="18" charset="0"/>
                  </a:rPr>
                  <a:t> </a:t>
                </a:r>
              </a:p>
              <a:p>
                <a:pPr marL="171450" indent="-171450">
                  <a:buFontTx/>
                  <a:buChar char="-"/>
                </a:pPr>
                <a:endParaRPr lang="en-US" sz="1200" dirty="0"/>
              </a:p>
            </p:txBody>
          </p:sp>
        </mc:Choice>
        <mc:Fallback xmlns="">
          <p:sp>
            <p:nvSpPr>
              <p:cNvPr id="83" name="TextBox 82">
                <a:extLst>
                  <a:ext uri="{FF2B5EF4-FFF2-40B4-BE49-F238E27FC236}">
                    <a16:creationId xmlns:a16="http://schemas.microsoft.com/office/drawing/2014/main" xmlns:a14="http://schemas.microsoft.com/office/drawing/2010/main" xmlns="" id="{43FC7F43-4AEB-44BF-9D0C-40D3FB429FAF}"/>
                  </a:ext>
                </a:extLst>
              </p:cNvPr>
              <p:cNvSpPr txBox="1">
                <a:spLocks noRot="1" noChangeAspect="1" noMove="1" noResize="1" noEditPoints="1" noAdjustHandles="1" noChangeArrowheads="1" noChangeShapeType="1" noTextEdit="1"/>
              </p:cNvSpPr>
              <p:nvPr/>
            </p:nvSpPr>
            <p:spPr>
              <a:xfrm>
                <a:off x="30486460" y="16809665"/>
                <a:ext cx="3059295" cy="6186309"/>
              </a:xfrm>
              <a:prstGeom prst="rect">
                <a:avLst/>
              </a:prstGeom>
              <a:blipFill rotWithShape="0">
                <a:blip r:embed="rId16"/>
                <a:stretch>
                  <a:fillRect l="-2988" t="-788"/>
                </a:stretch>
              </a:blipFill>
            </p:spPr>
            <p:txBody>
              <a:bodyPr/>
              <a:lstStyle/>
              <a:p>
                <a:r>
                  <a:rPr lang="en-US">
                    <a:noFill/>
                  </a:rPr>
                  <a:t> </a:t>
                </a:r>
              </a:p>
            </p:txBody>
          </p:sp>
        </mc:Fallback>
      </mc:AlternateContent>
      <p:pic>
        <p:nvPicPr>
          <p:cNvPr id="84" name="Picture 83">
            <a:extLst>
              <a:ext uri="{FF2B5EF4-FFF2-40B4-BE49-F238E27FC236}">
                <a16:creationId xmlns:a16="http://schemas.microsoft.com/office/drawing/2014/main" xmlns="" id="{3E3693E8-E636-4601-B7D8-3288A969BEFC}"/>
              </a:ext>
            </a:extLst>
          </p:cNvPr>
          <p:cNvPicPr>
            <a:picLocks noChangeAspect="1"/>
          </p:cNvPicPr>
          <p:nvPr/>
        </p:nvPicPr>
        <p:blipFill rotWithShape="1">
          <a:blip r:embed="rId17"/>
          <a:srcRect l="8956" t="5122" r="8985"/>
          <a:stretch/>
        </p:blipFill>
        <p:spPr>
          <a:xfrm>
            <a:off x="16712607" y="6933572"/>
            <a:ext cx="8017714" cy="5214539"/>
          </a:xfrm>
          <a:prstGeom prst="rect">
            <a:avLst/>
          </a:prstGeom>
        </p:spPr>
      </p:pic>
      <p:sp>
        <p:nvSpPr>
          <p:cNvPr id="59" name="TextBox 58">
            <a:extLst>
              <a:ext uri="{FF2B5EF4-FFF2-40B4-BE49-F238E27FC236}">
                <a16:creationId xmlns:a16="http://schemas.microsoft.com/office/drawing/2014/main" xmlns="" id="{CF2C6867-DD1F-43EA-AA66-D60C25F4DFDF}"/>
              </a:ext>
            </a:extLst>
          </p:cNvPr>
          <p:cNvSpPr txBox="1"/>
          <p:nvPr/>
        </p:nvSpPr>
        <p:spPr>
          <a:xfrm>
            <a:off x="23989650" y="24446899"/>
            <a:ext cx="360003" cy="400110"/>
          </a:xfrm>
          <a:prstGeom prst="rect">
            <a:avLst/>
          </a:prstGeom>
          <a:noFill/>
        </p:spPr>
        <p:txBody>
          <a:bodyPr wrap="square" rtlCol="0">
            <a:spAutoFit/>
          </a:bodyPr>
          <a:lstStyle/>
          <a:p>
            <a:r>
              <a:rPr lang="en-US" sz="2000" dirty="0">
                <a:solidFill>
                  <a:srgbClr val="0432FF"/>
                </a:solidFill>
              </a:rPr>
              <a:t>4</a:t>
            </a:r>
          </a:p>
        </p:txBody>
      </p:sp>
      <p:sp>
        <p:nvSpPr>
          <p:cNvPr id="60" name="TextBox 59">
            <a:extLst>
              <a:ext uri="{FF2B5EF4-FFF2-40B4-BE49-F238E27FC236}">
                <a16:creationId xmlns:a16="http://schemas.microsoft.com/office/drawing/2014/main" xmlns="" id="{919F38E8-41D6-4429-8014-3351A45D4E98}"/>
              </a:ext>
            </a:extLst>
          </p:cNvPr>
          <p:cNvSpPr txBox="1"/>
          <p:nvPr/>
        </p:nvSpPr>
        <p:spPr>
          <a:xfrm>
            <a:off x="24487625" y="24592328"/>
            <a:ext cx="360003" cy="400110"/>
          </a:xfrm>
          <a:prstGeom prst="rect">
            <a:avLst/>
          </a:prstGeom>
          <a:noFill/>
        </p:spPr>
        <p:txBody>
          <a:bodyPr wrap="square" rtlCol="0">
            <a:spAutoFit/>
          </a:bodyPr>
          <a:lstStyle/>
          <a:p>
            <a:r>
              <a:rPr lang="en-US" sz="2000" dirty="0">
                <a:solidFill>
                  <a:srgbClr val="FF0000"/>
                </a:solidFill>
              </a:rPr>
              <a:t>5</a:t>
            </a:r>
          </a:p>
        </p:txBody>
      </p:sp>
      <p:sp>
        <p:nvSpPr>
          <p:cNvPr id="62" name="TextBox 61">
            <a:extLst>
              <a:ext uri="{FF2B5EF4-FFF2-40B4-BE49-F238E27FC236}">
                <a16:creationId xmlns:a16="http://schemas.microsoft.com/office/drawing/2014/main" xmlns="" id="{1F878114-CDBB-44DD-9FAA-F4B394120D73}"/>
              </a:ext>
            </a:extLst>
          </p:cNvPr>
          <p:cNvSpPr txBox="1"/>
          <p:nvPr/>
        </p:nvSpPr>
        <p:spPr>
          <a:xfrm>
            <a:off x="24762883" y="24555535"/>
            <a:ext cx="515801" cy="400110"/>
          </a:xfrm>
          <a:prstGeom prst="rect">
            <a:avLst/>
          </a:prstGeom>
          <a:noFill/>
        </p:spPr>
        <p:txBody>
          <a:bodyPr wrap="square" rtlCol="0">
            <a:spAutoFit/>
          </a:bodyPr>
          <a:lstStyle/>
          <a:p>
            <a:r>
              <a:rPr lang="en-US" sz="2000" dirty="0" smtClean="0">
                <a:solidFill>
                  <a:srgbClr val="0432FF"/>
                </a:solidFill>
              </a:rPr>
              <a:t>6</a:t>
            </a:r>
            <a:endParaRPr lang="en-US" sz="2000" dirty="0">
              <a:solidFill>
                <a:srgbClr val="0432FF"/>
              </a:solidFill>
            </a:endParaRPr>
          </a:p>
        </p:txBody>
      </p:sp>
      <p:sp>
        <p:nvSpPr>
          <p:cNvPr id="67" name="TextBox 66">
            <a:extLst>
              <a:ext uri="{FF2B5EF4-FFF2-40B4-BE49-F238E27FC236}">
                <a16:creationId xmlns:a16="http://schemas.microsoft.com/office/drawing/2014/main" xmlns="" id="{FDD17475-48A7-4961-9B8E-1126247818CA}"/>
              </a:ext>
            </a:extLst>
          </p:cNvPr>
          <p:cNvSpPr txBox="1"/>
          <p:nvPr/>
        </p:nvSpPr>
        <p:spPr>
          <a:xfrm>
            <a:off x="17445116" y="12261862"/>
            <a:ext cx="7295673" cy="1569660"/>
          </a:xfrm>
          <a:prstGeom prst="rect">
            <a:avLst/>
          </a:prstGeom>
          <a:solidFill>
            <a:schemeClr val="accent1">
              <a:lumMod val="20000"/>
              <a:lumOff val="80000"/>
            </a:schemeClr>
          </a:solid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Figure 8: </a:t>
            </a:r>
            <a:r>
              <a:rPr lang="en-US" sz="2400" dirty="0">
                <a:latin typeface="Times New Roman" panose="02020603050405020304" pitchFamily="18" charset="0"/>
                <a:cs typeface="Times New Roman" panose="02020603050405020304" pitchFamily="18" charset="0"/>
              </a:rPr>
              <a:t>STD-NMR </a:t>
            </a:r>
            <a:r>
              <a:rPr lang="en-US" sz="2400" dirty="0" smtClean="0">
                <a:latin typeface="Times New Roman" panose="02020603050405020304" pitchFamily="18" charset="0"/>
                <a:cs typeface="Times New Roman" panose="02020603050405020304" pitchFamily="18" charset="0"/>
              </a:rPr>
              <a:t>of peptide with PHG </a:t>
            </a:r>
            <a:r>
              <a:rPr lang="en-US" sz="2400" dirty="0">
                <a:latin typeface="Times New Roman" panose="02020603050405020304" pitchFamily="18" charset="0"/>
                <a:cs typeface="Times New Roman" panose="02020603050405020304" pitchFamily="18" charset="0"/>
              </a:rPr>
              <a:t>with mouse monoclonal </a:t>
            </a:r>
            <a:r>
              <a:rPr lang="en-US" sz="2400" dirty="0" smtClean="0">
                <a:latin typeface="Times New Roman" panose="02020603050405020304" pitchFamily="18" charset="0"/>
                <a:cs typeface="Times New Roman" panose="02020603050405020304" pitchFamily="18" charset="0"/>
              </a:rPr>
              <a:t>antibody (blue) mixture. </a:t>
            </a:r>
            <a:r>
              <a:rPr lang="en-US" sz="2400" baseline="30000" dirty="0" smtClean="0">
                <a:latin typeface="Times New Roman" panose="02020603050405020304" pitchFamily="18" charset="0"/>
                <a:cs typeface="Times New Roman" panose="02020603050405020304" pitchFamily="18" charset="0"/>
              </a:rPr>
              <a:t>1</a:t>
            </a:r>
            <a:r>
              <a:rPr lang="en-US" sz="2400" dirty="0" smtClean="0">
                <a:latin typeface="Times New Roman" panose="02020603050405020304" pitchFamily="18" charset="0"/>
                <a:cs typeface="Times New Roman" panose="02020603050405020304" pitchFamily="18" charset="0"/>
              </a:rPr>
              <a:t>H </a:t>
            </a:r>
            <a:r>
              <a:rPr lang="en-US" sz="2400" dirty="0">
                <a:latin typeface="Times New Roman" panose="02020603050405020304" pitchFamily="18" charset="0"/>
                <a:cs typeface="Times New Roman" panose="02020603050405020304" pitchFamily="18" charset="0"/>
              </a:rPr>
              <a:t>NMR of peptide (GVTSAphgD) </a:t>
            </a:r>
            <a:r>
              <a:rPr lang="en-US" sz="2400" dirty="0" smtClean="0">
                <a:latin typeface="Times New Roman" panose="02020603050405020304" pitchFamily="18" charset="0"/>
                <a:cs typeface="Times New Roman" panose="02020603050405020304" pitchFamily="18" charset="0"/>
              </a:rPr>
              <a:t>in D</a:t>
            </a:r>
            <a:r>
              <a:rPr lang="en-US" sz="2400" baseline="-25000" dirty="0" smtClean="0">
                <a:latin typeface="Times New Roman" panose="02020603050405020304" pitchFamily="18" charset="0"/>
                <a:cs typeface="Times New Roman" panose="02020603050405020304" pitchFamily="18" charset="0"/>
              </a:rPr>
              <a:t>2</a:t>
            </a:r>
            <a:r>
              <a:rPr lang="en-US" sz="2400" dirty="0" smtClean="0">
                <a:latin typeface="Times New Roman" panose="02020603050405020304" pitchFamily="18" charset="0"/>
                <a:cs typeface="Times New Roman" panose="02020603050405020304" pitchFamily="18" charset="0"/>
              </a:rPr>
              <a:t>O </a:t>
            </a:r>
            <a:r>
              <a:rPr lang="en-US" sz="2400" dirty="0">
                <a:latin typeface="Times New Roman" panose="02020603050405020304" pitchFamily="18" charset="0"/>
                <a:cs typeface="Times New Roman" panose="02020603050405020304" pitchFamily="18" charset="0"/>
              </a:rPr>
              <a:t>(red). Labeled peaks represents binding </a:t>
            </a:r>
            <a:r>
              <a:rPr lang="en-US" sz="2400" dirty="0" smtClean="0">
                <a:latin typeface="Times New Roman" panose="02020603050405020304" pitchFamily="18" charset="0"/>
                <a:cs typeface="Times New Roman" panose="02020603050405020304" pitchFamily="18" charset="0"/>
              </a:rPr>
              <a:t>of PHG from </a:t>
            </a:r>
            <a:r>
              <a:rPr lang="en-US" sz="2400" dirty="0">
                <a:latin typeface="Times New Roman" panose="02020603050405020304" pitchFamily="18" charset="0"/>
                <a:cs typeface="Times New Roman" panose="02020603050405020304" pitchFamily="18" charset="0"/>
              </a:rPr>
              <a:t>STD-NMR. </a:t>
            </a:r>
            <a:endParaRPr lang="en-US" sz="2400" b="1" dirty="0">
              <a:latin typeface="Times New Roman" panose="02020603050405020304" pitchFamily="18" charset="0"/>
              <a:cs typeface="Times New Roman" panose="02020603050405020304" pitchFamily="18" charset="0"/>
            </a:endParaRPr>
          </a:p>
        </p:txBody>
      </p:sp>
      <p:sp>
        <p:nvSpPr>
          <p:cNvPr id="68" name="TextBox 67">
            <a:extLst>
              <a:ext uri="{FF2B5EF4-FFF2-40B4-BE49-F238E27FC236}">
                <a16:creationId xmlns:a16="http://schemas.microsoft.com/office/drawing/2014/main" xmlns="" id="{4FF04330-76FE-4CB7-B712-86865AF29B2E}"/>
              </a:ext>
            </a:extLst>
          </p:cNvPr>
          <p:cNvSpPr txBox="1"/>
          <p:nvPr/>
        </p:nvSpPr>
        <p:spPr>
          <a:xfrm>
            <a:off x="9640331" y="23637350"/>
            <a:ext cx="9538258" cy="1569660"/>
          </a:xfrm>
          <a:prstGeom prst="rect">
            <a:avLst/>
          </a:prstGeom>
          <a:noFill/>
        </p:spPr>
        <p:txBody>
          <a:bodyPr wrap="square" rtlCol="0">
            <a:spAutoFit/>
          </a:bodyPr>
          <a:lstStyle/>
          <a:p>
            <a:r>
              <a:rPr lang="en-US" sz="2400" b="1" dirty="0">
                <a:latin typeface="Times New Roman" panose="02020603050405020304" pitchFamily="18" charset="0"/>
                <a:cs typeface="Times New Roman" panose="02020603050405020304" pitchFamily="18" charset="0"/>
              </a:rPr>
              <a:t>Figure 3: </a:t>
            </a:r>
            <a:r>
              <a:rPr lang="en-US" sz="2400" dirty="0">
                <a:latin typeface="Times New Roman" panose="02020603050405020304" pitchFamily="18" charset="0"/>
                <a:cs typeface="Times New Roman" panose="02020603050405020304" pitchFamily="18" charset="0"/>
              </a:rPr>
              <a:t>Mechanism of activation step and addition </a:t>
            </a:r>
            <a:r>
              <a:rPr lang="en-US" sz="2400" dirty="0" smtClean="0">
                <a:latin typeface="Times New Roman" panose="02020603050405020304" pitchFamily="18" charset="0"/>
                <a:cs typeface="Times New Roman" panose="02020603050405020304" pitchFamily="18" charset="0"/>
              </a:rPr>
              <a:t>of </a:t>
            </a:r>
            <a:r>
              <a:rPr lang="en-US" sz="2400" dirty="0">
                <a:latin typeface="Times New Roman" panose="02020603050405020304" pitchFamily="18" charset="0"/>
                <a:cs typeface="Times New Roman" panose="02020603050405020304" pitchFamily="18" charset="0"/>
              </a:rPr>
              <a:t>amino </a:t>
            </a:r>
            <a:r>
              <a:rPr lang="en-US" sz="2400" dirty="0" smtClean="0">
                <a:latin typeface="Times New Roman" panose="02020603050405020304" pitchFamily="18" charset="0"/>
                <a:cs typeface="Times New Roman" panose="02020603050405020304" pitchFamily="18" charset="0"/>
              </a:rPr>
              <a:t>acid, used </a:t>
            </a:r>
            <a:r>
              <a:rPr lang="en-US" sz="2400" dirty="0" err="1" smtClean="0">
                <a:latin typeface="Times New Roman" panose="02020603050405020304" pitchFamily="18" charset="0"/>
                <a:cs typeface="Times New Roman" panose="02020603050405020304" pitchFamily="18" charset="0"/>
              </a:rPr>
              <a:t>Diisopropylethylamine</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(DIPEA), hexafluorophosphate benzotriazole tetramethyl uronium (HBTU) and hydroxybenzotriazole (HOBT</a:t>
            </a:r>
            <a:r>
              <a:rPr lang="en-US" sz="2400" dirty="0" smtClean="0">
                <a:latin typeface="Times New Roman" panose="02020603050405020304" pitchFamily="18" charset="0"/>
                <a:cs typeface="Times New Roman" panose="02020603050405020304" pitchFamily="18" charset="0"/>
              </a:rPr>
              <a:t>) as activators (4).</a:t>
            </a:r>
            <a:endParaRPr lang="en-US" sz="2400" b="1" dirty="0">
              <a:latin typeface="Times New Roman" panose="02020603050405020304" pitchFamily="18" charset="0"/>
              <a:cs typeface="Times New Roman" panose="02020603050405020304" pitchFamily="18" charset="0"/>
            </a:endParaRPr>
          </a:p>
        </p:txBody>
      </p:sp>
      <p:sp>
        <p:nvSpPr>
          <p:cNvPr id="70" name="TextBox 69">
            <a:extLst>
              <a:ext uri="{FF2B5EF4-FFF2-40B4-BE49-F238E27FC236}">
                <a16:creationId xmlns:a16="http://schemas.microsoft.com/office/drawing/2014/main" xmlns="" id="{D0F45995-3127-477E-B9A7-0BC6D1CAFBFA}"/>
              </a:ext>
            </a:extLst>
          </p:cNvPr>
          <p:cNvSpPr txBox="1"/>
          <p:nvPr/>
        </p:nvSpPr>
        <p:spPr>
          <a:xfrm>
            <a:off x="20363991" y="29277847"/>
            <a:ext cx="10505755" cy="830997"/>
          </a:xfrm>
          <a:prstGeom prst="rect">
            <a:avLst/>
          </a:prstGeom>
          <a:noFill/>
        </p:spPr>
        <p:txBody>
          <a:bodyPr wrap="square" rtlCol="0">
            <a:spAutoFit/>
          </a:bodyPr>
          <a:lstStyle/>
          <a:p>
            <a:r>
              <a:rPr lang="en-US" sz="2400" b="1" dirty="0">
                <a:latin typeface="Times New Roman" panose="02020603050405020304" pitchFamily="18" charset="0"/>
                <a:cs typeface="Times New Roman" panose="02020603050405020304" pitchFamily="18" charset="0"/>
              </a:rPr>
              <a:t>Figure 6: </a:t>
            </a:r>
            <a:r>
              <a:rPr lang="en-US" sz="2400" dirty="0">
                <a:latin typeface="Times New Roman" panose="02020603050405020304" pitchFamily="18" charset="0"/>
                <a:cs typeface="Times New Roman" panose="02020603050405020304" pitchFamily="18" charset="0"/>
              </a:rPr>
              <a:t>peptide structure of GVTSAgabaD. Arrows correlates with 2D NMR of TOSCY over lay with </a:t>
            </a:r>
            <a:r>
              <a:rPr lang="en-US" sz="2400" dirty="0" smtClean="0">
                <a:latin typeface="Times New Roman" panose="02020603050405020304" pitchFamily="18" charset="0"/>
                <a:cs typeface="Times New Roman" panose="02020603050405020304" pitchFamily="18" charset="0"/>
              </a:rPr>
              <a:t>REOSY to confirm correct synthesized peptide.</a:t>
            </a:r>
            <a:endParaRPr lang="en-US" sz="2400" b="1" dirty="0">
              <a:latin typeface="Times New Roman" panose="02020603050405020304" pitchFamily="18" charset="0"/>
              <a:cs typeface="Times New Roman" panose="02020603050405020304" pitchFamily="18" charset="0"/>
            </a:endParaRPr>
          </a:p>
        </p:txBody>
      </p:sp>
      <p:sp>
        <p:nvSpPr>
          <p:cNvPr id="71" name="TextBox 70">
            <a:extLst>
              <a:ext uri="{FF2B5EF4-FFF2-40B4-BE49-F238E27FC236}">
                <a16:creationId xmlns:a16="http://schemas.microsoft.com/office/drawing/2014/main" xmlns="" id="{90D00F46-BDDF-48D9-B605-AD011E49FC56}"/>
              </a:ext>
            </a:extLst>
          </p:cNvPr>
          <p:cNvSpPr txBox="1"/>
          <p:nvPr/>
        </p:nvSpPr>
        <p:spPr>
          <a:xfrm>
            <a:off x="9344141" y="31294432"/>
            <a:ext cx="9193644" cy="830997"/>
          </a:xfrm>
          <a:prstGeom prst="rect">
            <a:avLst/>
          </a:prstGeom>
          <a:noFill/>
        </p:spPr>
        <p:txBody>
          <a:bodyPr wrap="square" rtlCol="0">
            <a:spAutoFit/>
          </a:bodyPr>
          <a:lstStyle/>
          <a:p>
            <a:r>
              <a:rPr lang="en-US" sz="2400" b="1" dirty="0">
                <a:latin typeface="Times New Roman" panose="02020603050405020304" pitchFamily="18" charset="0"/>
                <a:cs typeface="Times New Roman" panose="02020603050405020304" pitchFamily="18" charset="0"/>
              </a:rPr>
              <a:t>Figure 4: </a:t>
            </a:r>
            <a:r>
              <a:rPr lang="en-US" sz="2400" dirty="0">
                <a:latin typeface="Times New Roman" panose="02020603050405020304" pitchFamily="18" charset="0"/>
                <a:cs typeface="Times New Roman" panose="02020603050405020304" pitchFamily="18" charset="0"/>
              </a:rPr>
              <a:t>FMOC removal mechanism, </a:t>
            </a:r>
            <a:r>
              <a:rPr lang="en-US" sz="2400" dirty="0" smtClean="0">
                <a:latin typeface="Times New Roman" panose="02020603050405020304" pitchFamily="18" charset="0"/>
                <a:cs typeface="Times New Roman" panose="02020603050405020304" pitchFamily="18" charset="0"/>
              </a:rPr>
              <a:t>used </a:t>
            </a:r>
            <a:r>
              <a:rPr lang="en-US" sz="2400" dirty="0">
                <a:latin typeface="Times New Roman" panose="02020603050405020304" pitchFamily="18" charset="0"/>
                <a:cs typeface="Times New Roman" panose="02020603050405020304" pitchFamily="18" charset="0"/>
              </a:rPr>
              <a:t>piperidine to remove the </a:t>
            </a:r>
            <a:r>
              <a:rPr lang="en-US" sz="2400" dirty="0" smtClean="0">
                <a:latin typeface="Times New Roman" panose="02020603050405020304" pitchFamily="18" charset="0"/>
                <a:cs typeface="Times New Roman" panose="02020603050405020304" pitchFamily="18" charset="0"/>
              </a:rPr>
              <a:t>protecting group (FMOC).  </a:t>
            </a:r>
            <a:endParaRPr lang="en-US" sz="2400" b="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3" name="TextBox 72">
                <a:extLst>
                  <a:ext uri="{FF2B5EF4-FFF2-40B4-BE49-F238E27FC236}">
                    <a16:creationId xmlns:a16="http://schemas.microsoft.com/office/drawing/2014/main" xmlns="" id="{A421CBC5-463A-4C97-8483-81FFD50E90BF}"/>
                  </a:ext>
                </a:extLst>
              </p:cNvPr>
              <p:cNvSpPr txBox="1"/>
              <p:nvPr/>
            </p:nvSpPr>
            <p:spPr>
              <a:xfrm>
                <a:off x="20229210" y="8258142"/>
                <a:ext cx="1687359"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charset="0"/>
                            </a:rPr>
                          </m:ctrlPr>
                        </m:sSubPr>
                        <m:e>
                          <m:r>
                            <a:rPr lang="en-US" sz="2000" b="0" i="1" smtClean="0">
                              <a:solidFill>
                                <a:schemeClr val="tx1"/>
                              </a:solidFill>
                              <a:latin typeface="Cambria Math" panose="02040503050406030204" pitchFamily="18" charset="0"/>
                            </a:rPr>
                            <m:t>𝑃𝐻𝐺</m:t>
                          </m:r>
                        </m:e>
                        <m:sub>
                          <m:r>
                            <a:rPr lang="en-US" sz="2000" b="0" i="1" smtClean="0">
                              <a:solidFill>
                                <a:schemeClr val="tx1"/>
                              </a:solidFill>
                              <a:latin typeface="Cambria Math" panose="02040503050406030204" pitchFamily="18" charset="0"/>
                            </a:rPr>
                            <m:t>6</m:t>
                          </m:r>
                        </m:sub>
                      </m:sSub>
                      <m:r>
                        <m:rPr>
                          <m:sty m:val="p"/>
                        </m:rPr>
                        <a:rPr lang="en-US" sz="2000" b="0" i="0" smtClean="0">
                          <a:solidFill>
                            <a:schemeClr val="tx1"/>
                          </a:solidFill>
                          <a:latin typeface="Cambria Math" panose="02040503050406030204" pitchFamily="18" charset="0"/>
                        </a:rPr>
                        <m:t>AR</m:t>
                      </m:r>
                    </m:oMath>
                  </m:oMathPara>
                </a14:m>
                <a:endParaRPr lang="en-US" sz="1400" dirty="0">
                  <a:solidFill>
                    <a:schemeClr val="bg1"/>
                  </a:solidFill>
                  <a:latin typeface="Times New Roman" panose="02020603050405020304" pitchFamily="18" charset="0"/>
                  <a:cs typeface="Times New Roman" panose="02020603050405020304" pitchFamily="18" charset="0"/>
                </a:endParaRPr>
              </a:p>
            </p:txBody>
          </p:sp>
        </mc:Choice>
        <mc:Fallback xmlns="">
          <p:sp>
            <p:nvSpPr>
              <p:cNvPr id="73" name="TextBox 72">
                <a:extLst>
                  <a:ext uri="{FF2B5EF4-FFF2-40B4-BE49-F238E27FC236}">
                    <a16:creationId xmlns="" xmlns:a16="http://schemas.microsoft.com/office/drawing/2014/main" xmlns:a14="http://schemas.microsoft.com/office/drawing/2010/main" id="{A421CBC5-463A-4C97-8483-81FFD50E90BF}"/>
                  </a:ext>
                </a:extLst>
              </p:cNvPr>
              <p:cNvSpPr txBox="1">
                <a:spLocks noRot="1" noChangeAspect="1" noMove="1" noResize="1" noEditPoints="1" noAdjustHandles="1" noChangeArrowheads="1" noChangeShapeType="1" noTextEdit="1"/>
              </p:cNvSpPr>
              <p:nvPr/>
            </p:nvSpPr>
            <p:spPr>
              <a:xfrm>
                <a:off x="20229210" y="8258142"/>
                <a:ext cx="1687359" cy="400110"/>
              </a:xfrm>
              <a:prstGeom prst="rect">
                <a:avLst/>
              </a:prstGeom>
              <a:blipFill rotWithShape="0">
                <a:blip r:embed="rId18"/>
                <a:stretch>
                  <a:fillRect b="-15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4" name="TextBox 73">
                <a:extLst>
                  <a:ext uri="{FF2B5EF4-FFF2-40B4-BE49-F238E27FC236}">
                    <a16:creationId xmlns:a16="http://schemas.microsoft.com/office/drawing/2014/main" xmlns="" id="{ABEB2308-7E7A-4DA5-B529-22AA9872589A}"/>
                  </a:ext>
                </a:extLst>
              </p:cNvPr>
              <p:cNvSpPr txBox="1"/>
              <p:nvPr/>
            </p:nvSpPr>
            <p:spPr>
              <a:xfrm>
                <a:off x="32654830" y="8615151"/>
                <a:ext cx="450284"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charset="0"/>
                            </a:rPr>
                          </m:ctrlPr>
                        </m:sSubPr>
                        <m:e>
                          <m:r>
                            <a:rPr lang="en-US" sz="2000" b="0" i="1" smtClean="0">
                              <a:solidFill>
                                <a:schemeClr val="tx1"/>
                              </a:solidFill>
                              <a:latin typeface="Cambria Math" panose="02040503050406030204" pitchFamily="18" charset="0"/>
                            </a:rPr>
                            <m:t>𝑉</m:t>
                          </m:r>
                        </m:e>
                        <m:sub>
                          <m:r>
                            <a:rPr lang="en-US" sz="2000" b="0" i="1" smtClean="0">
                              <a:solidFill>
                                <a:schemeClr val="tx1"/>
                              </a:solidFill>
                              <a:latin typeface="Cambria Math" panose="02040503050406030204" pitchFamily="18" charset="0"/>
                            </a:rPr>
                            <m:t>1</m:t>
                          </m:r>
                        </m:sub>
                      </m:sSub>
                      <m:r>
                        <m:rPr>
                          <m:sty m:val="p"/>
                        </m:rPr>
                        <a:rPr lang="el-GR" sz="2000" b="0" i="1" smtClean="0">
                          <a:solidFill>
                            <a:schemeClr val="tx1"/>
                          </a:solidFill>
                          <a:latin typeface="Cambria Math" panose="02040503050406030204" pitchFamily="18" charset="0"/>
                        </a:rPr>
                        <m:t>γ</m:t>
                      </m:r>
                    </m:oMath>
                  </m:oMathPara>
                </a14:m>
                <a:endParaRPr lang="en-US" sz="1400" dirty="0">
                  <a:solidFill>
                    <a:schemeClr val="bg1"/>
                  </a:solidFill>
                  <a:latin typeface="Times New Roman" panose="02020603050405020304" pitchFamily="18" charset="0"/>
                  <a:cs typeface="Times New Roman" panose="02020603050405020304" pitchFamily="18" charset="0"/>
                </a:endParaRPr>
              </a:p>
            </p:txBody>
          </p:sp>
        </mc:Choice>
        <mc:Fallback xmlns="">
          <p:sp>
            <p:nvSpPr>
              <p:cNvPr id="74" name="TextBox 73">
                <a:extLst>
                  <a:ext uri="{FF2B5EF4-FFF2-40B4-BE49-F238E27FC236}">
                    <a16:creationId xmlns:a16="http://schemas.microsoft.com/office/drawing/2014/main" id="{ABEB2308-7E7A-4DA5-B529-22AA9872589A}"/>
                  </a:ext>
                </a:extLst>
              </p:cNvPr>
              <p:cNvSpPr txBox="1">
                <a:spLocks noRot="1" noChangeAspect="1" noMove="1" noResize="1" noEditPoints="1" noAdjustHandles="1" noChangeArrowheads="1" noChangeShapeType="1" noTextEdit="1"/>
              </p:cNvSpPr>
              <p:nvPr/>
            </p:nvSpPr>
            <p:spPr>
              <a:xfrm>
                <a:off x="32654830" y="8615151"/>
                <a:ext cx="450284" cy="400110"/>
              </a:xfrm>
              <a:prstGeom prst="rect">
                <a:avLst/>
              </a:prstGeom>
              <a:blipFill>
                <a:blip r:embed="rId21"/>
                <a:stretch>
                  <a:fillRect r="-20270" b="-606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5" name="TextBox 74">
                <a:extLst>
                  <a:ext uri="{FF2B5EF4-FFF2-40B4-BE49-F238E27FC236}">
                    <a16:creationId xmlns:a16="http://schemas.microsoft.com/office/drawing/2014/main" xmlns="" id="{B5AA811D-943F-423D-BCF1-9428BE1ED9F8}"/>
                  </a:ext>
                </a:extLst>
              </p:cNvPr>
              <p:cNvSpPr txBox="1"/>
              <p:nvPr/>
            </p:nvSpPr>
            <p:spPr>
              <a:xfrm>
                <a:off x="32166091" y="9047627"/>
                <a:ext cx="428097"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charset="0"/>
                            </a:rPr>
                          </m:ctrlPr>
                        </m:sSubPr>
                        <m:e>
                          <m:r>
                            <a:rPr lang="en-US" sz="2000" b="0" i="1" smtClean="0">
                              <a:solidFill>
                                <a:schemeClr val="tx1"/>
                              </a:solidFill>
                              <a:latin typeface="Cambria Math" panose="02040503050406030204" pitchFamily="18" charset="0"/>
                            </a:rPr>
                            <m:t>𝑇</m:t>
                          </m:r>
                        </m:e>
                        <m:sub>
                          <m:r>
                            <a:rPr lang="en-US" sz="2000" b="0" i="1" smtClean="0">
                              <a:solidFill>
                                <a:schemeClr val="tx1"/>
                              </a:solidFill>
                              <a:latin typeface="Cambria Math" panose="02040503050406030204" pitchFamily="18" charset="0"/>
                            </a:rPr>
                            <m:t>3</m:t>
                          </m:r>
                        </m:sub>
                      </m:sSub>
                      <m:r>
                        <m:rPr>
                          <m:sty m:val="p"/>
                        </m:rPr>
                        <a:rPr lang="el-GR" sz="2000" b="0" i="1" smtClean="0">
                          <a:solidFill>
                            <a:schemeClr val="tx1"/>
                          </a:solidFill>
                          <a:latin typeface="Cambria Math" panose="02040503050406030204" pitchFamily="18" charset="0"/>
                        </a:rPr>
                        <m:t>γ</m:t>
                      </m:r>
                    </m:oMath>
                  </m:oMathPara>
                </a14:m>
                <a:endParaRPr lang="en-US" sz="1400" dirty="0">
                  <a:solidFill>
                    <a:schemeClr val="bg1"/>
                  </a:solidFill>
                  <a:latin typeface="Times New Roman" panose="02020603050405020304" pitchFamily="18" charset="0"/>
                  <a:cs typeface="Times New Roman" panose="02020603050405020304" pitchFamily="18" charset="0"/>
                </a:endParaRPr>
              </a:p>
            </p:txBody>
          </p:sp>
        </mc:Choice>
        <mc:Fallback xmlns="">
          <p:sp>
            <p:nvSpPr>
              <p:cNvPr id="75" name="TextBox 74">
                <a:extLst>
                  <a:ext uri="{FF2B5EF4-FFF2-40B4-BE49-F238E27FC236}">
                    <a16:creationId xmlns:a16="http://schemas.microsoft.com/office/drawing/2014/main" id="{B5AA811D-943F-423D-BCF1-9428BE1ED9F8}"/>
                  </a:ext>
                </a:extLst>
              </p:cNvPr>
              <p:cNvSpPr txBox="1">
                <a:spLocks noRot="1" noChangeAspect="1" noMove="1" noResize="1" noEditPoints="1" noAdjustHandles="1" noChangeArrowheads="1" noChangeShapeType="1" noTextEdit="1"/>
              </p:cNvSpPr>
              <p:nvPr/>
            </p:nvSpPr>
            <p:spPr>
              <a:xfrm>
                <a:off x="32166091" y="9047627"/>
                <a:ext cx="428097" cy="400110"/>
              </a:xfrm>
              <a:prstGeom prst="rect">
                <a:avLst/>
              </a:prstGeom>
              <a:blipFill>
                <a:blip r:embed="rId22"/>
                <a:stretch>
                  <a:fillRect r="-28571" b="-606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7" name="TextBox 76">
                <a:extLst>
                  <a:ext uri="{FF2B5EF4-FFF2-40B4-BE49-F238E27FC236}">
                    <a16:creationId xmlns:a16="http://schemas.microsoft.com/office/drawing/2014/main" xmlns="" id="{37E2A217-2894-4498-B3BB-E05E73D8F0AD}"/>
                  </a:ext>
                </a:extLst>
              </p:cNvPr>
              <p:cNvSpPr txBox="1"/>
              <p:nvPr/>
            </p:nvSpPr>
            <p:spPr>
              <a:xfrm>
                <a:off x="31606122" y="8992397"/>
                <a:ext cx="528204"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charset="0"/>
                            </a:rPr>
                          </m:ctrlPr>
                        </m:sSubPr>
                        <m:e>
                          <m:r>
                            <a:rPr lang="en-US" sz="2000" b="0" i="1" smtClean="0">
                              <a:solidFill>
                                <a:schemeClr val="tx1"/>
                              </a:solidFill>
                              <a:latin typeface="Cambria Math" panose="02040503050406030204" pitchFamily="18" charset="0"/>
                            </a:rPr>
                            <m:t>𝐴</m:t>
                          </m:r>
                        </m:e>
                        <m:sub>
                          <m:r>
                            <a:rPr lang="en-US" sz="2000" b="0" i="1" smtClean="0">
                              <a:solidFill>
                                <a:schemeClr val="tx1"/>
                              </a:solidFill>
                              <a:latin typeface="Cambria Math" panose="02040503050406030204" pitchFamily="18" charset="0"/>
                            </a:rPr>
                            <m:t>5</m:t>
                          </m:r>
                        </m:sub>
                      </m:sSub>
                      <m:r>
                        <m:rPr>
                          <m:sty m:val="p"/>
                        </m:rPr>
                        <a:rPr lang="el-GR" sz="2000" i="1">
                          <a:latin typeface="Cambria Math" panose="02040503050406030204" pitchFamily="18" charset="0"/>
                        </a:rPr>
                        <m:t>β</m:t>
                      </m:r>
                    </m:oMath>
                  </m:oMathPara>
                </a14:m>
                <a:endParaRPr lang="en-US" sz="1400" dirty="0">
                  <a:solidFill>
                    <a:schemeClr val="bg1"/>
                  </a:solidFill>
                  <a:latin typeface="Times New Roman" panose="02020603050405020304" pitchFamily="18" charset="0"/>
                  <a:cs typeface="Times New Roman" panose="02020603050405020304" pitchFamily="18" charset="0"/>
                </a:endParaRPr>
              </a:p>
            </p:txBody>
          </p:sp>
        </mc:Choice>
        <mc:Fallback xmlns="">
          <p:sp>
            <p:nvSpPr>
              <p:cNvPr id="77" name="TextBox 76">
                <a:extLst>
                  <a:ext uri="{FF2B5EF4-FFF2-40B4-BE49-F238E27FC236}">
                    <a16:creationId xmlns:a16="http://schemas.microsoft.com/office/drawing/2014/main" id="{37E2A217-2894-4498-B3BB-E05E73D8F0AD}"/>
                  </a:ext>
                </a:extLst>
              </p:cNvPr>
              <p:cNvSpPr txBox="1">
                <a:spLocks noRot="1" noChangeAspect="1" noMove="1" noResize="1" noEditPoints="1" noAdjustHandles="1" noChangeArrowheads="1" noChangeShapeType="1" noTextEdit="1"/>
              </p:cNvSpPr>
              <p:nvPr/>
            </p:nvSpPr>
            <p:spPr>
              <a:xfrm>
                <a:off x="31606122" y="8992397"/>
                <a:ext cx="528204" cy="400110"/>
              </a:xfrm>
              <a:prstGeom prst="rect">
                <a:avLst/>
              </a:prstGeom>
              <a:blipFill>
                <a:blip r:embed="rId23"/>
                <a:stretch>
                  <a:fillRect r="-20930" b="-1515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xmlns="" id="{3715D5D9-1AE5-412B-A026-B0EB2CC07F00}"/>
                  </a:ext>
                </a:extLst>
              </p:cNvPr>
              <p:cNvSpPr txBox="1"/>
              <p:nvPr/>
            </p:nvSpPr>
            <p:spPr>
              <a:xfrm>
                <a:off x="30384125" y="9121756"/>
                <a:ext cx="937195"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charset="0"/>
                            </a:rPr>
                          </m:ctrlPr>
                        </m:sSubPr>
                        <m:e>
                          <m:r>
                            <a:rPr lang="en-US" sz="2000" b="0" i="1" smtClean="0">
                              <a:solidFill>
                                <a:schemeClr val="tx1"/>
                              </a:solidFill>
                              <a:latin typeface="Cambria Math" panose="02040503050406030204" pitchFamily="18" charset="0"/>
                            </a:rPr>
                            <m:t>𝐼𝑆𝑁</m:t>
                          </m:r>
                        </m:e>
                        <m:sub>
                          <m:r>
                            <a:rPr lang="en-US" sz="2000" b="0" i="1" smtClean="0">
                              <a:solidFill>
                                <a:schemeClr val="tx1"/>
                              </a:solidFill>
                              <a:latin typeface="Cambria Math" panose="02040503050406030204" pitchFamily="18" charset="0"/>
                            </a:rPr>
                            <m:t>6</m:t>
                          </m:r>
                        </m:sub>
                      </m:sSub>
                      <m:r>
                        <m:rPr>
                          <m:sty m:val="p"/>
                        </m:rPr>
                        <a:rPr lang="en-US" sz="2000" i="1">
                          <a:latin typeface="Cambria Math" panose="02040503050406030204" pitchFamily="18" charset="0"/>
                        </a:rPr>
                        <m:t>β</m:t>
                      </m:r>
                      <m:r>
                        <a:rPr lang="en-US" sz="2000" b="0" i="1" smtClean="0">
                          <a:latin typeface="Cambria Math" panose="02040503050406030204" pitchFamily="18" charset="0"/>
                        </a:rPr>
                        <m:t>1</m:t>
                      </m:r>
                    </m:oMath>
                  </m:oMathPara>
                </a14:m>
                <a:endParaRPr lang="en-US" sz="1400" dirty="0">
                  <a:solidFill>
                    <a:schemeClr val="bg1"/>
                  </a:solidFill>
                  <a:latin typeface="Times New Roman" panose="02020603050405020304" pitchFamily="18" charset="0"/>
                  <a:cs typeface="Times New Roman" panose="02020603050405020304" pitchFamily="18" charset="0"/>
                </a:endParaRPr>
              </a:p>
            </p:txBody>
          </p:sp>
        </mc:Choice>
        <mc:Fallback xmlns="">
          <p:sp>
            <p:nvSpPr>
              <p:cNvPr id="78" name="TextBox 77">
                <a:extLst>
                  <a:ext uri="{FF2B5EF4-FFF2-40B4-BE49-F238E27FC236}">
                    <a16:creationId xmlns:a16="http://schemas.microsoft.com/office/drawing/2014/main" id="{3715D5D9-1AE5-412B-A026-B0EB2CC07F00}"/>
                  </a:ext>
                </a:extLst>
              </p:cNvPr>
              <p:cNvSpPr txBox="1">
                <a:spLocks noRot="1" noChangeAspect="1" noMove="1" noResize="1" noEditPoints="1" noAdjustHandles="1" noChangeArrowheads="1" noChangeShapeType="1" noTextEdit="1"/>
              </p:cNvSpPr>
              <p:nvPr/>
            </p:nvSpPr>
            <p:spPr>
              <a:xfrm>
                <a:off x="30384125" y="9121756"/>
                <a:ext cx="937195" cy="400110"/>
              </a:xfrm>
              <a:prstGeom prst="rect">
                <a:avLst/>
              </a:prstGeom>
              <a:blipFill>
                <a:blip r:embed="rId24"/>
                <a:stretch>
                  <a:fillRect r="-4545" b="-1515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5" name="TextBox 84">
                <a:extLst>
                  <a:ext uri="{FF2B5EF4-FFF2-40B4-BE49-F238E27FC236}">
                    <a16:creationId xmlns:a16="http://schemas.microsoft.com/office/drawing/2014/main" xmlns="" id="{754D446C-DF9B-469F-9077-85C6963A9579}"/>
                  </a:ext>
                </a:extLst>
              </p:cNvPr>
              <p:cNvSpPr txBox="1"/>
              <p:nvPr/>
            </p:nvSpPr>
            <p:spPr>
              <a:xfrm>
                <a:off x="29286112" y="9314976"/>
                <a:ext cx="937195"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charset="0"/>
                            </a:rPr>
                          </m:ctrlPr>
                        </m:sSubPr>
                        <m:e>
                          <m:r>
                            <a:rPr lang="en-US" sz="2000" b="0" i="1" smtClean="0">
                              <a:solidFill>
                                <a:schemeClr val="tx1"/>
                              </a:solidFill>
                              <a:latin typeface="Cambria Math" panose="02040503050406030204" pitchFamily="18" charset="0"/>
                            </a:rPr>
                            <m:t>𝐼𝑆𝑁</m:t>
                          </m:r>
                        </m:e>
                        <m:sub>
                          <m:r>
                            <a:rPr lang="en-US" sz="2000" b="0" i="1" smtClean="0">
                              <a:solidFill>
                                <a:schemeClr val="tx1"/>
                              </a:solidFill>
                              <a:latin typeface="Cambria Math" panose="02040503050406030204" pitchFamily="18" charset="0"/>
                            </a:rPr>
                            <m:t>6</m:t>
                          </m:r>
                        </m:sub>
                      </m:sSub>
                      <m:r>
                        <m:rPr>
                          <m:sty m:val="p"/>
                        </m:rPr>
                        <a:rPr lang="el-GR" sz="2000" i="1" smtClean="0">
                          <a:latin typeface="Cambria Math" panose="02040503050406030204" pitchFamily="18" charset="0"/>
                        </a:rPr>
                        <m:t>α</m:t>
                      </m:r>
                      <m:r>
                        <a:rPr lang="en-US" sz="2000" b="0" i="1" smtClean="0">
                          <a:latin typeface="Cambria Math" panose="02040503050406030204" pitchFamily="18" charset="0"/>
                        </a:rPr>
                        <m:t>1</m:t>
                      </m:r>
                    </m:oMath>
                  </m:oMathPara>
                </a14:m>
                <a:endParaRPr lang="en-US" sz="1400" dirty="0">
                  <a:solidFill>
                    <a:schemeClr val="bg1"/>
                  </a:solidFill>
                  <a:latin typeface="Times New Roman" panose="02020603050405020304" pitchFamily="18" charset="0"/>
                  <a:cs typeface="Times New Roman" panose="02020603050405020304" pitchFamily="18" charset="0"/>
                </a:endParaRPr>
              </a:p>
            </p:txBody>
          </p:sp>
        </mc:Choice>
        <mc:Fallback xmlns="">
          <p:sp>
            <p:nvSpPr>
              <p:cNvPr id="85" name="TextBox 84">
                <a:extLst>
                  <a:ext uri="{FF2B5EF4-FFF2-40B4-BE49-F238E27FC236}">
                    <a16:creationId xmlns:a16="http://schemas.microsoft.com/office/drawing/2014/main" id="{754D446C-DF9B-469F-9077-85C6963A9579}"/>
                  </a:ext>
                </a:extLst>
              </p:cNvPr>
              <p:cNvSpPr txBox="1">
                <a:spLocks noRot="1" noChangeAspect="1" noMove="1" noResize="1" noEditPoints="1" noAdjustHandles="1" noChangeArrowheads="1" noChangeShapeType="1" noTextEdit="1"/>
              </p:cNvSpPr>
              <p:nvPr/>
            </p:nvSpPr>
            <p:spPr>
              <a:xfrm>
                <a:off x="29286112" y="9314976"/>
                <a:ext cx="937195" cy="400110"/>
              </a:xfrm>
              <a:prstGeom prst="rect">
                <a:avLst/>
              </a:prstGeom>
              <a:blipFill>
                <a:blip r:embed="rId25"/>
                <a:stretch>
                  <a:fillRect r="-5195" b="-15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6" name="TextBox 85">
                <a:extLst>
                  <a:ext uri="{FF2B5EF4-FFF2-40B4-BE49-F238E27FC236}">
                    <a16:creationId xmlns:a16="http://schemas.microsoft.com/office/drawing/2014/main" xmlns="" id="{C9277BF1-0224-40F0-87E0-EF57F25F1D93}"/>
                  </a:ext>
                </a:extLst>
              </p:cNvPr>
              <p:cNvSpPr txBox="1"/>
              <p:nvPr/>
            </p:nvSpPr>
            <p:spPr>
              <a:xfrm>
                <a:off x="28271606" y="9314122"/>
                <a:ext cx="1186854"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charset="0"/>
                            </a:rPr>
                          </m:ctrlPr>
                        </m:sSubPr>
                        <m:e>
                          <m:r>
                            <a:rPr lang="en-US" sz="2000" b="0" i="1" smtClean="0">
                              <a:solidFill>
                                <a:schemeClr val="tx1"/>
                              </a:solidFill>
                              <a:latin typeface="Cambria Math" panose="02040503050406030204" pitchFamily="18" charset="0"/>
                            </a:rPr>
                            <m:t>𝐼𝑆𝑁</m:t>
                          </m:r>
                        </m:e>
                        <m:sub>
                          <m:r>
                            <a:rPr lang="en-US" sz="2000" b="0" i="1" smtClean="0">
                              <a:solidFill>
                                <a:schemeClr val="tx1"/>
                              </a:solidFill>
                              <a:latin typeface="Cambria Math" panose="02040503050406030204" pitchFamily="18" charset="0"/>
                            </a:rPr>
                            <m:t>6</m:t>
                          </m:r>
                        </m:sub>
                      </m:sSub>
                      <m:r>
                        <m:rPr>
                          <m:sty m:val="p"/>
                        </m:rPr>
                        <a:rPr lang="el-GR" sz="2000" b="0" i="1" smtClean="0">
                          <a:solidFill>
                            <a:schemeClr val="tx1"/>
                          </a:solidFill>
                          <a:latin typeface="Cambria Math" panose="02040503050406030204" pitchFamily="18" charset="0"/>
                        </a:rPr>
                        <m:t>α</m:t>
                      </m:r>
                      <m:r>
                        <a:rPr lang="en-US" sz="2000" b="0" i="1" smtClean="0">
                          <a:solidFill>
                            <a:schemeClr val="tx1"/>
                          </a:solidFill>
                          <a:latin typeface="Cambria Math" panose="02040503050406030204" pitchFamily="18" charset="0"/>
                        </a:rPr>
                        <m:t>1</m:t>
                      </m:r>
                    </m:oMath>
                  </m:oMathPara>
                </a14:m>
                <a:endParaRPr lang="en-US" sz="1400" dirty="0">
                  <a:solidFill>
                    <a:schemeClr val="bg1"/>
                  </a:solidFill>
                  <a:latin typeface="Times New Roman" panose="02020603050405020304" pitchFamily="18" charset="0"/>
                  <a:cs typeface="Times New Roman" panose="02020603050405020304" pitchFamily="18" charset="0"/>
                </a:endParaRPr>
              </a:p>
            </p:txBody>
          </p:sp>
        </mc:Choice>
        <mc:Fallback xmlns="">
          <p:sp>
            <p:nvSpPr>
              <p:cNvPr id="86" name="TextBox 85">
                <a:extLst>
                  <a:ext uri="{FF2B5EF4-FFF2-40B4-BE49-F238E27FC236}">
                    <a16:creationId xmlns:a16="http://schemas.microsoft.com/office/drawing/2014/main" id="{C9277BF1-0224-40F0-87E0-EF57F25F1D93}"/>
                  </a:ext>
                </a:extLst>
              </p:cNvPr>
              <p:cNvSpPr txBox="1">
                <a:spLocks noRot="1" noChangeAspect="1" noMove="1" noResize="1" noEditPoints="1" noAdjustHandles="1" noChangeArrowheads="1" noChangeShapeType="1" noTextEdit="1"/>
              </p:cNvSpPr>
              <p:nvPr/>
            </p:nvSpPr>
            <p:spPr>
              <a:xfrm>
                <a:off x="28271606" y="9314122"/>
                <a:ext cx="1186854" cy="400110"/>
              </a:xfrm>
              <a:prstGeom prst="rect">
                <a:avLst/>
              </a:prstGeom>
              <a:blipFill>
                <a:blip r:embed="rId26"/>
                <a:stretch>
                  <a:fillRect b="-15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7" name="TextBox 86">
                <a:extLst>
                  <a:ext uri="{FF2B5EF4-FFF2-40B4-BE49-F238E27FC236}">
                    <a16:creationId xmlns:a16="http://schemas.microsoft.com/office/drawing/2014/main" xmlns="" id="{B6CDFAD0-E3B3-4A52-A020-DD86D0FA8703}"/>
                  </a:ext>
                </a:extLst>
              </p:cNvPr>
              <p:cNvSpPr txBox="1"/>
              <p:nvPr/>
            </p:nvSpPr>
            <p:spPr>
              <a:xfrm>
                <a:off x="26307641" y="9132881"/>
                <a:ext cx="58208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charset="0"/>
                            </a:rPr>
                          </m:ctrlPr>
                        </m:sSubPr>
                        <m:e>
                          <m:r>
                            <a:rPr lang="en-US" sz="2000" b="0" i="1" smtClean="0">
                              <a:solidFill>
                                <a:schemeClr val="tx1"/>
                              </a:solidFill>
                              <a:latin typeface="Cambria Math" panose="02040503050406030204" pitchFamily="18" charset="0"/>
                            </a:rPr>
                            <m:t>𝐺</m:t>
                          </m:r>
                        </m:e>
                        <m:sub>
                          <m:r>
                            <a:rPr lang="en-US" sz="2000" b="0" i="1" smtClean="0">
                              <a:solidFill>
                                <a:schemeClr val="tx1"/>
                              </a:solidFill>
                              <a:latin typeface="Cambria Math" panose="02040503050406030204" pitchFamily="18" charset="0"/>
                            </a:rPr>
                            <m:t>1</m:t>
                          </m:r>
                        </m:sub>
                      </m:sSub>
                      <m:r>
                        <m:rPr>
                          <m:sty m:val="p"/>
                        </m:rPr>
                        <a:rPr lang="el-GR" sz="2000" i="1" smtClean="0">
                          <a:latin typeface="Cambria Math" panose="02040503050406030204" pitchFamily="18" charset="0"/>
                        </a:rPr>
                        <m:t>α</m:t>
                      </m:r>
                    </m:oMath>
                  </m:oMathPara>
                </a14:m>
                <a:endParaRPr lang="en-US" sz="1400" dirty="0">
                  <a:solidFill>
                    <a:schemeClr val="bg1"/>
                  </a:solidFill>
                  <a:latin typeface="Times New Roman" panose="02020603050405020304" pitchFamily="18" charset="0"/>
                  <a:cs typeface="Times New Roman" panose="02020603050405020304" pitchFamily="18" charset="0"/>
                </a:endParaRPr>
              </a:p>
            </p:txBody>
          </p:sp>
        </mc:Choice>
        <mc:Fallback xmlns="">
          <p:sp>
            <p:nvSpPr>
              <p:cNvPr id="87" name="TextBox 86">
                <a:extLst>
                  <a:ext uri="{FF2B5EF4-FFF2-40B4-BE49-F238E27FC236}">
                    <a16:creationId xmlns:a16="http://schemas.microsoft.com/office/drawing/2014/main" id="{B6CDFAD0-E3B3-4A52-A020-DD86D0FA8703}"/>
                  </a:ext>
                </a:extLst>
              </p:cNvPr>
              <p:cNvSpPr txBox="1">
                <a:spLocks noRot="1" noChangeAspect="1" noMove="1" noResize="1" noEditPoints="1" noAdjustHandles="1" noChangeArrowheads="1" noChangeShapeType="1" noTextEdit="1"/>
              </p:cNvSpPr>
              <p:nvPr/>
            </p:nvSpPr>
            <p:spPr>
              <a:xfrm>
                <a:off x="26307641" y="9132881"/>
                <a:ext cx="582080" cy="400110"/>
              </a:xfrm>
              <a:prstGeom prst="rect">
                <a:avLst/>
              </a:prstGeom>
              <a:blipFill>
                <a:blip r:embed="rId27"/>
                <a:stretch>
                  <a:fillRect b="-15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xmlns="" id="{25203055-709A-4731-B671-BC2D2C509217}"/>
                  </a:ext>
                </a:extLst>
              </p:cNvPr>
              <p:cNvSpPr txBox="1"/>
              <p:nvPr/>
            </p:nvSpPr>
            <p:spPr>
              <a:xfrm>
                <a:off x="26798145" y="9142463"/>
                <a:ext cx="58208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charset="0"/>
                            </a:rPr>
                          </m:ctrlPr>
                        </m:sSubPr>
                        <m:e>
                          <m:r>
                            <a:rPr lang="en-US" sz="2000" b="0" i="1" smtClean="0">
                              <a:solidFill>
                                <a:schemeClr val="tx1"/>
                              </a:solidFill>
                              <a:latin typeface="Cambria Math" panose="02040503050406030204" pitchFamily="18" charset="0"/>
                            </a:rPr>
                            <m:t>𝑆</m:t>
                          </m:r>
                        </m:e>
                        <m:sub>
                          <m:r>
                            <a:rPr lang="en-US" sz="2000" b="0" i="1" smtClean="0">
                              <a:solidFill>
                                <a:schemeClr val="tx1"/>
                              </a:solidFill>
                              <a:latin typeface="Cambria Math" panose="02040503050406030204" pitchFamily="18" charset="0"/>
                            </a:rPr>
                            <m:t>4</m:t>
                          </m:r>
                        </m:sub>
                      </m:sSub>
                      <m:r>
                        <m:rPr>
                          <m:sty m:val="p"/>
                        </m:rPr>
                        <a:rPr lang="el-GR" sz="2000" i="1">
                          <a:latin typeface="Cambria Math" panose="02040503050406030204" pitchFamily="18" charset="0"/>
                        </a:rPr>
                        <m:t>β</m:t>
                      </m:r>
                    </m:oMath>
                  </m:oMathPara>
                </a14:m>
                <a:endParaRPr lang="en-US" sz="1400" dirty="0">
                  <a:solidFill>
                    <a:schemeClr val="bg1"/>
                  </a:solidFill>
                  <a:latin typeface="Times New Roman" panose="02020603050405020304" pitchFamily="18" charset="0"/>
                  <a:cs typeface="Times New Roman" panose="02020603050405020304" pitchFamily="18" charset="0"/>
                </a:endParaRPr>
              </a:p>
            </p:txBody>
          </p:sp>
        </mc:Choice>
        <mc:Fallback xmlns="">
          <p:sp>
            <p:nvSpPr>
              <p:cNvPr id="88" name="TextBox 87">
                <a:extLst>
                  <a:ext uri="{FF2B5EF4-FFF2-40B4-BE49-F238E27FC236}">
                    <a16:creationId xmlns:a16="http://schemas.microsoft.com/office/drawing/2014/main" id="{25203055-709A-4731-B671-BC2D2C509217}"/>
                  </a:ext>
                </a:extLst>
              </p:cNvPr>
              <p:cNvSpPr txBox="1">
                <a:spLocks noRot="1" noChangeAspect="1" noMove="1" noResize="1" noEditPoints="1" noAdjustHandles="1" noChangeArrowheads="1" noChangeShapeType="1" noTextEdit="1"/>
              </p:cNvSpPr>
              <p:nvPr/>
            </p:nvSpPr>
            <p:spPr>
              <a:xfrm>
                <a:off x="26798145" y="9142463"/>
                <a:ext cx="582080" cy="400110"/>
              </a:xfrm>
              <a:prstGeom prst="rect">
                <a:avLst/>
              </a:prstGeom>
              <a:blipFill>
                <a:blip r:embed="rId28"/>
                <a:stretch>
                  <a:fillRect r="-3125" b="-1692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9" name="TextBox 88">
                <a:extLst>
                  <a:ext uri="{FF2B5EF4-FFF2-40B4-BE49-F238E27FC236}">
                    <a16:creationId xmlns:a16="http://schemas.microsoft.com/office/drawing/2014/main" xmlns="" id="{869D36B6-324C-4B53-ABE9-A3D078B3548C}"/>
                  </a:ext>
                </a:extLst>
              </p:cNvPr>
              <p:cNvSpPr txBox="1"/>
              <p:nvPr/>
            </p:nvSpPr>
            <p:spPr>
              <a:xfrm>
                <a:off x="25261984" y="8834885"/>
                <a:ext cx="1186854"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charset="0"/>
                            </a:rPr>
                          </m:ctrlPr>
                        </m:sSubPr>
                        <m:e>
                          <m:r>
                            <a:rPr lang="en-US" sz="2000" b="0" i="1" smtClean="0">
                              <a:solidFill>
                                <a:schemeClr val="tx1"/>
                              </a:solidFill>
                              <a:latin typeface="Cambria Math" panose="02040503050406030204" pitchFamily="18" charset="0"/>
                            </a:rPr>
                            <m:t>𝐼𝑆𝑁</m:t>
                          </m:r>
                        </m:e>
                        <m:sub>
                          <m:r>
                            <a:rPr lang="en-US" sz="2000" b="0" i="1" smtClean="0">
                              <a:solidFill>
                                <a:schemeClr val="tx1"/>
                              </a:solidFill>
                              <a:latin typeface="Cambria Math" panose="02040503050406030204" pitchFamily="18" charset="0"/>
                            </a:rPr>
                            <m:t>6</m:t>
                          </m:r>
                        </m:sub>
                      </m:sSub>
                      <m:r>
                        <m:rPr>
                          <m:sty m:val="p"/>
                        </m:rPr>
                        <a:rPr lang="el-GR" sz="2000" i="1">
                          <a:latin typeface="Cambria Math" panose="02040503050406030204" pitchFamily="18" charset="0"/>
                        </a:rPr>
                        <m:t>γ</m:t>
                      </m:r>
                      <m:r>
                        <a:rPr lang="en-US" sz="2000" b="0" i="1" smtClean="0">
                          <a:solidFill>
                            <a:schemeClr val="tx1"/>
                          </a:solidFill>
                          <a:latin typeface="Cambria Math" panose="02040503050406030204" pitchFamily="18" charset="0"/>
                        </a:rPr>
                        <m:t>1</m:t>
                      </m:r>
                    </m:oMath>
                  </m:oMathPara>
                </a14:m>
                <a:endParaRPr lang="en-US" sz="1400" dirty="0">
                  <a:solidFill>
                    <a:schemeClr val="bg1"/>
                  </a:solidFill>
                  <a:latin typeface="Times New Roman" panose="02020603050405020304" pitchFamily="18" charset="0"/>
                  <a:cs typeface="Times New Roman" panose="02020603050405020304" pitchFamily="18" charset="0"/>
                </a:endParaRPr>
              </a:p>
            </p:txBody>
          </p:sp>
        </mc:Choice>
        <mc:Fallback xmlns="">
          <p:sp>
            <p:nvSpPr>
              <p:cNvPr id="89" name="TextBox 88">
                <a:extLst>
                  <a:ext uri="{FF2B5EF4-FFF2-40B4-BE49-F238E27FC236}">
                    <a16:creationId xmlns:a16="http://schemas.microsoft.com/office/drawing/2014/main" id="{869D36B6-324C-4B53-ABE9-A3D078B3548C}"/>
                  </a:ext>
                </a:extLst>
              </p:cNvPr>
              <p:cNvSpPr txBox="1">
                <a:spLocks noRot="1" noChangeAspect="1" noMove="1" noResize="1" noEditPoints="1" noAdjustHandles="1" noChangeArrowheads="1" noChangeShapeType="1" noTextEdit="1"/>
              </p:cNvSpPr>
              <p:nvPr/>
            </p:nvSpPr>
            <p:spPr>
              <a:xfrm>
                <a:off x="25261984" y="8834885"/>
                <a:ext cx="1186854" cy="400110"/>
              </a:xfrm>
              <a:prstGeom prst="rect">
                <a:avLst/>
              </a:prstGeom>
              <a:blipFill>
                <a:blip r:embed="rId29"/>
                <a:stretch>
                  <a:fillRect b="-606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0" name="TextBox 89">
                <a:extLst>
                  <a:ext uri="{FF2B5EF4-FFF2-40B4-BE49-F238E27FC236}">
                    <a16:creationId xmlns:a16="http://schemas.microsoft.com/office/drawing/2014/main" xmlns="" id="{EDB34B11-46ED-4374-B143-5A41CCA3A9B4}"/>
                  </a:ext>
                </a:extLst>
              </p:cNvPr>
              <p:cNvSpPr txBox="1"/>
              <p:nvPr/>
            </p:nvSpPr>
            <p:spPr>
              <a:xfrm>
                <a:off x="38408944" y="9364550"/>
                <a:ext cx="1046264"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charset="0"/>
                            </a:rPr>
                          </m:ctrlPr>
                        </m:sSubPr>
                        <m:e>
                          <m:r>
                            <a:rPr lang="en-US" sz="2000" b="0" i="1" smtClean="0">
                              <a:solidFill>
                                <a:schemeClr val="tx1"/>
                              </a:solidFill>
                              <a:latin typeface="Cambria Math" panose="02040503050406030204" pitchFamily="18" charset="0"/>
                            </a:rPr>
                            <m:t>𝐺𝐴𝐵𝐴</m:t>
                          </m:r>
                        </m:e>
                        <m:sub>
                          <m:r>
                            <a:rPr lang="en-US" sz="2000" b="0" i="1" smtClean="0">
                              <a:solidFill>
                                <a:schemeClr val="tx1"/>
                              </a:solidFill>
                              <a:latin typeface="Cambria Math" panose="02040503050406030204" pitchFamily="18" charset="0"/>
                            </a:rPr>
                            <m:t>6</m:t>
                          </m:r>
                        </m:sub>
                      </m:sSub>
                      <m:r>
                        <m:rPr>
                          <m:sty m:val="p"/>
                        </m:rPr>
                        <a:rPr lang="el-GR" sz="2000" i="1" smtClean="0">
                          <a:latin typeface="Cambria Math" panose="02040503050406030204" pitchFamily="18" charset="0"/>
                        </a:rPr>
                        <m:t>β</m:t>
                      </m:r>
                    </m:oMath>
                  </m:oMathPara>
                </a14:m>
                <a:endParaRPr lang="en-US" sz="1400" dirty="0">
                  <a:solidFill>
                    <a:schemeClr val="bg1"/>
                  </a:solidFill>
                  <a:latin typeface="Times New Roman" panose="02020603050405020304" pitchFamily="18" charset="0"/>
                  <a:cs typeface="Times New Roman" panose="02020603050405020304" pitchFamily="18" charset="0"/>
                </a:endParaRPr>
              </a:p>
            </p:txBody>
          </p:sp>
        </mc:Choice>
        <mc:Fallback xmlns="">
          <p:sp>
            <p:nvSpPr>
              <p:cNvPr id="90" name="TextBox 89">
                <a:extLst>
                  <a:ext uri="{FF2B5EF4-FFF2-40B4-BE49-F238E27FC236}">
                    <a16:creationId xmlns:a16="http://schemas.microsoft.com/office/drawing/2014/main" id="{EDB34B11-46ED-4374-B143-5A41CCA3A9B4}"/>
                  </a:ext>
                </a:extLst>
              </p:cNvPr>
              <p:cNvSpPr txBox="1">
                <a:spLocks noRot="1" noChangeAspect="1" noMove="1" noResize="1" noEditPoints="1" noAdjustHandles="1" noChangeArrowheads="1" noChangeShapeType="1" noTextEdit="1"/>
              </p:cNvSpPr>
              <p:nvPr/>
            </p:nvSpPr>
            <p:spPr>
              <a:xfrm>
                <a:off x="38408944" y="9364550"/>
                <a:ext cx="1046264" cy="400110"/>
              </a:xfrm>
              <a:prstGeom prst="rect">
                <a:avLst/>
              </a:prstGeom>
              <a:blipFill>
                <a:blip r:embed="rId30"/>
                <a:stretch>
                  <a:fillRect r="-7602" b="-15152"/>
                </a:stretch>
              </a:blipFill>
            </p:spPr>
            <p:txBody>
              <a:bodyPr/>
              <a:lstStyle/>
              <a:p>
                <a:r>
                  <a:rPr lang="en-US">
                    <a:noFill/>
                  </a:rPr>
                  <a:t> </a:t>
                </a:r>
              </a:p>
            </p:txBody>
          </p:sp>
        </mc:Fallback>
      </mc:AlternateContent>
      <p:sp>
        <p:nvSpPr>
          <p:cNvPr id="7" name="TextBox 6"/>
          <p:cNvSpPr txBox="1"/>
          <p:nvPr/>
        </p:nvSpPr>
        <p:spPr>
          <a:xfrm>
            <a:off x="32919298" y="28473991"/>
            <a:ext cx="613913" cy="461665"/>
          </a:xfrm>
          <a:prstGeom prst="rect">
            <a:avLst/>
          </a:prstGeom>
          <a:noFill/>
        </p:spPr>
        <p:txBody>
          <a:bodyPr wrap="square" rtlCol="0">
            <a:spAutoFit/>
          </a:bodyPr>
          <a:lstStyle/>
          <a:p>
            <a:r>
              <a:rPr lang="en-US" sz="2400" dirty="0" smtClean="0"/>
              <a:t>1</a:t>
            </a:r>
            <a:endParaRPr lang="en-US" sz="2400" dirty="0"/>
          </a:p>
        </p:txBody>
      </p:sp>
      <p:sp>
        <p:nvSpPr>
          <p:cNvPr id="79" name="TextBox 78"/>
          <p:cNvSpPr txBox="1"/>
          <p:nvPr/>
        </p:nvSpPr>
        <p:spPr>
          <a:xfrm>
            <a:off x="21348810" y="28604353"/>
            <a:ext cx="326775" cy="461665"/>
          </a:xfrm>
          <a:prstGeom prst="rect">
            <a:avLst/>
          </a:prstGeom>
          <a:noFill/>
        </p:spPr>
        <p:txBody>
          <a:bodyPr wrap="square" rtlCol="0">
            <a:spAutoFit/>
          </a:bodyPr>
          <a:lstStyle/>
          <a:p>
            <a:r>
              <a:rPr lang="en-US" sz="2400" dirty="0" smtClean="0">
                <a:solidFill>
                  <a:srgbClr val="FF0000"/>
                </a:solidFill>
              </a:rPr>
              <a:t>1</a:t>
            </a:r>
            <a:endParaRPr lang="en-US" sz="2400" dirty="0">
              <a:solidFill>
                <a:srgbClr val="FF0000"/>
              </a:solidFill>
            </a:endParaRPr>
          </a:p>
        </p:txBody>
      </p:sp>
      <p:sp>
        <p:nvSpPr>
          <p:cNvPr id="91" name="TextBox 90"/>
          <p:cNvSpPr txBox="1"/>
          <p:nvPr/>
        </p:nvSpPr>
        <p:spPr>
          <a:xfrm>
            <a:off x="21707240" y="27380949"/>
            <a:ext cx="435586" cy="461665"/>
          </a:xfrm>
          <a:prstGeom prst="rect">
            <a:avLst/>
          </a:prstGeom>
          <a:noFill/>
        </p:spPr>
        <p:txBody>
          <a:bodyPr wrap="square" rtlCol="0">
            <a:spAutoFit/>
          </a:bodyPr>
          <a:lstStyle/>
          <a:p>
            <a:r>
              <a:rPr lang="en-US" sz="2400" dirty="0">
                <a:solidFill>
                  <a:srgbClr val="0432FF"/>
                </a:solidFill>
              </a:rPr>
              <a:t>2</a:t>
            </a:r>
          </a:p>
        </p:txBody>
      </p:sp>
      <p:sp>
        <p:nvSpPr>
          <p:cNvPr id="93" name="TextBox 92"/>
          <p:cNvSpPr txBox="1"/>
          <p:nvPr/>
        </p:nvSpPr>
        <p:spPr>
          <a:xfrm>
            <a:off x="22737579" y="27260042"/>
            <a:ext cx="389853" cy="461665"/>
          </a:xfrm>
          <a:prstGeom prst="rect">
            <a:avLst/>
          </a:prstGeom>
          <a:noFill/>
        </p:spPr>
        <p:txBody>
          <a:bodyPr wrap="square" rtlCol="0">
            <a:spAutoFit/>
          </a:bodyPr>
          <a:lstStyle/>
          <a:p>
            <a:r>
              <a:rPr lang="en-US" sz="2400" dirty="0">
                <a:solidFill>
                  <a:srgbClr val="FF0000"/>
                </a:solidFill>
              </a:rPr>
              <a:t>3</a:t>
            </a:r>
          </a:p>
        </p:txBody>
      </p:sp>
      <p:sp>
        <p:nvSpPr>
          <p:cNvPr id="94" name="TextBox 93"/>
          <p:cNvSpPr txBox="1"/>
          <p:nvPr/>
        </p:nvSpPr>
        <p:spPr>
          <a:xfrm>
            <a:off x="23172764" y="28076817"/>
            <a:ext cx="457702" cy="461665"/>
          </a:xfrm>
          <a:prstGeom prst="rect">
            <a:avLst/>
          </a:prstGeom>
          <a:noFill/>
        </p:spPr>
        <p:txBody>
          <a:bodyPr wrap="square" rtlCol="0">
            <a:spAutoFit/>
          </a:bodyPr>
          <a:lstStyle/>
          <a:p>
            <a:r>
              <a:rPr lang="en-US" sz="2400" dirty="0">
                <a:solidFill>
                  <a:srgbClr val="0432FF"/>
                </a:solidFill>
              </a:rPr>
              <a:t>4</a:t>
            </a:r>
          </a:p>
        </p:txBody>
      </p:sp>
      <p:sp>
        <p:nvSpPr>
          <p:cNvPr id="95" name="TextBox 94"/>
          <p:cNvSpPr txBox="1"/>
          <p:nvPr/>
        </p:nvSpPr>
        <p:spPr>
          <a:xfrm>
            <a:off x="24302639" y="28377237"/>
            <a:ext cx="438150" cy="461665"/>
          </a:xfrm>
          <a:prstGeom prst="rect">
            <a:avLst/>
          </a:prstGeom>
          <a:noFill/>
        </p:spPr>
        <p:txBody>
          <a:bodyPr wrap="square" rtlCol="0">
            <a:spAutoFit/>
          </a:bodyPr>
          <a:lstStyle/>
          <a:p>
            <a:r>
              <a:rPr lang="en-US" sz="2400" dirty="0">
                <a:solidFill>
                  <a:srgbClr val="FF0000"/>
                </a:solidFill>
              </a:rPr>
              <a:t>5</a:t>
            </a:r>
          </a:p>
        </p:txBody>
      </p:sp>
      <p:sp>
        <p:nvSpPr>
          <p:cNvPr id="97" name="TextBox 96"/>
          <p:cNvSpPr txBox="1"/>
          <p:nvPr/>
        </p:nvSpPr>
        <p:spPr>
          <a:xfrm>
            <a:off x="24564838" y="27319279"/>
            <a:ext cx="435586" cy="465141"/>
          </a:xfrm>
          <a:prstGeom prst="rect">
            <a:avLst/>
          </a:prstGeom>
          <a:noFill/>
        </p:spPr>
        <p:txBody>
          <a:bodyPr wrap="square" rtlCol="0">
            <a:spAutoFit/>
          </a:bodyPr>
          <a:lstStyle/>
          <a:p>
            <a:r>
              <a:rPr lang="en-US" sz="2400" dirty="0">
                <a:solidFill>
                  <a:srgbClr val="0432FF"/>
                </a:solidFill>
              </a:rPr>
              <a:t>6</a:t>
            </a:r>
          </a:p>
        </p:txBody>
      </p:sp>
      <p:cxnSp>
        <p:nvCxnSpPr>
          <p:cNvPr id="21" name="Straight Connector 20"/>
          <p:cNvCxnSpPr/>
          <p:nvPr/>
        </p:nvCxnSpPr>
        <p:spPr>
          <a:xfrm>
            <a:off x="24525045" y="24478147"/>
            <a:ext cx="325099" cy="18944"/>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25562499" y="27272047"/>
            <a:ext cx="496176" cy="461665"/>
          </a:xfrm>
          <a:prstGeom prst="rect">
            <a:avLst/>
          </a:prstGeom>
          <a:noFill/>
        </p:spPr>
        <p:txBody>
          <a:bodyPr wrap="square" rtlCol="0">
            <a:spAutoFit/>
          </a:bodyPr>
          <a:lstStyle/>
          <a:p>
            <a:r>
              <a:rPr lang="en-US" sz="2400" dirty="0">
                <a:solidFill>
                  <a:srgbClr val="FF0000"/>
                </a:solidFill>
              </a:rPr>
              <a:t>7</a:t>
            </a:r>
          </a:p>
        </p:txBody>
      </p:sp>
      <p:sp>
        <p:nvSpPr>
          <p:cNvPr id="99" name="TextBox 98"/>
          <p:cNvSpPr txBox="1"/>
          <p:nvPr/>
        </p:nvSpPr>
        <p:spPr>
          <a:xfrm>
            <a:off x="25856774" y="28094566"/>
            <a:ext cx="448846" cy="461665"/>
          </a:xfrm>
          <a:prstGeom prst="rect">
            <a:avLst/>
          </a:prstGeom>
          <a:noFill/>
        </p:spPr>
        <p:txBody>
          <a:bodyPr wrap="square" rtlCol="0">
            <a:spAutoFit/>
          </a:bodyPr>
          <a:lstStyle/>
          <a:p>
            <a:r>
              <a:rPr lang="en-US" sz="2400" dirty="0" smtClean="0">
                <a:solidFill>
                  <a:srgbClr val="0432FF"/>
                </a:solidFill>
              </a:rPr>
              <a:t>8</a:t>
            </a:r>
            <a:endParaRPr lang="en-US" sz="2400" dirty="0">
              <a:solidFill>
                <a:srgbClr val="0432FF"/>
              </a:solidFill>
            </a:endParaRPr>
          </a:p>
        </p:txBody>
      </p:sp>
      <p:sp>
        <p:nvSpPr>
          <p:cNvPr id="100" name="TextBox 99"/>
          <p:cNvSpPr txBox="1"/>
          <p:nvPr/>
        </p:nvSpPr>
        <p:spPr>
          <a:xfrm>
            <a:off x="27566859" y="23760407"/>
            <a:ext cx="373792" cy="461665"/>
          </a:xfrm>
          <a:prstGeom prst="rect">
            <a:avLst/>
          </a:prstGeom>
          <a:noFill/>
        </p:spPr>
        <p:txBody>
          <a:bodyPr wrap="square" rtlCol="0">
            <a:spAutoFit/>
          </a:bodyPr>
          <a:lstStyle/>
          <a:p>
            <a:r>
              <a:rPr lang="en-US" sz="2400" dirty="0">
                <a:solidFill>
                  <a:srgbClr val="FF0000"/>
                </a:solidFill>
              </a:rPr>
              <a:t>9</a:t>
            </a:r>
          </a:p>
        </p:txBody>
      </p:sp>
      <p:sp>
        <p:nvSpPr>
          <p:cNvPr id="101" name="TextBox 100"/>
          <p:cNvSpPr txBox="1"/>
          <p:nvPr/>
        </p:nvSpPr>
        <p:spPr>
          <a:xfrm>
            <a:off x="24610055" y="23506953"/>
            <a:ext cx="419063" cy="461665"/>
          </a:xfrm>
          <a:prstGeom prst="rect">
            <a:avLst/>
          </a:prstGeom>
          <a:noFill/>
        </p:spPr>
        <p:txBody>
          <a:bodyPr wrap="square" rtlCol="0">
            <a:spAutoFit/>
          </a:bodyPr>
          <a:lstStyle/>
          <a:p>
            <a:r>
              <a:rPr lang="en-US" sz="2400" dirty="0" smtClean="0">
                <a:solidFill>
                  <a:srgbClr val="FF0000"/>
                </a:solidFill>
              </a:rPr>
              <a:t>7</a:t>
            </a:r>
            <a:endParaRPr lang="en-US" sz="2400" dirty="0"/>
          </a:p>
        </p:txBody>
      </p:sp>
      <p:sp>
        <p:nvSpPr>
          <p:cNvPr id="102" name="TextBox 101"/>
          <p:cNvSpPr txBox="1"/>
          <p:nvPr/>
        </p:nvSpPr>
        <p:spPr>
          <a:xfrm>
            <a:off x="26741955" y="28196327"/>
            <a:ext cx="450284" cy="461665"/>
          </a:xfrm>
          <a:prstGeom prst="rect">
            <a:avLst/>
          </a:prstGeom>
          <a:noFill/>
        </p:spPr>
        <p:txBody>
          <a:bodyPr wrap="square" rtlCol="0">
            <a:spAutoFit/>
          </a:bodyPr>
          <a:lstStyle/>
          <a:p>
            <a:r>
              <a:rPr lang="en-US" sz="2400" dirty="0">
                <a:solidFill>
                  <a:srgbClr val="FF0000"/>
                </a:solidFill>
              </a:rPr>
              <a:t>9</a:t>
            </a:r>
          </a:p>
        </p:txBody>
      </p:sp>
      <p:sp>
        <p:nvSpPr>
          <p:cNvPr id="103" name="TextBox 102"/>
          <p:cNvSpPr txBox="1"/>
          <p:nvPr/>
        </p:nvSpPr>
        <p:spPr>
          <a:xfrm>
            <a:off x="27538904" y="21040018"/>
            <a:ext cx="613913" cy="461665"/>
          </a:xfrm>
          <a:prstGeom prst="rect">
            <a:avLst/>
          </a:prstGeom>
          <a:noFill/>
        </p:spPr>
        <p:txBody>
          <a:bodyPr wrap="square" rtlCol="0">
            <a:spAutoFit/>
          </a:bodyPr>
          <a:lstStyle/>
          <a:p>
            <a:r>
              <a:rPr lang="en-US" sz="2400" dirty="0" smtClean="0">
                <a:solidFill>
                  <a:srgbClr val="0432FF"/>
                </a:solidFill>
              </a:rPr>
              <a:t>10</a:t>
            </a:r>
            <a:endParaRPr lang="en-US" sz="2400" dirty="0">
              <a:solidFill>
                <a:srgbClr val="0432FF"/>
              </a:solidFill>
            </a:endParaRPr>
          </a:p>
        </p:txBody>
      </p:sp>
      <p:sp>
        <p:nvSpPr>
          <p:cNvPr id="104" name="TextBox 103"/>
          <p:cNvSpPr txBox="1"/>
          <p:nvPr/>
        </p:nvSpPr>
        <p:spPr>
          <a:xfrm>
            <a:off x="27489150" y="18567720"/>
            <a:ext cx="613913" cy="461665"/>
          </a:xfrm>
          <a:prstGeom prst="rect">
            <a:avLst/>
          </a:prstGeom>
          <a:noFill/>
        </p:spPr>
        <p:txBody>
          <a:bodyPr wrap="square" rtlCol="0">
            <a:spAutoFit/>
          </a:bodyPr>
          <a:lstStyle/>
          <a:p>
            <a:r>
              <a:rPr lang="en-US" sz="2400" dirty="0" smtClean="0">
                <a:solidFill>
                  <a:srgbClr val="0432FF"/>
                </a:solidFill>
              </a:rPr>
              <a:t>11</a:t>
            </a:r>
            <a:endParaRPr lang="en-US" sz="2400" dirty="0">
              <a:solidFill>
                <a:srgbClr val="0432FF"/>
              </a:solidFill>
            </a:endParaRPr>
          </a:p>
        </p:txBody>
      </p:sp>
      <p:sp>
        <p:nvSpPr>
          <p:cNvPr id="105" name="TextBox 104"/>
          <p:cNvSpPr txBox="1"/>
          <p:nvPr/>
        </p:nvSpPr>
        <p:spPr>
          <a:xfrm>
            <a:off x="27537273" y="17220496"/>
            <a:ext cx="613913" cy="461665"/>
          </a:xfrm>
          <a:prstGeom prst="rect">
            <a:avLst/>
          </a:prstGeom>
          <a:noFill/>
        </p:spPr>
        <p:txBody>
          <a:bodyPr wrap="square" rtlCol="0">
            <a:spAutoFit/>
          </a:bodyPr>
          <a:lstStyle/>
          <a:p>
            <a:r>
              <a:rPr lang="en-US" sz="2400" dirty="0" smtClean="0">
                <a:solidFill>
                  <a:srgbClr val="0432FF"/>
                </a:solidFill>
              </a:rPr>
              <a:t>12</a:t>
            </a:r>
            <a:endParaRPr lang="en-US" sz="2400" dirty="0">
              <a:solidFill>
                <a:srgbClr val="0432FF"/>
              </a:solidFill>
            </a:endParaRPr>
          </a:p>
        </p:txBody>
      </p:sp>
      <p:sp>
        <p:nvSpPr>
          <p:cNvPr id="107" name="TextBox 106"/>
          <p:cNvSpPr txBox="1"/>
          <p:nvPr/>
        </p:nvSpPr>
        <p:spPr>
          <a:xfrm>
            <a:off x="27357410" y="27167777"/>
            <a:ext cx="613913" cy="461665"/>
          </a:xfrm>
          <a:prstGeom prst="rect">
            <a:avLst/>
          </a:prstGeom>
          <a:noFill/>
        </p:spPr>
        <p:txBody>
          <a:bodyPr wrap="square" rtlCol="0">
            <a:spAutoFit/>
          </a:bodyPr>
          <a:lstStyle/>
          <a:p>
            <a:r>
              <a:rPr lang="en-US" sz="2400" dirty="0" smtClean="0">
                <a:solidFill>
                  <a:srgbClr val="0432FF"/>
                </a:solidFill>
              </a:rPr>
              <a:t>10</a:t>
            </a:r>
            <a:endParaRPr lang="en-US" sz="2400" dirty="0">
              <a:solidFill>
                <a:srgbClr val="0432FF"/>
              </a:solidFill>
            </a:endParaRPr>
          </a:p>
        </p:txBody>
      </p:sp>
      <p:sp>
        <p:nvSpPr>
          <p:cNvPr id="108" name="TextBox 107"/>
          <p:cNvSpPr txBox="1"/>
          <p:nvPr/>
        </p:nvSpPr>
        <p:spPr>
          <a:xfrm>
            <a:off x="28728725" y="28416455"/>
            <a:ext cx="613913" cy="461665"/>
          </a:xfrm>
          <a:prstGeom prst="rect">
            <a:avLst/>
          </a:prstGeom>
          <a:noFill/>
        </p:spPr>
        <p:txBody>
          <a:bodyPr wrap="square" rtlCol="0">
            <a:spAutoFit/>
          </a:bodyPr>
          <a:lstStyle/>
          <a:p>
            <a:r>
              <a:rPr lang="en-US" sz="2400" dirty="0" smtClean="0">
                <a:solidFill>
                  <a:srgbClr val="0432FF"/>
                </a:solidFill>
              </a:rPr>
              <a:t>11</a:t>
            </a:r>
            <a:endParaRPr lang="en-US" sz="2400" dirty="0">
              <a:solidFill>
                <a:srgbClr val="0432FF"/>
              </a:solidFill>
            </a:endParaRPr>
          </a:p>
        </p:txBody>
      </p:sp>
      <p:sp>
        <p:nvSpPr>
          <p:cNvPr id="109" name="TextBox 108"/>
          <p:cNvSpPr txBox="1"/>
          <p:nvPr/>
        </p:nvSpPr>
        <p:spPr>
          <a:xfrm>
            <a:off x="28111086" y="28200147"/>
            <a:ext cx="613913" cy="461665"/>
          </a:xfrm>
          <a:prstGeom prst="rect">
            <a:avLst/>
          </a:prstGeom>
          <a:noFill/>
        </p:spPr>
        <p:txBody>
          <a:bodyPr wrap="square" rtlCol="0">
            <a:spAutoFit/>
          </a:bodyPr>
          <a:lstStyle/>
          <a:p>
            <a:r>
              <a:rPr lang="en-US" sz="2400" dirty="0" smtClean="0">
                <a:solidFill>
                  <a:srgbClr val="0432FF"/>
                </a:solidFill>
              </a:rPr>
              <a:t>12</a:t>
            </a:r>
            <a:endParaRPr lang="en-US" sz="2400" dirty="0">
              <a:solidFill>
                <a:srgbClr val="0432FF"/>
              </a:solidFill>
            </a:endParaRPr>
          </a:p>
        </p:txBody>
      </p:sp>
      <p:sp>
        <p:nvSpPr>
          <p:cNvPr id="110" name="TextBox 109"/>
          <p:cNvSpPr txBox="1"/>
          <p:nvPr/>
        </p:nvSpPr>
        <p:spPr>
          <a:xfrm>
            <a:off x="26062615" y="18578810"/>
            <a:ext cx="613913" cy="461665"/>
          </a:xfrm>
          <a:prstGeom prst="rect">
            <a:avLst/>
          </a:prstGeom>
          <a:noFill/>
        </p:spPr>
        <p:txBody>
          <a:bodyPr wrap="square" rtlCol="0">
            <a:spAutoFit/>
          </a:bodyPr>
          <a:lstStyle/>
          <a:p>
            <a:r>
              <a:rPr lang="en-US" sz="2400" dirty="0" smtClean="0">
                <a:solidFill>
                  <a:srgbClr val="FF0000"/>
                </a:solidFill>
              </a:rPr>
              <a:t>13</a:t>
            </a:r>
            <a:endParaRPr lang="en-US" sz="2400" dirty="0">
              <a:solidFill>
                <a:srgbClr val="FF0000"/>
              </a:solidFill>
            </a:endParaRPr>
          </a:p>
        </p:txBody>
      </p:sp>
      <p:sp>
        <p:nvSpPr>
          <p:cNvPr id="111" name="TextBox 110"/>
          <p:cNvSpPr txBox="1"/>
          <p:nvPr/>
        </p:nvSpPr>
        <p:spPr>
          <a:xfrm>
            <a:off x="29107512" y="26832983"/>
            <a:ext cx="613913" cy="461665"/>
          </a:xfrm>
          <a:prstGeom prst="rect">
            <a:avLst/>
          </a:prstGeom>
          <a:noFill/>
        </p:spPr>
        <p:txBody>
          <a:bodyPr wrap="square" rtlCol="0">
            <a:spAutoFit/>
          </a:bodyPr>
          <a:lstStyle/>
          <a:p>
            <a:r>
              <a:rPr lang="en-US" sz="2400" dirty="0" smtClean="0">
                <a:solidFill>
                  <a:srgbClr val="FF0000"/>
                </a:solidFill>
              </a:rPr>
              <a:t>13</a:t>
            </a:r>
            <a:endParaRPr lang="en-US" sz="2400" dirty="0">
              <a:solidFill>
                <a:srgbClr val="FF0000"/>
              </a:solidFill>
            </a:endParaRPr>
          </a:p>
        </p:txBody>
      </p:sp>
      <p:sp>
        <p:nvSpPr>
          <p:cNvPr id="112" name="TextBox 111"/>
          <p:cNvSpPr txBox="1"/>
          <p:nvPr/>
        </p:nvSpPr>
        <p:spPr>
          <a:xfrm>
            <a:off x="30342211" y="27112990"/>
            <a:ext cx="613913" cy="461665"/>
          </a:xfrm>
          <a:prstGeom prst="rect">
            <a:avLst/>
          </a:prstGeom>
          <a:noFill/>
        </p:spPr>
        <p:txBody>
          <a:bodyPr wrap="square" rtlCol="0">
            <a:spAutoFit/>
          </a:bodyPr>
          <a:lstStyle/>
          <a:p>
            <a:r>
              <a:rPr lang="en-US" sz="2400" dirty="0" smtClean="0">
                <a:solidFill>
                  <a:srgbClr val="0432FF"/>
                </a:solidFill>
              </a:rPr>
              <a:t>16</a:t>
            </a:r>
            <a:endParaRPr lang="en-US" sz="2400" dirty="0">
              <a:solidFill>
                <a:srgbClr val="0432FF"/>
              </a:solidFill>
            </a:endParaRPr>
          </a:p>
        </p:txBody>
      </p:sp>
      <p:sp>
        <p:nvSpPr>
          <p:cNvPr id="114" name="TextBox 113"/>
          <p:cNvSpPr txBox="1"/>
          <p:nvPr/>
        </p:nvSpPr>
        <p:spPr>
          <a:xfrm>
            <a:off x="26210376" y="24393883"/>
            <a:ext cx="613913" cy="461665"/>
          </a:xfrm>
          <a:prstGeom prst="rect">
            <a:avLst/>
          </a:prstGeom>
          <a:noFill/>
        </p:spPr>
        <p:txBody>
          <a:bodyPr wrap="square" rtlCol="0">
            <a:spAutoFit/>
          </a:bodyPr>
          <a:lstStyle/>
          <a:p>
            <a:r>
              <a:rPr lang="en-US" sz="2400" dirty="0" smtClean="0">
                <a:solidFill>
                  <a:srgbClr val="0432FF"/>
                </a:solidFill>
              </a:rPr>
              <a:t>16</a:t>
            </a:r>
            <a:endParaRPr lang="en-US" sz="2400" dirty="0">
              <a:solidFill>
                <a:srgbClr val="0432FF"/>
              </a:solidFill>
            </a:endParaRPr>
          </a:p>
        </p:txBody>
      </p:sp>
      <p:sp>
        <p:nvSpPr>
          <p:cNvPr id="115" name="TextBox 114"/>
          <p:cNvSpPr txBox="1"/>
          <p:nvPr/>
        </p:nvSpPr>
        <p:spPr>
          <a:xfrm>
            <a:off x="24857525" y="23672404"/>
            <a:ext cx="420730" cy="461665"/>
          </a:xfrm>
          <a:prstGeom prst="rect">
            <a:avLst/>
          </a:prstGeom>
          <a:noFill/>
        </p:spPr>
        <p:txBody>
          <a:bodyPr wrap="square" rtlCol="0">
            <a:spAutoFit/>
          </a:bodyPr>
          <a:lstStyle/>
          <a:p>
            <a:r>
              <a:rPr lang="en-US" sz="2400" dirty="0">
                <a:solidFill>
                  <a:srgbClr val="0432FF"/>
                </a:solidFill>
              </a:rPr>
              <a:t>8</a:t>
            </a:r>
          </a:p>
        </p:txBody>
      </p:sp>
      <p:sp>
        <p:nvSpPr>
          <p:cNvPr id="116" name="TextBox 115"/>
          <p:cNvSpPr txBox="1"/>
          <p:nvPr/>
        </p:nvSpPr>
        <p:spPr>
          <a:xfrm>
            <a:off x="26057665" y="19501351"/>
            <a:ext cx="613913" cy="461665"/>
          </a:xfrm>
          <a:prstGeom prst="rect">
            <a:avLst/>
          </a:prstGeom>
          <a:noFill/>
        </p:spPr>
        <p:txBody>
          <a:bodyPr wrap="square" rtlCol="0">
            <a:spAutoFit/>
          </a:bodyPr>
          <a:lstStyle/>
          <a:p>
            <a:r>
              <a:rPr lang="en-US" sz="2400" dirty="0" smtClean="0">
                <a:solidFill>
                  <a:srgbClr val="0432FF"/>
                </a:solidFill>
              </a:rPr>
              <a:t>14</a:t>
            </a:r>
            <a:endParaRPr lang="en-US" sz="2400" dirty="0">
              <a:solidFill>
                <a:srgbClr val="0432FF"/>
              </a:solidFill>
            </a:endParaRPr>
          </a:p>
        </p:txBody>
      </p:sp>
      <p:sp>
        <p:nvSpPr>
          <p:cNvPr id="117" name="TextBox 116"/>
          <p:cNvSpPr txBox="1"/>
          <p:nvPr/>
        </p:nvSpPr>
        <p:spPr>
          <a:xfrm>
            <a:off x="26038964" y="19933478"/>
            <a:ext cx="613913" cy="461665"/>
          </a:xfrm>
          <a:prstGeom prst="rect">
            <a:avLst/>
          </a:prstGeom>
          <a:noFill/>
        </p:spPr>
        <p:txBody>
          <a:bodyPr wrap="square" rtlCol="0">
            <a:spAutoFit/>
          </a:bodyPr>
          <a:lstStyle/>
          <a:p>
            <a:r>
              <a:rPr lang="en-US" sz="2400" dirty="0" smtClean="0">
                <a:solidFill>
                  <a:srgbClr val="0432FF"/>
                </a:solidFill>
              </a:rPr>
              <a:t>15</a:t>
            </a:r>
            <a:endParaRPr lang="en-US" sz="2400" dirty="0">
              <a:solidFill>
                <a:srgbClr val="0432FF"/>
              </a:solidFill>
            </a:endParaRPr>
          </a:p>
        </p:txBody>
      </p:sp>
      <mc:AlternateContent xmlns:mc="http://schemas.openxmlformats.org/markup-compatibility/2006" xmlns:a14="http://schemas.microsoft.com/office/drawing/2010/main">
        <mc:Choice Requires="a14">
          <p:sp>
            <p:nvSpPr>
              <p:cNvPr id="106" name="TextBox 105">
                <a:extLst>
                  <a:ext uri="{FF2B5EF4-FFF2-40B4-BE49-F238E27FC236}">
                    <a16:creationId xmlns:a16="http://schemas.microsoft.com/office/drawing/2014/main" xmlns="" id="{EDB34B11-46ED-4374-B143-5A41CCA3A9B4}"/>
                  </a:ext>
                </a:extLst>
              </p:cNvPr>
              <p:cNvSpPr txBox="1"/>
              <p:nvPr/>
            </p:nvSpPr>
            <p:spPr>
              <a:xfrm>
                <a:off x="37282970" y="9349977"/>
                <a:ext cx="1046264"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charset="0"/>
                            </a:rPr>
                          </m:ctrlPr>
                        </m:sSubPr>
                        <m:e>
                          <m:r>
                            <a:rPr lang="en-US" sz="2000" b="0" i="1" smtClean="0">
                              <a:solidFill>
                                <a:schemeClr val="tx1"/>
                              </a:solidFill>
                              <a:latin typeface="Cambria Math" panose="02040503050406030204" pitchFamily="18" charset="0"/>
                            </a:rPr>
                            <m:t>𝐺𝐴𝐵𝐴</m:t>
                          </m:r>
                        </m:e>
                        <m:sub>
                          <m:r>
                            <a:rPr lang="en-US" sz="2000" b="0" i="1" smtClean="0">
                              <a:solidFill>
                                <a:schemeClr val="tx1"/>
                              </a:solidFill>
                              <a:latin typeface="Cambria Math" panose="02040503050406030204" pitchFamily="18" charset="0"/>
                            </a:rPr>
                            <m:t>6</m:t>
                          </m:r>
                        </m:sub>
                      </m:sSub>
                      <m:r>
                        <a:rPr lang="en-US" sz="2000" b="0" i="1" smtClean="0">
                          <a:latin typeface="Cambria Math" charset="0"/>
                        </a:rPr>
                        <m:t>𝑎</m:t>
                      </m:r>
                    </m:oMath>
                  </m:oMathPara>
                </a14:m>
                <a:endParaRPr lang="en-US" sz="1400" dirty="0">
                  <a:solidFill>
                    <a:schemeClr val="bg1"/>
                  </a:solidFill>
                  <a:latin typeface="Times New Roman" panose="02020603050405020304" pitchFamily="18" charset="0"/>
                  <a:cs typeface="Times New Roman" panose="02020603050405020304" pitchFamily="18" charset="0"/>
                </a:endParaRPr>
              </a:p>
            </p:txBody>
          </p:sp>
        </mc:Choice>
        <mc:Fallback xmlns="">
          <p:sp>
            <p:nvSpPr>
              <p:cNvPr id="106" name="TextBox 105">
                <a:extLst>
                  <a:ext uri="{FF2B5EF4-FFF2-40B4-BE49-F238E27FC236}">
                    <a16:creationId xmlns="" xmlns:a16="http://schemas.microsoft.com/office/drawing/2014/main" xmlns:a14="http://schemas.microsoft.com/office/drawing/2010/main" id="{EDB34B11-46ED-4374-B143-5A41CCA3A9B4}"/>
                  </a:ext>
                </a:extLst>
              </p:cNvPr>
              <p:cNvSpPr txBox="1">
                <a:spLocks noRot="1" noChangeAspect="1" noMove="1" noResize="1" noEditPoints="1" noAdjustHandles="1" noChangeArrowheads="1" noChangeShapeType="1" noTextEdit="1"/>
              </p:cNvSpPr>
              <p:nvPr/>
            </p:nvSpPr>
            <p:spPr>
              <a:xfrm>
                <a:off x="37282970" y="9349977"/>
                <a:ext cx="1046264" cy="400110"/>
              </a:xfrm>
              <a:prstGeom prst="rect">
                <a:avLst/>
              </a:prstGeom>
              <a:blipFill rotWithShape="0">
                <a:blip r:embed="rId31"/>
                <a:stretch>
                  <a:fillRect r="-1744" b="-15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3" name="TextBox 112">
                <a:extLst>
                  <a:ext uri="{FF2B5EF4-FFF2-40B4-BE49-F238E27FC236}">
                    <a16:creationId xmlns:a16="http://schemas.microsoft.com/office/drawing/2014/main" xmlns="" id="{EDB34B11-46ED-4374-B143-5A41CCA3A9B4}"/>
                  </a:ext>
                </a:extLst>
              </p:cNvPr>
              <p:cNvSpPr txBox="1"/>
              <p:nvPr/>
            </p:nvSpPr>
            <p:spPr>
              <a:xfrm>
                <a:off x="35712505" y="9301815"/>
                <a:ext cx="1226634" cy="677108"/>
              </a:xfrm>
              <a:prstGeom prst="rect">
                <a:avLst/>
              </a:prstGeom>
              <a:noFill/>
            </p:spPr>
            <p:txBody>
              <a:bodyPr wrap="square" rtlCol="0">
                <a:spAutoFit/>
              </a:bodyPr>
              <a:lstStyle/>
              <a:p>
                <a14:m>
                  <m:oMath xmlns:m="http://schemas.openxmlformats.org/officeDocument/2006/math">
                    <m:sSub>
                      <m:sSubPr>
                        <m:ctrlPr>
                          <a:rPr lang="en-US" sz="2000" i="1" smtClean="0">
                            <a:solidFill>
                              <a:schemeClr val="tx1"/>
                            </a:solidFill>
                            <a:latin typeface="Cambria Math" charset="0"/>
                          </a:rPr>
                        </m:ctrlPr>
                      </m:sSubPr>
                      <m:e>
                        <m:r>
                          <a:rPr lang="en-US" sz="2000" b="0" i="1" smtClean="0">
                            <a:solidFill>
                              <a:schemeClr val="tx1"/>
                            </a:solidFill>
                            <a:latin typeface="Cambria Math" panose="02040503050406030204" pitchFamily="18" charset="0"/>
                          </a:rPr>
                          <m:t>𝐺𝐴𝐵𝐴</m:t>
                        </m:r>
                      </m:e>
                      <m:sub>
                        <m:r>
                          <a:rPr lang="en-US" sz="2000" b="0" i="1" smtClean="0">
                            <a:solidFill>
                              <a:schemeClr val="tx1"/>
                            </a:solidFill>
                            <a:latin typeface="Cambria Math" panose="02040503050406030204" pitchFamily="18" charset="0"/>
                          </a:rPr>
                          <m:t>6</m:t>
                        </m:r>
                      </m:sub>
                    </m:sSub>
                  </m:oMath>
                </a14:m>
                <a:r>
                  <a:rPr lang="en-US" sz="2400" dirty="0">
                    <a:latin typeface="Symbol" charset="2"/>
                    <a:ea typeface="Symbol" charset="2"/>
                    <a:cs typeface="Symbol" charset="2"/>
                  </a:rPr>
                  <a:t>g</a:t>
                </a:r>
              </a:p>
              <a:p>
                <a:endParaRPr lang="en-US" sz="1400" dirty="0">
                  <a:solidFill>
                    <a:schemeClr val="bg1"/>
                  </a:solidFill>
                  <a:latin typeface="Symbol" charset="2"/>
                  <a:ea typeface="Symbol" charset="2"/>
                  <a:cs typeface="Symbol" charset="2"/>
                </a:endParaRPr>
              </a:p>
            </p:txBody>
          </p:sp>
        </mc:Choice>
        <mc:Fallback xmlns="">
          <p:sp>
            <p:nvSpPr>
              <p:cNvPr id="113" name="TextBox 112">
                <a:extLst>
                  <a:ext uri="{FF2B5EF4-FFF2-40B4-BE49-F238E27FC236}">
                    <a16:creationId xmlns="" xmlns:a16="http://schemas.microsoft.com/office/drawing/2014/main" xmlns:a14="http://schemas.microsoft.com/office/drawing/2010/main" id="{EDB34B11-46ED-4374-B143-5A41CCA3A9B4}"/>
                  </a:ext>
                </a:extLst>
              </p:cNvPr>
              <p:cNvSpPr txBox="1">
                <a:spLocks noRot="1" noChangeAspect="1" noMove="1" noResize="1" noEditPoints="1" noAdjustHandles="1" noChangeArrowheads="1" noChangeShapeType="1" noTextEdit="1"/>
              </p:cNvSpPr>
              <p:nvPr/>
            </p:nvSpPr>
            <p:spPr>
              <a:xfrm>
                <a:off x="35712505" y="9301815"/>
                <a:ext cx="1226634" cy="677108"/>
              </a:xfrm>
              <a:prstGeom prst="rect">
                <a:avLst/>
              </a:prstGeom>
              <a:blipFill rotWithShape="0">
                <a:blip r:embed="rId32"/>
                <a:stretch>
                  <a:fillRect t="-7207"/>
                </a:stretch>
              </a:blipFill>
            </p:spPr>
            <p:txBody>
              <a:bodyPr/>
              <a:lstStyle/>
              <a:p>
                <a:r>
                  <a:rPr lang="en-US">
                    <a:noFill/>
                  </a:rPr>
                  <a:t> </a:t>
                </a:r>
              </a:p>
            </p:txBody>
          </p:sp>
        </mc:Fallback>
      </mc:AlternateContent>
      <p:cxnSp>
        <p:nvCxnSpPr>
          <p:cNvPr id="25" name="Straight Arrow Connector 24"/>
          <p:cNvCxnSpPr/>
          <p:nvPr/>
        </p:nvCxnSpPr>
        <p:spPr>
          <a:xfrm>
            <a:off x="37936711" y="9764660"/>
            <a:ext cx="0" cy="540992"/>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p:nvPr/>
        </p:nvCxnSpPr>
        <p:spPr>
          <a:xfrm>
            <a:off x="36229127" y="9788256"/>
            <a:ext cx="0" cy="540992"/>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p:nvPr/>
        </p:nvCxnSpPr>
        <p:spPr>
          <a:xfrm flipH="1">
            <a:off x="21071687" y="10555335"/>
            <a:ext cx="3087" cy="357009"/>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21" name="Picture 120" descr="ifference between normal mucin 1 (MUC1) and tumor-associated MUC1"/>
          <p:cNvPicPr/>
          <p:nvPr/>
        </p:nvPicPr>
        <p:blipFill>
          <a:blip r:embed="rId33">
            <a:extLst>
              <a:ext uri="{28A0092B-C50C-407E-A947-70E740481C1C}">
                <a14:useLocalDpi xmlns:a14="http://schemas.microsoft.com/office/drawing/2010/main" val="0"/>
              </a:ext>
            </a:extLst>
          </a:blip>
          <a:srcRect/>
          <a:stretch>
            <a:fillRect/>
          </a:stretch>
        </p:blipFill>
        <p:spPr bwMode="auto">
          <a:xfrm>
            <a:off x="292733" y="22494302"/>
            <a:ext cx="8539681" cy="7987499"/>
          </a:xfrm>
          <a:prstGeom prst="rect">
            <a:avLst/>
          </a:prstGeom>
          <a:noFill/>
          <a:ln>
            <a:noFill/>
          </a:ln>
        </p:spPr>
      </p:pic>
    </p:spTree>
    <p:extLst>
      <p:ext uri="{BB962C8B-B14F-4D97-AF65-F5344CB8AC3E}">
        <p14:creationId xmlns:p14="http://schemas.microsoft.com/office/powerpoint/2010/main" val="231914276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4921</TotalTime>
  <Words>1568</Words>
  <Application>Microsoft Macintosh PowerPoint</Application>
  <PresentationFormat>Custom</PresentationFormat>
  <Paragraphs>201</Paragraphs>
  <Slides>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Calibri</vt:lpstr>
      <vt:lpstr>Calibri Light</vt:lpstr>
      <vt:lpstr>Cambria Math</vt:lpstr>
      <vt:lpstr>Symbol</vt:lpstr>
      <vt:lpstr>Times</vt:lpstr>
      <vt:lpstr>Times New Roman</vt:lpstr>
      <vt:lpstr>Arial</vt:lpstr>
      <vt:lpstr>Office Theme</vt:lpstr>
      <vt:lpstr>Synthesis of Mucin Peptide Epitopes Lysengkeng Her, Derek J. Miller and Thao Yang Celebration of Excellence in Research and Creativity Activity (CERCA),  Dept. of Chemistry, University Wisconsin-Eau Claire, Eau Claire WI, May 2-4, 2018 (Supported by National Science Foundation Research Experiences for Undergraduate, NSF REU)  </vt:lpstr>
    </vt:vector>
  </TitlesOfParts>
  <Company>UW-Eau Claire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Her, Lysengkeng</dc:creator>
  <cp:lastModifiedBy>Microsoft Office User</cp:lastModifiedBy>
  <cp:revision>278</cp:revision>
  <cp:lastPrinted>2018-04-20T01:28:07Z</cp:lastPrinted>
  <dcterms:created xsi:type="dcterms:W3CDTF">2016-03-15T20:57:41Z</dcterms:created>
  <dcterms:modified xsi:type="dcterms:W3CDTF">2018-04-20T01:40:42Z</dcterms:modified>
</cp:coreProperties>
</file>