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9"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663"/>
    <a:srgbClr val="DD9E11"/>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5" d="100"/>
          <a:sy n="35" d="100"/>
        </p:scale>
        <p:origin x="240" y="-2190"/>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Income</a:t>
            </a:r>
          </a:p>
        </c:rich>
      </c:tx>
      <c:overlay val="1"/>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34540887760474781"/>
          <c:y val="0.18287995466956969"/>
          <c:w val="0.27388200042725847"/>
          <c:h val="0.51289678998685295"/>
        </c:manualLayout>
      </c:layout>
      <c:pieChart>
        <c:varyColors val="1"/>
        <c:ser>
          <c:idx val="0"/>
          <c:order val="0"/>
          <c:tx>
            <c:strRef>
              <c:f>Sheet1!$B$1</c:f>
              <c:strCache>
                <c:ptCount val="1"/>
                <c:pt idx="0">
                  <c:v>Percent</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9E0-43D0-8A3A-112695C1B8B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79E0-43D0-8A3A-112695C1B8B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9E0-43D0-8A3A-112695C1B8B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9E0-43D0-8A3A-112695C1B8BF}"/>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79E0-43D0-8A3A-112695C1B8BF}"/>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79E0-43D0-8A3A-112695C1B8BF}"/>
              </c:ext>
            </c:extLst>
          </c:dPt>
          <c:dLbls>
            <c:delete val="1"/>
          </c:dLbls>
          <c:cat>
            <c:strRef>
              <c:f>Sheet1!$A$2:$A$7</c:f>
              <c:strCache>
                <c:ptCount val="6"/>
                <c:pt idx="0">
                  <c:v>less than 20,000</c:v>
                </c:pt>
                <c:pt idx="1">
                  <c:v>20,000-44,999</c:v>
                </c:pt>
                <c:pt idx="2">
                  <c:v>45,000-69,999</c:v>
                </c:pt>
                <c:pt idx="3">
                  <c:v>70,000-95,999</c:v>
                </c:pt>
                <c:pt idx="4">
                  <c:v>96,000-199,999</c:v>
                </c:pt>
                <c:pt idx="5">
                  <c:v>more than 200,000</c:v>
                </c:pt>
              </c:strCache>
            </c:strRef>
          </c:cat>
          <c:val>
            <c:numRef>
              <c:f>Sheet1!$B$2:$B$7</c:f>
              <c:numCache>
                <c:formatCode>General</c:formatCode>
                <c:ptCount val="6"/>
                <c:pt idx="0">
                  <c:v>24.1</c:v>
                </c:pt>
                <c:pt idx="1">
                  <c:v>11.9</c:v>
                </c:pt>
                <c:pt idx="2">
                  <c:v>12.6</c:v>
                </c:pt>
                <c:pt idx="3">
                  <c:v>17.399999999999999</c:v>
                </c:pt>
                <c:pt idx="4">
                  <c:v>24.8</c:v>
                </c:pt>
                <c:pt idx="5">
                  <c:v>9.3000000000000007</c:v>
                </c:pt>
              </c:numCache>
            </c:numRef>
          </c:val>
          <c:extLst>
            <c:ext xmlns:c16="http://schemas.microsoft.com/office/drawing/2014/chart" uri="{C3380CC4-5D6E-409C-BE32-E72D297353CC}">
              <c16:uniqueId val="{00000000-187B-4D73-8A94-98E461D9FD93}"/>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r>
              <a:rPr lang="en-US" sz="4400" dirty="0">
                <a:solidFill>
                  <a:schemeClr val="tx1"/>
                </a:solidFill>
              </a:rPr>
              <a:t>Consumption and Associated News Related Variables</a:t>
            </a:r>
          </a:p>
        </c:rich>
      </c:tx>
      <c:overlay val="0"/>
      <c:spPr>
        <a:noFill/>
        <a:ln>
          <a:noFill/>
        </a:ln>
        <a:effectLst/>
      </c:spPr>
      <c:txPr>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Low Consumers</c:v>
                </c:pt>
              </c:strCache>
            </c:strRef>
          </c:tx>
          <c:spPr>
            <a:solidFill>
              <a:schemeClr val="accent1"/>
            </a:solidFill>
            <a:ln>
              <a:noFill/>
            </a:ln>
            <a:effectLst/>
          </c:spPr>
          <c:invertIfNegative val="0"/>
          <c:cat>
            <c:strRef>
              <c:f>Sheet1!$A$2:$A$8</c:f>
              <c:strCache>
                <c:ptCount val="7"/>
                <c:pt idx="0">
                  <c:v>Opinion Leadership*</c:v>
                </c:pt>
                <c:pt idx="1">
                  <c:v>Need for Achievement</c:v>
                </c:pt>
                <c:pt idx="2">
                  <c:v>Need for Cognition</c:v>
                </c:pt>
                <c:pt idx="3">
                  <c:v>Media Locus of Control</c:v>
                </c:pt>
                <c:pt idx="4">
                  <c:v>Motivation for News Consumption*</c:v>
                </c:pt>
                <c:pt idx="5">
                  <c:v>News Media Skepticism</c:v>
                </c:pt>
                <c:pt idx="6">
                  <c:v>Feelings Towards the Future</c:v>
                </c:pt>
              </c:strCache>
            </c:strRef>
          </c:cat>
          <c:val>
            <c:numRef>
              <c:f>Sheet1!$B$2:$B$8</c:f>
              <c:numCache>
                <c:formatCode>General</c:formatCode>
                <c:ptCount val="7"/>
                <c:pt idx="0">
                  <c:v>3.3420999999999998</c:v>
                </c:pt>
                <c:pt idx="1">
                  <c:v>5.0715000000000003</c:v>
                </c:pt>
                <c:pt idx="2">
                  <c:v>4.7778</c:v>
                </c:pt>
                <c:pt idx="3">
                  <c:v>4.5468000000000002</c:v>
                </c:pt>
                <c:pt idx="4">
                  <c:v>4.6287000000000003</c:v>
                </c:pt>
                <c:pt idx="5">
                  <c:v>3.1490999999999998</c:v>
                </c:pt>
                <c:pt idx="6">
                  <c:v>5.0965999999999996</c:v>
                </c:pt>
              </c:numCache>
            </c:numRef>
          </c:val>
          <c:extLst>
            <c:ext xmlns:c16="http://schemas.microsoft.com/office/drawing/2014/chart" uri="{C3380CC4-5D6E-409C-BE32-E72D297353CC}">
              <c16:uniqueId val="{00000000-C12C-4510-8033-89BCA0410FD0}"/>
            </c:ext>
          </c:extLst>
        </c:ser>
        <c:ser>
          <c:idx val="1"/>
          <c:order val="1"/>
          <c:tx>
            <c:strRef>
              <c:f>Sheet1!$C$1</c:f>
              <c:strCache>
                <c:ptCount val="1"/>
                <c:pt idx="0">
                  <c:v>Moderate Consumers</c:v>
                </c:pt>
              </c:strCache>
            </c:strRef>
          </c:tx>
          <c:spPr>
            <a:solidFill>
              <a:schemeClr val="accent2"/>
            </a:solidFill>
            <a:ln>
              <a:noFill/>
            </a:ln>
            <a:effectLst/>
          </c:spPr>
          <c:invertIfNegative val="0"/>
          <c:cat>
            <c:strRef>
              <c:f>Sheet1!$A$2:$A$8</c:f>
              <c:strCache>
                <c:ptCount val="7"/>
                <c:pt idx="0">
                  <c:v>Opinion Leadership*</c:v>
                </c:pt>
                <c:pt idx="1">
                  <c:v>Need for Achievement</c:v>
                </c:pt>
                <c:pt idx="2">
                  <c:v>Need for Cognition</c:v>
                </c:pt>
                <c:pt idx="3">
                  <c:v>Media Locus of Control</c:v>
                </c:pt>
                <c:pt idx="4">
                  <c:v>Motivation for News Consumption*</c:v>
                </c:pt>
                <c:pt idx="5">
                  <c:v>News Media Skepticism</c:v>
                </c:pt>
                <c:pt idx="6">
                  <c:v>Feelings Towards the Future</c:v>
                </c:pt>
              </c:strCache>
            </c:strRef>
          </c:cat>
          <c:val>
            <c:numRef>
              <c:f>Sheet1!$C$2:$C$8</c:f>
              <c:numCache>
                <c:formatCode>General</c:formatCode>
                <c:ptCount val="7"/>
                <c:pt idx="0">
                  <c:v>4.1570999999999998</c:v>
                </c:pt>
                <c:pt idx="1">
                  <c:v>5.1546000000000003</c:v>
                </c:pt>
                <c:pt idx="2">
                  <c:v>4.9195000000000002</c:v>
                </c:pt>
                <c:pt idx="3">
                  <c:v>4.6475</c:v>
                </c:pt>
                <c:pt idx="4">
                  <c:v>5.2759</c:v>
                </c:pt>
                <c:pt idx="5">
                  <c:v>3.3372000000000002</c:v>
                </c:pt>
                <c:pt idx="6">
                  <c:v>5.1970999999999998</c:v>
                </c:pt>
              </c:numCache>
            </c:numRef>
          </c:val>
          <c:extLst>
            <c:ext xmlns:c16="http://schemas.microsoft.com/office/drawing/2014/chart" uri="{C3380CC4-5D6E-409C-BE32-E72D297353CC}">
              <c16:uniqueId val="{00000001-C12C-4510-8033-89BCA0410FD0}"/>
            </c:ext>
          </c:extLst>
        </c:ser>
        <c:ser>
          <c:idx val="2"/>
          <c:order val="2"/>
          <c:tx>
            <c:strRef>
              <c:f>Sheet1!$D$1</c:f>
              <c:strCache>
                <c:ptCount val="1"/>
                <c:pt idx="0">
                  <c:v>High Consumers</c:v>
                </c:pt>
              </c:strCache>
            </c:strRef>
          </c:tx>
          <c:spPr>
            <a:solidFill>
              <a:schemeClr val="accent3"/>
            </a:solidFill>
            <a:ln>
              <a:noFill/>
            </a:ln>
            <a:effectLst/>
          </c:spPr>
          <c:invertIfNegative val="0"/>
          <c:cat>
            <c:strRef>
              <c:f>Sheet1!$A$2:$A$8</c:f>
              <c:strCache>
                <c:ptCount val="7"/>
                <c:pt idx="0">
                  <c:v>Opinion Leadership*</c:v>
                </c:pt>
                <c:pt idx="1">
                  <c:v>Need for Achievement</c:v>
                </c:pt>
                <c:pt idx="2">
                  <c:v>Need for Cognition</c:v>
                </c:pt>
                <c:pt idx="3">
                  <c:v>Media Locus of Control</c:v>
                </c:pt>
                <c:pt idx="4">
                  <c:v>Motivation for News Consumption*</c:v>
                </c:pt>
                <c:pt idx="5">
                  <c:v>News Media Skepticism</c:v>
                </c:pt>
                <c:pt idx="6">
                  <c:v>Feelings Towards the Future</c:v>
                </c:pt>
              </c:strCache>
            </c:strRef>
          </c:cat>
          <c:val>
            <c:numRef>
              <c:f>Sheet1!$D$2:$D$8</c:f>
              <c:numCache>
                <c:formatCode>General</c:formatCode>
                <c:ptCount val="7"/>
                <c:pt idx="0">
                  <c:v>4.2464000000000004</c:v>
                </c:pt>
                <c:pt idx="1">
                  <c:v>5.2720000000000002</c:v>
                </c:pt>
                <c:pt idx="2">
                  <c:v>5.0773000000000001</c:v>
                </c:pt>
                <c:pt idx="3">
                  <c:v>4.8212999999999999</c:v>
                </c:pt>
                <c:pt idx="4">
                  <c:v>5.8018999999999998</c:v>
                </c:pt>
                <c:pt idx="5">
                  <c:v>3.6038999999999999</c:v>
                </c:pt>
                <c:pt idx="6">
                  <c:v>5.2404000000000002</c:v>
                </c:pt>
              </c:numCache>
            </c:numRef>
          </c:val>
          <c:extLst>
            <c:ext xmlns:c16="http://schemas.microsoft.com/office/drawing/2014/chart" uri="{C3380CC4-5D6E-409C-BE32-E72D297353CC}">
              <c16:uniqueId val="{00000002-C12C-4510-8033-89BCA0410FD0}"/>
            </c:ext>
          </c:extLst>
        </c:ser>
        <c:dLbls>
          <c:showLegendKey val="0"/>
          <c:showVal val="0"/>
          <c:showCatName val="0"/>
          <c:showSerName val="0"/>
          <c:showPercent val="0"/>
          <c:showBubbleSize val="0"/>
        </c:dLbls>
        <c:gapWidth val="219"/>
        <c:overlap val="-27"/>
        <c:axId val="684340416"/>
        <c:axId val="684341728"/>
      </c:barChart>
      <c:catAx>
        <c:axId val="6843404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684341728"/>
        <c:crosses val="autoZero"/>
        <c:auto val="1"/>
        <c:lblAlgn val="ctr"/>
        <c:lblOffset val="100"/>
        <c:noMultiLvlLbl val="0"/>
      </c:catAx>
      <c:valAx>
        <c:axId val="6843417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6843404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400" b="0" i="0" u="none" strike="noStrike" kern="1200" spc="0" baseline="0">
                <a:solidFill>
                  <a:schemeClr val="tx1">
                    <a:lumMod val="65000"/>
                    <a:lumOff val="35000"/>
                  </a:schemeClr>
                </a:solidFill>
                <a:latin typeface="+mn-lt"/>
                <a:ea typeface="+mn-ea"/>
                <a:cs typeface="+mn-cs"/>
              </a:defRPr>
            </a:pPr>
            <a:r>
              <a:rPr lang="en-US" sz="4400" dirty="0">
                <a:solidFill>
                  <a:schemeClr val="tx1"/>
                </a:solidFill>
              </a:rPr>
              <a:t>News</a:t>
            </a:r>
            <a:r>
              <a:rPr lang="en-US" sz="4400" baseline="0" dirty="0">
                <a:solidFill>
                  <a:schemeClr val="tx1"/>
                </a:solidFill>
              </a:rPr>
              <a:t> Topics of Interest and Consumption</a:t>
            </a:r>
            <a:endParaRPr lang="en-US" sz="4400" dirty="0">
              <a:solidFill>
                <a:schemeClr val="tx1"/>
              </a:solidFill>
            </a:endParaRPr>
          </a:p>
        </c:rich>
      </c:tx>
      <c:overlay val="0"/>
      <c:spPr>
        <a:noFill/>
        <a:ln>
          <a:noFill/>
        </a:ln>
        <a:effectLst/>
      </c:spPr>
      <c:txPr>
        <a:bodyPr rot="0" spcFirstLastPara="1" vertOverflow="ellipsis" vert="horz" wrap="square" anchor="ctr" anchorCtr="1"/>
        <a:lstStyle/>
        <a:p>
          <a:pPr>
            <a:defRPr sz="4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Low Consumers</c:v>
                </c:pt>
              </c:strCache>
            </c:strRef>
          </c:tx>
          <c:spPr>
            <a:solidFill>
              <a:schemeClr val="accent1"/>
            </a:solidFill>
            <a:ln>
              <a:noFill/>
            </a:ln>
            <a:effectLst/>
          </c:spPr>
          <c:invertIfNegative val="0"/>
          <c:cat>
            <c:strRef>
              <c:f>Sheet1!$A$2:$A$13</c:f>
              <c:strCache>
                <c:ptCount val="12"/>
                <c:pt idx="0">
                  <c:v>Economy*</c:v>
                </c:pt>
                <c:pt idx="1">
                  <c:v>Business*</c:v>
                </c:pt>
                <c:pt idx="2">
                  <c:v>Politics*</c:v>
                </c:pt>
                <c:pt idx="3">
                  <c:v>Other*</c:v>
                </c:pt>
                <c:pt idx="4">
                  <c:v>World Events</c:v>
                </c:pt>
                <c:pt idx="5">
                  <c:v>Markets</c:v>
                </c:pt>
                <c:pt idx="6">
                  <c:v>Lifestyle </c:v>
                </c:pt>
                <c:pt idx="7">
                  <c:v>USA Events</c:v>
                </c:pt>
                <c:pt idx="8">
                  <c:v>Arts</c:v>
                </c:pt>
                <c:pt idx="9">
                  <c:v>Real Estate</c:v>
                </c:pt>
                <c:pt idx="10">
                  <c:v>Science/Technology</c:v>
                </c:pt>
                <c:pt idx="11">
                  <c:v>Opinion/Editorials</c:v>
                </c:pt>
              </c:strCache>
            </c:strRef>
          </c:cat>
          <c:val>
            <c:numRef>
              <c:f>Sheet1!$B$2:$B$13</c:f>
              <c:numCache>
                <c:formatCode>General</c:formatCode>
                <c:ptCount val="12"/>
                <c:pt idx="0">
                  <c:v>24.6</c:v>
                </c:pt>
                <c:pt idx="1">
                  <c:v>35.1</c:v>
                </c:pt>
                <c:pt idx="2">
                  <c:v>37.700000000000003</c:v>
                </c:pt>
                <c:pt idx="3">
                  <c:v>13.2</c:v>
                </c:pt>
                <c:pt idx="4">
                  <c:v>83.3</c:v>
                </c:pt>
                <c:pt idx="5">
                  <c:v>19.3</c:v>
                </c:pt>
                <c:pt idx="6">
                  <c:v>60.5</c:v>
                </c:pt>
                <c:pt idx="7">
                  <c:v>58.8</c:v>
                </c:pt>
                <c:pt idx="8">
                  <c:v>33.299999999999997</c:v>
                </c:pt>
                <c:pt idx="9">
                  <c:v>12.3</c:v>
                </c:pt>
                <c:pt idx="10">
                  <c:v>64</c:v>
                </c:pt>
                <c:pt idx="11">
                  <c:v>27.2</c:v>
                </c:pt>
              </c:numCache>
            </c:numRef>
          </c:val>
          <c:extLst>
            <c:ext xmlns:c16="http://schemas.microsoft.com/office/drawing/2014/chart" uri="{C3380CC4-5D6E-409C-BE32-E72D297353CC}">
              <c16:uniqueId val="{00000000-7C49-4A7A-B92B-8FE9D2017C06}"/>
            </c:ext>
          </c:extLst>
        </c:ser>
        <c:ser>
          <c:idx val="1"/>
          <c:order val="1"/>
          <c:tx>
            <c:strRef>
              <c:f>Sheet1!$C$1</c:f>
              <c:strCache>
                <c:ptCount val="1"/>
                <c:pt idx="0">
                  <c:v>Moderate Consumers</c:v>
                </c:pt>
              </c:strCache>
            </c:strRef>
          </c:tx>
          <c:spPr>
            <a:solidFill>
              <a:schemeClr val="accent2"/>
            </a:solidFill>
            <a:ln>
              <a:noFill/>
            </a:ln>
            <a:effectLst/>
          </c:spPr>
          <c:invertIfNegative val="0"/>
          <c:cat>
            <c:strRef>
              <c:f>Sheet1!$A$2:$A$13</c:f>
              <c:strCache>
                <c:ptCount val="12"/>
                <c:pt idx="0">
                  <c:v>Economy*</c:v>
                </c:pt>
                <c:pt idx="1">
                  <c:v>Business*</c:v>
                </c:pt>
                <c:pt idx="2">
                  <c:v>Politics*</c:v>
                </c:pt>
                <c:pt idx="3">
                  <c:v>Other*</c:v>
                </c:pt>
                <c:pt idx="4">
                  <c:v>World Events</c:v>
                </c:pt>
                <c:pt idx="5">
                  <c:v>Markets</c:v>
                </c:pt>
                <c:pt idx="6">
                  <c:v>Lifestyle </c:v>
                </c:pt>
                <c:pt idx="7">
                  <c:v>USA Events</c:v>
                </c:pt>
                <c:pt idx="8">
                  <c:v>Arts</c:v>
                </c:pt>
                <c:pt idx="9">
                  <c:v>Real Estate</c:v>
                </c:pt>
                <c:pt idx="10">
                  <c:v>Science/Technology</c:v>
                </c:pt>
                <c:pt idx="11">
                  <c:v>Opinion/Editorials</c:v>
                </c:pt>
              </c:strCache>
            </c:strRef>
          </c:cat>
          <c:val>
            <c:numRef>
              <c:f>Sheet1!$C$2:$C$13</c:f>
              <c:numCache>
                <c:formatCode>General</c:formatCode>
                <c:ptCount val="12"/>
                <c:pt idx="0">
                  <c:v>49.4</c:v>
                </c:pt>
                <c:pt idx="1">
                  <c:v>49.4</c:v>
                </c:pt>
                <c:pt idx="2">
                  <c:v>63.2</c:v>
                </c:pt>
                <c:pt idx="3">
                  <c:v>17.2</c:v>
                </c:pt>
                <c:pt idx="4">
                  <c:v>86.2</c:v>
                </c:pt>
                <c:pt idx="5">
                  <c:v>29.9</c:v>
                </c:pt>
                <c:pt idx="6">
                  <c:v>59.8</c:v>
                </c:pt>
                <c:pt idx="7">
                  <c:v>64.400000000000006</c:v>
                </c:pt>
                <c:pt idx="8">
                  <c:v>33.299999999999997</c:v>
                </c:pt>
                <c:pt idx="9">
                  <c:v>20.7</c:v>
                </c:pt>
                <c:pt idx="10">
                  <c:v>74.7</c:v>
                </c:pt>
                <c:pt idx="11">
                  <c:v>39.1</c:v>
                </c:pt>
              </c:numCache>
            </c:numRef>
          </c:val>
          <c:extLst>
            <c:ext xmlns:c16="http://schemas.microsoft.com/office/drawing/2014/chart" uri="{C3380CC4-5D6E-409C-BE32-E72D297353CC}">
              <c16:uniqueId val="{00000001-7C49-4A7A-B92B-8FE9D2017C06}"/>
            </c:ext>
          </c:extLst>
        </c:ser>
        <c:ser>
          <c:idx val="2"/>
          <c:order val="2"/>
          <c:tx>
            <c:strRef>
              <c:f>Sheet1!$D$1</c:f>
              <c:strCache>
                <c:ptCount val="1"/>
                <c:pt idx="0">
                  <c:v>High Consumers</c:v>
                </c:pt>
              </c:strCache>
            </c:strRef>
          </c:tx>
          <c:spPr>
            <a:solidFill>
              <a:schemeClr val="accent3"/>
            </a:solidFill>
            <a:ln>
              <a:noFill/>
            </a:ln>
            <a:effectLst/>
          </c:spPr>
          <c:invertIfNegative val="0"/>
          <c:cat>
            <c:strRef>
              <c:f>Sheet1!$A$2:$A$13</c:f>
              <c:strCache>
                <c:ptCount val="12"/>
                <c:pt idx="0">
                  <c:v>Economy*</c:v>
                </c:pt>
                <c:pt idx="1">
                  <c:v>Business*</c:v>
                </c:pt>
                <c:pt idx="2">
                  <c:v>Politics*</c:v>
                </c:pt>
                <c:pt idx="3">
                  <c:v>Other*</c:v>
                </c:pt>
                <c:pt idx="4">
                  <c:v>World Events</c:v>
                </c:pt>
                <c:pt idx="5">
                  <c:v>Markets</c:v>
                </c:pt>
                <c:pt idx="6">
                  <c:v>Lifestyle </c:v>
                </c:pt>
                <c:pt idx="7">
                  <c:v>USA Events</c:v>
                </c:pt>
                <c:pt idx="8">
                  <c:v>Arts</c:v>
                </c:pt>
                <c:pt idx="9">
                  <c:v>Real Estate</c:v>
                </c:pt>
                <c:pt idx="10">
                  <c:v>Science/Technology</c:v>
                </c:pt>
                <c:pt idx="11">
                  <c:v>Opinion/Editorials</c:v>
                </c:pt>
              </c:strCache>
            </c:strRef>
          </c:cat>
          <c:val>
            <c:numRef>
              <c:f>Sheet1!$D$2:$D$13</c:f>
              <c:numCache>
                <c:formatCode>General</c:formatCode>
                <c:ptCount val="12"/>
                <c:pt idx="0">
                  <c:v>60.9</c:v>
                </c:pt>
                <c:pt idx="1">
                  <c:v>56.5</c:v>
                </c:pt>
                <c:pt idx="2">
                  <c:v>69.599999999999994</c:v>
                </c:pt>
                <c:pt idx="3">
                  <c:v>27.5</c:v>
                </c:pt>
                <c:pt idx="4">
                  <c:v>87</c:v>
                </c:pt>
                <c:pt idx="5">
                  <c:v>31.9</c:v>
                </c:pt>
                <c:pt idx="6">
                  <c:v>53.6</c:v>
                </c:pt>
                <c:pt idx="7">
                  <c:v>73.900000000000006</c:v>
                </c:pt>
                <c:pt idx="8">
                  <c:v>40.6</c:v>
                </c:pt>
                <c:pt idx="9">
                  <c:v>17.399999999999999</c:v>
                </c:pt>
                <c:pt idx="10">
                  <c:v>60.9</c:v>
                </c:pt>
                <c:pt idx="11">
                  <c:v>42</c:v>
                </c:pt>
              </c:numCache>
            </c:numRef>
          </c:val>
          <c:extLst>
            <c:ext xmlns:c16="http://schemas.microsoft.com/office/drawing/2014/chart" uri="{C3380CC4-5D6E-409C-BE32-E72D297353CC}">
              <c16:uniqueId val="{00000002-7C49-4A7A-B92B-8FE9D2017C06}"/>
            </c:ext>
          </c:extLst>
        </c:ser>
        <c:dLbls>
          <c:showLegendKey val="0"/>
          <c:showVal val="0"/>
          <c:showCatName val="0"/>
          <c:showSerName val="0"/>
          <c:showPercent val="0"/>
          <c:showBubbleSize val="0"/>
        </c:dLbls>
        <c:gapWidth val="219"/>
        <c:overlap val="-27"/>
        <c:axId val="502635288"/>
        <c:axId val="502635944"/>
      </c:barChart>
      <c:catAx>
        <c:axId val="5026352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502635944"/>
        <c:crosses val="autoZero"/>
        <c:auto val="1"/>
        <c:lblAlgn val="ctr"/>
        <c:lblOffset val="100"/>
        <c:noMultiLvlLbl val="0"/>
      </c:catAx>
      <c:valAx>
        <c:axId val="5026359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5026352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4400">
                <a:solidFill>
                  <a:schemeClr val="tx1"/>
                </a:solidFill>
              </a:rPr>
              <a:t>How People Choose to</a:t>
            </a:r>
            <a:r>
              <a:rPr lang="en-US" sz="4400" baseline="0">
                <a:solidFill>
                  <a:schemeClr val="tx1"/>
                </a:solidFill>
              </a:rPr>
              <a:t> Consume News</a:t>
            </a:r>
            <a:endParaRPr lang="en-US" sz="4400">
              <a:solidFill>
                <a:schemeClr val="tx1"/>
              </a:solidFill>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Low Consumer</c:v>
                </c:pt>
              </c:strCache>
            </c:strRef>
          </c:tx>
          <c:spPr>
            <a:solidFill>
              <a:schemeClr val="accent1"/>
            </a:solidFill>
            <a:ln>
              <a:noFill/>
            </a:ln>
            <a:effectLst/>
          </c:spPr>
          <c:invertIfNegative val="0"/>
          <c:cat>
            <c:strRef>
              <c:f>Sheet1!$A$2:$A$7</c:f>
              <c:strCache>
                <c:ptCount val="6"/>
                <c:pt idx="0">
                  <c:v>Read Print*</c:v>
                </c:pt>
                <c:pt idx="1">
                  <c:v>Read Online*</c:v>
                </c:pt>
                <c:pt idx="2">
                  <c:v>Listen to Radio*</c:v>
                </c:pt>
                <c:pt idx="3">
                  <c:v>Listen Online*</c:v>
                </c:pt>
                <c:pt idx="4">
                  <c:v>Watch TV*</c:v>
                </c:pt>
                <c:pt idx="5">
                  <c:v>Watch Online*</c:v>
                </c:pt>
              </c:strCache>
            </c:strRef>
          </c:cat>
          <c:val>
            <c:numRef>
              <c:f>Sheet1!$B$2:$B$7</c:f>
              <c:numCache>
                <c:formatCode>General</c:formatCode>
                <c:ptCount val="6"/>
                <c:pt idx="0">
                  <c:v>1.93</c:v>
                </c:pt>
                <c:pt idx="1">
                  <c:v>4.6399999999999997</c:v>
                </c:pt>
                <c:pt idx="2">
                  <c:v>2.86</c:v>
                </c:pt>
                <c:pt idx="3">
                  <c:v>2.19</c:v>
                </c:pt>
                <c:pt idx="4">
                  <c:v>2.98</c:v>
                </c:pt>
                <c:pt idx="5">
                  <c:v>2.76</c:v>
                </c:pt>
              </c:numCache>
            </c:numRef>
          </c:val>
          <c:extLst>
            <c:ext xmlns:c16="http://schemas.microsoft.com/office/drawing/2014/chart" uri="{C3380CC4-5D6E-409C-BE32-E72D297353CC}">
              <c16:uniqueId val="{00000000-0193-45C2-AA0A-9DAF28B1CD1A}"/>
            </c:ext>
          </c:extLst>
        </c:ser>
        <c:ser>
          <c:idx val="1"/>
          <c:order val="1"/>
          <c:tx>
            <c:strRef>
              <c:f>Sheet1!$C$1</c:f>
              <c:strCache>
                <c:ptCount val="1"/>
                <c:pt idx="0">
                  <c:v>Moderate Consumer</c:v>
                </c:pt>
              </c:strCache>
            </c:strRef>
          </c:tx>
          <c:spPr>
            <a:solidFill>
              <a:schemeClr val="accent2"/>
            </a:solidFill>
            <a:ln>
              <a:noFill/>
            </a:ln>
            <a:effectLst/>
          </c:spPr>
          <c:invertIfNegative val="0"/>
          <c:cat>
            <c:strRef>
              <c:f>Sheet1!$A$2:$A$7</c:f>
              <c:strCache>
                <c:ptCount val="6"/>
                <c:pt idx="0">
                  <c:v>Read Print*</c:v>
                </c:pt>
                <c:pt idx="1">
                  <c:v>Read Online*</c:v>
                </c:pt>
                <c:pt idx="2">
                  <c:v>Listen to Radio*</c:v>
                </c:pt>
                <c:pt idx="3">
                  <c:v>Listen Online*</c:v>
                </c:pt>
                <c:pt idx="4">
                  <c:v>Watch TV*</c:v>
                </c:pt>
                <c:pt idx="5">
                  <c:v>Watch Online*</c:v>
                </c:pt>
              </c:strCache>
            </c:strRef>
          </c:cat>
          <c:val>
            <c:numRef>
              <c:f>Sheet1!$C$2:$C$7</c:f>
              <c:numCache>
                <c:formatCode>General</c:formatCode>
                <c:ptCount val="6"/>
                <c:pt idx="0">
                  <c:v>2.17</c:v>
                </c:pt>
                <c:pt idx="1">
                  <c:v>5.46</c:v>
                </c:pt>
                <c:pt idx="2">
                  <c:v>3.52</c:v>
                </c:pt>
                <c:pt idx="3">
                  <c:v>2.74</c:v>
                </c:pt>
                <c:pt idx="4">
                  <c:v>3.25</c:v>
                </c:pt>
                <c:pt idx="5">
                  <c:v>3.44</c:v>
                </c:pt>
              </c:numCache>
            </c:numRef>
          </c:val>
          <c:extLst>
            <c:ext xmlns:c16="http://schemas.microsoft.com/office/drawing/2014/chart" uri="{C3380CC4-5D6E-409C-BE32-E72D297353CC}">
              <c16:uniqueId val="{00000001-0193-45C2-AA0A-9DAF28B1CD1A}"/>
            </c:ext>
          </c:extLst>
        </c:ser>
        <c:ser>
          <c:idx val="2"/>
          <c:order val="2"/>
          <c:tx>
            <c:strRef>
              <c:f>Sheet1!$D$1</c:f>
              <c:strCache>
                <c:ptCount val="1"/>
                <c:pt idx="0">
                  <c:v>High Consumer</c:v>
                </c:pt>
              </c:strCache>
            </c:strRef>
          </c:tx>
          <c:spPr>
            <a:solidFill>
              <a:schemeClr val="accent3"/>
            </a:solidFill>
            <a:ln>
              <a:noFill/>
            </a:ln>
            <a:effectLst/>
          </c:spPr>
          <c:invertIfNegative val="0"/>
          <c:cat>
            <c:strRef>
              <c:f>Sheet1!$A$2:$A$7</c:f>
              <c:strCache>
                <c:ptCount val="6"/>
                <c:pt idx="0">
                  <c:v>Read Print*</c:v>
                </c:pt>
                <c:pt idx="1">
                  <c:v>Read Online*</c:v>
                </c:pt>
                <c:pt idx="2">
                  <c:v>Listen to Radio*</c:v>
                </c:pt>
                <c:pt idx="3">
                  <c:v>Listen Online*</c:v>
                </c:pt>
                <c:pt idx="4">
                  <c:v>Watch TV*</c:v>
                </c:pt>
                <c:pt idx="5">
                  <c:v>Watch Online*</c:v>
                </c:pt>
              </c:strCache>
            </c:strRef>
          </c:cat>
          <c:val>
            <c:numRef>
              <c:f>Sheet1!$D$2:$D$7</c:f>
              <c:numCache>
                <c:formatCode>General</c:formatCode>
                <c:ptCount val="6"/>
                <c:pt idx="0">
                  <c:v>3.14</c:v>
                </c:pt>
                <c:pt idx="1">
                  <c:v>5.74</c:v>
                </c:pt>
                <c:pt idx="2">
                  <c:v>4.13</c:v>
                </c:pt>
                <c:pt idx="3">
                  <c:v>3.1</c:v>
                </c:pt>
                <c:pt idx="4">
                  <c:v>4.28</c:v>
                </c:pt>
                <c:pt idx="5">
                  <c:v>3.49</c:v>
                </c:pt>
              </c:numCache>
            </c:numRef>
          </c:val>
          <c:extLst>
            <c:ext xmlns:c16="http://schemas.microsoft.com/office/drawing/2014/chart" uri="{C3380CC4-5D6E-409C-BE32-E72D297353CC}">
              <c16:uniqueId val="{00000002-0193-45C2-AA0A-9DAF28B1CD1A}"/>
            </c:ext>
          </c:extLst>
        </c:ser>
        <c:dLbls>
          <c:showLegendKey val="0"/>
          <c:showVal val="0"/>
          <c:showCatName val="0"/>
          <c:showSerName val="0"/>
          <c:showPercent val="0"/>
          <c:showBubbleSize val="0"/>
        </c:dLbls>
        <c:gapWidth val="219"/>
        <c:overlap val="-27"/>
        <c:axId val="399966288"/>
        <c:axId val="399965304"/>
      </c:barChart>
      <c:catAx>
        <c:axId val="3999662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399965304"/>
        <c:crosses val="autoZero"/>
        <c:auto val="1"/>
        <c:lblAlgn val="ctr"/>
        <c:lblOffset val="100"/>
        <c:noMultiLvlLbl val="0"/>
      </c:catAx>
      <c:valAx>
        <c:axId val="3999653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3999662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4400">
                <a:solidFill>
                  <a:schemeClr val="tx1"/>
                </a:solidFill>
              </a:rPr>
              <a:t>Consuming</a:t>
            </a:r>
            <a:r>
              <a:rPr lang="en-US" sz="4400" baseline="0">
                <a:solidFill>
                  <a:schemeClr val="tx1"/>
                </a:solidFill>
              </a:rPr>
              <a:t> the News…</a:t>
            </a:r>
            <a:endParaRPr lang="en-US" sz="4400">
              <a:solidFill>
                <a:schemeClr val="tx1"/>
              </a:solidFill>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Low Consumer</c:v>
                </c:pt>
              </c:strCache>
            </c:strRef>
          </c:tx>
          <c:spPr>
            <a:solidFill>
              <a:schemeClr val="accent1"/>
            </a:solidFill>
            <a:ln>
              <a:noFill/>
            </a:ln>
            <a:effectLst/>
          </c:spPr>
          <c:invertIfNegative val="0"/>
          <c:cat>
            <c:strRef>
              <c:f>Sheet1!$A$2:$A$9</c:f>
              <c:strCache>
                <c:ptCount val="8"/>
                <c:pt idx="0">
                  <c:v>Is fun*</c:v>
                </c:pt>
                <c:pt idx="1">
                  <c:v>Is important*</c:v>
                </c:pt>
                <c:pt idx="2">
                  <c:v>Makes me feel conflicted</c:v>
                </c:pt>
                <c:pt idx="3">
                  <c:v>Is depressing</c:v>
                </c:pt>
                <c:pt idx="4">
                  <c:v>Makes me feel intelligent</c:v>
                </c:pt>
                <c:pt idx="5">
                  <c:v>Is annoying*</c:v>
                </c:pt>
                <c:pt idx="6">
                  <c:v>Is empowering</c:v>
                </c:pt>
                <c:pt idx="7">
                  <c:v>Keeps me informed*</c:v>
                </c:pt>
              </c:strCache>
            </c:strRef>
          </c:cat>
          <c:val>
            <c:numRef>
              <c:f>Sheet1!$B$2:$B$9</c:f>
              <c:numCache>
                <c:formatCode>General</c:formatCode>
                <c:ptCount val="8"/>
                <c:pt idx="0">
                  <c:v>3.71</c:v>
                </c:pt>
                <c:pt idx="1">
                  <c:v>5.58</c:v>
                </c:pt>
                <c:pt idx="2">
                  <c:v>4.41</c:v>
                </c:pt>
                <c:pt idx="3">
                  <c:v>4.68</c:v>
                </c:pt>
                <c:pt idx="4">
                  <c:v>4.68</c:v>
                </c:pt>
                <c:pt idx="5">
                  <c:v>3.51</c:v>
                </c:pt>
                <c:pt idx="6">
                  <c:v>4.49</c:v>
                </c:pt>
                <c:pt idx="7">
                  <c:v>5.61</c:v>
                </c:pt>
              </c:numCache>
            </c:numRef>
          </c:val>
          <c:extLst>
            <c:ext xmlns:c16="http://schemas.microsoft.com/office/drawing/2014/chart" uri="{C3380CC4-5D6E-409C-BE32-E72D297353CC}">
              <c16:uniqueId val="{00000000-1C9E-43A2-AB72-D35DEA5C22FF}"/>
            </c:ext>
          </c:extLst>
        </c:ser>
        <c:ser>
          <c:idx val="1"/>
          <c:order val="1"/>
          <c:tx>
            <c:strRef>
              <c:f>Sheet1!$C$1</c:f>
              <c:strCache>
                <c:ptCount val="1"/>
                <c:pt idx="0">
                  <c:v>Moderate Consumer</c:v>
                </c:pt>
              </c:strCache>
            </c:strRef>
          </c:tx>
          <c:spPr>
            <a:solidFill>
              <a:schemeClr val="accent2"/>
            </a:solidFill>
            <a:ln>
              <a:noFill/>
            </a:ln>
            <a:effectLst/>
          </c:spPr>
          <c:invertIfNegative val="0"/>
          <c:cat>
            <c:strRef>
              <c:f>Sheet1!$A$2:$A$9</c:f>
              <c:strCache>
                <c:ptCount val="8"/>
                <c:pt idx="0">
                  <c:v>Is fun*</c:v>
                </c:pt>
                <c:pt idx="1">
                  <c:v>Is important*</c:v>
                </c:pt>
                <c:pt idx="2">
                  <c:v>Makes me feel conflicted</c:v>
                </c:pt>
                <c:pt idx="3">
                  <c:v>Is depressing</c:v>
                </c:pt>
                <c:pt idx="4">
                  <c:v>Makes me feel intelligent</c:v>
                </c:pt>
                <c:pt idx="5">
                  <c:v>Is annoying*</c:v>
                </c:pt>
                <c:pt idx="6">
                  <c:v>Is empowering</c:v>
                </c:pt>
                <c:pt idx="7">
                  <c:v>Keeps me informed*</c:v>
                </c:pt>
              </c:strCache>
            </c:strRef>
          </c:cat>
          <c:val>
            <c:numRef>
              <c:f>Sheet1!$C$2:$C$9</c:f>
              <c:numCache>
                <c:formatCode>General</c:formatCode>
                <c:ptCount val="8"/>
                <c:pt idx="0">
                  <c:v>4.1500000000000004</c:v>
                </c:pt>
                <c:pt idx="1">
                  <c:v>6.11</c:v>
                </c:pt>
                <c:pt idx="2">
                  <c:v>4.68</c:v>
                </c:pt>
                <c:pt idx="3">
                  <c:v>5.01</c:v>
                </c:pt>
                <c:pt idx="4">
                  <c:v>4.97</c:v>
                </c:pt>
                <c:pt idx="5">
                  <c:v>3.67</c:v>
                </c:pt>
                <c:pt idx="6">
                  <c:v>4.76</c:v>
                </c:pt>
                <c:pt idx="7">
                  <c:v>5.91</c:v>
                </c:pt>
              </c:numCache>
            </c:numRef>
          </c:val>
          <c:extLst>
            <c:ext xmlns:c16="http://schemas.microsoft.com/office/drawing/2014/chart" uri="{C3380CC4-5D6E-409C-BE32-E72D297353CC}">
              <c16:uniqueId val="{00000001-1C9E-43A2-AB72-D35DEA5C22FF}"/>
            </c:ext>
          </c:extLst>
        </c:ser>
        <c:ser>
          <c:idx val="2"/>
          <c:order val="2"/>
          <c:tx>
            <c:strRef>
              <c:f>Sheet1!$D$1</c:f>
              <c:strCache>
                <c:ptCount val="1"/>
                <c:pt idx="0">
                  <c:v>High Consumer</c:v>
                </c:pt>
              </c:strCache>
            </c:strRef>
          </c:tx>
          <c:spPr>
            <a:solidFill>
              <a:schemeClr val="accent3"/>
            </a:solidFill>
            <a:ln>
              <a:noFill/>
            </a:ln>
            <a:effectLst/>
          </c:spPr>
          <c:invertIfNegative val="0"/>
          <c:cat>
            <c:strRef>
              <c:f>Sheet1!$A$2:$A$9</c:f>
              <c:strCache>
                <c:ptCount val="8"/>
                <c:pt idx="0">
                  <c:v>Is fun*</c:v>
                </c:pt>
                <c:pt idx="1">
                  <c:v>Is important*</c:v>
                </c:pt>
                <c:pt idx="2">
                  <c:v>Makes me feel conflicted</c:v>
                </c:pt>
                <c:pt idx="3">
                  <c:v>Is depressing</c:v>
                </c:pt>
                <c:pt idx="4">
                  <c:v>Makes me feel intelligent</c:v>
                </c:pt>
                <c:pt idx="5">
                  <c:v>Is annoying*</c:v>
                </c:pt>
                <c:pt idx="6">
                  <c:v>Is empowering</c:v>
                </c:pt>
                <c:pt idx="7">
                  <c:v>Keeps me informed*</c:v>
                </c:pt>
              </c:strCache>
            </c:strRef>
          </c:cat>
          <c:val>
            <c:numRef>
              <c:f>Sheet1!$D$2:$D$9</c:f>
              <c:numCache>
                <c:formatCode>General</c:formatCode>
                <c:ptCount val="8"/>
                <c:pt idx="0">
                  <c:v>4.55</c:v>
                </c:pt>
                <c:pt idx="1">
                  <c:v>6.22</c:v>
                </c:pt>
                <c:pt idx="2">
                  <c:v>4.82</c:v>
                </c:pt>
                <c:pt idx="3">
                  <c:v>5.03</c:v>
                </c:pt>
                <c:pt idx="4">
                  <c:v>4.99</c:v>
                </c:pt>
                <c:pt idx="5">
                  <c:v>4.1900000000000004</c:v>
                </c:pt>
                <c:pt idx="6">
                  <c:v>4.83</c:v>
                </c:pt>
                <c:pt idx="7">
                  <c:v>5.94</c:v>
                </c:pt>
              </c:numCache>
            </c:numRef>
          </c:val>
          <c:extLst>
            <c:ext xmlns:c16="http://schemas.microsoft.com/office/drawing/2014/chart" uri="{C3380CC4-5D6E-409C-BE32-E72D297353CC}">
              <c16:uniqueId val="{00000002-1C9E-43A2-AB72-D35DEA5C22FF}"/>
            </c:ext>
          </c:extLst>
        </c:ser>
        <c:dLbls>
          <c:showLegendKey val="0"/>
          <c:showVal val="0"/>
          <c:showCatName val="0"/>
          <c:showSerName val="0"/>
          <c:showPercent val="0"/>
          <c:showBubbleSize val="0"/>
        </c:dLbls>
        <c:gapWidth val="219"/>
        <c:overlap val="-27"/>
        <c:axId val="505417856"/>
        <c:axId val="505419824"/>
      </c:barChart>
      <c:catAx>
        <c:axId val="5054178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505419824"/>
        <c:crosses val="autoZero"/>
        <c:auto val="1"/>
        <c:lblAlgn val="ctr"/>
        <c:lblOffset val="100"/>
        <c:noMultiLvlLbl val="0"/>
      </c:catAx>
      <c:valAx>
        <c:axId val="5054198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5054178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800" b="0" i="0" u="none" strike="noStrike" kern="1200" spc="0" baseline="0">
                <a:solidFill>
                  <a:schemeClr val="tx1">
                    <a:lumMod val="65000"/>
                    <a:lumOff val="35000"/>
                  </a:schemeClr>
                </a:solidFill>
                <a:latin typeface="+mn-lt"/>
                <a:ea typeface="+mn-ea"/>
                <a:cs typeface="+mn-cs"/>
              </a:defRPr>
            </a:pPr>
            <a:r>
              <a:rPr lang="en-US" sz="4400" dirty="0">
                <a:solidFill>
                  <a:schemeClr val="tx1"/>
                </a:solidFill>
              </a:rPr>
              <a:t>Personality</a:t>
            </a:r>
            <a:r>
              <a:rPr lang="en-US" sz="4400" baseline="0" dirty="0">
                <a:solidFill>
                  <a:schemeClr val="tx1"/>
                </a:solidFill>
              </a:rPr>
              <a:t> and News Consumption</a:t>
            </a:r>
            <a:endParaRPr lang="en-US" sz="4400" dirty="0">
              <a:solidFill>
                <a:schemeClr val="tx1"/>
              </a:solidFill>
            </a:endParaRPr>
          </a:p>
        </c:rich>
      </c:tx>
      <c:overlay val="0"/>
      <c:spPr>
        <a:noFill/>
        <a:ln>
          <a:noFill/>
        </a:ln>
        <a:effectLst/>
      </c:spPr>
      <c:txPr>
        <a:bodyPr rot="0" spcFirstLastPara="1" vertOverflow="ellipsis" vert="horz" wrap="square" anchor="ctr" anchorCtr="1"/>
        <a:lstStyle/>
        <a:p>
          <a:pPr>
            <a:defRPr sz="4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1.5743422886798919E-2"/>
          <c:y val="0.10649058226410241"/>
          <c:w val="0.9769397552159067"/>
          <c:h val="0.81915444764266887"/>
        </c:manualLayout>
      </c:layout>
      <c:barChart>
        <c:barDir val="col"/>
        <c:grouping val="clustered"/>
        <c:varyColors val="0"/>
        <c:ser>
          <c:idx val="0"/>
          <c:order val="0"/>
          <c:tx>
            <c:strRef>
              <c:f>Sheet1!$B$1</c:f>
              <c:strCache>
                <c:ptCount val="1"/>
                <c:pt idx="0">
                  <c:v>Low Consumer</c:v>
                </c:pt>
              </c:strCache>
            </c:strRef>
          </c:tx>
          <c:spPr>
            <a:solidFill>
              <a:schemeClr val="accent1"/>
            </a:solidFill>
            <a:ln>
              <a:noFill/>
            </a:ln>
            <a:effectLst/>
          </c:spPr>
          <c:invertIfNegative val="0"/>
          <c:cat>
            <c:strRef>
              <c:f>Sheet1!$A$2:$A$7</c:f>
              <c:strCache>
                <c:ptCount val="5"/>
                <c:pt idx="0">
                  <c:v>Extroversion</c:v>
                </c:pt>
                <c:pt idx="1">
                  <c:v>Agreeableness</c:v>
                </c:pt>
                <c:pt idx="2">
                  <c:v>Conscientiousness</c:v>
                </c:pt>
                <c:pt idx="3">
                  <c:v>Neuroticism</c:v>
                </c:pt>
                <c:pt idx="4">
                  <c:v>Openess</c:v>
                </c:pt>
              </c:strCache>
            </c:strRef>
          </c:cat>
          <c:val>
            <c:numRef>
              <c:f>Sheet1!$B$2:$B$7</c:f>
              <c:numCache>
                <c:formatCode>General</c:formatCode>
                <c:ptCount val="5"/>
                <c:pt idx="0">
                  <c:v>3.99</c:v>
                </c:pt>
                <c:pt idx="1">
                  <c:v>5.8</c:v>
                </c:pt>
                <c:pt idx="2">
                  <c:v>5.82</c:v>
                </c:pt>
                <c:pt idx="3">
                  <c:v>4.16</c:v>
                </c:pt>
                <c:pt idx="4">
                  <c:v>5.31</c:v>
                </c:pt>
              </c:numCache>
            </c:numRef>
          </c:val>
          <c:extLst>
            <c:ext xmlns:c16="http://schemas.microsoft.com/office/drawing/2014/chart" uri="{C3380CC4-5D6E-409C-BE32-E72D297353CC}">
              <c16:uniqueId val="{00000000-F4F3-409C-8A32-4CBE96BA1C9F}"/>
            </c:ext>
          </c:extLst>
        </c:ser>
        <c:ser>
          <c:idx val="1"/>
          <c:order val="1"/>
          <c:tx>
            <c:strRef>
              <c:f>Sheet1!$C$1</c:f>
              <c:strCache>
                <c:ptCount val="1"/>
                <c:pt idx="0">
                  <c:v>Moderate Consumer</c:v>
                </c:pt>
              </c:strCache>
            </c:strRef>
          </c:tx>
          <c:spPr>
            <a:solidFill>
              <a:schemeClr val="accent2"/>
            </a:solidFill>
            <a:ln>
              <a:noFill/>
            </a:ln>
            <a:effectLst/>
          </c:spPr>
          <c:invertIfNegative val="0"/>
          <c:cat>
            <c:strRef>
              <c:f>Sheet1!$A$2:$A$7</c:f>
              <c:strCache>
                <c:ptCount val="5"/>
                <c:pt idx="0">
                  <c:v>Extroversion</c:v>
                </c:pt>
                <c:pt idx="1">
                  <c:v>Agreeableness</c:v>
                </c:pt>
                <c:pt idx="2">
                  <c:v>Conscientiousness</c:v>
                </c:pt>
                <c:pt idx="3">
                  <c:v>Neuroticism</c:v>
                </c:pt>
                <c:pt idx="4">
                  <c:v>Openess</c:v>
                </c:pt>
              </c:strCache>
            </c:strRef>
          </c:cat>
          <c:val>
            <c:numRef>
              <c:f>Sheet1!$C$2:$C$7</c:f>
              <c:numCache>
                <c:formatCode>General</c:formatCode>
                <c:ptCount val="5"/>
                <c:pt idx="0">
                  <c:v>3.82</c:v>
                </c:pt>
                <c:pt idx="1">
                  <c:v>5.64</c:v>
                </c:pt>
                <c:pt idx="2">
                  <c:v>5.67</c:v>
                </c:pt>
                <c:pt idx="3">
                  <c:v>4.32</c:v>
                </c:pt>
                <c:pt idx="4">
                  <c:v>5.16</c:v>
                </c:pt>
              </c:numCache>
            </c:numRef>
          </c:val>
          <c:extLst>
            <c:ext xmlns:c16="http://schemas.microsoft.com/office/drawing/2014/chart" uri="{C3380CC4-5D6E-409C-BE32-E72D297353CC}">
              <c16:uniqueId val="{00000001-F4F3-409C-8A32-4CBE96BA1C9F}"/>
            </c:ext>
          </c:extLst>
        </c:ser>
        <c:ser>
          <c:idx val="2"/>
          <c:order val="2"/>
          <c:tx>
            <c:strRef>
              <c:f>Sheet1!$D$1</c:f>
              <c:strCache>
                <c:ptCount val="1"/>
                <c:pt idx="0">
                  <c:v>High Consumer</c:v>
                </c:pt>
              </c:strCache>
            </c:strRef>
          </c:tx>
          <c:spPr>
            <a:solidFill>
              <a:schemeClr val="accent3"/>
            </a:solidFill>
            <a:ln>
              <a:noFill/>
            </a:ln>
            <a:effectLst/>
          </c:spPr>
          <c:invertIfNegative val="0"/>
          <c:cat>
            <c:strRef>
              <c:f>Sheet1!$A$2:$A$7</c:f>
              <c:strCache>
                <c:ptCount val="5"/>
                <c:pt idx="0">
                  <c:v>Extroversion</c:v>
                </c:pt>
                <c:pt idx="1">
                  <c:v>Agreeableness</c:v>
                </c:pt>
                <c:pt idx="2">
                  <c:v>Conscientiousness</c:v>
                </c:pt>
                <c:pt idx="3">
                  <c:v>Neuroticism</c:v>
                </c:pt>
                <c:pt idx="4">
                  <c:v>Openess</c:v>
                </c:pt>
              </c:strCache>
            </c:strRef>
          </c:cat>
          <c:val>
            <c:numRef>
              <c:f>Sheet1!$D$2:$D$7</c:f>
              <c:numCache>
                <c:formatCode>General</c:formatCode>
                <c:ptCount val="5"/>
                <c:pt idx="0">
                  <c:v>4.21</c:v>
                </c:pt>
                <c:pt idx="1">
                  <c:v>5.78</c:v>
                </c:pt>
                <c:pt idx="2">
                  <c:v>5.7</c:v>
                </c:pt>
                <c:pt idx="3">
                  <c:v>4.22</c:v>
                </c:pt>
                <c:pt idx="4">
                  <c:v>5.17</c:v>
                </c:pt>
              </c:numCache>
            </c:numRef>
          </c:val>
          <c:extLst>
            <c:ext xmlns:c16="http://schemas.microsoft.com/office/drawing/2014/chart" uri="{C3380CC4-5D6E-409C-BE32-E72D297353CC}">
              <c16:uniqueId val="{00000002-F4F3-409C-8A32-4CBE96BA1C9F}"/>
            </c:ext>
          </c:extLst>
        </c:ser>
        <c:dLbls>
          <c:showLegendKey val="0"/>
          <c:showVal val="0"/>
          <c:showCatName val="0"/>
          <c:showSerName val="0"/>
          <c:showPercent val="0"/>
          <c:showBubbleSize val="0"/>
        </c:dLbls>
        <c:gapWidth val="219"/>
        <c:overlap val="-27"/>
        <c:axId val="826286536"/>
        <c:axId val="826284240"/>
      </c:barChart>
      <c:catAx>
        <c:axId val="826286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826284240"/>
        <c:crosses val="autoZero"/>
        <c:auto val="1"/>
        <c:lblAlgn val="ctr"/>
        <c:lblOffset val="100"/>
        <c:noMultiLvlLbl val="0"/>
      </c:catAx>
      <c:valAx>
        <c:axId val="8262842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826286536"/>
        <c:crosses val="autoZero"/>
        <c:crossBetween val="between"/>
      </c:valAx>
      <c:spPr>
        <a:noFill/>
        <a:ln>
          <a:noFill/>
        </a:ln>
        <a:effectLst/>
      </c:spPr>
    </c:plotArea>
    <c:legend>
      <c:legendPos val="b"/>
      <c:layout>
        <c:manualLayout>
          <c:xMode val="edge"/>
          <c:yMode val="edge"/>
          <c:x val="0.30382958682722611"/>
          <c:y val="0.9609910771371597"/>
          <c:w val="0.38302845091462628"/>
          <c:h val="3.9008866508880413E-2"/>
        </c:manualLayout>
      </c:layout>
      <c:overlay val="1"/>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CD8D5F-A6E5-429D-8ACB-4A1E339C0A1D}" type="datetimeFigureOut">
              <a:rPr lang="en-US" smtClean="0"/>
              <a:t>4/22/2019</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DA45D7-8BD0-418F-89CE-8B97D75D6D79}" type="slidenum">
              <a:rPr lang="en-US" smtClean="0"/>
              <a:t>‹#›</a:t>
            </a:fld>
            <a:endParaRPr lang="en-US"/>
          </a:p>
        </p:txBody>
      </p:sp>
    </p:spTree>
    <p:extLst>
      <p:ext uri="{BB962C8B-B14F-4D97-AF65-F5344CB8AC3E}">
        <p14:creationId xmlns:p14="http://schemas.microsoft.com/office/powerpoint/2010/main" val="22770722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6DA45D7-8BD0-418F-89CE-8B97D75D6D79}" type="slidenum">
              <a:rPr lang="en-US" smtClean="0"/>
              <a:t>1</a:t>
            </a:fld>
            <a:endParaRPr lang="en-US"/>
          </a:p>
        </p:txBody>
      </p:sp>
    </p:spTree>
    <p:extLst>
      <p:ext uri="{BB962C8B-B14F-4D97-AF65-F5344CB8AC3E}">
        <p14:creationId xmlns:p14="http://schemas.microsoft.com/office/powerpoint/2010/main" val="2811070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F20B532-B5DD-45C5-B78C-DF3FDEAD0301}" type="datetimeFigureOut">
              <a:rPr lang="en-US" smtClean="0"/>
              <a:t>4/22/2019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F20B532-B5DD-45C5-B78C-DF3FDEAD0301}" type="datetimeFigureOut">
              <a:rPr lang="en-US" smtClean="0"/>
              <a:t>4/22/2019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4/22/2019</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9" name="Rectangle 8"/>
          <p:cNvSpPr/>
          <p:nvPr userDrawn="1"/>
        </p:nvSpPr>
        <p:spPr>
          <a:xfrm>
            <a:off x="789709" y="974035"/>
            <a:ext cx="40399855"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4" name="Rectangle 13"/>
          <p:cNvSpPr/>
          <p:nvPr userDrawn="1"/>
        </p:nvSpPr>
        <p:spPr>
          <a:xfrm>
            <a:off x="11164135" y="8232082"/>
            <a:ext cx="9184764"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5" name="Rectangle 14"/>
          <p:cNvSpPr/>
          <p:nvPr userDrawn="1"/>
        </p:nvSpPr>
        <p:spPr>
          <a:xfrm>
            <a:off x="21013804" y="8232082"/>
            <a:ext cx="19740436"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6" name="Rectangle 15"/>
          <p:cNvSpPr/>
          <p:nvPr userDrawn="1"/>
        </p:nvSpPr>
        <p:spPr>
          <a:xfrm>
            <a:off x="1332586" y="8232082"/>
            <a:ext cx="9184876"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7" name="Rectangle 16"/>
          <p:cNvSpPr/>
          <p:nvPr userDrawn="1"/>
        </p:nvSpPr>
        <p:spPr>
          <a:xfrm>
            <a:off x="28969965" y="36966043"/>
            <a:ext cx="12552108" cy="337144"/>
          </a:xfrm>
          <a:prstGeom prst="rect">
            <a:avLst/>
          </a:prstGeom>
        </p:spPr>
        <p:txBody>
          <a:bodyPr wrap="square">
            <a:spAutoFit/>
          </a:bodyPr>
          <a:lstStyle/>
          <a:p>
            <a:r>
              <a:rPr lang="en-US" sz="1591" i="1">
                <a:solidFill>
                  <a:schemeClr val="bg1"/>
                </a:solidFill>
              </a:rPr>
              <a:t>We thank the Office of Research and Sponsored Programs for supporting this research, and Learning &amp; Technology Services for printing this poster.</a:t>
            </a:r>
            <a:r>
              <a:rPr lang="en-US" sz="1591">
                <a:solidFill>
                  <a:schemeClr val="bg1"/>
                </a:solidFill>
              </a:rPr>
              <a:t> </a:t>
            </a:r>
          </a:p>
        </p:txBody>
      </p:sp>
      <p:sp>
        <p:nvSpPr>
          <p:cNvPr id="18" name="Rectangle 17"/>
          <p:cNvSpPr/>
          <p:nvPr userDrawn="1"/>
        </p:nvSpPr>
        <p:spPr>
          <a:xfrm>
            <a:off x="1332585" y="26663372"/>
            <a:ext cx="19016314" cy="9439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20" name="Straight Connector 19"/>
          <p:cNvCxnSpPr/>
          <p:nvPr userDrawn="1"/>
        </p:nvCxnSpPr>
        <p:spPr>
          <a:xfrm>
            <a:off x="20681407" y="7629108"/>
            <a:ext cx="0" cy="279664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B578E005-54FE-994A-B218-88527ED2AFCC}"/>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0434116" y="2399172"/>
            <a:ext cx="9201392" cy="3635372"/>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4.xml"/><Relationship Id="rId3" Type="http://schemas.openxmlformats.org/officeDocument/2006/relationships/image" Target="../media/image2.png"/><Relationship Id="rId7" Type="http://schemas.openxmlformats.org/officeDocument/2006/relationships/chart" Target="../charts/chart3.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2.xml"/><Relationship Id="rId11" Type="http://schemas.openxmlformats.org/officeDocument/2006/relationships/image" Target="../media/image4.png"/><Relationship Id="rId5" Type="http://schemas.openxmlformats.org/officeDocument/2006/relationships/chart" Target="../charts/chart1.xml"/><Relationship Id="rId10" Type="http://schemas.openxmlformats.org/officeDocument/2006/relationships/chart" Target="../charts/chart6.xml"/><Relationship Id="rId4" Type="http://schemas.openxmlformats.org/officeDocument/2006/relationships/image" Target="../media/image3.svg"/><Relationship Id="rId9"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83586" y="3209364"/>
            <a:ext cx="32644080" cy="1838909"/>
          </a:xfrm>
        </p:spPr>
        <p:txBody>
          <a:bodyPr>
            <a:noAutofit/>
          </a:bodyPr>
          <a:lstStyle/>
          <a:p>
            <a:pPr algn="l"/>
            <a:r>
              <a:rPr lang="en-US" sz="12800">
                <a:latin typeface="Minion Pro"/>
              </a:rPr>
              <a:t>News Consumption</a:t>
            </a:r>
            <a:endParaRPr lang="en-US" sz="12800">
              <a:latin typeface="Minion Pro" panose="02040503050306020203" pitchFamily="18" charset="0"/>
            </a:endParaRPr>
          </a:p>
        </p:txBody>
      </p:sp>
      <p:sp>
        <p:nvSpPr>
          <p:cNvPr id="6" name="Title 1"/>
          <p:cNvSpPr txBox="1">
            <a:spLocks/>
          </p:cNvSpPr>
          <p:nvPr/>
        </p:nvSpPr>
        <p:spPr>
          <a:xfrm>
            <a:off x="2383586" y="6011248"/>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3800" dirty="0">
                <a:solidFill>
                  <a:schemeClr val="bg1">
                    <a:lumMod val="50000"/>
                  </a:schemeClr>
                </a:solidFill>
                <a:latin typeface="Minion Pro"/>
              </a:rPr>
              <a:t>Addie Borchert, Megan </a:t>
            </a:r>
            <a:r>
              <a:rPr lang="en-US" sz="3800" dirty="0" err="1">
                <a:solidFill>
                  <a:schemeClr val="bg1">
                    <a:lumMod val="50000"/>
                  </a:schemeClr>
                </a:solidFill>
                <a:latin typeface="Minion Pro"/>
              </a:rPr>
              <a:t>Glaeser</a:t>
            </a:r>
            <a:r>
              <a:rPr lang="en-US" sz="3800" dirty="0">
                <a:solidFill>
                  <a:schemeClr val="bg1">
                    <a:lumMod val="50000"/>
                  </a:schemeClr>
                </a:solidFill>
                <a:latin typeface="Minion Pro"/>
              </a:rPr>
              <a:t>, Alexa Brooks and Dr. Scott R. Swanson   |   Management &amp; Marketing Department</a:t>
            </a:r>
          </a:p>
        </p:txBody>
      </p:sp>
      <p:sp>
        <p:nvSpPr>
          <p:cNvPr id="7" name="Title 1"/>
          <p:cNvSpPr txBox="1">
            <a:spLocks/>
          </p:cNvSpPr>
          <p:nvPr/>
        </p:nvSpPr>
        <p:spPr>
          <a:xfrm>
            <a:off x="2383586" y="5181233"/>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chemeClr val="accent5"/>
                </a:solidFill>
                <a:latin typeface="Minion Pro"/>
              </a:rPr>
              <a:t>Understanding consumer differences based on quantity of News Consumption</a:t>
            </a:r>
            <a:endParaRPr lang="en-US" sz="6000" cap="small" dirty="0">
              <a:solidFill>
                <a:schemeClr val="accent5"/>
              </a:solidFill>
              <a:latin typeface="Minion Pro" panose="02040503050306020203" pitchFamily="18" charset="0"/>
            </a:endParaRPr>
          </a:p>
        </p:txBody>
      </p:sp>
      <p:sp>
        <p:nvSpPr>
          <p:cNvPr id="12" name="TextBox 11"/>
          <p:cNvSpPr txBox="1"/>
          <p:nvPr/>
        </p:nvSpPr>
        <p:spPr>
          <a:xfrm>
            <a:off x="21484403" y="34654933"/>
            <a:ext cx="17358041" cy="954107"/>
          </a:xfrm>
          <a:prstGeom prst="rect">
            <a:avLst/>
          </a:prstGeom>
          <a:noFill/>
        </p:spPr>
        <p:txBody>
          <a:bodyPr wrap="square" rtlCol="0" anchor="t">
            <a:spAutoFit/>
          </a:bodyPr>
          <a:lstStyle/>
          <a:p>
            <a:r>
              <a:rPr lang="en-US" sz="2800" dirty="0">
                <a:latin typeface="Calibri"/>
                <a:cs typeface="Calibri"/>
              </a:rPr>
              <a:t>The above graph investigates the potential relationship of the big 5 personality traits of the respondents with hours of weekly new consumption. Interestingly, there were no statistically significant relationships identified.</a:t>
            </a:r>
          </a:p>
        </p:txBody>
      </p:sp>
      <p:sp>
        <p:nvSpPr>
          <p:cNvPr id="3" name="TextBox 2"/>
          <p:cNvSpPr txBox="1"/>
          <p:nvPr/>
        </p:nvSpPr>
        <p:spPr>
          <a:xfrm>
            <a:off x="1509498" y="7820007"/>
            <a:ext cx="9269262" cy="830997"/>
          </a:xfrm>
          <a:prstGeom prst="rect">
            <a:avLst/>
          </a:prstGeom>
          <a:noFill/>
        </p:spPr>
        <p:txBody>
          <a:bodyPr wrap="square" rtlCol="0" anchor="t">
            <a:spAutoFit/>
          </a:bodyPr>
          <a:lstStyle/>
          <a:p>
            <a:r>
              <a:rPr lang="en-US" sz="4800" cap="small">
                <a:solidFill>
                  <a:schemeClr val="accent5"/>
                </a:solidFill>
                <a:latin typeface="Minion Pro"/>
              </a:rPr>
              <a:t>Abstract</a:t>
            </a:r>
            <a:endParaRPr lang="en-US">
              <a:solidFill>
                <a:schemeClr val="accent5"/>
              </a:solidFill>
            </a:endParaRPr>
          </a:p>
        </p:txBody>
      </p:sp>
      <p:sp>
        <p:nvSpPr>
          <p:cNvPr id="23" name="TextBox 22"/>
          <p:cNvSpPr txBox="1"/>
          <p:nvPr/>
        </p:nvSpPr>
        <p:spPr>
          <a:xfrm>
            <a:off x="21375351" y="23902990"/>
            <a:ext cx="19176799" cy="1384995"/>
          </a:xfrm>
          <a:prstGeom prst="rect">
            <a:avLst/>
          </a:prstGeom>
          <a:noFill/>
        </p:spPr>
        <p:txBody>
          <a:bodyPr wrap="square" rtlCol="0" anchor="t">
            <a:spAutoFit/>
          </a:bodyPr>
          <a:lstStyle/>
          <a:p>
            <a:r>
              <a:rPr lang="en-US" sz="2800" dirty="0">
                <a:latin typeface="Calibri"/>
                <a:cs typeface="Calibri"/>
              </a:rPr>
              <a:t>The chosen variables were predetermined from previous research. Opinion leadership and motivation for news consumption (i.e., felt obligation to follow the news) were found to be statistically significant. Specifically, more news is consumed by those who have a greater the felt obligation to follow the news  and are self identified as being opinion leaders regarding the news. </a:t>
            </a:r>
          </a:p>
        </p:txBody>
      </p:sp>
      <p:sp>
        <p:nvSpPr>
          <p:cNvPr id="27" name="Subtitle 2"/>
          <p:cNvSpPr txBox="1">
            <a:spLocks/>
          </p:cNvSpPr>
          <p:nvPr/>
        </p:nvSpPr>
        <p:spPr>
          <a:xfrm>
            <a:off x="1258246" y="34654933"/>
            <a:ext cx="19319753" cy="1842793"/>
          </a:xfrm>
          <a:prstGeom prst="rect">
            <a:avLst/>
          </a:prstGeom>
        </p:spPr>
        <p:txBody>
          <a:bodyPr anchor="t"/>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800" dirty="0"/>
              <a:t>The above graph demonstrates how people choose to consume their news based on how much time they spend consuming the news on a weekly basis. The lowest consumers do not highly partake in any methods of consuming news besides reading it online because these people show little interest in consuming news, overall. The moderate consumers mostly choose to consume news by reading online, watching online, and listening to the radio. The highest consumers are more likely to utilize every media source of the news available. </a:t>
            </a:r>
            <a:endParaRPr lang="en-US" sz="2800" dirty="0">
              <a:cs typeface="Calibri"/>
            </a:endParaRPr>
          </a:p>
        </p:txBody>
      </p:sp>
      <p:sp>
        <p:nvSpPr>
          <p:cNvPr id="37" name="TextBox 36"/>
          <p:cNvSpPr txBox="1"/>
          <p:nvPr/>
        </p:nvSpPr>
        <p:spPr>
          <a:xfrm>
            <a:off x="1916615" y="21680802"/>
            <a:ext cx="7034640" cy="923330"/>
          </a:xfrm>
          <a:prstGeom prst="rect">
            <a:avLst/>
          </a:prstGeom>
          <a:noFill/>
        </p:spPr>
        <p:txBody>
          <a:bodyPr wrap="square" rtlCol="0" anchor="t">
            <a:spAutoFit/>
          </a:bodyPr>
          <a:lstStyle/>
          <a:p>
            <a:endParaRPr lang="en-US" sz="5400" cap="small">
              <a:solidFill>
                <a:srgbClr val="DD9E11"/>
              </a:solidFill>
              <a:latin typeface="Minion Pro"/>
            </a:endParaRPr>
          </a:p>
        </p:txBody>
      </p:sp>
      <p:sp>
        <p:nvSpPr>
          <p:cNvPr id="38" name="TextBox 37"/>
          <p:cNvSpPr txBox="1"/>
          <p:nvPr/>
        </p:nvSpPr>
        <p:spPr>
          <a:xfrm>
            <a:off x="1256508" y="25351482"/>
            <a:ext cx="17718436" cy="1384995"/>
          </a:xfrm>
          <a:prstGeom prst="rect">
            <a:avLst/>
          </a:prstGeom>
          <a:noFill/>
        </p:spPr>
        <p:txBody>
          <a:bodyPr wrap="square" rtlCol="0" anchor="t">
            <a:spAutoFit/>
          </a:bodyPr>
          <a:lstStyle/>
          <a:p>
            <a:r>
              <a:rPr lang="en-US" sz="2800" dirty="0">
                <a:latin typeface="Calibri"/>
                <a:cs typeface="Calibri"/>
              </a:rPr>
              <a:t>Consuming the news can be an emotional task. Out of all the categories listed above, all consumers can agree overall that news keeps them informed and is important. Heavy weekly news consumers are significantly more likely to report that the news is fun, important, although can be annoying, and keeps them informed.  </a:t>
            </a:r>
            <a:endParaRPr lang="en-US" sz="2800" dirty="0">
              <a:cs typeface="Calibri"/>
            </a:endParaRPr>
          </a:p>
        </p:txBody>
      </p:sp>
      <p:sp>
        <p:nvSpPr>
          <p:cNvPr id="8" name="Rectangle 7">
            <a:extLst>
              <a:ext uri="{FF2B5EF4-FFF2-40B4-BE49-F238E27FC236}">
                <a16:creationId xmlns:a16="http://schemas.microsoft.com/office/drawing/2014/main" id="{EEEE9E9C-2FBA-4C86-9C7D-68E48B1AEF3E}"/>
              </a:ext>
            </a:extLst>
          </p:cNvPr>
          <p:cNvSpPr/>
          <p:nvPr/>
        </p:nvSpPr>
        <p:spPr>
          <a:xfrm>
            <a:off x="7025420" y="13205812"/>
            <a:ext cx="1331008" cy="923330"/>
          </a:xfrm>
          <a:prstGeom prst="rect">
            <a:avLst/>
          </a:prstGeom>
          <a:noFill/>
        </p:spPr>
        <p:txBody>
          <a:bodyPr wrap="square" lIns="91440" tIns="45720" rIns="91440" bIns="45720">
            <a:spAutoFit/>
          </a:bodyPr>
          <a:lstStyle/>
          <a:p>
            <a:pPr algn="ctr"/>
            <a:r>
              <a:rPr lang="en-US" sz="5400" b="1" dirty="0">
                <a:ln w="10160">
                  <a:solidFill>
                    <a:schemeClr val="accent5"/>
                  </a:solidFill>
                  <a:prstDash val="solid"/>
                </a:ln>
                <a:effectLst>
                  <a:outerShdw blurRad="38100" dist="22860" dir="5400000" algn="tl" rotWithShape="0">
                    <a:srgbClr val="000000">
                      <a:alpha val="30000"/>
                    </a:srgbClr>
                  </a:outerShdw>
                </a:effectLst>
              </a:rPr>
              <a:t>270</a:t>
            </a:r>
            <a:endParaRPr lang="en-US" sz="5400" b="1" cap="none" spc="0" dirty="0">
              <a:ln w="6600">
                <a:solidFill>
                  <a:schemeClr val="accent2"/>
                </a:solidFill>
                <a:prstDash val="solid"/>
              </a:ln>
              <a:effectLst>
                <a:outerShdw dist="38100" dir="2700000" algn="tl" rotWithShape="0">
                  <a:schemeClr val="accent2"/>
                </a:outerShdw>
              </a:effectLst>
            </a:endParaRPr>
          </a:p>
        </p:txBody>
      </p:sp>
      <p:sp>
        <p:nvSpPr>
          <p:cNvPr id="11" name="TextBox 10">
            <a:extLst>
              <a:ext uri="{FF2B5EF4-FFF2-40B4-BE49-F238E27FC236}">
                <a16:creationId xmlns:a16="http://schemas.microsoft.com/office/drawing/2014/main" id="{C165E190-71FB-48AF-A9C7-6CE3DCF0D325}"/>
              </a:ext>
            </a:extLst>
          </p:cNvPr>
          <p:cNvSpPr txBox="1"/>
          <p:nvPr/>
        </p:nvSpPr>
        <p:spPr>
          <a:xfrm>
            <a:off x="1507519" y="8655205"/>
            <a:ext cx="8183447" cy="44012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t>The increase in the volume of information available online, together with the emergence of new tools and services that act as intermediaries and enable interactivity around the news, has changed people’s relationship with the news. This changing environment raises questions about the nature and amount of news consumed. Understanding the prevailing processes of news consumption and media choices is of significance for news organizations and their marketing strategists, as well as policy makers.</a:t>
            </a:r>
          </a:p>
        </p:txBody>
      </p:sp>
      <p:sp>
        <p:nvSpPr>
          <p:cNvPr id="14" name="TextBox 13">
            <a:extLst>
              <a:ext uri="{FF2B5EF4-FFF2-40B4-BE49-F238E27FC236}">
                <a16:creationId xmlns:a16="http://schemas.microsoft.com/office/drawing/2014/main" id="{592D22F3-CAD6-4321-83FD-B76B556A8DB1}"/>
              </a:ext>
            </a:extLst>
          </p:cNvPr>
          <p:cNvSpPr txBox="1"/>
          <p:nvPr/>
        </p:nvSpPr>
        <p:spPr>
          <a:xfrm>
            <a:off x="1559204" y="14384355"/>
            <a:ext cx="8825216" cy="526297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latin typeface="Calibri"/>
                <a:ea typeface="Arial"/>
                <a:cs typeface="Arial"/>
              </a:rPr>
              <a:t>This study investigated: </a:t>
            </a:r>
            <a:endParaRPr lang="en-US" sz="2800" dirty="0">
              <a:latin typeface="Calibri"/>
              <a:ea typeface="Arial"/>
              <a:cs typeface="Calibri"/>
            </a:endParaRPr>
          </a:p>
          <a:p>
            <a:pPr marL="457200" indent="-457200">
              <a:buFont typeface="Arial"/>
              <a:buChar char="•"/>
            </a:pPr>
            <a:r>
              <a:rPr lang="en-US" sz="2800" dirty="0">
                <a:latin typeface="Calibri"/>
                <a:ea typeface="Arial"/>
                <a:cs typeface="Arial"/>
              </a:rPr>
              <a:t>attitudes towards the news media</a:t>
            </a:r>
            <a:endParaRPr lang="en-US" sz="2800" dirty="0">
              <a:latin typeface="Calibri"/>
              <a:ea typeface="Arial"/>
              <a:cs typeface="Calibri"/>
            </a:endParaRPr>
          </a:p>
          <a:p>
            <a:pPr marL="457200" indent="-457200">
              <a:buFont typeface="Arial"/>
              <a:buChar char="•"/>
            </a:pPr>
            <a:r>
              <a:rPr lang="en-US" sz="2800" dirty="0">
                <a:latin typeface="Calibri"/>
                <a:ea typeface="Arial"/>
                <a:cs typeface="Arial"/>
              </a:rPr>
              <a:t>consumption patterns</a:t>
            </a:r>
            <a:endParaRPr lang="en-US" sz="2800" dirty="0">
              <a:latin typeface="Calibri"/>
              <a:ea typeface="Arial"/>
              <a:cs typeface="Calibri"/>
            </a:endParaRPr>
          </a:p>
          <a:p>
            <a:pPr marL="457200" indent="-457200">
              <a:buFont typeface="Arial"/>
              <a:buChar char="•"/>
            </a:pPr>
            <a:r>
              <a:rPr lang="en-US" sz="2800" dirty="0">
                <a:latin typeface="Calibri"/>
                <a:ea typeface="Arial"/>
                <a:cs typeface="Arial"/>
              </a:rPr>
              <a:t>news media source preferences</a:t>
            </a:r>
            <a:endParaRPr lang="en-US" sz="2800" dirty="0">
              <a:latin typeface="Calibri"/>
              <a:ea typeface="Arial"/>
              <a:cs typeface="Calibri"/>
            </a:endParaRPr>
          </a:p>
          <a:p>
            <a:pPr marL="457200" indent="-457200">
              <a:buFont typeface="Arial"/>
              <a:buChar char="•"/>
            </a:pPr>
            <a:r>
              <a:rPr lang="en-US" sz="2800" dirty="0">
                <a:latin typeface="Calibri"/>
                <a:ea typeface="Arial"/>
                <a:cs typeface="Arial"/>
              </a:rPr>
              <a:t>news participation behaviors</a:t>
            </a:r>
            <a:endParaRPr lang="en-US" sz="2800" dirty="0">
              <a:cs typeface="Calibri"/>
            </a:endParaRPr>
          </a:p>
          <a:p>
            <a:pPr lvl="0" rtl="0"/>
            <a:r>
              <a:rPr lang="en-US" sz="2800" dirty="0">
                <a:latin typeface="Calibri"/>
                <a:ea typeface="Arial"/>
                <a:cs typeface="Arial"/>
              </a:rPr>
              <a:t>An on-line questionnaire using Qualtrics was distributed through a variety of social media sites. Analysis was conducted utilizing appropriate statistical routines in SPSS. Findings provide insights regarding important relationships between the amount of news consumed and several of the news related constructs investigated.​</a:t>
            </a:r>
          </a:p>
          <a:p>
            <a:pPr lvl="0" rtl="0">
              <a:buChar char="•"/>
            </a:pPr>
            <a:endParaRPr lang="en-US" sz="2800" dirty="0">
              <a:cs typeface="Arial"/>
            </a:endParaRPr>
          </a:p>
        </p:txBody>
      </p:sp>
      <p:sp>
        <p:nvSpPr>
          <p:cNvPr id="15" name="TextBox 14">
            <a:extLst>
              <a:ext uri="{FF2B5EF4-FFF2-40B4-BE49-F238E27FC236}">
                <a16:creationId xmlns:a16="http://schemas.microsoft.com/office/drawing/2014/main" id="{04E0D034-823E-4FB5-91CF-79D0874F83E4}"/>
              </a:ext>
            </a:extLst>
          </p:cNvPr>
          <p:cNvSpPr txBox="1"/>
          <p:nvPr/>
        </p:nvSpPr>
        <p:spPr>
          <a:xfrm>
            <a:off x="1559204" y="13206950"/>
            <a:ext cx="705559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800" dirty="0">
                <a:solidFill>
                  <a:schemeClr val="accent5"/>
                </a:solidFill>
                <a:latin typeface="Minion Pro"/>
              </a:rPr>
              <a:t>Investigation</a:t>
            </a:r>
            <a:endParaRPr lang="en-US" sz="4800" dirty="0">
              <a:solidFill>
                <a:schemeClr val="accent5"/>
              </a:solidFill>
            </a:endParaRPr>
          </a:p>
        </p:txBody>
      </p:sp>
      <p:sp>
        <p:nvSpPr>
          <p:cNvPr id="19" name="TextBox 18">
            <a:extLst>
              <a:ext uri="{FF2B5EF4-FFF2-40B4-BE49-F238E27FC236}">
                <a16:creationId xmlns:a16="http://schemas.microsoft.com/office/drawing/2014/main" id="{A377F9AA-BD2D-423D-BFF5-280DB3432889}"/>
              </a:ext>
            </a:extLst>
          </p:cNvPr>
          <p:cNvSpPr txBox="1"/>
          <p:nvPr/>
        </p:nvSpPr>
        <p:spPr>
          <a:xfrm>
            <a:off x="10733148" y="7831308"/>
            <a:ext cx="9643025"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800" dirty="0">
                <a:solidFill>
                  <a:schemeClr val="accent5"/>
                </a:solidFill>
                <a:latin typeface="Minion Pro"/>
              </a:rPr>
              <a:t>Overall findings</a:t>
            </a:r>
            <a:endParaRPr lang="en-US" sz="4800" dirty="0">
              <a:solidFill>
                <a:schemeClr val="accent5"/>
              </a:solidFill>
            </a:endParaRPr>
          </a:p>
        </p:txBody>
      </p:sp>
      <p:sp>
        <p:nvSpPr>
          <p:cNvPr id="21" name="TextBox 20">
            <a:extLst>
              <a:ext uri="{FF2B5EF4-FFF2-40B4-BE49-F238E27FC236}">
                <a16:creationId xmlns:a16="http://schemas.microsoft.com/office/drawing/2014/main" id="{C09ED442-AC21-4411-96E6-14F2B4417AFA}"/>
              </a:ext>
            </a:extLst>
          </p:cNvPr>
          <p:cNvSpPr txBox="1"/>
          <p:nvPr/>
        </p:nvSpPr>
        <p:spPr>
          <a:xfrm>
            <a:off x="10586867" y="8635330"/>
            <a:ext cx="8846892" cy="91409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t>Respondents reported they spend between 0-28 hours a week consuming news (mean = 4.34 hours). Key importance factors regarding the news included credibility of the news source, reliability, and the provision of unbiased and factual content. Majority of the respondents indicated that news is important and keeps them informed. A smaller number indicated that the news can be annoying and even depressing. Respondents were substantially more likely to get their news reading online, followed by listening on the radio and watching on television. Interestingly, our findings indicated that they were only moderately likely to consume news provided online via video or verbally. Reading the news in a print format was indicated to be very unlikely. Our research found that the most preferred topics selected by respondents are as follows: </a:t>
            </a:r>
          </a:p>
          <a:p>
            <a:r>
              <a:rPr lang="en-US" sz="2800" dirty="0"/>
              <a:t>World Events, Science and </a:t>
            </a:r>
          </a:p>
          <a:p>
            <a:r>
              <a:rPr lang="en-US" sz="2800" dirty="0"/>
              <a:t>Technology, USA events, Lifestyle, </a:t>
            </a:r>
          </a:p>
          <a:p>
            <a:r>
              <a:rPr lang="en-US" sz="2800" dirty="0"/>
              <a:t>and Politics. The additional analysis </a:t>
            </a:r>
          </a:p>
          <a:p>
            <a:r>
              <a:rPr lang="en-US" sz="2800" dirty="0"/>
              <a:t>provided focuses on similarities and </a:t>
            </a:r>
          </a:p>
          <a:p>
            <a:r>
              <a:rPr lang="en-US" sz="2800" dirty="0"/>
              <a:t>differences based on amount of </a:t>
            </a:r>
          </a:p>
          <a:p>
            <a:r>
              <a:rPr lang="en-US" sz="2800" dirty="0"/>
              <a:t>news consumed in an average week.</a:t>
            </a:r>
            <a:endParaRPr lang="en-US" sz="2800" dirty="0">
              <a:cs typeface="Calibri"/>
            </a:endParaRPr>
          </a:p>
        </p:txBody>
      </p:sp>
      <p:pic>
        <p:nvPicPr>
          <p:cNvPr id="25" name="Graphic 24" descr="Users">
            <a:extLst>
              <a:ext uri="{FF2B5EF4-FFF2-40B4-BE49-F238E27FC236}">
                <a16:creationId xmlns:a16="http://schemas.microsoft.com/office/drawing/2014/main" id="{59A5DBE4-E8EC-4ADA-AE8E-F22ECD51AEA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599242" y="12997842"/>
            <a:ext cx="1339270" cy="1339270"/>
          </a:xfrm>
          <a:prstGeom prst="rect">
            <a:avLst/>
          </a:prstGeom>
        </p:spPr>
      </p:pic>
      <p:sp>
        <p:nvSpPr>
          <p:cNvPr id="44" name="Subtitle 2">
            <a:extLst>
              <a:ext uri="{FF2B5EF4-FFF2-40B4-BE49-F238E27FC236}">
                <a16:creationId xmlns:a16="http://schemas.microsoft.com/office/drawing/2014/main" id="{8C0FA32C-A203-4840-9870-1D24F923F58F}"/>
              </a:ext>
            </a:extLst>
          </p:cNvPr>
          <p:cNvSpPr txBox="1">
            <a:spLocks/>
          </p:cNvSpPr>
          <p:nvPr/>
        </p:nvSpPr>
        <p:spPr>
          <a:xfrm>
            <a:off x="21375711" y="14953291"/>
            <a:ext cx="19319753" cy="1698415"/>
          </a:xfrm>
          <a:prstGeom prst="rect">
            <a:avLst/>
          </a:prstGeom>
        </p:spPr>
        <p:txBody>
          <a:bodyPr anchor="t"/>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800" dirty="0"/>
              <a:t>The above graph demonstrates the investigated different topics of interest associated with how much time is spent consuming the news. The lowest news consumers are the least interested in the following topics: economy, markets, and real estate. The moderate news consumers are most interested in world events, but also show an interest in USA events and science and technology topics. The highest news consumers are significantly more interested in the economy, business, and politics. </a:t>
            </a:r>
            <a:endParaRPr lang="en-US" sz="2800" dirty="0">
              <a:cs typeface="Calibri"/>
            </a:endParaRPr>
          </a:p>
        </p:txBody>
      </p:sp>
      <p:graphicFrame>
        <p:nvGraphicFramePr>
          <p:cNvPr id="46" name="Chart 45">
            <a:extLst>
              <a:ext uri="{FF2B5EF4-FFF2-40B4-BE49-F238E27FC236}">
                <a16:creationId xmlns:a16="http://schemas.microsoft.com/office/drawing/2014/main" id="{C61B7C7F-EC1E-4E4A-A269-696B1D0ABA94}"/>
              </a:ext>
            </a:extLst>
          </p:cNvPr>
          <p:cNvGraphicFramePr/>
          <p:nvPr>
            <p:extLst>
              <p:ext uri="{D42A27DB-BD31-4B8C-83A1-F6EECF244321}">
                <p14:modId xmlns:p14="http://schemas.microsoft.com/office/powerpoint/2010/main" val="533763663"/>
              </p:ext>
            </p:extLst>
          </p:nvPr>
        </p:nvGraphicFramePr>
        <p:xfrm>
          <a:off x="14339300" y="14899130"/>
          <a:ext cx="7204564" cy="418298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8" name="Chart 17">
            <a:extLst>
              <a:ext uri="{FF2B5EF4-FFF2-40B4-BE49-F238E27FC236}">
                <a16:creationId xmlns:a16="http://schemas.microsoft.com/office/drawing/2014/main" id="{8E5F4417-EF5E-4DED-ACC9-DF5DBFD97C46}"/>
              </a:ext>
            </a:extLst>
          </p:cNvPr>
          <p:cNvGraphicFramePr/>
          <p:nvPr>
            <p:extLst>
              <p:ext uri="{D42A27DB-BD31-4B8C-83A1-F6EECF244321}">
                <p14:modId xmlns:p14="http://schemas.microsoft.com/office/powerpoint/2010/main" val="579389616"/>
              </p:ext>
            </p:extLst>
          </p:nvPr>
        </p:nvGraphicFramePr>
        <p:xfrm>
          <a:off x="21368863" y="16659597"/>
          <a:ext cx="19284609" cy="682136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0" name="Chart 19">
            <a:extLst>
              <a:ext uri="{FF2B5EF4-FFF2-40B4-BE49-F238E27FC236}">
                <a16:creationId xmlns:a16="http://schemas.microsoft.com/office/drawing/2014/main" id="{B5060828-4E72-483E-9040-8807A50F3151}"/>
              </a:ext>
            </a:extLst>
          </p:cNvPr>
          <p:cNvGraphicFramePr/>
          <p:nvPr>
            <p:extLst>
              <p:ext uri="{D42A27DB-BD31-4B8C-83A1-F6EECF244321}">
                <p14:modId xmlns:p14="http://schemas.microsoft.com/office/powerpoint/2010/main" val="98108654"/>
              </p:ext>
            </p:extLst>
          </p:nvPr>
        </p:nvGraphicFramePr>
        <p:xfrm>
          <a:off x="21372332" y="7844252"/>
          <a:ext cx="18931320" cy="712943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6" name="Chart 25">
            <a:extLst>
              <a:ext uri="{FF2B5EF4-FFF2-40B4-BE49-F238E27FC236}">
                <a16:creationId xmlns:a16="http://schemas.microsoft.com/office/drawing/2014/main" id="{64E92708-5DAF-4FC5-AE12-AB8AE8153782}"/>
              </a:ext>
            </a:extLst>
          </p:cNvPr>
          <p:cNvGraphicFramePr/>
          <p:nvPr>
            <p:extLst>
              <p:ext uri="{D42A27DB-BD31-4B8C-83A1-F6EECF244321}">
                <p14:modId xmlns:p14="http://schemas.microsoft.com/office/powerpoint/2010/main" val="2414900801"/>
              </p:ext>
            </p:extLst>
          </p:nvPr>
        </p:nvGraphicFramePr>
        <p:xfrm>
          <a:off x="929501" y="27260266"/>
          <a:ext cx="19314731" cy="7038623"/>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33" name="Chart 32">
            <a:extLst>
              <a:ext uri="{FF2B5EF4-FFF2-40B4-BE49-F238E27FC236}">
                <a16:creationId xmlns:a16="http://schemas.microsoft.com/office/drawing/2014/main" id="{99944662-4BA3-487E-A760-B8D401C3F76B}"/>
              </a:ext>
            </a:extLst>
          </p:cNvPr>
          <p:cNvGraphicFramePr/>
          <p:nvPr>
            <p:extLst>
              <p:ext uri="{D42A27DB-BD31-4B8C-83A1-F6EECF244321}">
                <p14:modId xmlns:p14="http://schemas.microsoft.com/office/powerpoint/2010/main" val="1114624594"/>
              </p:ext>
            </p:extLst>
          </p:nvPr>
        </p:nvGraphicFramePr>
        <p:xfrm>
          <a:off x="986890" y="18966065"/>
          <a:ext cx="19314940" cy="6199471"/>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36" name="Chart 35">
            <a:extLst>
              <a:ext uri="{FF2B5EF4-FFF2-40B4-BE49-F238E27FC236}">
                <a16:creationId xmlns:a16="http://schemas.microsoft.com/office/drawing/2014/main" id="{212CE2FA-8907-463A-AF4D-52DD4D6DC978}"/>
              </a:ext>
            </a:extLst>
          </p:cNvPr>
          <p:cNvGraphicFramePr/>
          <p:nvPr>
            <p:extLst>
              <p:ext uri="{D42A27DB-BD31-4B8C-83A1-F6EECF244321}">
                <p14:modId xmlns:p14="http://schemas.microsoft.com/office/powerpoint/2010/main" val="3871419834"/>
              </p:ext>
            </p:extLst>
          </p:nvPr>
        </p:nvGraphicFramePr>
        <p:xfrm>
          <a:off x="21368863" y="25709831"/>
          <a:ext cx="19093078" cy="8155006"/>
        </p:xfrm>
        <a:graphic>
          <a:graphicData uri="http://schemas.openxmlformats.org/drawingml/2006/chart">
            <c:chart xmlns:c="http://schemas.openxmlformats.org/drawingml/2006/chart" xmlns:r="http://schemas.openxmlformats.org/officeDocument/2006/relationships" r:id="rId10"/>
          </a:graphicData>
        </a:graphic>
      </p:graphicFrame>
      <p:sp>
        <p:nvSpPr>
          <p:cNvPr id="35" name="TextBox 34">
            <a:extLst>
              <a:ext uri="{FF2B5EF4-FFF2-40B4-BE49-F238E27FC236}">
                <a16:creationId xmlns:a16="http://schemas.microsoft.com/office/drawing/2014/main" id="{CE660B70-942E-4A7E-B192-2C369E24EC70}"/>
              </a:ext>
            </a:extLst>
          </p:cNvPr>
          <p:cNvSpPr txBox="1"/>
          <p:nvPr/>
        </p:nvSpPr>
        <p:spPr>
          <a:xfrm>
            <a:off x="1144245" y="36860293"/>
            <a:ext cx="11025681" cy="523220"/>
          </a:xfrm>
          <a:prstGeom prst="rect">
            <a:avLst/>
          </a:prstGeom>
          <a:noFill/>
        </p:spPr>
        <p:txBody>
          <a:bodyPr wrap="square" rtlCol="0" anchor="t">
            <a:spAutoFit/>
          </a:bodyPr>
          <a:lstStyle/>
          <a:p>
            <a:r>
              <a:rPr lang="en-US" sz="2800" dirty="0">
                <a:solidFill>
                  <a:schemeClr val="bg1"/>
                </a:solidFill>
                <a:latin typeface="+mj-lt"/>
              </a:rPr>
              <a:t>An asterisk (*) indicates a statistically significant relationship (p &lt; .05). </a:t>
            </a:r>
            <a:endParaRPr lang="en-US" sz="2800" dirty="0">
              <a:solidFill>
                <a:schemeClr val="bg1"/>
              </a:solidFill>
              <a:cs typeface="Calibri"/>
            </a:endParaRPr>
          </a:p>
        </p:txBody>
      </p:sp>
      <p:sp>
        <p:nvSpPr>
          <p:cNvPr id="30" name="Rectangle 29">
            <a:extLst>
              <a:ext uri="{FF2B5EF4-FFF2-40B4-BE49-F238E27FC236}">
                <a16:creationId xmlns:a16="http://schemas.microsoft.com/office/drawing/2014/main" id="{D6B41032-17B4-49F7-9B8E-DF486DD4D89E}"/>
              </a:ext>
            </a:extLst>
          </p:cNvPr>
          <p:cNvSpPr/>
          <p:nvPr/>
        </p:nvSpPr>
        <p:spPr>
          <a:xfrm>
            <a:off x="13227659" y="17981041"/>
            <a:ext cx="2115466" cy="923330"/>
          </a:xfrm>
          <a:prstGeom prst="rect">
            <a:avLst/>
          </a:prstGeom>
          <a:noFill/>
        </p:spPr>
        <p:txBody>
          <a:bodyPr wrap="square" lIns="91440" tIns="45720" rIns="91440" bIns="45720">
            <a:spAutoFit/>
          </a:bodyPr>
          <a:lstStyle/>
          <a:p>
            <a:pPr algn="ctr"/>
            <a:r>
              <a:rPr lang="en-US" sz="5400" b="1" dirty="0">
                <a:ln w="10160">
                  <a:solidFill>
                    <a:schemeClr val="accent5"/>
                  </a:solidFill>
                  <a:prstDash val="solid"/>
                </a:ln>
                <a:effectLst>
                  <a:outerShdw blurRad="38100" dist="22860" dir="5400000" algn="tl" rotWithShape="0">
                    <a:srgbClr val="000000">
                      <a:alpha val="30000"/>
                    </a:srgbClr>
                  </a:outerShdw>
                </a:effectLst>
              </a:rPr>
              <a:t>18-84</a:t>
            </a:r>
          </a:p>
        </p:txBody>
      </p:sp>
      <p:pic>
        <p:nvPicPr>
          <p:cNvPr id="1028" name="Picture 4" descr="See the source image">
            <a:extLst>
              <a:ext uri="{FF2B5EF4-FFF2-40B4-BE49-F238E27FC236}">
                <a16:creationId xmlns:a16="http://schemas.microsoft.com/office/drawing/2014/main" id="{3971A5DE-4FB4-443B-956F-405B473677E8}"/>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20666" r="22000"/>
          <a:stretch/>
        </p:blipFill>
        <p:spPr bwMode="auto">
          <a:xfrm>
            <a:off x="11701339" y="17852599"/>
            <a:ext cx="1321041" cy="12096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2927765"/>
      </p:ext>
    </p:extLst>
  </p:cSld>
  <p:clrMapOvr>
    <a:masterClrMapping/>
  </p:clrMapOvr>
</p:sld>
</file>

<file path=ppt/theme/theme1.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99</TotalTime>
  <Words>668</Words>
  <Application>Microsoft Office PowerPoint</Application>
  <PresentationFormat>Custom</PresentationFormat>
  <Paragraphs>35</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News Consumption</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Glaeser, Megan Grace</cp:lastModifiedBy>
  <cp:revision>13</cp:revision>
  <cp:lastPrinted>2019-02-21T19:02:30Z</cp:lastPrinted>
  <dcterms:created xsi:type="dcterms:W3CDTF">2015-01-29T15:27:06Z</dcterms:created>
  <dcterms:modified xsi:type="dcterms:W3CDTF">2019-04-22T13:33:54Z</dcterms:modified>
</cp:coreProperties>
</file>