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43891200" cy="32918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72" userDrawn="1">
          <p15:clr>
            <a:srgbClr val="A4A3A4"/>
          </p15:clr>
        </p15:guide>
        <p15:guide id="2" pos="9168" userDrawn="1">
          <p15:clr>
            <a:srgbClr val="000000"/>
          </p15:clr>
        </p15:guide>
        <p15:guide id="3" pos="13824" userDrawn="1">
          <p15:clr>
            <a:srgbClr val="A4A3A4"/>
          </p15:clr>
        </p15:guide>
        <p15:guide id="4" pos="18456" userDrawn="1">
          <p15:clr>
            <a:srgbClr val="000000"/>
          </p15:clr>
        </p15:guide>
        <p15:guide id="5" orient="horz" pos="41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zzey,Hilary N" initials="FN" lastIdx="8" clrIdx="0">
    <p:extLst>
      <p:ext uri="{19B8F6BF-5375-455C-9EA6-DF929625EA0E}">
        <p15:presenceInfo xmlns:p15="http://schemas.microsoft.com/office/powerpoint/2012/main" userId="S-1-5-21-1801674531-152049171-1417001333-27258" providerId="AD"/>
      </p:ext>
    </p:extLst>
  </p:cmAuthor>
  <p:cmAuthor id="2" name="Baule,Steven" initials="B" lastIdx="4" clrIdx="1">
    <p:extLst>
      <p:ext uri="{19B8F6BF-5375-455C-9EA6-DF929625EA0E}">
        <p15:presenceInfo xmlns:p15="http://schemas.microsoft.com/office/powerpoint/2012/main" userId="S-1-5-21-1801674531-152049171-1417001333-599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CD4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22" d="100"/>
          <a:sy n="22" d="100"/>
        </p:scale>
        <p:origin x="96" y="48"/>
      </p:cViewPr>
      <p:guideLst>
        <p:guide orient="horz" pos="12072"/>
        <p:guide pos="9168"/>
        <p:guide pos="13824"/>
        <p:guide pos="18456"/>
        <p:guide orient="horz" pos="4152"/>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baule1\Documents\UWSuperior\SoTL\Basic_Counts_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baule1\Documents\UWSuperior\SoTL\Basic_Counts_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sbaule1\Documents\UWSuperior\SoTL\Basic_Counts_2.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C:\Users\sbaule1\Documents\UWSuperior\SoTL\Basic_Counts_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7809464985996669E-2"/>
          <c:y val="9.7259066474700093E-3"/>
          <c:w val="0.9521905350140033"/>
          <c:h val="0.74692941324429918"/>
        </c:manualLayout>
      </c:layout>
      <c:bar3DChart>
        <c:barDir val="col"/>
        <c:grouping val="clustered"/>
        <c:varyColors val="0"/>
        <c:ser>
          <c:idx val="0"/>
          <c:order val="0"/>
          <c:tx>
            <c:strRef>
              <c:f>Sheet1!$D$1</c:f>
              <c:strCache>
                <c:ptCount val="1"/>
                <c:pt idx="0">
                  <c:v>Ave # Posts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invertIfNegative val="0"/>
          <c:dPt>
            <c:idx val="0"/>
            <c:invertIfNegative val="0"/>
            <c:bubble3D val="0"/>
            <c:spPr>
              <a:solidFill>
                <a:srgbClr val="00B050"/>
              </a:solidFill>
              <a:ln>
                <a:noFill/>
              </a:ln>
              <a:effectLst/>
              <a:sp3d/>
            </c:spPr>
            <c:extLst>
              <c:ext xmlns:c16="http://schemas.microsoft.com/office/drawing/2014/chart" uri="{C3380CC4-5D6E-409C-BE32-E72D297353CC}">
                <c16:uniqueId val="{00000001-6E32-443D-B714-6F2611B718F4}"/>
              </c:ext>
            </c:extLst>
          </c:dPt>
          <c:dPt>
            <c:idx val="1"/>
            <c:invertIfNegative val="0"/>
            <c:bubble3D val="0"/>
            <c:spPr>
              <a:solidFill>
                <a:srgbClr val="FF0000"/>
              </a:solidFill>
              <a:ln>
                <a:noFill/>
              </a:ln>
              <a:effectLst/>
              <a:sp3d/>
            </c:spPr>
            <c:extLst>
              <c:ext xmlns:c16="http://schemas.microsoft.com/office/drawing/2014/chart" uri="{C3380CC4-5D6E-409C-BE32-E72D297353CC}">
                <c16:uniqueId val="{00000003-6E32-443D-B714-6F2611B718F4}"/>
              </c:ext>
            </c:extLst>
          </c:dPt>
          <c:dPt>
            <c:idx val="2"/>
            <c:invertIfNegative val="0"/>
            <c:bubble3D val="0"/>
            <c:spPr>
              <a:solidFill>
                <a:srgbClr val="0070C0"/>
              </a:solidFill>
              <a:ln>
                <a:noFill/>
              </a:ln>
              <a:effectLst/>
              <a:sp3d/>
            </c:spPr>
            <c:extLst>
              <c:ext xmlns:c16="http://schemas.microsoft.com/office/drawing/2014/chart" uri="{C3380CC4-5D6E-409C-BE32-E72D297353CC}">
                <c16:uniqueId val="{00000005-6E32-443D-B714-6F2611B718F4}"/>
              </c:ext>
            </c:extLst>
          </c:dPt>
          <c:dPt>
            <c:idx val="4"/>
            <c:invertIfNegative val="0"/>
            <c:bubble3D val="0"/>
            <c:spPr>
              <a:solidFill>
                <a:srgbClr val="FF0000"/>
              </a:solidFill>
              <a:ln>
                <a:noFill/>
              </a:ln>
              <a:effectLst/>
              <a:sp3d/>
            </c:spPr>
            <c:extLst>
              <c:ext xmlns:c16="http://schemas.microsoft.com/office/drawing/2014/chart" uri="{C3380CC4-5D6E-409C-BE32-E72D297353CC}">
                <c16:uniqueId val="{00000007-6E32-443D-B714-6F2611B718F4}"/>
              </c:ext>
            </c:extLst>
          </c:dPt>
          <c:dLbls>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Sheet1!$C$2:$C$7</c:f>
              <c:strCache>
                <c:ptCount val="6"/>
                <c:pt idx="0">
                  <c:v>No Video Intro</c:v>
                </c:pt>
                <c:pt idx="1">
                  <c:v>Video Intro outside of Canvas</c:v>
                </c:pt>
                <c:pt idx="2">
                  <c:v>Video Intro</c:v>
                </c:pt>
                <c:pt idx="3">
                  <c:v>Video Intro</c:v>
                </c:pt>
                <c:pt idx="4">
                  <c:v>Video Intro outside of Canvas</c:v>
                </c:pt>
                <c:pt idx="5">
                  <c:v>Video Intro</c:v>
                </c:pt>
              </c:strCache>
            </c:strRef>
          </c:cat>
          <c:val>
            <c:numRef>
              <c:f>Sheet1!$D$2:$D$7</c:f>
              <c:numCache>
                <c:formatCode>0.00</c:formatCode>
                <c:ptCount val="6"/>
                <c:pt idx="0">
                  <c:v>3.9285714285714284</c:v>
                </c:pt>
                <c:pt idx="1">
                  <c:v>5.3673469387755102</c:v>
                </c:pt>
                <c:pt idx="2">
                  <c:v>5.4191176470588234</c:v>
                </c:pt>
                <c:pt idx="3">
                  <c:v>5.05</c:v>
                </c:pt>
                <c:pt idx="4">
                  <c:v>5.5873015873015879</c:v>
                </c:pt>
                <c:pt idx="5">
                  <c:v>5.25</c:v>
                </c:pt>
              </c:numCache>
            </c:numRef>
          </c:val>
          <c:extLst>
            <c:ext xmlns:c16="http://schemas.microsoft.com/office/drawing/2014/chart" uri="{C3380CC4-5D6E-409C-BE32-E72D297353CC}">
              <c16:uniqueId val="{00000008-6E32-443D-B714-6F2611B718F4}"/>
            </c:ext>
          </c:extLst>
        </c:ser>
        <c:dLbls>
          <c:showLegendKey val="0"/>
          <c:showVal val="0"/>
          <c:showCatName val="0"/>
          <c:showSerName val="0"/>
          <c:showPercent val="0"/>
          <c:showBubbleSize val="0"/>
        </c:dLbls>
        <c:gapWidth val="150"/>
        <c:shape val="box"/>
        <c:axId val="352606416"/>
        <c:axId val="531018032"/>
        <c:axId val="0"/>
      </c:bar3DChart>
      <c:catAx>
        <c:axId val="35260641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531018032"/>
        <c:crosses val="autoZero"/>
        <c:auto val="1"/>
        <c:lblAlgn val="ctr"/>
        <c:lblOffset val="100"/>
        <c:noMultiLvlLbl val="0"/>
      </c:catAx>
      <c:valAx>
        <c:axId val="531018032"/>
        <c:scaling>
          <c:orientation val="minMax"/>
        </c:scaling>
        <c:delete val="0"/>
        <c:axPos val="l"/>
        <c:majorGridlines>
          <c:spPr>
            <a:ln w="9525" cap="flat" cmpd="sng" algn="ctr">
              <a:solidFill>
                <a:schemeClr val="tx2">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526064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3717023352850118E-2"/>
          <c:y val="1.5281681109095505E-2"/>
          <c:w val="0.94559921596338914"/>
          <c:h val="0.77674400760905582"/>
        </c:manualLayout>
      </c:layout>
      <c:bar3DChart>
        <c:barDir val="col"/>
        <c:grouping val="stacked"/>
        <c:varyColors val="0"/>
        <c:ser>
          <c:idx val="0"/>
          <c:order val="0"/>
          <c:spPr>
            <a:solidFill>
              <a:schemeClr val="accent1"/>
            </a:solidFill>
            <a:ln>
              <a:noFill/>
            </a:ln>
            <a:effectLst/>
            <a:sp3d/>
          </c:spPr>
          <c:invertIfNegative val="0"/>
          <c:dPt>
            <c:idx val="0"/>
            <c:invertIfNegative val="0"/>
            <c:bubble3D val="0"/>
            <c:spPr>
              <a:solidFill>
                <a:srgbClr val="00B050"/>
              </a:solidFill>
              <a:ln>
                <a:noFill/>
              </a:ln>
              <a:effectLst/>
              <a:sp3d/>
            </c:spPr>
            <c:extLst>
              <c:ext xmlns:c16="http://schemas.microsoft.com/office/drawing/2014/chart" uri="{C3380CC4-5D6E-409C-BE32-E72D297353CC}">
                <c16:uniqueId val="{00000001-DB9C-46AE-9ECA-3C694472BB0E}"/>
              </c:ext>
            </c:extLst>
          </c:dPt>
          <c:dPt>
            <c:idx val="1"/>
            <c:invertIfNegative val="0"/>
            <c:bubble3D val="0"/>
            <c:spPr>
              <a:solidFill>
                <a:srgbClr val="FF0000"/>
              </a:solidFill>
              <a:ln>
                <a:noFill/>
              </a:ln>
              <a:effectLst/>
              <a:sp3d/>
            </c:spPr>
            <c:extLst>
              <c:ext xmlns:c16="http://schemas.microsoft.com/office/drawing/2014/chart" uri="{C3380CC4-5D6E-409C-BE32-E72D297353CC}">
                <c16:uniqueId val="{00000003-DB9C-46AE-9ECA-3C694472BB0E}"/>
              </c:ext>
            </c:extLst>
          </c:dPt>
          <c:dPt>
            <c:idx val="4"/>
            <c:invertIfNegative val="0"/>
            <c:bubble3D val="0"/>
            <c:spPr>
              <a:solidFill>
                <a:srgbClr val="FF0000"/>
              </a:solidFill>
              <a:ln>
                <a:noFill/>
              </a:ln>
              <a:effectLst/>
              <a:sp3d/>
            </c:spPr>
            <c:extLst>
              <c:ext xmlns:c16="http://schemas.microsoft.com/office/drawing/2014/chart" uri="{C3380CC4-5D6E-409C-BE32-E72D297353CC}">
                <c16:uniqueId val="{00000005-DB9C-46AE-9ECA-3C694472BB0E}"/>
              </c:ext>
            </c:extLst>
          </c:dPt>
          <c:dLbls>
            <c:dLbl>
              <c:idx val="0"/>
              <c:layout>
                <c:manualLayout>
                  <c:x val="-2.7777777777777974E-3"/>
                  <c:y val="-0.4667958194672919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B9C-46AE-9ECA-3C694472BB0E}"/>
                </c:ext>
              </c:extLst>
            </c:dLbl>
            <c:dLbl>
              <c:idx val="1"/>
              <c:layout>
                <c:manualLayout>
                  <c:x val="-1.3888888888888888E-2"/>
                  <c:y val="-0.3951532671717130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B9C-46AE-9ECA-3C694472BB0E}"/>
                </c:ext>
              </c:extLst>
            </c:dLbl>
            <c:dLbl>
              <c:idx val="2"/>
              <c:layout>
                <c:manualLayout>
                  <c:x val="-0.05"/>
                  <c:y val="-0.4533739609272313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B9C-46AE-9ECA-3C694472BB0E}"/>
                </c:ext>
              </c:extLst>
            </c:dLbl>
            <c:dLbl>
              <c:idx val="3"/>
              <c:layout>
                <c:manualLayout>
                  <c:x val="-8.2264957264957347E-2"/>
                  <c:y val="-0.4218411187031986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B9C-46AE-9ECA-3C694472BB0E}"/>
                </c:ext>
              </c:extLst>
            </c:dLbl>
            <c:dLbl>
              <c:idx val="4"/>
              <c:layout>
                <c:manualLayout>
                  <c:x val="8.5470085470084681E-3"/>
                  <c:y val="-0.4908780660662352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B9C-46AE-9ECA-3C694472BB0E}"/>
                </c:ext>
              </c:extLst>
            </c:dLbl>
            <c:dLbl>
              <c:idx val="5"/>
              <c:layout>
                <c:manualLayout>
                  <c:x val="1.666666666666651E-2"/>
                  <c:y val="-0.481229599405153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B9C-46AE-9ECA-3C694472BB0E}"/>
                </c:ext>
              </c:extLst>
            </c:dLbl>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Sheet1!$C$16:$C$21</c:f>
              <c:strCache>
                <c:ptCount val="6"/>
                <c:pt idx="0">
                  <c:v>No Video Intro</c:v>
                </c:pt>
                <c:pt idx="1">
                  <c:v>Video Intro outside of Canvas</c:v>
                </c:pt>
                <c:pt idx="2">
                  <c:v>Video Intro</c:v>
                </c:pt>
                <c:pt idx="3">
                  <c:v>Video Intro</c:v>
                </c:pt>
                <c:pt idx="4">
                  <c:v>Video Intro outside of Canvas</c:v>
                </c:pt>
                <c:pt idx="5">
                  <c:v>Video Intro</c:v>
                </c:pt>
              </c:strCache>
            </c:strRef>
          </c:cat>
          <c:val>
            <c:numRef>
              <c:f>Sheet1!$D$16:$D$21</c:f>
              <c:numCache>
                <c:formatCode>0.00</c:formatCode>
                <c:ptCount val="6"/>
                <c:pt idx="0">
                  <c:v>208.25179444211702</c:v>
                </c:pt>
                <c:pt idx="1">
                  <c:v>183.3665694906104</c:v>
                </c:pt>
                <c:pt idx="2">
                  <c:v>213.0850696356012</c:v>
                </c:pt>
                <c:pt idx="3">
                  <c:v>247.88690644146791</c:v>
                </c:pt>
                <c:pt idx="4">
                  <c:v>218.47462306955302</c:v>
                </c:pt>
                <c:pt idx="5">
                  <c:v>232.68149208102398</c:v>
                </c:pt>
              </c:numCache>
            </c:numRef>
          </c:val>
          <c:extLst>
            <c:ext xmlns:c16="http://schemas.microsoft.com/office/drawing/2014/chart" uri="{C3380CC4-5D6E-409C-BE32-E72D297353CC}">
              <c16:uniqueId val="{00000009-DB9C-46AE-9ECA-3C694472BB0E}"/>
            </c:ext>
          </c:extLst>
        </c:ser>
        <c:dLbls>
          <c:showLegendKey val="0"/>
          <c:showVal val="0"/>
          <c:showCatName val="0"/>
          <c:showSerName val="0"/>
          <c:showPercent val="0"/>
          <c:showBubbleSize val="0"/>
        </c:dLbls>
        <c:gapWidth val="150"/>
        <c:shape val="box"/>
        <c:axId val="112890288"/>
        <c:axId val="21510352"/>
        <c:axId val="0"/>
      </c:bar3DChart>
      <c:catAx>
        <c:axId val="1128902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510352"/>
        <c:crosses val="autoZero"/>
        <c:auto val="1"/>
        <c:lblAlgn val="ctr"/>
        <c:lblOffset val="100"/>
        <c:noMultiLvlLbl val="0"/>
      </c:catAx>
      <c:valAx>
        <c:axId val="2151035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28902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400" b="1" i="0" u="none" strike="noStrike" kern="1200" spc="0" baseline="0">
                <a:solidFill>
                  <a:schemeClr val="tx1">
                    <a:lumMod val="65000"/>
                    <a:lumOff val="35000"/>
                  </a:schemeClr>
                </a:solidFill>
                <a:latin typeface="+mn-lt"/>
                <a:ea typeface="+mn-ea"/>
                <a:cs typeface="+mn-cs"/>
              </a:defRPr>
            </a:pPr>
            <a:r>
              <a:rPr lang="en-US" sz="4400" b="1" dirty="0"/>
              <a:t>Average Word</a:t>
            </a:r>
            <a:r>
              <a:rPr lang="en-US" sz="4400" b="1" baseline="0" dirty="0"/>
              <a:t> Count per Post </a:t>
            </a:r>
            <a:endParaRPr lang="en-US" sz="4400" b="1" dirty="0"/>
          </a:p>
        </c:rich>
      </c:tx>
      <c:layout>
        <c:manualLayout>
          <c:xMode val="edge"/>
          <c:yMode val="edge"/>
          <c:x val="0.22275329349458109"/>
          <c:y val="3.7635762481845032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8786127838695246"/>
          <c:y val="0.20644391115733135"/>
          <c:w val="0.78993124736736209"/>
          <c:h val="0.6649452049759953"/>
        </c:manualLayout>
      </c:layout>
      <c:bar3DChart>
        <c:barDir val="bar"/>
        <c:grouping val="stacked"/>
        <c:varyColors val="0"/>
        <c:ser>
          <c:idx val="0"/>
          <c:order val="0"/>
          <c:spPr>
            <a:solidFill>
              <a:schemeClr val="accent4">
                <a:lumMod val="60000"/>
                <a:lumOff val="40000"/>
              </a:schemeClr>
            </a:solidFill>
            <a:ln>
              <a:solidFill>
                <a:schemeClr val="accent4">
                  <a:lumMod val="60000"/>
                  <a:lumOff val="40000"/>
                </a:schemeClr>
              </a:solidFill>
            </a:ln>
            <a:effectLst/>
            <a:sp3d/>
          </c:spPr>
          <c:invertIfNegative val="0"/>
          <c:dLbls>
            <c:dLbl>
              <c:idx val="0"/>
              <c:spPr>
                <a:noFill/>
                <a:ln>
                  <a:noFill/>
                </a:ln>
                <a:effectLst/>
              </c:spPr>
              <c:txPr>
                <a:bodyPr rot="0" spcFirstLastPara="1" vertOverflow="ellipsis" vert="horz" wrap="square" lIns="38100" tIns="19050" rIns="38100" bIns="19050" anchor="ctr" anchorCtr="1">
                  <a:noAutofit/>
                </a:bodyPr>
                <a:lstStyle/>
                <a:p>
                  <a:pPr>
                    <a:defRPr sz="2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2506-46EC-A0EF-68AE45F0B910}"/>
                </c:ext>
              </c:extLst>
            </c:dLbl>
            <c:dLbl>
              <c:idx val="1"/>
              <c:spPr>
                <a:noFill/>
                <a:ln>
                  <a:noFill/>
                </a:ln>
                <a:effectLst/>
              </c:spPr>
              <c:txPr>
                <a:bodyPr rot="0" spcFirstLastPara="1" vertOverflow="ellipsis" vert="horz" wrap="square" lIns="38100" tIns="19050" rIns="38100" bIns="19050" anchor="ctr" anchorCtr="1">
                  <a:noAutofit/>
                </a:bodyPr>
                <a:lstStyle/>
                <a:p>
                  <a:pPr>
                    <a:defRPr sz="2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2506-46EC-A0EF-68AE45F0B910}"/>
                </c:ext>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Sheet1!$F$19:$F$20</c:f>
              <c:strCache>
                <c:ptCount val="2"/>
                <c:pt idx="0">
                  <c:v>No Choice</c:v>
                </c:pt>
                <c:pt idx="1">
                  <c:v>Choice</c:v>
                </c:pt>
              </c:strCache>
            </c:strRef>
          </c:cat>
          <c:val>
            <c:numRef>
              <c:f>Sheet1!$G$19:$G$20</c:f>
              <c:numCache>
                <c:formatCode>General</c:formatCode>
                <c:ptCount val="2"/>
                <c:pt idx="0">
                  <c:v>213.15</c:v>
                </c:pt>
                <c:pt idx="1">
                  <c:v>225.58</c:v>
                </c:pt>
              </c:numCache>
            </c:numRef>
          </c:val>
          <c:extLst>
            <c:ext xmlns:c16="http://schemas.microsoft.com/office/drawing/2014/chart" uri="{C3380CC4-5D6E-409C-BE32-E72D297353CC}">
              <c16:uniqueId val="{00000002-2506-46EC-A0EF-68AE45F0B910}"/>
            </c:ext>
          </c:extLst>
        </c:ser>
        <c:dLbls>
          <c:showLegendKey val="0"/>
          <c:showVal val="0"/>
          <c:showCatName val="0"/>
          <c:showSerName val="0"/>
          <c:showPercent val="0"/>
          <c:showBubbleSize val="0"/>
        </c:dLbls>
        <c:gapWidth val="150"/>
        <c:shape val="box"/>
        <c:axId val="168657312"/>
        <c:axId val="389605312"/>
        <c:axId val="0"/>
      </c:bar3DChart>
      <c:catAx>
        <c:axId val="1686573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crossAx val="389605312"/>
        <c:crosses val="autoZero"/>
        <c:auto val="1"/>
        <c:lblAlgn val="ctr"/>
        <c:lblOffset val="100"/>
        <c:noMultiLvlLbl val="0"/>
      </c:catAx>
      <c:valAx>
        <c:axId val="3896053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6573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563179517731635E-2"/>
          <c:y val="2.5816880093598279E-2"/>
          <c:w val="0.95285752345863817"/>
          <c:h val="0.83267530450665128"/>
        </c:manualLayout>
      </c:layout>
      <c:barChart>
        <c:barDir val="col"/>
        <c:grouping val="clustered"/>
        <c:varyColors val="0"/>
        <c:ser>
          <c:idx val="0"/>
          <c:order val="0"/>
          <c:spPr>
            <a:solidFill>
              <a:schemeClr val="accent1"/>
            </a:solidFill>
            <a:ln>
              <a:noFill/>
            </a:ln>
            <a:effectLst/>
          </c:spPr>
          <c:invertIfNegative val="0"/>
          <c:dLbls>
            <c:dLbl>
              <c:idx val="0"/>
              <c:layout>
                <c:manualLayout>
                  <c:x val="2.6211202618051889E-3"/>
                  <c:y val="3.3831279311108292E-3"/>
                </c:manualLayout>
              </c:layout>
              <c:showLegendKey val="0"/>
              <c:showVal val="1"/>
              <c:showCatName val="0"/>
              <c:showSerName val="0"/>
              <c:showPercent val="0"/>
              <c:showBubbleSize val="0"/>
              <c:extLst>
                <c:ext xmlns:c15="http://schemas.microsoft.com/office/drawing/2012/chart" uri="{CE6537A1-D6FC-4f65-9D91-7224C49458BB}">
                  <c15:layout>
                    <c:manualLayout>
                      <c:w val="0.13894985121828188"/>
                      <c:h val="0.14231355040121194"/>
                    </c:manualLayout>
                  </c15:layout>
                </c:ext>
                <c:ext xmlns:c16="http://schemas.microsoft.com/office/drawing/2014/chart" uri="{C3380CC4-5D6E-409C-BE32-E72D297353CC}">
                  <c16:uniqueId val="{00000001-0FD8-4E7C-9C7D-CCA6C81BC625}"/>
                </c:ext>
              </c:extLst>
            </c:dLbl>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Grades!$G$11:$G$13</c:f>
              <c:strCache>
                <c:ptCount val="3"/>
                <c:pt idx="0">
                  <c:v>No Video Intro</c:v>
                </c:pt>
                <c:pt idx="1">
                  <c:v>Video Intro outside of Canvas</c:v>
                </c:pt>
                <c:pt idx="2">
                  <c:v>Video Intro embedded in Canvas</c:v>
                </c:pt>
              </c:strCache>
            </c:strRef>
          </c:cat>
          <c:val>
            <c:numRef>
              <c:f>Grades!$H$11:$H$13</c:f>
              <c:numCache>
                <c:formatCode>0.00</c:formatCode>
                <c:ptCount val="3"/>
                <c:pt idx="0">
                  <c:v>4</c:v>
                </c:pt>
                <c:pt idx="1">
                  <c:v>2.7142857142857082</c:v>
                </c:pt>
                <c:pt idx="2">
                  <c:v>2</c:v>
                </c:pt>
              </c:numCache>
            </c:numRef>
          </c:val>
          <c:extLst>
            <c:ext xmlns:c16="http://schemas.microsoft.com/office/drawing/2014/chart" uri="{C3380CC4-5D6E-409C-BE32-E72D297353CC}">
              <c16:uniqueId val="{00000000-0FD8-4E7C-9C7D-CCA6C81BC625}"/>
            </c:ext>
          </c:extLst>
        </c:ser>
        <c:dLbls>
          <c:showLegendKey val="0"/>
          <c:showVal val="0"/>
          <c:showCatName val="0"/>
          <c:showSerName val="0"/>
          <c:showPercent val="0"/>
          <c:showBubbleSize val="0"/>
        </c:dLbls>
        <c:gapWidth val="150"/>
        <c:axId val="165417728"/>
        <c:axId val="389619456"/>
      </c:barChart>
      <c:catAx>
        <c:axId val="165417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389619456"/>
        <c:crosses val="autoZero"/>
        <c:auto val="1"/>
        <c:lblAlgn val="ctr"/>
        <c:lblOffset val="100"/>
        <c:noMultiLvlLbl val="0"/>
      </c:catAx>
      <c:valAx>
        <c:axId val="389619456"/>
        <c:scaling>
          <c:orientation val="minMax"/>
          <c:max val="6"/>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54177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744BCC-A230-4CD8-825D-244D832DA09E}"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2060117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744BCC-A230-4CD8-825D-244D832DA09E}"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329861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744BCC-A230-4CD8-825D-244D832DA09E}"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3522806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744BCC-A230-4CD8-825D-244D832DA09E}"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1480052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5744BCC-A230-4CD8-825D-244D832DA09E}"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1991528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744BCC-A230-4CD8-825D-244D832DA09E}"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1540235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744BCC-A230-4CD8-825D-244D832DA09E}"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536848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744BCC-A230-4CD8-825D-244D832DA09E}" type="datetimeFigureOut">
              <a:rPr lang="en-US" smtClean="0"/>
              <a:t>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3975176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44BCC-A230-4CD8-825D-244D832DA09E}" type="datetimeFigureOut">
              <a:rPr lang="en-US" smtClean="0"/>
              <a:t>3/12/2020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3172494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05744BCC-A230-4CD8-825D-244D832DA09E}"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715750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05744BCC-A230-4CD8-825D-244D832DA09E}"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8BDA07-442E-43B5-8002-2CB8E0FFE1F9}" type="slidenum">
              <a:rPr lang="en-US" smtClean="0"/>
              <a:t>‹#›</a:t>
            </a:fld>
            <a:endParaRPr lang="en-US"/>
          </a:p>
        </p:txBody>
      </p:sp>
    </p:spTree>
    <p:extLst>
      <p:ext uri="{BB962C8B-B14F-4D97-AF65-F5344CB8AC3E}">
        <p14:creationId xmlns:p14="http://schemas.microsoft.com/office/powerpoint/2010/main" val="106514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05744BCC-A230-4CD8-825D-244D832DA09E}" type="datetimeFigureOut">
              <a:rPr lang="en-US" smtClean="0"/>
              <a:t>3/12/2020</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598BDA07-442E-43B5-8002-2CB8E0FFE1F9}" type="slidenum">
              <a:rPr lang="en-US" smtClean="0"/>
              <a:t>‹#›</a:t>
            </a:fld>
            <a:endParaRPr lang="en-US"/>
          </a:p>
        </p:txBody>
      </p:sp>
    </p:spTree>
    <p:extLst>
      <p:ext uri="{BB962C8B-B14F-4D97-AF65-F5344CB8AC3E}">
        <p14:creationId xmlns:p14="http://schemas.microsoft.com/office/powerpoint/2010/main" val="32719593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8.png"/><Relationship Id="rId3" Type="http://schemas.openxmlformats.org/officeDocument/2006/relationships/chart" Target="../charts/chart1.xml"/><Relationship Id="rId7" Type="http://schemas.openxmlformats.org/officeDocument/2006/relationships/image" Target="../media/image3.JPG"/><Relationship Id="rId12" Type="http://schemas.openxmlformats.org/officeDocument/2006/relationships/image" Target="../media/image7.png"/><Relationship Id="rId17" Type="http://schemas.openxmlformats.org/officeDocument/2006/relationships/image" Target="../media/image12.png"/><Relationship Id="rId2" Type="http://schemas.openxmlformats.org/officeDocument/2006/relationships/image" Target="../media/image1.png"/><Relationship Id="rId16"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2.JPG"/><Relationship Id="rId11" Type="http://schemas.openxmlformats.org/officeDocument/2006/relationships/image" Target="../media/image6.png"/><Relationship Id="rId5" Type="http://schemas.openxmlformats.org/officeDocument/2006/relationships/chart" Target="../charts/chart3.xml"/><Relationship Id="rId15" Type="http://schemas.openxmlformats.org/officeDocument/2006/relationships/image" Target="../media/image10.png"/><Relationship Id="rId10" Type="http://schemas.openxmlformats.org/officeDocument/2006/relationships/chart" Target="../charts/chart4.xml"/><Relationship Id="rId4" Type="http://schemas.openxmlformats.org/officeDocument/2006/relationships/chart" Target="../charts/chart2.xml"/><Relationship Id="rId9" Type="http://schemas.openxmlformats.org/officeDocument/2006/relationships/image" Target="../media/image5.JP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B8E228CB-A392-4F8E-BAEA-23CD2B69EA81}"/>
              </a:ext>
            </a:extLst>
          </p:cNvPr>
          <p:cNvSpPr/>
          <p:nvPr/>
        </p:nvSpPr>
        <p:spPr>
          <a:xfrm>
            <a:off x="38551757" y="18905337"/>
            <a:ext cx="4385286" cy="74254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25157043-1C02-4AD2-A35A-781F67271083}"/>
              </a:ext>
            </a:extLst>
          </p:cNvPr>
          <p:cNvSpPr/>
          <p:nvPr/>
        </p:nvSpPr>
        <p:spPr>
          <a:xfrm>
            <a:off x="819754" y="18082592"/>
            <a:ext cx="12856489" cy="5756109"/>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0AA634-515F-42A3-9A1B-7EB8D498B66A}"/>
              </a:ext>
            </a:extLst>
          </p:cNvPr>
          <p:cNvSpPr>
            <a:spLocks noGrp="1"/>
          </p:cNvSpPr>
          <p:nvPr>
            <p:ph type="ctrTitle"/>
          </p:nvPr>
        </p:nvSpPr>
        <p:spPr>
          <a:xfrm>
            <a:off x="954156" y="1311965"/>
            <a:ext cx="41982887" cy="4074710"/>
          </a:xfrm>
          <a:solidFill>
            <a:srgbClr val="FCD450"/>
          </a:solidFill>
        </p:spPr>
        <p:txBody>
          <a:bodyPr>
            <a:noAutofit/>
          </a:bodyPr>
          <a:lstStyle/>
          <a:p>
            <a:r>
              <a:rPr lang="en-US" sz="13800" b="1" dirty="0"/>
              <a:t>Improving Student Engagement in Online Discussion Forums</a:t>
            </a:r>
            <a:br>
              <a:rPr lang="en-US" sz="13800" b="1" dirty="0"/>
            </a:br>
            <a:r>
              <a:rPr lang="en-US" sz="8000" dirty="0"/>
              <a:t>Steven M. Baule, UW-Superior, Dept. of Education</a:t>
            </a:r>
            <a:br>
              <a:rPr lang="en-US" sz="8000" dirty="0"/>
            </a:br>
            <a:r>
              <a:rPr lang="en-US" sz="8000" dirty="0"/>
              <a:t>sbaule1@uwsuper.edu</a:t>
            </a:r>
          </a:p>
        </p:txBody>
      </p:sp>
      <p:sp>
        <p:nvSpPr>
          <p:cNvPr id="4" name="TextBox 3">
            <a:extLst>
              <a:ext uri="{FF2B5EF4-FFF2-40B4-BE49-F238E27FC236}">
                <a16:creationId xmlns:a16="http://schemas.microsoft.com/office/drawing/2014/main" id="{54501E2F-E377-4839-AF14-9EFE708A92C6}"/>
              </a:ext>
            </a:extLst>
          </p:cNvPr>
          <p:cNvSpPr txBox="1"/>
          <p:nvPr/>
        </p:nvSpPr>
        <p:spPr>
          <a:xfrm>
            <a:off x="1088558" y="6587573"/>
            <a:ext cx="12722087" cy="1569660"/>
          </a:xfrm>
          <a:prstGeom prst="rect">
            <a:avLst/>
          </a:prstGeom>
          <a:solidFill>
            <a:schemeClr val="tx1"/>
          </a:solidFill>
        </p:spPr>
        <p:txBody>
          <a:bodyPr wrap="square" rtlCol="0">
            <a:spAutoFit/>
          </a:bodyPr>
          <a:lstStyle/>
          <a:p>
            <a:pPr algn="ctr"/>
            <a:r>
              <a:rPr lang="en-US" sz="9600" b="1" dirty="0">
                <a:solidFill>
                  <a:schemeClr val="bg1"/>
                </a:solidFill>
              </a:rPr>
              <a:t>Introduction</a:t>
            </a:r>
          </a:p>
        </p:txBody>
      </p:sp>
      <p:sp>
        <p:nvSpPr>
          <p:cNvPr id="5" name="TextBox 4">
            <a:extLst>
              <a:ext uri="{FF2B5EF4-FFF2-40B4-BE49-F238E27FC236}">
                <a16:creationId xmlns:a16="http://schemas.microsoft.com/office/drawing/2014/main" id="{4421EF50-D0A3-471E-A6E9-BC1E5552C5BE}"/>
              </a:ext>
            </a:extLst>
          </p:cNvPr>
          <p:cNvSpPr txBox="1"/>
          <p:nvPr/>
        </p:nvSpPr>
        <p:spPr>
          <a:xfrm>
            <a:off x="1204679" y="24761167"/>
            <a:ext cx="12355441" cy="1569660"/>
          </a:xfrm>
          <a:prstGeom prst="rect">
            <a:avLst/>
          </a:prstGeom>
          <a:solidFill>
            <a:schemeClr val="tx1"/>
          </a:solidFill>
        </p:spPr>
        <p:txBody>
          <a:bodyPr wrap="square" rtlCol="0">
            <a:spAutoFit/>
          </a:bodyPr>
          <a:lstStyle/>
          <a:p>
            <a:pPr algn="ctr"/>
            <a:r>
              <a:rPr lang="en-US" sz="9600" b="1" dirty="0">
                <a:solidFill>
                  <a:schemeClr val="bg1"/>
                </a:solidFill>
              </a:rPr>
              <a:t>Research Questions</a:t>
            </a:r>
          </a:p>
        </p:txBody>
      </p:sp>
      <p:sp>
        <p:nvSpPr>
          <p:cNvPr id="6" name="TextBox 5">
            <a:extLst>
              <a:ext uri="{FF2B5EF4-FFF2-40B4-BE49-F238E27FC236}">
                <a16:creationId xmlns:a16="http://schemas.microsoft.com/office/drawing/2014/main" id="{7EA5470F-733C-47A4-9A01-F4120C7B0181}"/>
              </a:ext>
            </a:extLst>
          </p:cNvPr>
          <p:cNvSpPr txBox="1"/>
          <p:nvPr/>
        </p:nvSpPr>
        <p:spPr>
          <a:xfrm>
            <a:off x="15584554" y="6597650"/>
            <a:ext cx="12722087" cy="1569660"/>
          </a:xfrm>
          <a:prstGeom prst="rect">
            <a:avLst/>
          </a:prstGeom>
          <a:solidFill>
            <a:schemeClr val="tx1"/>
          </a:solidFill>
        </p:spPr>
        <p:txBody>
          <a:bodyPr wrap="square" rtlCol="0">
            <a:spAutoFit/>
          </a:bodyPr>
          <a:lstStyle/>
          <a:p>
            <a:pPr algn="ctr"/>
            <a:r>
              <a:rPr lang="en-US" sz="9600" b="1" dirty="0">
                <a:solidFill>
                  <a:schemeClr val="bg1"/>
                </a:solidFill>
              </a:rPr>
              <a:t>Methodology</a:t>
            </a:r>
          </a:p>
        </p:txBody>
      </p:sp>
      <p:sp>
        <p:nvSpPr>
          <p:cNvPr id="7" name="TextBox 6">
            <a:extLst>
              <a:ext uri="{FF2B5EF4-FFF2-40B4-BE49-F238E27FC236}">
                <a16:creationId xmlns:a16="http://schemas.microsoft.com/office/drawing/2014/main" id="{359F3D6B-AE82-463F-874F-18A69F1AE8A0}"/>
              </a:ext>
            </a:extLst>
          </p:cNvPr>
          <p:cNvSpPr txBox="1"/>
          <p:nvPr/>
        </p:nvSpPr>
        <p:spPr>
          <a:xfrm>
            <a:off x="15494002" y="16064193"/>
            <a:ext cx="12722087" cy="1569660"/>
          </a:xfrm>
          <a:prstGeom prst="rect">
            <a:avLst/>
          </a:prstGeom>
          <a:solidFill>
            <a:schemeClr val="tx1"/>
          </a:solidFill>
        </p:spPr>
        <p:txBody>
          <a:bodyPr wrap="square" rtlCol="0">
            <a:spAutoFit/>
          </a:bodyPr>
          <a:lstStyle/>
          <a:p>
            <a:pPr algn="ctr"/>
            <a:r>
              <a:rPr lang="en-US" sz="9600" b="1" dirty="0">
                <a:solidFill>
                  <a:schemeClr val="bg1"/>
                </a:solidFill>
              </a:rPr>
              <a:t>Data Analysis</a:t>
            </a:r>
          </a:p>
        </p:txBody>
      </p:sp>
      <p:sp>
        <p:nvSpPr>
          <p:cNvPr id="8" name="TextBox 7">
            <a:extLst>
              <a:ext uri="{FF2B5EF4-FFF2-40B4-BE49-F238E27FC236}">
                <a16:creationId xmlns:a16="http://schemas.microsoft.com/office/drawing/2014/main" id="{8B9CC54B-BB2E-4EA1-B7FF-1EAE7BE497E6}"/>
              </a:ext>
            </a:extLst>
          </p:cNvPr>
          <p:cNvSpPr txBox="1"/>
          <p:nvPr/>
        </p:nvSpPr>
        <p:spPr>
          <a:xfrm>
            <a:off x="30264582" y="17335677"/>
            <a:ext cx="12722087" cy="1569660"/>
          </a:xfrm>
          <a:prstGeom prst="rect">
            <a:avLst/>
          </a:prstGeom>
          <a:solidFill>
            <a:schemeClr val="tx1"/>
          </a:solidFill>
        </p:spPr>
        <p:txBody>
          <a:bodyPr wrap="square" rtlCol="0">
            <a:spAutoFit/>
          </a:bodyPr>
          <a:lstStyle/>
          <a:p>
            <a:pPr algn="ctr"/>
            <a:r>
              <a:rPr lang="en-US" sz="9600" b="1" dirty="0">
                <a:solidFill>
                  <a:schemeClr val="bg1"/>
                </a:solidFill>
              </a:rPr>
              <a:t>Findings (So Far)</a:t>
            </a:r>
          </a:p>
        </p:txBody>
      </p:sp>
      <p:sp>
        <p:nvSpPr>
          <p:cNvPr id="10" name="Rectangle 9">
            <a:extLst>
              <a:ext uri="{FF2B5EF4-FFF2-40B4-BE49-F238E27FC236}">
                <a16:creationId xmlns:a16="http://schemas.microsoft.com/office/drawing/2014/main" id="{94F038BF-8A5A-4ECB-8374-4E2B9448A0AF}"/>
              </a:ext>
            </a:extLst>
          </p:cNvPr>
          <p:cNvSpPr/>
          <p:nvPr/>
        </p:nvSpPr>
        <p:spPr>
          <a:xfrm>
            <a:off x="1320800" y="8879206"/>
            <a:ext cx="11887200" cy="9129551"/>
          </a:xfrm>
          <a:prstGeom prst="rect">
            <a:avLst/>
          </a:prstGeom>
        </p:spPr>
        <p:txBody>
          <a:bodyPr wrap="square">
            <a:spAutoFit/>
          </a:bodyPr>
          <a:lstStyle/>
          <a:p>
            <a:pPr>
              <a:lnSpc>
                <a:spcPct val="107000"/>
              </a:lnSpc>
              <a:spcAft>
                <a:spcPts val="800"/>
              </a:spcAft>
            </a:pPr>
            <a:r>
              <a:rPr lang="en-US" sz="3200" dirty="0">
                <a:latin typeface="Calibri" panose="020F0502020204030204" pitchFamily="34" charset="0"/>
                <a:ea typeface="Calibri" panose="020F0502020204030204" pitchFamily="34" charset="0"/>
                <a:cs typeface="Times New Roman" panose="02020603050405020304" pitchFamily="18" charset="0"/>
              </a:rPr>
              <a:t>According to the Best Colleges.com (2018) survey of online programs, fully online programs have increased by approximately 31% between 2016 and 2017. At the same time, new online students are worried about the potential lack of quality in online programs and the perceived lack of interaction and community among classmates and with the professor.</a:t>
            </a:r>
          </a:p>
          <a:p>
            <a:pPr>
              <a:lnSpc>
                <a:spcPct val="107000"/>
              </a:lnSpc>
              <a:spcAft>
                <a:spcPts val="800"/>
              </a:spcAft>
            </a:pPr>
            <a:r>
              <a:rPr lang="en-US" sz="3200" dirty="0"/>
              <a:t>Beyond the desire to more strongly engage our students, another goal is to ensure that discussion prompts are creating the necessary level of rigor in online courses and that the focus of the discussion is on the topics identified by the course objectives. To that end, the second prong of this research will be to analyze the transcripts of the discussion threads to determine the effectiveness of the thread prompts. This will build off of the earlier work of Fu, van </a:t>
            </a:r>
            <a:r>
              <a:rPr lang="en-US" sz="3200" dirty="0" err="1"/>
              <a:t>Alst</a:t>
            </a:r>
            <a:r>
              <a:rPr lang="en-US" sz="3200" dirty="0"/>
              <a:t> &amp; Chan (2016) and </a:t>
            </a:r>
            <a:r>
              <a:rPr lang="en-US" sz="3200" dirty="0" err="1"/>
              <a:t>O’Riordan</a:t>
            </a:r>
            <a:r>
              <a:rPr lang="en-US" sz="3200" dirty="0"/>
              <a:t>, Millan, and Shultz (2016) to determine the best methods of analyzing course artifacts to analyze the level of engagement of the discussion methods implemented in our asynchronous online courses.</a:t>
            </a:r>
          </a:p>
        </p:txBody>
      </p:sp>
      <p:sp>
        <p:nvSpPr>
          <p:cNvPr id="11" name="TextBox 10">
            <a:extLst>
              <a:ext uri="{FF2B5EF4-FFF2-40B4-BE49-F238E27FC236}">
                <a16:creationId xmlns:a16="http://schemas.microsoft.com/office/drawing/2014/main" id="{25958BF9-A300-4273-B05D-1BA2A744F037}"/>
              </a:ext>
            </a:extLst>
          </p:cNvPr>
          <p:cNvSpPr txBox="1"/>
          <p:nvPr/>
        </p:nvSpPr>
        <p:spPr>
          <a:xfrm>
            <a:off x="30214957" y="26348348"/>
            <a:ext cx="8012606" cy="1200329"/>
          </a:xfrm>
          <a:prstGeom prst="rect">
            <a:avLst/>
          </a:prstGeom>
          <a:solidFill>
            <a:schemeClr val="tx1"/>
          </a:solidFill>
        </p:spPr>
        <p:txBody>
          <a:bodyPr wrap="square" rtlCol="0">
            <a:spAutoFit/>
          </a:bodyPr>
          <a:lstStyle/>
          <a:p>
            <a:pPr algn="ctr"/>
            <a:r>
              <a:rPr lang="en-US" sz="7200" b="1" dirty="0">
                <a:solidFill>
                  <a:schemeClr val="bg1"/>
                </a:solidFill>
              </a:rPr>
              <a:t>References</a:t>
            </a:r>
          </a:p>
        </p:txBody>
      </p:sp>
      <p:sp>
        <p:nvSpPr>
          <p:cNvPr id="12" name="Rectangle 11">
            <a:extLst>
              <a:ext uri="{FF2B5EF4-FFF2-40B4-BE49-F238E27FC236}">
                <a16:creationId xmlns:a16="http://schemas.microsoft.com/office/drawing/2014/main" id="{EC44FBAB-98D8-4138-84A6-B1699E31438B}"/>
              </a:ext>
            </a:extLst>
          </p:cNvPr>
          <p:cNvSpPr/>
          <p:nvPr/>
        </p:nvSpPr>
        <p:spPr>
          <a:xfrm>
            <a:off x="31768528" y="27712036"/>
            <a:ext cx="6459035" cy="4641720"/>
          </a:xfrm>
          <a:prstGeom prst="rect">
            <a:avLst/>
          </a:prstGeom>
        </p:spPr>
        <p:txBody>
          <a:bodyPr wrap="square">
            <a:spAutoFit/>
          </a:bodyPr>
          <a:lstStyle/>
          <a:p>
            <a:pPr marL="228600" marR="0" indent="-228600">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Calibri" panose="020F0502020204030204" pitchFamily="34" charset="0"/>
              </a:rPr>
              <a:t>Allen, E. &amp; Seaman, J. (2017). Distance learning compass: Distance education enrollment report 2017. Babson Survey Research Group. Retrieved from https://onlinelearningsurvey.com/reports/digtiallearningcompassenrollment2017.pdf.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28600" marR="0" indent="-228600">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Calibri" panose="020F0502020204030204" pitchFamily="34" charset="0"/>
              </a:rPr>
              <a:t>Anderson, L. W., &amp; Krathwohl, D. R. (2001). </a:t>
            </a:r>
            <a:r>
              <a:rPr lang="en-US" sz="1400" i="1" dirty="0">
                <a:latin typeface="Calibri" panose="020F0502020204030204" pitchFamily="34" charset="0"/>
                <a:ea typeface="Calibri" panose="020F0502020204030204" pitchFamily="34" charset="0"/>
                <a:cs typeface="Calibri" panose="020F0502020204030204" pitchFamily="34" charset="0"/>
              </a:rPr>
              <a:t>A taxonomy for learning, teaching, and assessing: A revision of Bloom's taxonomy of educational objectives</a:t>
            </a:r>
            <a:r>
              <a:rPr lang="en-US" sz="1400" dirty="0">
                <a:latin typeface="Calibri" panose="020F0502020204030204" pitchFamily="34" charset="0"/>
                <a:ea typeface="Calibri" panose="020F0502020204030204" pitchFamily="34" charset="0"/>
                <a:cs typeface="Calibri" panose="020F0502020204030204" pitchFamily="34" charset="0"/>
              </a:rPr>
              <a:t>. New York: Longman</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28600" marR="0" indent="-228600">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Calibri" panose="020F0502020204030204" pitchFamily="34" charset="0"/>
              </a:rPr>
              <a:t>BestColleges.com. (2018). 2018 online education trends report. Houston, TX: Higher U Education. Retrieved from https://res.cloudinary.com/highereducation/image/upload/v1/BestColleges.com/Online-Education-Trends-Report-2018.pdf.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28600" marR="0" indent="-228600">
              <a:lnSpc>
                <a:spcPct val="107000"/>
              </a:lnSpc>
              <a:spcBef>
                <a:spcPts val="0"/>
              </a:spcBef>
              <a:spcAft>
                <a:spcPts val="800"/>
              </a:spcAft>
            </a:pPr>
            <a:r>
              <a:rPr lang="en-US" sz="1400" dirty="0">
                <a:latin typeface="Calibri" panose="020F0502020204030204" pitchFamily="34" charset="0"/>
                <a:ea typeface="Calibri" panose="020F0502020204030204" pitchFamily="34" charset="0"/>
                <a:cs typeface="Calibri" panose="020F0502020204030204" pitchFamily="34" charset="0"/>
              </a:rPr>
              <a:t>Fu, E. L., F., van Aalst, J., Chan, C. K., &amp; K. (2016). Toward a classification of discourse patterns in asynchronous online discussions.</a:t>
            </a:r>
            <a:r>
              <a:rPr lang="en-US" sz="1400" i="1" dirty="0">
                <a:latin typeface="Calibri" panose="020F0502020204030204" pitchFamily="34" charset="0"/>
                <a:ea typeface="Calibri" panose="020F0502020204030204" pitchFamily="34" charset="0"/>
                <a:cs typeface="Calibri" panose="020F0502020204030204" pitchFamily="34" charset="0"/>
              </a:rPr>
              <a:t> International Journal of Computer-Supported Collaborative Learning, 11</a:t>
            </a:r>
            <a:r>
              <a:rPr lang="en-US" sz="1400" dirty="0">
                <a:latin typeface="Calibri" panose="020F0502020204030204" pitchFamily="34" charset="0"/>
                <a:ea typeface="Calibri" panose="020F0502020204030204" pitchFamily="34" charset="0"/>
                <a:cs typeface="Calibri" panose="020F0502020204030204" pitchFamily="34" charset="0"/>
              </a:rPr>
              <a:t>(4), 441-478. https://link.springer.com/article/10.1007%2Fs11412-016-9245-3</a:t>
            </a:r>
          </a:p>
          <a:p>
            <a:pPr marL="228600" marR="0" indent="-228600">
              <a:lnSpc>
                <a:spcPct val="107000"/>
              </a:lnSpc>
              <a:spcBef>
                <a:spcPts val="0"/>
              </a:spcBef>
              <a:spcAft>
                <a:spcPts val="800"/>
              </a:spcAft>
            </a:pPr>
            <a:r>
              <a:rPr lang="en-US" sz="1400" dirty="0" err="1">
                <a:latin typeface="Calibri" panose="020F0502020204030204" pitchFamily="34" charset="0"/>
                <a:ea typeface="Calibri" panose="020F0502020204030204" pitchFamily="34" charset="0"/>
                <a:cs typeface="Calibri" panose="020F0502020204030204" pitchFamily="34" charset="0"/>
              </a:rPr>
              <a:t>O'Riordan</a:t>
            </a:r>
            <a:r>
              <a:rPr lang="en-US" sz="1400" dirty="0">
                <a:latin typeface="Calibri" panose="020F0502020204030204" pitchFamily="34" charset="0"/>
                <a:ea typeface="Calibri" panose="020F0502020204030204" pitchFamily="34" charset="0"/>
                <a:cs typeface="Calibri" panose="020F0502020204030204" pitchFamily="34" charset="0"/>
              </a:rPr>
              <a:t>, T., Millard, D. E., &amp; Schulz, J. (2016). How should we measure online learning activity?</a:t>
            </a:r>
            <a:r>
              <a:rPr lang="en-US" sz="1400" i="1" dirty="0">
                <a:latin typeface="Calibri" panose="020F0502020204030204" pitchFamily="34" charset="0"/>
                <a:ea typeface="Calibri" panose="020F0502020204030204" pitchFamily="34" charset="0"/>
                <a:cs typeface="Calibri" panose="020F0502020204030204" pitchFamily="34" charset="0"/>
              </a:rPr>
              <a:t> Research in Learning Technology, 24 </a:t>
            </a:r>
            <a:r>
              <a:rPr lang="en-US" sz="1400" dirty="0"/>
              <a:t>https://journal.alt.ac.uk/index.php/rlt/article/view/1761/pdf_40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02213122-A1CB-4187-B9EC-39C115FBDB89}"/>
              </a:ext>
            </a:extLst>
          </p:cNvPr>
          <p:cNvSpPr/>
          <p:nvPr/>
        </p:nvSpPr>
        <p:spPr>
          <a:xfrm>
            <a:off x="1320802" y="27056169"/>
            <a:ext cx="12355441" cy="4524315"/>
          </a:xfrm>
          <a:prstGeom prst="rect">
            <a:avLst/>
          </a:prstGeom>
        </p:spPr>
        <p:txBody>
          <a:bodyPr wrap="square">
            <a:spAutoFit/>
          </a:bodyPr>
          <a:lstStyle/>
          <a:p>
            <a:r>
              <a:rPr lang="en-US" sz="3200" dirty="0">
                <a:solidFill>
                  <a:srgbClr val="000000"/>
                </a:solidFill>
                <a:latin typeface="Calibri" panose="020F0502020204030204" pitchFamily="34" charset="0"/>
                <a:ea typeface="Times New Roman" panose="02020603050405020304" pitchFamily="18" charset="0"/>
              </a:rPr>
              <a:t>RQ1</a:t>
            </a:r>
            <a:r>
              <a:rPr lang="en-US" sz="3200" dirty="0">
                <a:latin typeface="Calibri" panose="020F0502020204030204" pitchFamily="34" charset="0"/>
                <a:ea typeface="Calibri" panose="020F0502020204030204" pitchFamily="34" charset="0"/>
              </a:rPr>
              <a:t>: Does student choice in asynchronous online discussion boards generate more student engagement?  (Student engagement)</a:t>
            </a:r>
          </a:p>
          <a:p>
            <a:r>
              <a:rPr lang="en-US" sz="3200" dirty="0">
                <a:latin typeface="Calibri" panose="020F0502020204030204" pitchFamily="34" charset="0"/>
                <a:ea typeface="Calibri" panose="020F0502020204030204" pitchFamily="34" charset="0"/>
              </a:rPr>
              <a:t> </a:t>
            </a:r>
          </a:p>
          <a:p>
            <a:r>
              <a:rPr lang="en-US" sz="3200" dirty="0">
                <a:latin typeface="Calibri" panose="020F0502020204030204" pitchFamily="34" charset="0"/>
                <a:ea typeface="Calibri" panose="020F0502020204030204" pitchFamily="34" charset="0"/>
              </a:rPr>
              <a:t>RQ2: Does providing differentiation for students in choosing how to respond to the weekly prompts generate more higher order responses as measured by Bloom’s taxonomy? (Application and transfer of knowledge)</a:t>
            </a:r>
          </a:p>
          <a:p>
            <a:endParaRPr lang="en-US" sz="3200" dirty="0">
              <a:effectLst/>
              <a:latin typeface="Calibri" panose="020F0502020204030204" pitchFamily="34" charset="0"/>
              <a:ea typeface="Calibri" panose="020F0502020204030204" pitchFamily="34" charset="0"/>
            </a:endParaRPr>
          </a:p>
          <a:p>
            <a:r>
              <a:rPr lang="en-US" sz="3200" dirty="0">
                <a:latin typeface="Calibri" panose="020F0502020204030204" pitchFamily="34" charset="0"/>
                <a:ea typeface="Calibri" panose="020F0502020204030204" pitchFamily="34" charset="0"/>
              </a:rPr>
              <a:t>RQ3: Does the addition of a video-based introduction requirement increase student engagement? (Student engagement)</a:t>
            </a:r>
            <a:endParaRPr lang="en-US" sz="3200" dirty="0">
              <a:effectLst/>
              <a:latin typeface="Calibri" panose="020F0502020204030204" pitchFamily="34" charset="0"/>
              <a:ea typeface="Calibri" panose="020F0502020204030204" pitchFamily="34" charset="0"/>
            </a:endParaRPr>
          </a:p>
        </p:txBody>
      </p:sp>
      <p:pic>
        <p:nvPicPr>
          <p:cNvPr id="16" name="Picture 15">
            <a:extLst>
              <a:ext uri="{FF2B5EF4-FFF2-40B4-BE49-F238E27FC236}">
                <a16:creationId xmlns:a16="http://schemas.microsoft.com/office/drawing/2014/main" id="{95C407F4-5845-4045-B177-02687A48B295}"/>
              </a:ext>
            </a:extLst>
          </p:cNvPr>
          <p:cNvPicPr>
            <a:picLocks noChangeAspect="1"/>
          </p:cNvPicPr>
          <p:nvPr/>
        </p:nvPicPr>
        <p:blipFill>
          <a:blip r:embed="rId2"/>
          <a:stretch>
            <a:fillRect/>
          </a:stretch>
        </p:blipFill>
        <p:spPr>
          <a:xfrm>
            <a:off x="6738025" y="18554748"/>
            <a:ext cx="6333968" cy="4596804"/>
          </a:xfrm>
          <a:prstGeom prst="rect">
            <a:avLst/>
          </a:prstGeom>
        </p:spPr>
      </p:pic>
      <p:sp>
        <p:nvSpPr>
          <p:cNvPr id="17" name="Rectangle 16">
            <a:extLst>
              <a:ext uri="{FF2B5EF4-FFF2-40B4-BE49-F238E27FC236}">
                <a16:creationId xmlns:a16="http://schemas.microsoft.com/office/drawing/2014/main" id="{A3CEED52-327D-4BEB-9437-102123EEB377}"/>
              </a:ext>
            </a:extLst>
          </p:cNvPr>
          <p:cNvSpPr/>
          <p:nvPr/>
        </p:nvSpPr>
        <p:spPr>
          <a:xfrm>
            <a:off x="1355107" y="18711803"/>
            <a:ext cx="5382918" cy="5016630"/>
          </a:xfrm>
          <a:prstGeom prst="rect">
            <a:avLst/>
          </a:prstGeom>
        </p:spPr>
        <p:txBody>
          <a:bodyPr wrap="square">
            <a:spAutoFit/>
          </a:bodyPr>
          <a:lstStyle/>
          <a:p>
            <a:pPr>
              <a:lnSpc>
                <a:spcPct val="107000"/>
              </a:lnSpc>
              <a:spcAft>
                <a:spcPts val="800"/>
              </a:spcAft>
            </a:pPr>
            <a:r>
              <a:rPr lang="en-US" sz="3200" dirty="0"/>
              <a:t>Queried students in the Graduate Education Online (GEO) program:</a:t>
            </a:r>
          </a:p>
          <a:p>
            <a:pPr>
              <a:lnSpc>
                <a:spcPct val="107000"/>
              </a:lnSpc>
              <a:spcAft>
                <a:spcPts val="800"/>
              </a:spcAft>
            </a:pPr>
            <a:r>
              <a:rPr lang="en-US" sz="3200" dirty="0"/>
              <a:t>Would you prefer to have a couple of questions to select from or continue to have everyone in the class respond to the same questions?</a:t>
            </a:r>
          </a:p>
          <a:p>
            <a:pPr>
              <a:lnSpc>
                <a:spcPct val="107000"/>
              </a:lnSpc>
              <a:spcAft>
                <a:spcPts val="800"/>
              </a:spcAft>
            </a:pPr>
            <a:r>
              <a:rPr lang="en-US" sz="3200" dirty="0"/>
              <a:t>Responses in Figure 1</a:t>
            </a:r>
          </a:p>
        </p:txBody>
      </p:sp>
      <p:sp>
        <p:nvSpPr>
          <p:cNvPr id="18" name="Rectangle 17">
            <a:extLst>
              <a:ext uri="{FF2B5EF4-FFF2-40B4-BE49-F238E27FC236}">
                <a16:creationId xmlns:a16="http://schemas.microsoft.com/office/drawing/2014/main" id="{FEB60B06-C57E-482F-AC21-12FFDD55C1E4}"/>
              </a:ext>
            </a:extLst>
          </p:cNvPr>
          <p:cNvSpPr/>
          <p:nvPr/>
        </p:nvSpPr>
        <p:spPr>
          <a:xfrm>
            <a:off x="6738025" y="23221835"/>
            <a:ext cx="1520994" cy="584775"/>
          </a:xfrm>
          <a:prstGeom prst="rect">
            <a:avLst/>
          </a:prstGeom>
        </p:spPr>
        <p:txBody>
          <a:bodyPr wrap="none">
            <a:spAutoFit/>
          </a:bodyPr>
          <a:lstStyle/>
          <a:p>
            <a:r>
              <a:rPr lang="en-US" sz="3200" dirty="0">
                <a:solidFill>
                  <a:prstClr val="black"/>
                </a:solidFill>
              </a:rPr>
              <a:t>Figure 1</a:t>
            </a:r>
            <a:endParaRPr lang="en-US" dirty="0"/>
          </a:p>
        </p:txBody>
      </p:sp>
      <p:sp>
        <p:nvSpPr>
          <p:cNvPr id="20" name="Rectangle 19">
            <a:extLst>
              <a:ext uri="{FF2B5EF4-FFF2-40B4-BE49-F238E27FC236}">
                <a16:creationId xmlns:a16="http://schemas.microsoft.com/office/drawing/2014/main" id="{B8DBE7C7-F633-421C-A360-5714CA7BB7A5}"/>
              </a:ext>
            </a:extLst>
          </p:cNvPr>
          <p:cNvSpPr/>
          <p:nvPr/>
        </p:nvSpPr>
        <p:spPr>
          <a:xfrm>
            <a:off x="15874438" y="8676787"/>
            <a:ext cx="11887200" cy="6494085"/>
          </a:xfrm>
          <a:prstGeom prst="rect">
            <a:avLst/>
          </a:prstGeom>
        </p:spPr>
        <p:txBody>
          <a:bodyPr wrap="square">
            <a:spAutoFit/>
          </a:bodyPr>
          <a:lstStyle/>
          <a:p>
            <a:r>
              <a:rPr lang="en-US" sz="3200" dirty="0">
                <a:solidFill>
                  <a:srgbClr val="000000"/>
                </a:solidFill>
                <a:latin typeface="Calibri" panose="020F0502020204030204" pitchFamily="34" charset="0"/>
                <a:ea typeface="Times New Roman" panose="02020603050405020304" pitchFamily="18" charset="0"/>
              </a:rPr>
              <a:t>This study conducted an ex-post facto analysis of the student responses to weekly discussion prompts in multiple sections of asynchronous online graduate courses. Some of the discussion prompts provided students choice in what to discuss and others did not provide for student choice. The initial review was a brief analysis of the number of posts per student and the overall word counts of those responses. The fact of whether or not students were asked to participate in a video introduction to their classmates was considered as a potential factor in developing student engagement (RQ1 &amp; RQ3). </a:t>
            </a:r>
            <a:endParaRPr lang="en-US" sz="2800" dirty="0">
              <a:latin typeface="Calibri" panose="020F0502020204030204" pitchFamily="34" charset="0"/>
              <a:ea typeface="Calibri" panose="020F0502020204030204" pitchFamily="34" charset="0"/>
            </a:endParaRPr>
          </a:p>
          <a:p>
            <a:r>
              <a:rPr lang="en-US" sz="3200" dirty="0">
                <a:solidFill>
                  <a:srgbClr val="000000"/>
                </a:solidFill>
                <a:latin typeface="Calibri" panose="020F0502020204030204" pitchFamily="34" charset="0"/>
                <a:ea typeface="Times New Roman" panose="02020603050405020304" pitchFamily="18" charset="0"/>
              </a:rPr>
              <a:t>In addressing encouragement of higher order thinking skills (RQ2), a qualitive analysis student responses to the weekly discussion prompts was conducted by coding responses to their alignment with Bloom’s Taxonomy. </a:t>
            </a:r>
            <a:endParaRPr lang="en-US" sz="2800" dirty="0">
              <a:latin typeface="Calibri" panose="020F0502020204030204" pitchFamily="34" charset="0"/>
              <a:ea typeface="Calibri" panose="020F0502020204030204" pitchFamily="34" charset="0"/>
            </a:endParaRPr>
          </a:p>
        </p:txBody>
      </p:sp>
      <p:graphicFrame>
        <p:nvGraphicFramePr>
          <p:cNvPr id="21" name="Chart 20">
            <a:extLst>
              <a:ext uri="{FF2B5EF4-FFF2-40B4-BE49-F238E27FC236}">
                <a16:creationId xmlns:a16="http://schemas.microsoft.com/office/drawing/2014/main" id="{4431BF97-25A3-4D15-8F1E-C14C9F1CC449}"/>
              </a:ext>
            </a:extLst>
          </p:cNvPr>
          <p:cNvGraphicFramePr>
            <a:graphicFrameLocks/>
          </p:cNvGraphicFramePr>
          <p:nvPr>
            <p:extLst>
              <p:ext uri="{D42A27DB-BD31-4B8C-83A1-F6EECF244321}">
                <p14:modId xmlns:p14="http://schemas.microsoft.com/office/powerpoint/2010/main" val="3429750206"/>
              </p:ext>
            </p:extLst>
          </p:nvPr>
        </p:nvGraphicFramePr>
        <p:xfrm>
          <a:off x="16159858" y="21286253"/>
          <a:ext cx="11103429" cy="77180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a:extLst>
              <a:ext uri="{FF2B5EF4-FFF2-40B4-BE49-F238E27FC236}">
                <a16:creationId xmlns:a16="http://schemas.microsoft.com/office/drawing/2014/main" id="{4A34B2CF-4AE2-444A-8075-EF87153ADF91}"/>
              </a:ext>
            </a:extLst>
          </p:cNvPr>
          <p:cNvGraphicFramePr>
            <a:graphicFrameLocks/>
          </p:cNvGraphicFramePr>
          <p:nvPr>
            <p:extLst>
              <p:ext uri="{D42A27DB-BD31-4B8C-83A1-F6EECF244321}">
                <p14:modId xmlns:p14="http://schemas.microsoft.com/office/powerpoint/2010/main" val="414395458"/>
              </p:ext>
            </p:extLst>
          </p:nvPr>
        </p:nvGraphicFramePr>
        <p:xfrm>
          <a:off x="30382330" y="6646369"/>
          <a:ext cx="11887200" cy="53956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Chart 22">
            <a:extLst>
              <a:ext uri="{FF2B5EF4-FFF2-40B4-BE49-F238E27FC236}">
                <a16:creationId xmlns:a16="http://schemas.microsoft.com/office/drawing/2014/main" id="{7D6B9460-DDA7-400D-8B7E-F5E0B83AD79B}"/>
              </a:ext>
            </a:extLst>
          </p:cNvPr>
          <p:cNvGraphicFramePr>
            <a:graphicFrameLocks/>
          </p:cNvGraphicFramePr>
          <p:nvPr>
            <p:extLst>
              <p:ext uri="{D42A27DB-BD31-4B8C-83A1-F6EECF244321}">
                <p14:modId xmlns:p14="http://schemas.microsoft.com/office/powerpoint/2010/main" val="3245581591"/>
              </p:ext>
            </p:extLst>
          </p:nvPr>
        </p:nvGraphicFramePr>
        <p:xfrm>
          <a:off x="15001170" y="28638326"/>
          <a:ext cx="12489849" cy="3673235"/>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a:extLst>
              <a:ext uri="{FF2B5EF4-FFF2-40B4-BE49-F238E27FC236}">
                <a16:creationId xmlns:a16="http://schemas.microsoft.com/office/drawing/2014/main" id="{51DE0016-00DF-4A90-9700-C874234EC317}"/>
              </a:ext>
            </a:extLst>
          </p:cNvPr>
          <p:cNvSpPr txBox="1"/>
          <p:nvPr/>
        </p:nvSpPr>
        <p:spPr>
          <a:xfrm>
            <a:off x="18201256" y="20667915"/>
            <a:ext cx="7181838" cy="707886"/>
          </a:xfrm>
          <a:prstGeom prst="rect">
            <a:avLst/>
          </a:prstGeom>
          <a:noFill/>
        </p:spPr>
        <p:txBody>
          <a:bodyPr wrap="none" rtlCol="0">
            <a:spAutoFit/>
          </a:bodyPr>
          <a:lstStyle/>
          <a:p>
            <a:r>
              <a:rPr lang="en-US" sz="4000" b="1" dirty="0"/>
              <a:t>Average No. of Posts per Student</a:t>
            </a:r>
          </a:p>
        </p:txBody>
      </p:sp>
      <p:sp>
        <p:nvSpPr>
          <p:cNvPr id="24" name="TextBox 23">
            <a:extLst>
              <a:ext uri="{FF2B5EF4-FFF2-40B4-BE49-F238E27FC236}">
                <a16:creationId xmlns:a16="http://schemas.microsoft.com/office/drawing/2014/main" id="{87E49011-65E6-4AFF-BE66-F16AFF66A994}"/>
              </a:ext>
            </a:extLst>
          </p:cNvPr>
          <p:cNvSpPr txBox="1"/>
          <p:nvPr/>
        </p:nvSpPr>
        <p:spPr>
          <a:xfrm>
            <a:off x="32812366" y="5744354"/>
            <a:ext cx="6438942" cy="707886"/>
          </a:xfrm>
          <a:prstGeom prst="rect">
            <a:avLst/>
          </a:prstGeom>
          <a:noFill/>
        </p:spPr>
        <p:txBody>
          <a:bodyPr wrap="none" rtlCol="0">
            <a:spAutoFit/>
          </a:bodyPr>
          <a:lstStyle/>
          <a:p>
            <a:r>
              <a:rPr lang="en-US" sz="4000" b="1" dirty="0"/>
              <a:t>Average Word Count per Post</a:t>
            </a:r>
          </a:p>
        </p:txBody>
      </p:sp>
      <p:sp>
        <p:nvSpPr>
          <p:cNvPr id="9" name="Rectangle 8">
            <a:extLst>
              <a:ext uri="{FF2B5EF4-FFF2-40B4-BE49-F238E27FC236}">
                <a16:creationId xmlns:a16="http://schemas.microsoft.com/office/drawing/2014/main" id="{2CA13355-BE07-45A8-85AE-2DCE746B6A1F}"/>
              </a:ext>
            </a:extLst>
          </p:cNvPr>
          <p:cNvSpPr/>
          <p:nvPr/>
        </p:nvSpPr>
        <p:spPr>
          <a:xfrm>
            <a:off x="20330510" y="16305312"/>
            <a:ext cx="3230179" cy="307777"/>
          </a:xfrm>
          <a:prstGeom prst="rect">
            <a:avLst/>
          </a:prstGeom>
        </p:spPr>
        <p:txBody>
          <a:bodyPr wrap="none">
            <a:spAutoFit/>
          </a:bodyPr>
          <a:lstStyle/>
          <a:p>
            <a:pPr algn="ctr">
              <a:defRPr sz="1400" b="0" i="0" u="none" strike="noStrike" kern="1200" spc="0" baseline="0">
                <a:solidFill>
                  <a:prstClr val="black">
                    <a:lumMod val="65000"/>
                    <a:lumOff val="35000"/>
                  </a:prstClr>
                </a:solidFill>
                <a:latin typeface="+mn-lt"/>
                <a:ea typeface="+mn-ea"/>
                <a:cs typeface="+mn-cs"/>
              </a:defRPr>
            </a:pPr>
            <a:r>
              <a:rPr lang="en-US" dirty="0"/>
              <a:t>Average Points Missed in Discussion Posts</a:t>
            </a:r>
          </a:p>
        </p:txBody>
      </p:sp>
      <p:sp>
        <p:nvSpPr>
          <p:cNvPr id="28" name="Rectangle 27">
            <a:extLst>
              <a:ext uri="{FF2B5EF4-FFF2-40B4-BE49-F238E27FC236}">
                <a16:creationId xmlns:a16="http://schemas.microsoft.com/office/drawing/2014/main" id="{B4C72B99-146D-4083-B213-E9C9F252F46E}"/>
              </a:ext>
            </a:extLst>
          </p:cNvPr>
          <p:cNvSpPr/>
          <p:nvPr/>
        </p:nvSpPr>
        <p:spPr>
          <a:xfrm>
            <a:off x="11792028" y="16661840"/>
            <a:ext cx="3868856" cy="2585323"/>
          </a:xfrm>
          <a:prstGeom prst="rect">
            <a:avLst/>
          </a:prstGeom>
          <a:noFill/>
        </p:spPr>
        <p:txBody>
          <a:bodyPr wrap="square" lIns="91440" tIns="45720" rIns="91440" bIns="45720">
            <a:spAutoFit/>
          </a:bodyPr>
          <a:lstStyle/>
          <a:p>
            <a:pPr algn="ctr"/>
            <a:r>
              <a:rPr lang="en-US" sz="5400" b="0" cap="none" spc="0" dirty="0">
                <a:ln w="0">
                  <a:solidFill>
                    <a:srgbClr val="FF0000"/>
                  </a:solidFill>
                </a:ln>
                <a:solidFill>
                  <a:srgbClr val="FF0000"/>
                </a:solidFill>
                <a:effectLst>
                  <a:outerShdw blurRad="38100" dist="19050" dir="2700000" algn="tl" rotWithShape="0">
                    <a:schemeClr val="dk1">
                      <a:alpha val="40000"/>
                    </a:schemeClr>
                  </a:outerShdw>
                </a:effectLst>
              </a:rPr>
              <a:t>Complete Survey &amp; Results</a:t>
            </a:r>
          </a:p>
        </p:txBody>
      </p:sp>
      <p:cxnSp>
        <p:nvCxnSpPr>
          <p:cNvPr id="30" name="Straight Arrow Connector 29">
            <a:extLst>
              <a:ext uri="{FF2B5EF4-FFF2-40B4-BE49-F238E27FC236}">
                <a16:creationId xmlns:a16="http://schemas.microsoft.com/office/drawing/2014/main" id="{15B96606-8BB3-44D6-B09C-328CD275D90D}"/>
              </a:ext>
            </a:extLst>
          </p:cNvPr>
          <p:cNvCxnSpPr>
            <a:cxnSpLocks/>
          </p:cNvCxnSpPr>
          <p:nvPr/>
        </p:nvCxnSpPr>
        <p:spPr>
          <a:xfrm>
            <a:off x="13742913" y="19351809"/>
            <a:ext cx="0" cy="1146645"/>
          </a:xfrm>
          <a:prstGeom prst="straightConnector1">
            <a:avLst/>
          </a:prstGeom>
          <a:ln w="2286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17CAD35B-8DE1-4E27-98A1-B7CC8EAB8939}"/>
              </a:ext>
            </a:extLst>
          </p:cNvPr>
          <p:cNvSpPr/>
          <p:nvPr/>
        </p:nvSpPr>
        <p:spPr>
          <a:xfrm>
            <a:off x="15937269" y="18216111"/>
            <a:ext cx="11887200" cy="2062103"/>
          </a:xfrm>
          <a:prstGeom prst="rect">
            <a:avLst/>
          </a:prstGeom>
        </p:spPr>
        <p:txBody>
          <a:bodyPr wrap="square">
            <a:spAutoFit/>
          </a:bodyPr>
          <a:lstStyle/>
          <a:p>
            <a:r>
              <a:rPr lang="en-US" sz="3200" dirty="0">
                <a:latin typeface="Calibri" panose="020F0502020204030204" pitchFamily="34" charset="0"/>
                <a:ea typeface="Calibri" panose="020F0502020204030204" pitchFamily="34" charset="0"/>
              </a:rPr>
              <a:t>The average word count for postings increased when students were allowed choice. In some cases, around of a quarter of students, selected to respond to all of the options which would definitely have an impact on longer posts. </a:t>
            </a:r>
          </a:p>
        </p:txBody>
      </p:sp>
      <p:pic>
        <p:nvPicPr>
          <p:cNvPr id="25" name="Picture 24">
            <a:extLst>
              <a:ext uri="{FF2B5EF4-FFF2-40B4-BE49-F238E27FC236}">
                <a16:creationId xmlns:a16="http://schemas.microsoft.com/office/drawing/2014/main" id="{6FAA7AD5-42D8-452C-901C-9C4DFC5668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41089" y="27753521"/>
            <a:ext cx="980957" cy="832104"/>
          </a:xfrm>
          <a:prstGeom prst="rect">
            <a:avLst/>
          </a:prstGeom>
        </p:spPr>
      </p:pic>
      <p:pic>
        <p:nvPicPr>
          <p:cNvPr id="40" name="Picture 39">
            <a:extLst>
              <a:ext uri="{FF2B5EF4-FFF2-40B4-BE49-F238E27FC236}">
                <a16:creationId xmlns:a16="http://schemas.microsoft.com/office/drawing/2014/main" id="{9DADF15F-9FFF-4DC8-B7B9-73E9EEA4A9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525238" y="29467123"/>
            <a:ext cx="884653" cy="832104"/>
          </a:xfrm>
          <a:prstGeom prst="rect">
            <a:avLst/>
          </a:prstGeom>
        </p:spPr>
      </p:pic>
      <p:pic>
        <p:nvPicPr>
          <p:cNvPr id="35" name="Picture 34">
            <a:extLst>
              <a:ext uri="{FF2B5EF4-FFF2-40B4-BE49-F238E27FC236}">
                <a16:creationId xmlns:a16="http://schemas.microsoft.com/office/drawing/2014/main" id="{0FE76A77-EDBA-4C94-8FBE-DC49D41B17C6}"/>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30538366" y="30434605"/>
            <a:ext cx="860158" cy="834146"/>
          </a:xfrm>
          <a:prstGeom prst="rect">
            <a:avLst/>
          </a:prstGeom>
        </p:spPr>
      </p:pic>
      <p:pic>
        <p:nvPicPr>
          <p:cNvPr id="42" name="Picture 41">
            <a:extLst>
              <a:ext uri="{FF2B5EF4-FFF2-40B4-BE49-F238E27FC236}">
                <a16:creationId xmlns:a16="http://schemas.microsoft.com/office/drawing/2014/main" id="{33B9F159-60B6-4E74-94D8-A5FA63151C0E}"/>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30525238" y="31547593"/>
            <a:ext cx="896808" cy="806163"/>
          </a:xfrm>
          <a:prstGeom prst="rect">
            <a:avLst/>
          </a:prstGeom>
        </p:spPr>
      </p:pic>
      <p:graphicFrame>
        <p:nvGraphicFramePr>
          <p:cNvPr id="44" name="Chart 43">
            <a:extLst>
              <a:ext uri="{FF2B5EF4-FFF2-40B4-BE49-F238E27FC236}">
                <a16:creationId xmlns:a16="http://schemas.microsoft.com/office/drawing/2014/main" id="{D0950030-F17C-4987-88C9-B16E51C19264}"/>
              </a:ext>
            </a:extLst>
          </p:cNvPr>
          <p:cNvGraphicFramePr>
            <a:graphicFrameLocks/>
          </p:cNvGraphicFramePr>
          <p:nvPr>
            <p:extLst>
              <p:ext uri="{D42A27DB-BD31-4B8C-83A1-F6EECF244321}">
                <p14:modId xmlns:p14="http://schemas.microsoft.com/office/powerpoint/2010/main" val="161492457"/>
              </p:ext>
            </p:extLst>
          </p:nvPr>
        </p:nvGraphicFramePr>
        <p:xfrm>
          <a:off x="35158326" y="12737805"/>
          <a:ext cx="7267694" cy="4223015"/>
        </p:xfrm>
        <a:graphic>
          <a:graphicData uri="http://schemas.openxmlformats.org/drawingml/2006/chart">
            <c:chart xmlns:c="http://schemas.openxmlformats.org/drawingml/2006/chart" xmlns:r="http://schemas.openxmlformats.org/officeDocument/2006/relationships" r:id="rId10"/>
          </a:graphicData>
        </a:graphic>
      </p:graphicFrame>
      <p:sp>
        <p:nvSpPr>
          <p:cNvPr id="45" name="Rectangle 44">
            <a:extLst>
              <a:ext uri="{FF2B5EF4-FFF2-40B4-BE49-F238E27FC236}">
                <a16:creationId xmlns:a16="http://schemas.microsoft.com/office/drawing/2014/main" id="{ED98FC74-B4AF-43B1-80C5-2930C7B62788}"/>
              </a:ext>
            </a:extLst>
          </p:cNvPr>
          <p:cNvSpPr/>
          <p:nvPr/>
        </p:nvSpPr>
        <p:spPr>
          <a:xfrm>
            <a:off x="35620393" y="11908522"/>
            <a:ext cx="6721362" cy="1446550"/>
          </a:xfrm>
          <a:prstGeom prst="rect">
            <a:avLst/>
          </a:prstGeom>
        </p:spPr>
        <p:txBody>
          <a:bodyPr wrap="square">
            <a:spAutoFit/>
          </a:bodyPr>
          <a:lstStyle/>
          <a:p>
            <a:pPr algn="ctr">
              <a:defRPr sz="1400" b="0" i="0" u="none" strike="noStrike" kern="1200" spc="0" baseline="0">
                <a:solidFill>
                  <a:prstClr val="black">
                    <a:lumMod val="65000"/>
                    <a:lumOff val="35000"/>
                  </a:prstClr>
                </a:solidFill>
                <a:latin typeface="+mn-lt"/>
                <a:ea typeface="+mn-ea"/>
                <a:cs typeface="+mn-cs"/>
              </a:defRPr>
            </a:pPr>
            <a:r>
              <a:rPr lang="en-US" sz="4400" b="1" dirty="0"/>
              <a:t>Average Points Missed in Discussion Posts</a:t>
            </a:r>
          </a:p>
        </p:txBody>
      </p:sp>
      <p:pic>
        <p:nvPicPr>
          <p:cNvPr id="46" name="Picture 45">
            <a:extLst>
              <a:ext uri="{FF2B5EF4-FFF2-40B4-BE49-F238E27FC236}">
                <a16:creationId xmlns:a16="http://schemas.microsoft.com/office/drawing/2014/main" id="{369D0C6A-44FD-4DD5-9499-9916304ABDDD}"/>
              </a:ext>
            </a:extLst>
          </p:cNvPr>
          <p:cNvPicPr>
            <a:picLocks noChangeAspect="1"/>
          </p:cNvPicPr>
          <p:nvPr/>
        </p:nvPicPr>
        <p:blipFill>
          <a:blip r:embed="rId11"/>
          <a:stretch>
            <a:fillRect/>
          </a:stretch>
        </p:blipFill>
        <p:spPr>
          <a:xfrm>
            <a:off x="38792173" y="19183499"/>
            <a:ext cx="3822737" cy="2713141"/>
          </a:xfrm>
          <a:prstGeom prst="rect">
            <a:avLst/>
          </a:prstGeom>
        </p:spPr>
      </p:pic>
      <p:pic>
        <p:nvPicPr>
          <p:cNvPr id="49" name="Picture 48">
            <a:extLst>
              <a:ext uri="{FF2B5EF4-FFF2-40B4-BE49-F238E27FC236}">
                <a16:creationId xmlns:a16="http://schemas.microsoft.com/office/drawing/2014/main" id="{EFFBADC0-4261-494A-9507-95DA77A79B8B}"/>
              </a:ext>
            </a:extLst>
          </p:cNvPr>
          <p:cNvPicPr>
            <a:picLocks noChangeAspect="1"/>
          </p:cNvPicPr>
          <p:nvPr/>
        </p:nvPicPr>
        <p:blipFill>
          <a:blip r:embed="rId12"/>
          <a:stretch>
            <a:fillRect/>
          </a:stretch>
        </p:blipFill>
        <p:spPr>
          <a:xfrm>
            <a:off x="31336328" y="12488341"/>
            <a:ext cx="2952076" cy="3548455"/>
          </a:xfrm>
          <a:prstGeom prst="rect">
            <a:avLst/>
          </a:prstGeom>
        </p:spPr>
      </p:pic>
      <p:sp>
        <p:nvSpPr>
          <p:cNvPr id="50" name="Rectangle 49">
            <a:extLst>
              <a:ext uri="{FF2B5EF4-FFF2-40B4-BE49-F238E27FC236}">
                <a16:creationId xmlns:a16="http://schemas.microsoft.com/office/drawing/2014/main" id="{B4FC74E2-3EB3-4B71-BB55-2BE1BCE28262}"/>
              </a:ext>
            </a:extLst>
          </p:cNvPr>
          <p:cNvSpPr/>
          <p:nvPr/>
        </p:nvSpPr>
        <p:spPr>
          <a:xfrm>
            <a:off x="27467472" y="9414757"/>
            <a:ext cx="3868856" cy="2585323"/>
          </a:xfrm>
          <a:prstGeom prst="rect">
            <a:avLst/>
          </a:prstGeom>
          <a:noFill/>
        </p:spPr>
        <p:txBody>
          <a:bodyPr wrap="square" lIns="91440" tIns="45720" rIns="91440" bIns="45720">
            <a:spAutoFit/>
          </a:bodyPr>
          <a:lstStyle/>
          <a:p>
            <a:pPr algn="ctr"/>
            <a:r>
              <a:rPr lang="en-US" sz="5400" dirty="0">
                <a:ln w="0">
                  <a:solidFill>
                    <a:srgbClr val="FF0000"/>
                  </a:solidFill>
                </a:ln>
                <a:solidFill>
                  <a:srgbClr val="FF0000"/>
                </a:solidFill>
                <a:effectLst>
                  <a:outerShdw blurRad="38100" dist="19050" dir="2700000" algn="tl" rotWithShape="0">
                    <a:schemeClr val="dk1">
                      <a:alpha val="40000"/>
                    </a:schemeClr>
                  </a:outerShdw>
                </a:effectLst>
              </a:rPr>
              <a:t>Student Video Exemplar</a:t>
            </a:r>
            <a:endParaRPr lang="en-US" sz="5400" b="0" cap="none" spc="0" dirty="0">
              <a:ln w="0">
                <a:solidFill>
                  <a:srgbClr val="FF0000"/>
                </a:solidFill>
              </a:ln>
              <a:solidFill>
                <a:srgbClr val="FF0000"/>
              </a:solidFill>
              <a:effectLst>
                <a:outerShdw blurRad="38100" dist="19050" dir="2700000" algn="tl" rotWithShape="0">
                  <a:schemeClr val="dk1">
                    <a:alpha val="40000"/>
                  </a:schemeClr>
                </a:outerShdw>
              </a:effectLst>
            </a:endParaRPr>
          </a:p>
        </p:txBody>
      </p:sp>
      <p:sp>
        <p:nvSpPr>
          <p:cNvPr id="65" name="Rectangle 64">
            <a:extLst>
              <a:ext uri="{FF2B5EF4-FFF2-40B4-BE49-F238E27FC236}">
                <a16:creationId xmlns:a16="http://schemas.microsoft.com/office/drawing/2014/main" id="{C8943573-C1BB-43E5-BED5-F1C26985E51F}"/>
              </a:ext>
            </a:extLst>
          </p:cNvPr>
          <p:cNvSpPr/>
          <p:nvPr/>
        </p:nvSpPr>
        <p:spPr>
          <a:xfrm>
            <a:off x="30335811" y="19069628"/>
            <a:ext cx="8012605" cy="4401205"/>
          </a:xfrm>
          <a:prstGeom prst="rect">
            <a:avLst/>
          </a:prstGeom>
        </p:spPr>
        <p:txBody>
          <a:bodyPr wrap="square">
            <a:spAutoFit/>
          </a:bodyPr>
          <a:lstStyle/>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Introductory student videos in asynchronous online courses improves engagement as measured by discussion participation. </a:t>
            </a:r>
          </a:p>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Students appear to feel more connected in courses with introductory videos. </a:t>
            </a:r>
          </a:p>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Instructors feel students are more engaged in courses with introductory videos and with choice.</a:t>
            </a:r>
          </a:p>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Students appear to be more engaged when allowed choice in discussion threads. </a:t>
            </a:r>
          </a:p>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Students appreciate choice in discussion threads. </a:t>
            </a:r>
          </a:p>
        </p:txBody>
      </p:sp>
      <p:sp>
        <p:nvSpPr>
          <p:cNvPr id="66" name="Rectangle 65">
            <a:extLst>
              <a:ext uri="{FF2B5EF4-FFF2-40B4-BE49-F238E27FC236}">
                <a16:creationId xmlns:a16="http://schemas.microsoft.com/office/drawing/2014/main" id="{620FBE0C-CA17-43C9-8828-C868B9827D90}"/>
              </a:ext>
            </a:extLst>
          </p:cNvPr>
          <p:cNvSpPr/>
          <p:nvPr/>
        </p:nvSpPr>
        <p:spPr>
          <a:xfrm>
            <a:off x="38928638" y="23035207"/>
            <a:ext cx="3549805" cy="2739211"/>
          </a:xfrm>
          <a:prstGeom prst="rect">
            <a:avLst/>
          </a:prstGeom>
        </p:spPr>
        <p:txBody>
          <a:bodyPr wrap="square">
            <a:spAutoFit/>
          </a:bodyPr>
          <a:lstStyle/>
          <a:p>
            <a:r>
              <a:rPr lang="en-US" sz="3200" b="1" dirty="0">
                <a:latin typeface="Calibri" panose="020F0502020204030204" pitchFamily="34" charset="0"/>
                <a:ea typeface="Calibri" panose="020F0502020204030204" pitchFamily="34" charset="0"/>
              </a:rPr>
              <a:t>Yet undetermined:</a:t>
            </a:r>
          </a:p>
          <a:p>
            <a:pPr marL="457200" indent="-457200">
              <a:buFont typeface="Arial" panose="020B0604020202020204" pitchFamily="34" charset="0"/>
              <a:buChar char="•"/>
            </a:pPr>
            <a:r>
              <a:rPr lang="en-US" sz="2800" dirty="0">
                <a:latin typeface="Calibri" panose="020F0502020204030204" pitchFamily="34" charset="0"/>
                <a:ea typeface="Calibri" panose="020F0502020204030204" pitchFamily="34" charset="0"/>
              </a:rPr>
              <a:t>Does choice raise the level of discussions as measured by Bloom’s Taxonomy?</a:t>
            </a:r>
          </a:p>
        </p:txBody>
      </p:sp>
      <p:sp>
        <p:nvSpPr>
          <p:cNvPr id="67" name="Rectangle 66">
            <a:extLst>
              <a:ext uri="{FF2B5EF4-FFF2-40B4-BE49-F238E27FC236}">
                <a16:creationId xmlns:a16="http://schemas.microsoft.com/office/drawing/2014/main" id="{9444F2CB-5E85-4FA1-8652-1C095C9A0B51}"/>
              </a:ext>
            </a:extLst>
          </p:cNvPr>
          <p:cNvSpPr/>
          <p:nvPr/>
        </p:nvSpPr>
        <p:spPr>
          <a:xfrm>
            <a:off x="38803024" y="21947319"/>
            <a:ext cx="3882751" cy="707886"/>
          </a:xfrm>
          <a:prstGeom prst="rect">
            <a:avLst/>
          </a:prstGeom>
        </p:spPr>
        <p:txBody>
          <a:bodyPr wrap="square">
            <a:spAutoFit/>
          </a:bodyPr>
          <a:lstStyle/>
          <a:p>
            <a:r>
              <a:rPr lang="en-US" sz="2000" b="1">
                <a:latin typeface="Calibri" panose="020F0502020204030204" pitchFamily="34" charset="0"/>
                <a:ea typeface="Calibri" panose="020F0502020204030204" pitchFamily="34" charset="0"/>
              </a:rPr>
              <a:t>Word cloud based upon discussion thread with choice in EDAD 711</a:t>
            </a:r>
            <a:endParaRPr lang="en-US" sz="2000" b="1" dirty="0">
              <a:latin typeface="Calibri" panose="020F0502020204030204" pitchFamily="34" charset="0"/>
              <a:ea typeface="Calibri" panose="020F0502020204030204" pitchFamily="34" charset="0"/>
            </a:endParaRPr>
          </a:p>
        </p:txBody>
      </p:sp>
      <p:pic>
        <p:nvPicPr>
          <p:cNvPr id="68" name="Picture 67">
            <a:extLst>
              <a:ext uri="{FF2B5EF4-FFF2-40B4-BE49-F238E27FC236}">
                <a16:creationId xmlns:a16="http://schemas.microsoft.com/office/drawing/2014/main" id="{5AC9094B-090A-4BD9-87F4-5000E0119AF6}"/>
              </a:ext>
            </a:extLst>
          </p:cNvPr>
          <p:cNvPicPr>
            <a:picLocks noChangeAspect="1"/>
          </p:cNvPicPr>
          <p:nvPr/>
        </p:nvPicPr>
        <p:blipFill>
          <a:blip r:embed="rId13"/>
          <a:stretch>
            <a:fillRect/>
          </a:stretch>
        </p:blipFill>
        <p:spPr>
          <a:xfrm>
            <a:off x="36565973" y="23657682"/>
            <a:ext cx="1884114" cy="2395728"/>
          </a:xfrm>
          <a:prstGeom prst="rect">
            <a:avLst/>
          </a:prstGeom>
        </p:spPr>
      </p:pic>
      <p:pic>
        <p:nvPicPr>
          <p:cNvPr id="69" name="Picture 68">
            <a:extLst>
              <a:ext uri="{FF2B5EF4-FFF2-40B4-BE49-F238E27FC236}">
                <a16:creationId xmlns:a16="http://schemas.microsoft.com/office/drawing/2014/main" id="{EDADD5DA-175B-4FF4-88C2-EC44F47096ED}"/>
              </a:ext>
            </a:extLst>
          </p:cNvPr>
          <p:cNvPicPr>
            <a:picLocks noChangeAspect="1"/>
          </p:cNvPicPr>
          <p:nvPr/>
        </p:nvPicPr>
        <p:blipFill>
          <a:blip r:embed="rId14"/>
          <a:stretch>
            <a:fillRect/>
          </a:stretch>
        </p:blipFill>
        <p:spPr>
          <a:xfrm>
            <a:off x="30333598" y="23728433"/>
            <a:ext cx="1907948" cy="2392506"/>
          </a:xfrm>
          <a:prstGeom prst="rect">
            <a:avLst/>
          </a:prstGeom>
        </p:spPr>
      </p:pic>
      <p:sp>
        <p:nvSpPr>
          <p:cNvPr id="70" name="Rectangle 69">
            <a:extLst>
              <a:ext uri="{FF2B5EF4-FFF2-40B4-BE49-F238E27FC236}">
                <a16:creationId xmlns:a16="http://schemas.microsoft.com/office/drawing/2014/main" id="{8391258C-9032-4DA1-ACD0-A0163EE47B99}"/>
              </a:ext>
            </a:extLst>
          </p:cNvPr>
          <p:cNvSpPr/>
          <p:nvPr/>
        </p:nvSpPr>
        <p:spPr>
          <a:xfrm>
            <a:off x="27456973" y="23806610"/>
            <a:ext cx="3868856" cy="1077218"/>
          </a:xfrm>
          <a:prstGeom prst="rect">
            <a:avLst/>
          </a:prstGeom>
          <a:noFill/>
        </p:spPr>
        <p:txBody>
          <a:bodyPr wrap="square" lIns="91440" tIns="45720" rIns="91440" bIns="45720">
            <a:spAutoFit/>
          </a:bodyPr>
          <a:lstStyle/>
          <a:p>
            <a:pPr algn="ctr"/>
            <a:r>
              <a:rPr lang="en-US" sz="3200" dirty="0">
                <a:ln w="0">
                  <a:solidFill>
                    <a:srgbClr val="FF0000"/>
                  </a:solidFill>
                </a:ln>
                <a:solidFill>
                  <a:srgbClr val="FF0000"/>
                </a:solidFill>
                <a:effectLst>
                  <a:outerShdw blurRad="38100" dist="19050" dir="2700000" algn="tl" rotWithShape="0">
                    <a:schemeClr val="dk1">
                      <a:alpha val="40000"/>
                    </a:schemeClr>
                  </a:outerShdw>
                </a:effectLst>
              </a:rPr>
              <a:t>Student</a:t>
            </a:r>
          </a:p>
          <a:p>
            <a:pPr algn="ctr"/>
            <a:r>
              <a:rPr lang="en-US" sz="3200" b="0" cap="none" spc="0" dirty="0">
                <a:ln w="0">
                  <a:solidFill>
                    <a:srgbClr val="FF0000"/>
                  </a:solidFill>
                </a:ln>
                <a:solidFill>
                  <a:srgbClr val="FF0000"/>
                </a:solidFill>
                <a:effectLst>
                  <a:outerShdw blurRad="38100" dist="19050" dir="2700000" algn="tl" rotWithShape="0">
                    <a:schemeClr val="dk1">
                      <a:alpha val="40000"/>
                    </a:schemeClr>
                  </a:outerShdw>
                </a:effectLst>
              </a:rPr>
              <a:t>Voices</a:t>
            </a:r>
          </a:p>
        </p:txBody>
      </p:sp>
      <p:sp>
        <p:nvSpPr>
          <p:cNvPr id="71" name="Arrow: Bent 70">
            <a:extLst>
              <a:ext uri="{FF2B5EF4-FFF2-40B4-BE49-F238E27FC236}">
                <a16:creationId xmlns:a16="http://schemas.microsoft.com/office/drawing/2014/main" id="{B823CE0B-CC92-4167-8B89-91F468D00F0D}"/>
              </a:ext>
            </a:extLst>
          </p:cNvPr>
          <p:cNvSpPr/>
          <p:nvPr/>
        </p:nvSpPr>
        <p:spPr>
          <a:xfrm rot="10800000" flipH="1">
            <a:off x="29371563" y="25024935"/>
            <a:ext cx="791678" cy="521062"/>
          </a:xfrm>
          <a:prstGeom prst="bentArrow">
            <a:avLst>
              <a:gd name="adj1" fmla="val 25000"/>
              <a:gd name="adj2" fmla="val 26250"/>
              <a:gd name="adj3" fmla="val 25000"/>
              <a:gd name="adj4" fmla="val 4375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Arrow: Bent 71">
            <a:extLst>
              <a:ext uri="{FF2B5EF4-FFF2-40B4-BE49-F238E27FC236}">
                <a16:creationId xmlns:a16="http://schemas.microsoft.com/office/drawing/2014/main" id="{D2BDCD0B-C7C1-4767-92BE-4958D5677C40}"/>
              </a:ext>
            </a:extLst>
          </p:cNvPr>
          <p:cNvSpPr/>
          <p:nvPr/>
        </p:nvSpPr>
        <p:spPr>
          <a:xfrm rot="10800000" flipH="1">
            <a:off x="35620393" y="24963634"/>
            <a:ext cx="791678" cy="521062"/>
          </a:xfrm>
          <a:prstGeom prst="bentArrow">
            <a:avLst>
              <a:gd name="adj1" fmla="val 25000"/>
              <a:gd name="adj2" fmla="val 26250"/>
              <a:gd name="adj3" fmla="val 25000"/>
              <a:gd name="adj4" fmla="val 4375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3" name="Arrow: Bent 72">
            <a:extLst>
              <a:ext uri="{FF2B5EF4-FFF2-40B4-BE49-F238E27FC236}">
                <a16:creationId xmlns:a16="http://schemas.microsoft.com/office/drawing/2014/main" id="{3E25CE89-37DE-40D4-AB5D-55BB2A028A43}"/>
              </a:ext>
            </a:extLst>
          </p:cNvPr>
          <p:cNvSpPr/>
          <p:nvPr/>
        </p:nvSpPr>
        <p:spPr>
          <a:xfrm rot="10800000" flipH="1">
            <a:off x="29371562" y="12335857"/>
            <a:ext cx="1752383" cy="2177922"/>
          </a:xfrm>
          <a:prstGeom prst="bentArrow">
            <a:avLst>
              <a:gd name="adj1" fmla="val 25000"/>
              <a:gd name="adj2" fmla="val 26250"/>
              <a:gd name="adj3" fmla="val 25000"/>
              <a:gd name="adj4" fmla="val 4375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Rectangle 73">
            <a:extLst>
              <a:ext uri="{FF2B5EF4-FFF2-40B4-BE49-F238E27FC236}">
                <a16:creationId xmlns:a16="http://schemas.microsoft.com/office/drawing/2014/main" id="{C1C7D098-B845-425A-91D6-68E9581D1DAD}"/>
              </a:ext>
            </a:extLst>
          </p:cNvPr>
          <p:cNvSpPr/>
          <p:nvPr/>
        </p:nvSpPr>
        <p:spPr>
          <a:xfrm>
            <a:off x="33639174" y="23778328"/>
            <a:ext cx="3868856" cy="1077218"/>
          </a:xfrm>
          <a:prstGeom prst="rect">
            <a:avLst/>
          </a:prstGeom>
          <a:noFill/>
        </p:spPr>
        <p:txBody>
          <a:bodyPr wrap="square" lIns="91440" tIns="45720" rIns="91440" bIns="45720">
            <a:spAutoFit/>
          </a:bodyPr>
          <a:lstStyle/>
          <a:p>
            <a:pPr algn="ctr"/>
            <a:r>
              <a:rPr lang="en-US" sz="3200" dirty="0">
                <a:ln w="0">
                  <a:solidFill>
                    <a:srgbClr val="FF0000"/>
                  </a:solidFill>
                </a:ln>
                <a:solidFill>
                  <a:srgbClr val="FF0000"/>
                </a:solidFill>
                <a:effectLst>
                  <a:outerShdw blurRad="38100" dist="19050" dir="2700000" algn="tl" rotWithShape="0">
                    <a:schemeClr val="dk1">
                      <a:alpha val="40000"/>
                    </a:schemeClr>
                  </a:outerShdw>
                </a:effectLst>
              </a:rPr>
              <a:t>Instructor</a:t>
            </a:r>
          </a:p>
          <a:p>
            <a:pPr algn="ctr"/>
            <a:r>
              <a:rPr lang="en-US" sz="3200" b="0" cap="none" spc="0" dirty="0">
                <a:ln w="0">
                  <a:solidFill>
                    <a:srgbClr val="FF0000"/>
                  </a:solidFill>
                </a:ln>
                <a:solidFill>
                  <a:srgbClr val="FF0000"/>
                </a:solidFill>
                <a:effectLst>
                  <a:outerShdw blurRad="38100" dist="19050" dir="2700000" algn="tl" rotWithShape="0">
                    <a:schemeClr val="dk1">
                      <a:alpha val="40000"/>
                    </a:schemeClr>
                  </a:outerShdw>
                </a:effectLst>
              </a:rPr>
              <a:t>Voice</a:t>
            </a:r>
          </a:p>
        </p:txBody>
      </p:sp>
      <p:pic>
        <p:nvPicPr>
          <p:cNvPr id="75" name="Picture 74">
            <a:extLst>
              <a:ext uri="{FF2B5EF4-FFF2-40B4-BE49-F238E27FC236}">
                <a16:creationId xmlns:a16="http://schemas.microsoft.com/office/drawing/2014/main" id="{3CE75E8F-3A3B-4E19-9AB9-AFA43923075C}"/>
              </a:ext>
            </a:extLst>
          </p:cNvPr>
          <p:cNvPicPr>
            <a:picLocks noChangeAspect="1"/>
          </p:cNvPicPr>
          <p:nvPr/>
        </p:nvPicPr>
        <p:blipFill>
          <a:blip r:embed="rId15"/>
          <a:stretch>
            <a:fillRect/>
          </a:stretch>
        </p:blipFill>
        <p:spPr>
          <a:xfrm>
            <a:off x="12221963" y="20645916"/>
            <a:ext cx="2958187" cy="3763557"/>
          </a:xfrm>
          <a:prstGeom prst="rect">
            <a:avLst/>
          </a:prstGeom>
        </p:spPr>
      </p:pic>
      <p:pic>
        <p:nvPicPr>
          <p:cNvPr id="76" name="Picture 75">
            <a:extLst>
              <a:ext uri="{FF2B5EF4-FFF2-40B4-BE49-F238E27FC236}">
                <a16:creationId xmlns:a16="http://schemas.microsoft.com/office/drawing/2014/main" id="{0674D5BF-DF1E-440E-B853-BF59D6C0D881}"/>
              </a:ext>
            </a:extLst>
          </p:cNvPr>
          <p:cNvPicPr>
            <a:picLocks noChangeAspect="1"/>
          </p:cNvPicPr>
          <p:nvPr/>
        </p:nvPicPr>
        <p:blipFill>
          <a:blip r:embed="rId16"/>
          <a:stretch>
            <a:fillRect/>
          </a:stretch>
        </p:blipFill>
        <p:spPr>
          <a:xfrm>
            <a:off x="32586540" y="23708167"/>
            <a:ext cx="1911096" cy="2454249"/>
          </a:xfrm>
          <a:prstGeom prst="rect">
            <a:avLst/>
          </a:prstGeom>
        </p:spPr>
      </p:pic>
      <p:sp>
        <p:nvSpPr>
          <p:cNvPr id="14" name="Rectangle 13">
            <a:extLst>
              <a:ext uri="{FF2B5EF4-FFF2-40B4-BE49-F238E27FC236}">
                <a16:creationId xmlns:a16="http://schemas.microsoft.com/office/drawing/2014/main" id="{3979828F-8983-487D-BECA-C9EDB9891666}"/>
              </a:ext>
            </a:extLst>
          </p:cNvPr>
          <p:cNvSpPr/>
          <p:nvPr/>
        </p:nvSpPr>
        <p:spPr>
          <a:xfrm>
            <a:off x="38551757" y="26348348"/>
            <a:ext cx="4385286" cy="639358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5400" b="1" dirty="0">
                <a:solidFill>
                  <a:schemeClr val="tx1"/>
                </a:solidFill>
              </a:rPr>
              <a:t>What do you think? </a:t>
            </a:r>
          </a:p>
          <a:p>
            <a:pPr algn="ctr"/>
            <a:r>
              <a:rPr lang="en-US" sz="3600" b="1" dirty="0">
                <a:solidFill>
                  <a:schemeClr val="tx1"/>
                </a:solidFill>
              </a:rPr>
              <a:t>(Provide Feedback) </a:t>
            </a:r>
          </a:p>
        </p:txBody>
      </p:sp>
      <p:pic>
        <p:nvPicPr>
          <p:cNvPr id="15" name="Picture 14">
            <a:extLst>
              <a:ext uri="{FF2B5EF4-FFF2-40B4-BE49-F238E27FC236}">
                <a16:creationId xmlns:a16="http://schemas.microsoft.com/office/drawing/2014/main" id="{CF91B7CF-D5EC-43CD-8E60-C7BE3B11FF1D}"/>
              </a:ext>
            </a:extLst>
          </p:cNvPr>
          <p:cNvPicPr>
            <a:picLocks noChangeAspect="1"/>
          </p:cNvPicPr>
          <p:nvPr/>
        </p:nvPicPr>
        <p:blipFill>
          <a:blip r:embed="rId17"/>
          <a:stretch>
            <a:fillRect/>
          </a:stretch>
        </p:blipFill>
        <p:spPr>
          <a:xfrm>
            <a:off x="38981074" y="28727337"/>
            <a:ext cx="3497369" cy="3652605"/>
          </a:xfrm>
          <a:prstGeom prst="rect">
            <a:avLst/>
          </a:prstGeom>
        </p:spPr>
      </p:pic>
    </p:spTree>
    <p:extLst>
      <p:ext uri="{BB962C8B-B14F-4D97-AF65-F5344CB8AC3E}">
        <p14:creationId xmlns:p14="http://schemas.microsoft.com/office/powerpoint/2010/main" val="29018908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88F2AFA2D3644BB8CB921842BDE25B" ma:contentTypeVersion="12" ma:contentTypeDescription="Create a new document." ma:contentTypeScope="" ma:versionID="db6a04caa6467bdd94810a6428e65ac2">
  <xsd:schema xmlns:xsd="http://www.w3.org/2001/XMLSchema" xmlns:xs="http://www.w3.org/2001/XMLSchema" xmlns:p="http://schemas.microsoft.com/office/2006/metadata/properties" xmlns:ns2="57275b8b-77d1-4572-95f2-e77faee5f631" xmlns:ns3="98b3c005-255c-47bc-bbc0-9817a9f0acaa" targetNamespace="http://schemas.microsoft.com/office/2006/metadata/properties" ma:root="true" ma:fieldsID="497f678dc8f4a45c5415885054aa3def" ns2:_="" ns3:_="">
    <xsd:import namespace="57275b8b-77d1-4572-95f2-e77faee5f631"/>
    <xsd:import namespace="98b3c005-255c-47bc-bbc0-9817a9f0aca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EventHashCode" minOccurs="0"/>
                <xsd:element ref="ns2:MediaServiceGenerationTime"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275b8b-77d1-4572-95f2-e77faee5f6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3c005-255c-47bc-bbc0-9817a9f0ac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BCAA8B-7BD1-41C3-AD89-88E2AB8FCF16}"/>
</file>

<file path=customXml/itemProps2.xml><?xml version="1.0" encoding="utf-8"?>
<ds:datastoreItem xmlns:ds="http://schemas.openxmlformats.org/officeDocument/2006/customXml" ds:itemID="{830914D8-20E8-4B2A-8A12-E4466FCBFC64}">
  <ds:schemaRefs>
    <ds:schemaRef ds:uri="http://schemas.microsoft.com/sharepoint/v3/contenttype/forms"/>
  </ds:schemaRefs>
</ds:datastoreItem>
</file>

<file path=customXml/itemProps3.xml><?xml version="1.0" encoding="utf-8"?>
<ds:datastoreItem xmlns:ds="http://schemas.openxmlformats.org/officeDocument/2006/customXml" ds:itemID="{DB496CBF-C0AC-43B3-AC31-CF8E397166F1}">
  <ds:schemaRefs>
    <ds:schemaRef ds:uri="http://purl.org/dc/elements/1.1/"/>
    <ds:schemaRef ds:uri="http://schemas.microsoft.com/office/2006/documentManagement/types"/>
    <ds:schemaRef ds:uri="0b113858-99f4-4982-b264-013fa2f3b5ba"/>
    <ds:schemaRef ds:uri="http://schemas.microsoft.com/sharepoint/v3"/>
    <ds:schemaRef ds:uri="f95da1f4-9594-4767-ae79-a15b56d141ea"/>
    <ds:schemaRef ds:uri="http://purl.org/dc/terms/"/>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6157</TotalTime>
  <Words>653</Words>
  <Application>Microsoft Office PowerPoint</Application>
  <PresentationFormat>Custom</PresentationFormat>
  <Paragraphs>56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Improving Student Engagement in Online Discussion Forums Steven M. Baule, UW-Superior, Dept. of Education sbaule1@uwsuper.edu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Students in Online Discussion Forums Steven M. Baule, UW-Superior, Dept. of Education</dc:title>
  <dc:creator>Baule,Steven</dc:creator>
  <cp:lastModifiedBy>Papineau,Thora C</cp:lastModifiedBy>
  <cp:revision>82</cp:revision>
  <cp:lastPrinted>2020-02-26T20:15:12Z</cp:lastPrinted>
  <dcterms:created xsi:type="dcterms:W3CDTF">2019-11-01T19:13:59Z</dcterms:created>
  <dcterms:modified xsi:type="dcterms:W3CDTF">2020-03-12T14:47:07Z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0x0101000288F2AFA2D3644BB8CB921842BDE25B</vt:lpwstr>
  </property>
</Properties>
</file>