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52028F-C3AE-4897-A0A6-F8F79212A6A8}" v="163" dt="2018-04-24T00:51:32.279"/>
    <p1510:client id="{039FEBE2-F4C8-4F86-8AB5-87F31D93CC93}" v="60" dt="2018-04-24T00:40:17.2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7" d="100"/>
          <a:sy n="17" d="100"/>
        </p:scale>
        <p:origin x="150" y="420"/>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FE7DE-3268-402B-9C2D-49D3F7AB2BFB}" type="datetimeFigureOut">
              <a:rPr lang="en-US" smtClean="0"/>
              <a:t>4/24/2018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2AF287-C829-4042-B4E6-0392BBF13126}" type="slidenum">
              <a:rPr lang="en-US" smtClean="0"/>
              <a:t>‹#›</a:t>
            </a:fld>
            <a:endParaRPr lang="en-US"/>
          </a:p>
        </p:txBody>
      </p:sp>
    </p:spTree>
    <p:extLst>
      <p:ext uri="{BB962C8B-B14F-4D97-AF65-F5344CB8AC3E}">
        <p14:creationId xmlns:p14="http://schemas.microsoft.com/office/powerpoint/2010/main" val="3454863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2AF287-C829-4042-B4E6-0392BBF13126}" type="slidenum">
              <a:rPr lang="en-US" smtClean="0"/>
              <a:t>1</a:t>
            </a:fld>
            <a:endParaRPr lang="en-US"/>
          </a:p>
        </p:txBody>
      </p:sp>
    </p:spTree>
    <p:extLst>
      <p:ext uri="{BB962C8B-B14F-4D97-AF65-F5344CB8AC3E}">
        <p14:creationId xmlns:p14="http://schemas.microsoft.com/office/powerpoint/2010/main" val="3365516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4/24/2018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a:solidFill>
                  <a:schemeClr val="bg1"/>
                </a:solidFill>
              </a:rPr>
              <a:t>We thank the Office of Research and Sponsored Programs for supporting this research, and Learning &amp; Technology Services for printing this poster.</a:t>
            </a:r>
            <a:r>
              <a:rPr lang="en-US" sz="1667">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6310" y="1666043"/>
            <a:ext cx="34198560" cy="1926476"/>
          </a:xfrm>
        </p:spPr>
        <p:txBody>
          <a:bodyPr>
            <a:normAutofit fontScale="90000"/>
          </a:bodyPr>
          <a:lstStyle/>
          <a:p>
            <a:pPr algn="l"/>
            <a:r>
              <a:rPr lang="en-US" sz="9600">
                <a:latin typeface="Minion Pro" panose="02040503050306020203" pitchFamily="18" charset="0"/>
              </a:rPr>
              <a:t>The Role of Group Status on Athlete Satisfaction and Team Cohesion</a:t>
            </a:r>
            <a:endParaRPr lang="en-US"/>
          </a:p>
        </p:txBody>
      </p:sp>
      <p:sp>
        <p:nvSpPr>
          <p:cNvPr id="6" name="Title 1"/>
          <p:cNvSpPr txBox="1">
            <a:spLocks/>
          </p:cNvSpPr>
          <p:nvPr/>
        </p:nvSpPr>
        <p:spPr>
          <a:xfrm>
            <a:off x="1898866" y="4958094"/>
            <a:ext cx="34227429" cy="843771"/>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a:solidFill>
                  <a:schemeClr val="bg1">
                    <a:lumMod val="50000"/>
                  </a:schemeClr>
                </a:solidFill>
                <a:latin typeface="Minion Pro" panose="02040503050306020203" pitchFamily="18" charset="0"/>
              </a:rPr>
              <a:t>Michael </a:t>
            </a:r>
            <a:r>
              <a:rPr lang="en-US" sz="4000" err="1">
                <a:solidFill>
                  <a:schemeClr val="bg1">
                    <a:lumMod val="50000"/>
                  </a:schemeClr>
                </a:solidFill>
                <a:latin typeface="Minion Pro" panose="02040503050306020203" pitchFamily="18" charset="0"/>
              </a:rPr>
              <a:t>Jablonsky</a:t>
            </a:r>
            <a:r>
              <a:rPr lang="en-US" sz="4000">
                <a:solidFill>
                  <a:schemeClr val="bg1">
                    <a:lumMod val="50000"/>
                  </a:schemeClr>
                </a:solidFill>
                <a:latin typeface="Minion Pro" panose="02040503050306020203" pitchFamily="18" charset="0"/>
              </a:rPr>
              <a:t>, Jayke Meyers, Robert Smith &amp; Nathan Ward  |   Communication</a:t>
            </a:r>
          </a:p>
        </p:txBody>
      </p:sp>
      <p:sp>
        <p:nvSpPr>
          <p:cNvPr id="7" name="Title 1"/>
          <p:cNvSpPr txBox="1">
            <a:spLocks/>
          </p:cNvSpPr>
          <p:nvPr/>
        </p:nvSpPr>
        <p:spPr>
          <a:xfrm>
            <a:off x="1898866" y="392583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a:solidFill>
                  <a:srgbClr val="DD9E11"/>
                </a:solidFill>
                <a:latin typeface="Minion Pro" panose="02040503050306020203" pitchFamily="18" charset="0"/>
              </a:rPr>
              <a:t>Assessing the Roles of the In-group &amp; Out-group in Collegiate Sports</a:t>
            </a:r>
          </a:p>
        </p:txBody>
      </p:sp>
      <p:sp>
        <p:nvSpPr>
          <p:cNvPr id="10" name="Subtitle 2"/>
          <p:cNvSpPr txBox="1">
            <a:spLocks/>
          </p:cNvSpPr>
          <p:nvPr/>
        </p:nvSpPr>
        <p:spPr>
          <a:xfrm>
            <a:off x="15606334" y="8431212"/>
            <a:ext cx="10827763" cy="2390319"/>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a:p>
        </p:txBody>
      </p:sp>
      <p:sp>
        <p:nvSpPr>
          <p:cNvPr id="3" name="TextBox 2"/>
          <p:cNvSpPr txBox="1"/>
          <p:nvPr/>
        </p:nvSpPr>
        <p:spPr>
          <a:xfrm>
            <a:off x="1901653" y="7501804"/>
            <a:ext cx="6791499" cy="1015663"/>
          </a:xfrm>
          <a:prstGeom prst="rect">
            <a:avLst/>
          </a:prstGeom>
          <a:noFill/>
        </p:spPr>
        <p:txBody>
          <a:bodyPr wrap="square" rtlCol="0">
            <a:spAutoFit/>
          </a:bodyPr>
          <a:lstStyle/>
          <a:p>
            <a:r>
              <a:rPr lang="en-US" sz="6000" cap="small">
                <a:solidFill>
                  <a:srgbClr val="DD9E11"/>
                </a:solidFill>
                <a:latin typeface="Minion Pro" panose="02040503050306020203" pitchFamily="18" charset="0"/>
              </a:rPr>
              <a:t>Introduction </a:t>
            </a:r>
          </a:p>
        </p:txBody>
      </p:sp>
      <p:sp>
        <p:nvSpPr>
          <p:cNvPr id="14" name="TextBox 13"/>
          <p:cNvSpPr txBox="1"/>
          <p:nvPr/>
        </p:nvSpPr>
        <p:spPr>
          <a:xfrm>
            <a:off x="2039818" y="8635864"/>
            <a:ext cx="6791499" cy="646331"/>
          </a:xfrm>
          <a:prstGeom prst="rect">
            <a:avLst/>
          </a:prstGeom>
          <a:noFill/>
        </p:spPr>
        <p:txBody>
          <a:bodyPr wrap="square" rtlCol="0" anchor="t">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ABSTRACT</a:t>
            </a:r>
          </a:p>
        </p:txBody>
      </p:sp>
      <p:sp>
        <p:nvSpPr>
          <p:cNvPr id="18" name="TextBox 17"/>
          <p:cNvSpPr txBox="1"/>
          <p:nvPr/>
        </p:nvSpPr>
        <p:spPr>
          <a:xfrm>
            <a:off x="1747012" y="26247881"/>
            <a:ext cx="10829755" cy="2246769"/>
          </a:xfrm>
          <a:prstGeom prst="rect">
            <a:avLst/>
          </a:prstGeom>
          <a:noFill/>
        </p:spPr>
        <p:txBody>
          <a:bodyPr wrap="square" rtlCol="0" anchor="t">
            <a:spAutoFit/>
          </a:bodyPr>
          <a:lstStyle/>
          <a:p>
            <a:pPr marL="457200" indent="-457200" defTabSz="4023360">
              <a:buFont typeface="Arial" panose="020B0604020202020204" pitchFamily="34" charset="0"/>
              <a:buChar char="•"/>
            </a:pPr>
            <a:r>
              <a:rPr lang="en-US" sz="3600" dirty="0"/>
              <a:t>59 Collegiate Athletes</a:t>
            </a:r>
          </a:p>
          <a:p>
            <a:pPr marL="457200" indent="-457200" defTabSz="4023360">
              <a:buFont typeface="Arial" panose="020B0604020202020204" pitchFamily="34" charset="0"/>
              <a:buChar char="•"/>
            </a:pPr>
            <a:r>
              <a:rPr lang="en-US" sz="3600" dirty="0"/>
              <a:t>18-24 years old</a:t>
            </a:r>
          </a:p>
          <a:p>
            <a:pPr marL="457200" indent="-457200" defTabSz="4023360">
              <a:buFont typeface="Arial" panose="020B0604020202020204" pitchFamily="34" charset="0"/>
              <a:buChar char="•"/>
            </a:pPr>
            <a:r>
              <a:rPr lang="en-US" sz="3600" dirty="0"/>
              <a:t>Non-Scholarship</a:t>
            </a:r>
          </a:p>
          <a:p>
            <a:pPr defTabSz="4023360"/>
            <a:endParaRPr lang="en-US" sz="3200" dirty="0">
              <a:cs typeface="Calibri"/>
            </a:endParaRPr>
          </a:p>
        </p:txBody>
      </p:sp>
      <p:sp>
        <p:nvSpPr>
          <p:cNvPr id="19" name="TextBox 18"/>
          <p:cNvSpPr txBox="1"/>
          <p:nvPr/>
        </p:nvSpPr>
        <p:spPr>
          <a:xfrm>
            <a:off x="14832593" y="7501804"/>
            <a:ext cx="11601504" cy="1015663"/>
          </a:xfrm>
          <a:prstGeom prst="rect">
            <a:avLst/>
          </a:prstGeom>
          <a:noFill/>
        </p:spPr>
        <p:txBody>
          <a:bodyPr wrap="square" rtlCol="0" anchor="t">
            <a:spAutoFit/>
          </a:bodyPr>
          <a:lstStyle/>
          <a:p>
            <a:r>
              <a:rPr lang="en-US" sz="6000" cap="small" dirty="0">
                <a:solidFill>
                  <a:srgbClr val="DD9E11"/>
                </a:solidFill>
                <a:latin typeface="Minion Pro" panose="02040503050306020203" pitchFamily="18" charset="0"/>
              </a:rPr>
              <a:t>Instruments </a:t>
            </a:r>
          </a:p>
        </p:txBody>
      </p:sp>
      <p:sp>
        <p:nvSpPr>
          <p:cNvPr id="20" name="TextBox 19"/>
          <p:cNvSpPr txBox="1"/>
          <p:nvPr/>
        </p:nvSpPr>
        <p:spPr>
          <a:xfrm>
            <a:off x="2039818" y="9273858"/>
            <a:ext cx="10826207" cy="13780183"/>
          </a:xfrm>
          <a:prstGeom prst="rect">
            <a:avLst/>
          </a:prstGeom>
          <a:noFill/>
        </p:spPr>
        <p:txBody>
          <a:bodyPr wrap="square" rtlCol="0" anchor="t">
            <a:spAutoFit/>
          </a:bodyPr>
          <a:lstStyle/>
          <a:p>
            <a:pPr defTabSz="4023360"/>
            <a:r>
              <a:rPr lang="en-US" sz="3600" dirty="0">
                <a:cs typeface="Calibri"/>
              </a:rPr>
              <a:t>Research shows that the quality of the employee-supervisor relationship is associated with the amount of interaction between the employee and the supervisor. In the athletic realm, the quality of athlete-coach relationship has shown to have a direct impact on the natural hierarchy and social dynamic of a sports team. Based on leader-member exchange theory (</a:t>
            </a:r>
            <a:r>
              <a:rPr lang="en-US" sz="3600" dirty="0" err="1">
                <a:cs typeface="Calibri"/>
              </a:rPr>
              <a:t>Graen</a:t>
            </a:r>
            <a:r>
              <a:rPr lang="en-US" sz="3600" dirty="0">
                <a:cs typeface="Calibri"/>
              </a:rPr>
              <a:t>, 1995), a central tenet of good leader-member relationships rests on the assumption that some members have an “in” with the leader, called an in-group, which inherently creates an out-group. This study examines potential associations between an athlete’s group status (in- or out- group) and levels of team cohesion and athlete satisfaction. Using a modified version of Spector’s (1994) Job Satisfaction Survey and Treadwell, Kumar, </a:t>
            </a:r>
            <a:r>
              <a:rPr lang="en-US" sz="3600" dirty="0" err="1">
                <a:cs typeface="Calibri"/>
              </a:rPr>
              <a:t>Lavertue</a:t>
            </a:r>
            <a:r>
              <a:rPr lang="en-US" sz="3600" dirty="0">
                <a:cs typeface="Calibri"/>
              </a:rPr>
              <a:t>, and </a:t>
            </a:r>
            <a:r>
              <a:rPr lang="en-US" sz="3600" dirty="0" err="1">
                <a:cs typeface="Calibri"/>
              </a:rPr>
              <a:t>Veeraraghavan’s</a:t>
            </a:r>
            <a:r>
              <a:rPr lang="en-US" sz="3600" dirty="0">
                <a:cs typeface="Calibri"/>
              </a:rPr>
              <a:t> (2000) Group Cohesion Scale, researchers surveyed athletes in a division 3 collegiate school in the Midwest to evaluate in- and out-group athlete satisfaction and perceived team cohesion. Results were used to help coaches understand the impact of their relationships with athletes on team cohesion and athlete satisfaction.</a:t>
            </a:r>
            <a:endParaRPr lang="en-US" sz="3600" dirty="0"/>
          </a:p>
          <a:p>
            <a:pPr defTabSz="4023360">
              <a:lnSpc>
                <a:spcPct val="90000"/>
              </a:lnSpc>
              <a:spcBef>
                <a:spcPts val="4400"/>
              </a:spcBef>
            </a:pPr>
            <a:endParaRPr lang="en-US" sz="3200" dirty="0">
              <a:cs typeface="Calibri"/>
            </a:endParaRPr>
          </a:p>
          <a:p>
            <a:pPr defTabSz="4023360">
              <a:buClr>
                <a:schemeClr val="tx2"/>
              </a:buClr>
            </a:pPr>
            <a:endParaRPr lang="en-US" sz="3200" dirty="0">
              <a:cs typeface="Calibri"/>
            </a:endParaRPr>
          </a:p>
        </p:txBody>
      </p:sp>
      <p:sp>
        <p:nvSpPr>
          <p:cNvPr id="21" name="TextBox 20"/>
          <p:cNvSpPr txBox="1"/>
          <p:nvPr/>
        </p:nvSpPr>
        <p:spPr>
          <a:xfrm>
            <a:off x="1898866" y="25663106"/>
            <a:ext cx="6791499" cy="646331"/>
          </a:xfrm>
          <a:prstGeom prst="rect">
            <a:avLst/>
          </a:prstGeom>
          <a:noFill/>
        </p:spPr>
        <p:txBody>
          <a:bodyPr wrap="square" rtlCol="0" anchor="t">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PARTICIPANTS</a:t>
            </a:r>
          </a:p>
        </p:txBody>
      </p:sp>
      <p:sp>
        <p:nvSpPr>
          <p:cNvPr id="30" name="TextBox 29"/>
          <p:cNvSpPr txBox="1"/>
          <p:nvPr/>
        </p:nvSpPr>
        <p:spPr>
          <a:xfrm>
            <a:off x="27981920" y="18304662"/>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Discussion</a:t>
            </a:r>
          </a:p>
        </p:txBody>
      </p:sp>
      <p:sp>
        <p:nvSpPr>
          <p:cNvPr id="9" name="TextBox 8"/>
          <p:cNvSpPr txBox="1"/>
          <p:nvPr/>
        </p:nvSpPr>
        <p:spPr>
          <a:xfrm>
            <a:off x="28881091" y="19764047"/>
            <a:ext cx="10826426" cy="8586966"/>
          </a:xfrm>
          <a:prstGeom prst="rect">
            <a:avLst/>
          </a:prstGeom>
          <a:noFill/>
        </p:spPr>
        <p:txBody>
          <a:bodyPr wrap="square" rtlCol="0">
            <a:spAutoFit/>
          </a:bodyPr>
          <a:lstStyle/>
          <a:p>
            <a:r>
              <a:rPr lang="en-US" sz="3600" dirty="0"/>
              <a:t>Based on previous research, we expected that the In-group would have higher percentages of both athlete satisfaction and team cohesion. However, our findings didn’t support this. We interpret the data to mean the following:</a:t>
            </a:r>
          </a:p>
          <a:p>
            <a:pPr marL="457200" lvl="0" indent="-457200">
              <a:buFont typeface="Arial" panose="020B0604020202020204" pitchFamily="34" charset="0"/>
              <a:buChar char="•"/>
            </a:pPr>
            <a:endParaRPr lang="en-US" sz="1200" dirty="0"/>
          </a:p>
          <a:p>
            <a:pPr marL="457200" lvl="0" indent="-457200">
              <a:buFont typeface="Arial" panose="020B0604020202020204" pitchFamily="34" charset="0"/>
              <a:buChar char="•"/>
            </a:pPr>
            <a:r>
              <a:rPr lang="en-US" sz="3600" dirty="0"/>
              <a:t>Being a part of the in group does not automatically mean athletes are more satisfied. Factors like winning and funding may outweigh a coach’s personal favor</a:t>
            </a:r>
            <a:br>
              <a:rPr lang="en-US" sz="3600" dirty="0"/>
            </a:br>
            <a:endParaRPr lang="en-US" sz="3600" dirty="0"/>
          </a:p>
          <a:p>
            <a:pPr lvl="0"/>
            <a:r>
              <a:rPr lang="en-US" sz="3600" dirty="0"/>
              <a:t>Findings suggest that LMX Theory has potential for adding insight into the study of leadership behavior in sport settings</a:t>
            </a:r>
            <a:br>
              <a:rPr lang="en-US" sz="3600" dirty="0"/>
            </a:br>
            <a:endParaRPr lang="en-US" sz="3600" dirty="0"/>
          </a:p>
          <a:p>
            <a:pPr lvl="0"/>
            <a:r>
              <a:rPr lang="en-US" sz="3600" dirty="0"/>
              <a:t>Future studies should be conducted at Universities with sports teams that allocate scholarships to their athletes</a:t>
            </a:r>
          </a:p>
        </p:txBody>
      </p:sp>
      <p:sp>
        <p:nvSpPr>
          <p:cNvPr id="37" name="TextBox 36"/>
          <p:cNvSpPr txBox="1"/>
          <p:nvPr/>
        </p:nvSpPr>
        <p:spPr>
          <a:xfrm>
            <a:off x="2039818" y="21445927"/>
            <a:ext cx="8522913" cy="1015663"/>
          </a:xfrm>
          <a:prstGeom prst="rect">
            <a:avLst/>
          </a:prstGeom>
          <a:noFill/>
        </p:spPr>
        <p:txBody>
          <a:bodyPr wrap="square" rtlCol="0" anchor="t">
            <a:spAutoFit/>
          </a:bodyPr>
          <a:lstStyle/>
          <a:p>
            <a:r>
              <a:rPr lang="en-US" sz="6000" cap="small" dirty="0">
                <a:solidFill>
                  <a:srgbClr val="DD9E11"/>
                </a:solidFill>
                <a:latin typeface="Minion Pro" panose="02040503050306020203" pitchFamily="18" charset="0"/>
              </a:rPr>
              <a:t>Methods</a:t>
            </a:r>
          </a:p>
        </p:txBody>
      </p:sp>
      <p:sp>
        <p:nvSpPr>
          <p:cNvPr id="40" name="TextBox 39"/>
          <p:cNvSpPr txBox="1"/>
          <p:nvPr/>
        </p:nvSpPr>
        <p:spPr>
          <a:xfrm>
            <a:off x="14832593" y="25986271"/>
            <a:ext cx="10675828"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Research Questions and Results </a:t>
            </a:r>
          </a:p>
        </p:txBody>
      </p:sp>
      <p:sp>
        <p:nvSpPr>
          <p:cNvPr id="41" name="TextBox 40"/>
          <p:cNvSpPr txBox="1"/>
          <p:nvPr/>
        </p:nvSpPr>
        <p:spPr>
          <a:xfrm>
            <a:off x="15560096" y="27459079"/>
            <a:ext cx="11005084" cy="7478970"/>
          </a:xfrm>
          <a:prstGeom prst="rect">
            <a:avLst/>
          </a:prstGeom>
          <a:noFill/>
        </p:spPr>
        <p:txBody>
          <a:bodyPr wrap="square" rtlCol="0" anchor="t">
            <a:spAutoFit/>
          </a:bodyPr>
          <a:lstStyle/>
          <a:p>
            <a:r>
              <a:rPr lang="en-US" sz="3200" b="1" dirty="0"/>
              <a:t>Expectations:</a:t>
            </a:r>
          </a:p>
          <a:p>
            <a:pPr marL="457200" indent="-457200">
              <a:buFont typeface="Arial" panose="020B0604020202020204" pitchFamily="34" charset="0"/>
              <a:buChar char="•"/>
            </a:pPr>
            <a:r>
              <a:rPr lang="en-US" sz="3200" dirty="0"/>
              <a:t>Members of the out group have a weaker relationship with their head coach, which should result in a lower level of Athlete Satisfaction compared to those who are members of the in group.</a:t>
            </a:r>
            <a:br>
              <a:rPr lang="en-US" sz="3200" dirty="0"/>
            </a:br>
            <a:endParaRPr lang="en-US" sz="3200" dirty="0"/>
          </a:p>
          <a:p>
            <a:r>
              <a:rPr lang="en-US" sz="3200" b="1" dirty="0"/>
              <a:t>RQ1: </a:t>
            </a:r>
            <a:r>
              <a:rPr lang="en-US" sz="3200" b="1" i="1" dirty="0"/>
              <a:t>Is an athlete's perception of personal team status associated with athlete satisfaction? </a:t>
            </a:r>
          </a:p>
          <a:p>
            <a:pPr marL="457200" indent="-457200">
              <a:buFont typeface="Arial"/>
              <a:buChar char="•"/>
            </a:pPr>
            <a:r>
              <a:rPr lang="en-US" sz="3200" dirty="0">
                <a:cs typeface="Calibri"/>
              </a:rPr>
              <a:t>We found that there was no correlation with being part of the in-group and having higher levels of athlete satisfaction. </a:t>
            </a:r>
            <a:br>
              <a:rPr lang="en-US" sz="3200" dirty="0">
                <a:cs typeface="Calibri"/>
              </a:rPr>
            </a:br>
            <a:endParaRPr lang="en-US" sz="3200" b="1" dirty="0">
              <a:cs typeface="Calibri"/>
            </a:endParaRPr>
          </a:p>
          <a:p>
            <a:r>
              <a:rPr lang="en-US" sz="3200" b="1" dirty="0">
                <a:cs typeface="Calibri"/>
              </a:rPr>
              <a:t>RQ2: </a:t>
            </a:r>
            <a:r>
              <a:rPr lang="en-US" sz="3200" b="1" i="1" dirty="0">
                <a:cs typeface="Calibri"/>
              </a:rPr>
              <a:t>Is an athlete's perception of personal team status associated with team cohesion?</a:t>
            </a:r>
            <a:endParaRPr lang="en-US" sz="3200" b="1" i="1" dirty="0"/>
          </a:p>
          <a:p>
            <a:pPr marL="457200" indent="-457200">
              <a:buFont typeface="Arial" panose="020B0604020202020204" pitchFamily="34" charset="0"/>
              <a:buChar char="•"/>
            </a:pPr>
            <a:r>
              <a:rPr lang="en-US" sz="3200" dirty="0"/>
              <a:t>Results</a:t>
            </a:r>
            <a:r>
              <a:rPr lang="en-US" sz="3200" dirty="0">
                <a:cs typeface="Calibri"/>
              </a:rPr>
              <a:t> indicated a direct correlation between the in and out-group and team cohesion, </a:t>
            </a:r>
            <a:r>
              <a:rPr lang="en-US" sz="3200" b="1" dirty="0">
                <a:cs typeface="Calibri"/>
              </a:rPr>
              <a:t>r = .47,</a:t>
            </a:r>
            <a:r>
              <a:rPr lang="en-US" sz="3200" b="1" i="1" dirty="0">
                <a:cs typeface="Calibri"/>
              </a:rPr>
              <a:t> p</a:t>
            </a:r>
            <a:r>
              <a:rPr lang="en-US" sz="3200" b="1" dirty="0">
                <a:cs typeface="Calibri"/>
              </a:rPr>
              <a:t>&lt;.001</a:t>
            </a:r>
            <a:endParaRPr lang="en-US" sz="7600" b="1" dirty="0">
              <a:cs typeface="Calibri"/>
            </a:endParaRPr>
          </a:p>
        </p:txBody>
      </p:sp>
      <p:sp>
        <p:nvSpPr>
          <p:cNvPr id="4" name="TextBox 3"/>
          <p:cNvSpPr txBox="1"/>
          <p:nvPr/>
        </p:nvSpPr>
        <p:spPr>
          <a:xfrm>
            <a:off x="15560096" y="9050165"/>
            <a:ext cx="9884514" cy="16712267"/>
          </a:xfrm>
          <a:prstGeom prst="rect">
            <a:avLst/>
          </a:prstGeom>
          <a:noFill/>
        </p:spPr>
        <p:txBody>
          <a:bodyPr wrap="square" rtlCol="0" anchor="t">
            <a:spAutoFit/>
          </a:bodyPr>
          <a:lstStyle/>
          <a:p>
            <a:r>
              <a:rPr lang="en-US" sz="3600" b="1" i="1" dirty="0">
                <a:cs typeface="Calibri"/>
              </a:rPr>
              <a:t>Athlete Satisfaction (Smith, 2011)</a:t>
            </a:r>
            <a:endParaRPr lang="en-US" sz="3600" b="1" dirty="0">
              <a:cs typeface="Calibri"/>
            </a:endParaRPr>
          </a:p>
          <a:p>
            <a:r>
              <a:rPr lang="en-US" sz="3600" dirty="0">
                <a:cs typeface="Calibri"/>
              </a:rPr>
              <a:t>Includes:</a:t>
            </a:r>
          </a:p>
          <a:p>
            <a:pPr marL="571500" indent="-571500">
              <a:buFont typeface="Arial" panose="020B0604020202020204" pitchFamily="34" charset="0"/>
              <a:buChar char="•"/>
            </a:pPr>
            <a:r>
              <a:rPr lang="en-US" sz="3600" dirty="0">
                <a:cs typeface="Calibri"/>
              </a:rPr>
              <a:t>23 items to measure athlete satisfaction with their teams using a 5-point Likert Scale from 1 (strongly disagree) to 5 (strongly agree)</a:t>
            </a:r>
          </a:p>
          <a:p>
            <a:pPr marL="508000" lvl="1" indent="330200">
              <a:buFont typeface="Arial" panose="020B0604020202020204" pitchFamily="34" charset="0"/>
              <a:buChar char="•"/>
            </a:pPr>
            <a:r>
              <a:rPr lang="en-US" sz="3600" dirty="0">
                <a:cs typeface="Calibri"/>
              </a:rPr>
              <a:t>A sample item is: “I am satisfied with the funding provided to my team.”</a:t>
            </a:r>
          </a:p>
          <a:p>
            <a:pPr marL="508000" lvl="1"/>
            <a:r>
              <a:rPr lang="en-US" sz="3600" dirty="0">
                <a:cs typeface="Calibri"/>
              </a:rPr>
              <a:t>The scale was reliable, α=.71 , M=22.22, SD=5.74</a:t>
            </a:r>
          </a:p>
          <a:p>
            <a:endParaRPr lang="en-US" sz="3600" i="1" dirty="0">
              <a:cs typeface="Calibri"/>
            </a:endParaRPr>
          </a:p>
          <a:p>
            <a:r>
              <a:rPr lang="en-US" sz="3600" b="1" i="1" dirty="0">
                <a:cs typeface="Calibri"/>
              </a:rPr>
              <a:t>Team Cohesion (Treadwell, Kumar, </a:t>
            </a:r>
            <a:r>
              <a:rPr lang="en-US" sz="3600" b="1" i="1" dirty="0" err="1">
                <a:cs typeface="Calibri"/>
              </a:rPr>
              <a:t>Lavertue</a:t>
            </a:r>
            <a:r>
              <a:rPr lang="en-US" sz="3600" b="1" i="1" dirty="0">
                <a:cs typeface="Calibri"/>
              </a:rPr>
              <a:t>, &amp; </a:t>
            </a:r>
            <a:r>
              <a:rPr lang="en-US" sz="3600" b="1" i="1" dirty="0" err="1">
                <a:cs typeface="Calibri"/>
              </a:rPr>
              <a:t>Veeraraghavan</a:t>
            </a:r>
            <a:r>
              <a:rPr lang="en-US" sz="3600" b="1" i="1" dirty="0">
                <a:cs typeface="Calibri"/>
              </a:rPr>
              <a:t>, 2000)</a:t>
            </a:r>
          </a:p>
          <a:p>
            <a:r>
              <a:rPr lang="en-US" sz="3600" dirty="0">
                <a:cs typeface="Calibri"/>
              </a:rPr>
              <a:t>Includes:</a:t>
            </a:r>
          </a:p>
          <a:p>
            <a:pPr marL="571500" indent="-571500">
              <a:buFont typeface="Arial" panose="020B0604020202020204" pitchFamily="34" charset="0"/>
              <a:buChar char="•"/>
            </a:pPr>
            <a:r>
              <a:rPr lang="en-US" sz="3600" dirty="0">
                <a:cs typeface="Calibri"/>
              </a:rPr>
              <a:t>9 items to measure perceived Cohesion with their teams using a 5-point Likert Scale from 1 (strongly disagree) to 5 (strongly agree)</a:t>
            </a:r>
          </a:p>
          <a:p>
            <a:pPr marL="508000" lvl="1" indent="330200">
              <a:buFont typeface="Arial" panose="020B0604020202020204" pitchFamily="34" charset="0"/>
              <a:buChar char="•"/>
            </a:pPr>
            <a:r>
              <a:rPr lang="en-US" sz="3600" dirty="0">
                <a:cs typeface="Calibri"/>
              </a:rPr>
              <a:t>A sample item is: “I am satisfied with team members’ dedication to work together towards team goals.”</a:t>
            </a:r>
            <a:br>
              <a:rPr lang="en-US" sz="3600" dirty="0">
                <a:cs typeface="Calibri"/>
              </a:rPr>
            </a:br>
            <a:r>
              <a:rPr lang="en-US" sz="3600" dirty="0">
                <a:cs typeface="Calibri"/>
              </a:rPr>
              <a:t>The scale was reliable, α=.88, M=50.06, SD=9.83</a:t>
            </a:r>
            <a:endParaRPr lang="en-US" sz="3600" dirty="0"/>
          </a:p>
          <a:p>
            <a:endParaRPr lang="en-US" sz="3600" dirty="0"/>
          </a:p>
          <a:p>
            <a:r>
              <a:rPr lang="en-US" sz="3600" b="1" i="1" dirty="0">
                <a:cs typeface="Calibri"/>
              </a:rPr>
              <a:t>Leader Member Exchange (</a:t>
            </a:r>
            <a:r>
              <a:rPr lang="en-US" sz="3600" b="1" i="1" dirty="0" err="1">
                <a:cs typeface="Calibri"/>
              </a:rPr>
              <a:t>Graen</a:t>
            </a:r>
            <a:r>
              <a:rPr lang="en-US" sz="3600" b="1" i="1" dirty="0">
                <a:cs typeface="Calibri"/>
              </a:rPr>
              <a:t> &amp; </a:t>
            </a:r>
            <a:r>
              <a:rPr lang="en-US" sz="3600" b="1" i="1" dirty="0" err="1">
                <a:cs typeface="Calibri"/>
              </a:rPr>
              <a:t>Uhl</a:t>
            </a:r>
            <a:r>
              <a:rPr lang="en-US" sz="3600" b="1" i="1" dirty="0">
                <a:cs typeface="Calibri"/>
              </a:rPr>
              <a:t>-Bien, 1995)</a:t>
            </a:r>
          </a:p>
          <a:p>
            <a:r>
              <a:rPr lang="en-US" sz="3600" dirty="0">
                <a:cs typeface="Calibri"/>
              </a:rPr>
              <a:t>Includes:</a:t>
            </a:r>
          </a:p>
          <a:p>
            <a:pPr marL="571500" indent="-571500">
              <a:buFont typeface="Arial" panose="020B0604020202020204" pitchFamily="34" charset="0"/>
              <a:buChar char="•"/>
            </a:pPr>
            <a:r>
              <a:rPr lang="en-US" sz="3600" dirty="0">
                <a:cs typeface="Calibri"/>
              </a:rPr>
              <a:t>9 items to measure Leader Member Exchange with their teams using a 5-point Likert Scale from 1 (strongly disagree) to 5 (strongly agree)</a:t>
            </a:r>
          </a:p>
          <a:p>
            <a:pPr marL="508000" lvl="1" indent="330200">
              <a:buFont typeface="Arial" panose="020B0604020202020204" pitchFamily="34" charset="0"/>
              <a:buChar char="•"/>
            </a:pPr>
            <a:r>
              <a:rPr lang="en-US" sz="3600" dirty="0">
                <a:cs typeface="Calibri"/>
              </a:rPr>
              <a:t>A sample item is: “I have (had) a positive working relationship with my head coach.” </a:t>
            </a:r>
            <a:br>
              <a:rPr lang="en-US" sz="3600" dirty="0">
                <a:cs typeface="Calibri"/>
              </a:rPr>
            </a:br>
            <a:r>
              <a:rPr lang="en-US" sz="3600" dirty="0">
                <a:cs typeface="Calibri"/>
              </a:rPr>
              <a:t>The scale was reliable, α=.85, M=21.96,  SD=8</a:t>
            </a:r>
            <a:endParaRPr lang="en-US" sz="3600" dirty="0"/>
          </a:p>
        </p:txBody>
      </p:sp>
      <p:pic>
        <p:nvPicPr>
          <p:cNvPr id="36" name="Picture 35" descr="A group of people in front of a crowd&#10;&#10;Description generated with very high confidence"/>
          <p:cNvPicPr>
            <a:picLocks noChangeAspect="1"/>
          </p:cNvPicPr>
          <p:nvPr/>
        </p:nvPicPr>
        <p:blipFill>
          <a:blip r:embed="rId3">
            <a:extLst/>
          </a:blip>
          <a:stretch>
            <a:fillRect/>
          </a:stretch>
        </p:blipFill>
        <p:spPr>
          <a:xfrm>
            <a:off x="1747012" y="28281147"/>
            <a:ext cx="5326152" cy="2974378"/>
          </a:xfrm>
          <a:prstGeom prst="rect">
            <a:avLst/>
          </a:prstGeom>
        </p:spPr>
      </p:pic>
      <p:sp>
        <p:nvSpPr>
          <p:cNvPr id="13" name="TextBox 12">
            <a:extLst>
              <a:ext uri="{FF2B5EF4-FFF2-40B4-BE49-F238E27FC236}">
                <a16:creationId xmlns:a16="http://schemas.microsoft.com/office/drawing/2014/main" id="{322A93DD-E1D0-4F3E-B306-07A50F861E32}"/>
              </a:ext>
            </a:extLst>
          </p:cNvPr>
          <p:cNvSpPr txBox="1"/>
          <p:nvPr/>
        </p:nvSpPr>
        <p:spPr>
          <a:xfrm>
            <a:off x="2248874" y="31287106"/>
            <a:ext cx="4626135" cy="58477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b="1" dirty="0">
                <a:cs typeface="Calibri"/>
              </a:rPr>
              <a:t>2013 National Champions</a:t>
            </a:r>
            <a:endParaRPr lang="en-US" sz="3200" b="1" dirty="0"/>
          </a:p>
        </p:txBody>
      </p:sp>
      <p:sp>
        <p:nvSpPr>
          <p:cNvPr id="23" name="TextBox 22"/>
          <p:cNvSpPr txBox="1"/>
          <p:nvPr/>
        </p:nvSpPr>
        <p:spPr>
          <a:xfrm>
            <a:off x="1916310" y="35229326"/>
            <a:ext cx="5328352" cy="584775"/>
          </a:xfrm>
          <a:prstGeom prst="rect">
            <a:avLst/>
          </a:prstGeom>
          <a:noFill/>
        </p:spPr>
        <p:txBody>
          <a:bodyPr wrap="square" rtlCol="0" anchor="t">
            <a:spAutoFit/>
          </a:bodyPr>
          <a:lstStyle/>
          <a:p>
            <a:pPr algn="ctr"/>
            <a:r>
              <a:rPr lang="en-US" sz="3200" b="1" dirty="0">
                <a:cs typeface="Calibri Light"/>
              </a:rPr>
              <a:t>UWEC Men's Basketball</a:t>
            </a:r>
          </a:p>
        </p:txBody>
      </p:sp>
      <p:pic>
        <p:nvPicPr>
          <p:cNvPr id="15" name="Picture 15" descr="A group of people posing for a photo&#10;&#10;Description generated with very high confidence">
            <a:extLst>
              <a:ext uri="{FF2B5EF4-FFF2-40B4-BE49-F238E27FC236}">
                <a16:creationId xmlns:a16="http://schemas.microsoft.com/office/drawing/2014/main" id="{3D5A01D8-AD7D-4D5E-9F40-8E71CE7920CE}"/>
              </a:ext>
            </a:extLst>
          </p:cNvPr>
          <p:cNvPicPr>
            <a:picLocks noChangeAspect="1"/>
          </p:cNvPicPr>
          <p:nvPr/>
        </p:nvPicPr>
        <p:blipFill rotWithShape="1">
          <a:blip r:embed="rId4"/>
          <a:srcRect l="2279" t="2346" r="2454" b="2468"/>
          <a:stretch/>
        </p:blipFill>
        <p:spPr>
          <a:xfrm>
            <a:off x="7853192" y="28722332"/>
            <a:ext cx="5988664" cy="5974080"/>
          </a:xfrm>
          <a:prstGeom prst="rect">
            <a:avLst/>
          </a:prstGeom>
        </p:spPr>
      </p:pic>
      <p:sp>
        <p:nvSpPr>
          <p:cNvPr id="25" name="TextBox 24">
            <a:extLst>
              <a:ext uri="{FF2B5EF4-FFF2-40B4-BE49-F238E27FC236}">
                <a16:creationId xmlns:a16="http://schemas.microsoft.com/office/drawing/2014/main" id="{A17EA7A7-8AEB-49F5-8271-177D93D2595B}"/>
              </a:ext>
            </a:extLst>
          </p:cNvPr>
          <p:cNvSpPr txBox="1"/>
          <p:nvPr/>
        </p:nvSpPr>
        <p:spPr>
          <a:xfrm>
            <a:off x="8549850" y="34909907"/>
            <a:ext cx="4657286" cy="58477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cs typeface="Calibri"/>
              </a:rPr>
              <a:t>UWEC Women's Volleyball</a:t>
            </a:r>
            <a:endParaRPr lang="en-US" sz="7600" b="1" dirty="0">
              <a:cs typeface="Calibri"/>
            </a:endParaRPr>
          </a:p>
        </p:txBody>
      </p:sp>
      <p:pic>
        <p:nvPicPr>
          <p:cNvPr id="5" name="Picture 10">
            <a:extLst>
              <a:ext uri="{FF2B5EF4-FFF2-40B4-BE49-F238E27FC236}">
                <a16:creationId xmlns:a16="http://schemas.microsoft.com/office/drawing/2014/main" id="{556F9EE9-8852-49F6-86E8-58111263B8B4}"/>
              </a:ext>
            </a:extLst>
          </p:cNvPr>
          <p:cNvPicPr>
            <a:picLocks/>
          </p:cNvPicPr>
          <p:nvPr/>
        </p:nvPicPr>
        <p:blipFill>
          <a:blip r:embed="rId5"/>
          <a:stretch>
            <a:fillRect/>
          </a:stretch>
        </p:blipFill>
        <p:spPr>
          <a:xfrm>
            <a:off x="1753011" y="31994143"/>
            <a:ext cx="5330952" cy="3198521"/>
          </a:xfrm>
          <a:prstGeom prst="rect">
            <a:avLst/>
          </a:prstGeom>
        </p:spPr>
      </p:pic>
      <p:sp>
        <p:nvSpPr>
          <p:cNvPr id="12" name="TextBox 11"/>
          <p:cNvSpPr txBox="1"/>
          <p:nvPr/>
        </p:nvSpPr>
        <p:spPr>
          <a:xfrm>
            <a:off x="2039818" y="22626369"/>
            <a:ext cx="10798895" cy="2862322"/>
          </a:xfrm>
          <a:prstGeom prst="rect">
            <a:avLst/>
          </a:prstGeom>
          <a:noFill/>
        </p:spPr>
        <p:txBody>
          <a:bodyPr wrap="square" rtlCol="0">
            <a:spAutoFit/>
          </a:bodyPr>
          <a:lstStyle/>
          <a:p>
            <a:r>
              <a:rPr lang="en-US" sz="3600" dirty="0">
                <a:cs typeface="Calibri"/>
              </a:rPr>
              <a:t>A Qualtrics survey was sent out via email to male and female athletes at the university. We contacted the team captains and head coaches for each sport, having found their contact information through the university directory.</a:t>
            </a:r>
            <a:endParaRPr lang="en-US" sz="3600" dirty="0"/>
          </a:p>
        </p:txBody>
      </p:sp>
      <p:sp>
        <p:nvSpPr>
          <p:cNvPr id="26" name="TextBox 25"/>
          <p:cNvSpPr txBox="1"/>
          <p:nvPr/>
        </p:nvSpPr>
        <p:spPr>
          <a:xfrm>
            <a:off x="1943106" y="6261220"/>
            <a:ext cx="30848293" cy="707886"/>
          </a:xfrm>
          <a:prstGeom prst="rect">
            <a:avLst/>
          </a:prstGeom>
          <a:noFill/>
        </p:spPr>
        <p:txBody>
          <a:bodyPr wrap="square" rtlCol="0">
            <a:spAutoFit/>
          </a:bodyPr>
          <a:lstStyle/>
          <a:p>
            <a:r>
              <a:rPr lang="en-US" sz="4000" b="1" dirty="0">
                <a:solidFill>
                  <a:srgbClr val="000000"/>
                </a:solidFill>
                <a:latin typeface="Minion Pro" panose="02040503050306020203"/>
              </a:rPr>
              <a:t>Research Question:  Is an athlete's perception of personal team status associated with team cohesion and athlete satisfaction?</a:t>
            </a:r>
            <a:endParaRPr lang="en-US" sz="4000" b="1" dirty="0">
              <a:solidFill>
                <a:schemeClr val="bg1">
                  <a:lumMod val="50000"/>
                </a:schemeClr>
              </a:solidFill>
              <a:latin typeface="Minion Pro" panose="02040503050306020203"/>
            </a:endParaRPr>
          </a:p>
        </p:txBody>
      </p:sp>
      <p:sp>
        <p:nvSpPr>
          <p:cNvPr id="27" name="TextBox 26"/>
          <p:cNvSpPr txBox="1"/>
          <p:nvPr/>
        </p:nvSpPr>
        <p:spPr>
          <a:xfrm>
            <a:off x="28881091" y="29708104"/>
            <a:ext cx="12248073" cy="6555641"/>
          </a:xfrm>
          <a:prstGeom prst="rect">
            <a:avLst/>
          </a:prstGeom>
          <a:noFill/>
        </p:spPr>
        <p:txBody>
          <a:bodyPr wrap="square" rtlCol="0">
            <a:spAutoFit/>
          </a:bodyPr>
          <a:lstStyle/>
          <a:p>
            <a:r>
              <a:rPr lang="en-US" sz="3000" i="1" dirty="0">
                <a:cs typeface="Calibri"/>
              </a:rPr>
              <a:t>Athlete Satisfaction (Smith, 2011)</a:t>
            </a:r>
          </a:p>
          <a:p>
            <a:r>
              <a:rPr lang="en-US" sz="3000" i="1" dirty="0" smtClean="0">
                <a:cs typeface="Calibri"/>
              </a:rPr>
              <a:t>Intrinsic Motivation: Relationships With Collegiate </a:t>
            </a:r>
            <a:r>
              <a:rPr lang="en-US" sz="3000" i="1" dirty="0" err="1" smtClean="0">
                <a:cs typeface="Calibri"/>
              </a:rPr>
              <a:t>Atheltes</a:t>
            </a:r>
            <a:r>
              <a:rPr lang="en-US" sz="3000" i="1" dirty="0" smtClean="0">
                <a:cs typeface="Calibri"/>
              </a:rPr>
              <a:t>’ gender</a:t>
            </a:r>
            <a:r>
              <a:rPr lang="en-US" sz="3000" i="1" dirty="0">
                <a:cs typeface="Calibri"/>
              </a:rPr>
              <a:t>, Leader Member Exchange (</a:t>
            </a:r>
            <a:r>
              <a:rPr lang="en-US" sz="3000" i="1" dirty="0" err="1">
                <a:cs typeface="Calibri"/>
              </a:rPr>
              <a:t>G.B.Graen</a:t>
            </a:r>
            <a:r>
              <a:rPr lang="en-US" sz="3000" i="1" dirty="0">
                <a:cs typeface="Calibri"/>
              </a:rPr>
              <a:t> &amp; </a:t>
            </a:r>
            <a:r>
              <a:rPr lang="en-US" sz="3000" i="1" dirty="0" err="1">
                <a:cs typeface="Calibri"/>
              </a:rPr>
              <a:t>M.Uhl</a:t>
            </a:r>
            <a:r>
              <a:rPr lang="en-US" sz="3000" i="1" dirty="0">
                <a:cs typeface="Calibri"/>
              </a:rPr>
              <a:t>-Bien, 1995)</a:t>
            </a:r>
          </a:p>
          <a:p>
            <a:r>
              <a:rPr lang="en-US" sz="3000" i="1" dirty="0" smtClean="0">
                <a:cs typeface="Calibri"/>
              </a:rPr>
              <a:t>Scholarship, Status, and Perceptions of Their Coaches’ Behavior (</a:t>
            </a:r>
            <a:r>
              <a:rPr lang="en-US" sz="3000" i="1" dirty="0" err="1" smtClean="0">
                <a:cs typeface="Calibri"/>
              </a:rPr>
              <a:t>Amorose</a:t>
            </a:r>
            <a:r>
              <a:rPr lang="en-US" sz="3000" i="1" dirty="0" smtClean="0">
                <a:cs typeface="Calibri"/>
              </a:rPr>
              <a:t>, Horn, 2000)</a:t>
            </a:r>
          </a:p>
          <a:p>
            <a:r>
              <a:rPr lang="en-US" sz="3000" i="1" dirty="0" smtClean="0">
                <a:cs typeface="Calibri"/>
              </a:rPr>
              <a:t>Sport Support: Received Social Support as a Predictor of Athlete Satisfaction (Cranmer, </a:t>
            </a:r>
            <a:r>
              <a:rPr lang="en-US" sz="3000" i="1" dirty="0" err="1" smtClean="0">
                <a:cs typeface="Calibri"/>
              </a:rPr>
              <a:t>Solitto</a:t>
            </a:r>
            <a:r>
              <a:rPr lang="en-US" sz="3000" i="1" dirty="0" smtClean="0">
                <a:cs typeface="Calibri"/>
              </a:rPr>
              <a:t>, 2015)</a:t>
            </a:r>
          </a:p>
          <a:p>
            <a:r>
              <a:rPr lang="en-US" sz="3000" i="1" dirty="0" smtClean="0">
                <a:cs typeface="Calibri"/>
              </a:rPr>
              <a:t>Sports </a:t>
            </a:r>
            <a:r>
              <a:rPr lang="en-US" sz="3000" i="1" dirty="0">
                <a:cs typeface="Calibri"/>
              </a:rPr>
              <a:t>Teams as Organizations (Cranmer, Myers, Butterworth, </a:t>
            </a:r>
            <a:r>
              <a:rPr lang="en-US" sz="3000" i="1" dirty="0" err="1">
                <a:cs typeface="Calibri"/>
              </a:rPr>
              <a:t>Kassing</a:t>
            </a:r>
            <a:r>
              <a:rPr lang="en-US" sz="3000" i="1" dirty="0">
                <a:cs typeface="Calibri"/>
              </a:rPr>
              <a:t>, 2015)</a:t>
            </a:r>
          </a:p>
          <a:p>
            <a:r>
              <a:rPr lang="en-US" sz="3000" i="1" dirty="0" smtClean="0">
                <a:cs typeface="Calibri"/>
              </a:rPr>
              <a:t>Team </a:t>
            </a:r>
            <a:r>
              <a:rPr lang="en-US" sz="3000" i="1" dirty="0">
                <a:cs typeface="Calibri"/>
              </a:rPr>
              <a:t>Cohesion (Treadwell, Kumar, </a:t>
            </a:r>
            <a:r>
              <a:rPr lang="en-US" sz="3000" i="1" dirty="0" err="1">
                <a:cs typeface="Calibri"/>
              </a:rPr>
              <a:t>Lavertue</a:t>
            </a:r>
            <a:r>
              <a:rPr lang="en-US" sz="3000" i="1" dirty="0">
                <a:cs typeface="Calibri"/>
              </a:rPr>
              <a:t>, &amp; </a:t>
            </a:r>
            <a:r>
              <a:rPr lang="en-US" sz="3000" i="1" dirty="0" err="1">
                <a:cs typeface="Calibri"/>
              </a:rPr>
              <a:t>Veeraraghavan</a:t>
            </a:r>
            <a:r>
              <a:rPr lang="en-US" sz="3000" i="1" dirty="0">
                <a:cs typeface="Calibri"/>
              </a:rPr>
              <a:t>, 2000)</a:t>
            </a:r>
          </a:p>
          <a:p>
            <a:r>
              <a:rPr lang="en-US" sz="3000" i="1" dirty="0">
                <a:cs typeface="Calibri"/>
              </a:rPr>
              <a:t>The dynamics of group cohesion in sport (Carron, </a:t>
            </a:r>
            <a:r>
              <a:rPr lang="en-US" sz="3000" i="1" dirty="0" err="1">
                <a:cs typeface="Calibri"/>
              </a:rPr>
              <a:t>Chelladurai</a:t>
            </a:r>
            <a:r>
              <a:rPr lang="en-US" sz="3000" i="1" dirty="0">
                <a:cs typeface="Calibri"/>
              </a:rPr>
              <a:t>, 1981)</a:t>
            </a:r>
          </a:p>
          <a:p>
            <a:r>
              <a:rPr lang="en-US" sz="3000" i="1" dirty="0" smtClean="0">
                <a:cs typeface="Calibri"/>
              </a:rPr>
              <a:t>The Relationship Between Athletic Satisfaction and Intrateam Communication (Sullivan, Gee, 2007)</a:t>
            </a:r>
          </a:p>
          <a:p>
            <a:r>
              <a:rPr lang="en-US" sz="3000" i="1" dirty="0" smtClean="0">
                <a:cs typeface="Calibri"/>
              </a:rPr>
              <a:t>When do Bad Apples not spoil the barrel? Negative relationships in teams, team performance, and buffering mechanisms (Jong, </a:t>
            </a:r>
            <a:r>
              <a:rPr lang="en-US" sz="3000" i="1" dirty="0" err="1" smtClean="0">
                <a:cs typeface="Calibri"/>
              </a:rPr>
              <a:t>Curseu</a:t>
            </a:r>
            <a:r>
              <a:rPr lang="en-US" sz="3000" i="1" dirty="0" smtClean="0">
                <a:cs typeface="Calibri"/>
              </a:rPr>
              <a:t>, </a:t>
            </a:r>
            <a:r>
              <a:rPr lang="en-US" sz="3000" i="1" dirty="0" err="1" smtClean="0">
                <a:cs typeface="Calibri"/>
              </a:rPr>
              <a:t>Leenders</a:t>
            </a:r>
            <a:r>
              <a:rPr lang="en-US" sz="3000" i="1" dirty="0" smtClean="0">
                <a:cs typeface="Calibri"/>
              </a:rPr>
              <a:t>, 2014)</a:t>
            </a:r>
          </a:p>
        </p:txBody>
      </p:sp>
      <p:grpSp>
        <p:nvGrpSpPr>
          <p:cNvPr id="29" name="Group 28"/>
          <p:cNvGrpSpPr/>
          <p:nvPr/>
        </p:nvGrpSpPr>
        <p:grpSpPr>
          <a:xfrm>
            <a:off x="28881091" y="8009635"/>
            <a:ext cx="9887305" cy="9851305"/>
            <a:chOff x="28561816" y="8263422"/>
            <a:chExt cx="9887305" cy="9851305"/>
          </a:xfrm>
        </p:grpSpPr>
        <p:pic>
          <p:nvPicPr>
            <p:cNvPr id="11" name="Picture 10"/>
            <p:cNvPicPr>
              <a:picLocks noChangeAspect="1"/>
            </p:cNvPicPr>
            <p:nvPr/>
          </p:nvPicPr>
          <p:blipFill>
            <a:blip r:embed="rId6"/>
            <a:stretch>
              <a:fillRect/>
            </a:stretch>
          </p:blipFill>
          <p:spPr>
            <a:xfrm>
              <a:off x="28561816" y="8263422"/>
              <a:ext cx="9887305" cy="9491267"/>
            </a:xfrm>
            <a:prstGeom prst="rect">
              <a:avLst/>
            </a:prstGeom>
          </p:spPr>
        </p:pic>
        <p:pic>
          <p:nvPicPr>
            <p:cNvPr id="16" name="Picture 15"/>
            <p:cNvPicPr>
              <a:picLocks noChangeAspect="1"/>
            </p:cNvPicPr>
            <p:nvPr/>
          </p:nvPicPr>
          <p:blipFill rotWithShape="1">
            <a:blip r:embed="rId7"/>
            <a:srcRect l="6423" t="2585" r="8780" b="1948"/>
            <a:stretch/>
          </p:blipFill>
          <p:spPr>
            <a:xfrm>
              <a:off x="35003458" y="9390917"/>
              <a:ext cx="3445663" cy="4101563"/>
            </a:xfrm>
            <a:prstGeom prst="rect">
              <a:avLst/>
            </a:prstGeom>
          </p:spPr>
        </p:pic>
        <p:sp>
          <p:nvSpPr>
            <p:cNvPr id="28" name="TextBox 27"/>
            <p:cNvSpPr txBox="1"/>
            <p:nvPr/>
          </p:nvSpPr>
          <p:spPr>
            <a:xfrm>
              <a:off x="28790255" y="17776173"/>
              <a:ext cx="9061938" cy="338554"/>
            </a:xfrm>
            <a:prstGeom prst="rect">
              <a:avLst/>
            </a:prstGeom>
            <a:noFill/>
          </p:spPr>
          <p:txBody>
            <a:bodyPr wrap="square" rtlCol="0">
              <a:spAutoFit/>
            </a:bodyPr>
            <a:lstStyle/>
            <a:p>
              <a:r>
                <a:rPr lang="en-US" sz="1600" b="1" dirty="0"/>
                <a:t>Bar graph and pie chart data found from the seven sample items from the LMX questions in our survey.</a:t>
              </a:r>
              <a:endParaRPr lang="en-US" sz="1600" dirty="0"/>
            </a:p>
          </p:txBody>
        </p:sp>
      </p:grpSp>
      <p:sp>
        <p:nvSpPr>
          <p:cNvPr id="31" name="TextBox 30"/>
          <p:cNvSpPr txBox="1"/>
          <p:nvPr/>
        </p:nvSpPr>
        <p:spPr>
          <a:xfrm>
            <a:off x="27981920" y="28565395"/>
            <a:ext cx="12593415"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Citations</a:t>
            </a: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518</Words>
  <Application>Microsoft Office PowerPoint</Application>
  <PresentationFormat>Custom</PresentationFormat>
  <Paragraphs>57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The Role of Group Status on Athlete Satisfaction and Team Cohesion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Group Status on Athlete Satisfaction and Team Cohesion</dc:title>
  <dc:creator/>
  <cp:lastModifiedBy/>
  <cp:revision>1</cp:revision>
  <dcterms:modified xsi:type="dcterms:W3CDTF">2018-04-25T03:05:25Z</dcterms:modified>
</cp:coreProperties>
</file>