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42062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userDrawn="1">
          <p15:clr>
            <a:srgbClr val="A4A3A4"/>
          </p15:clr>
        </p15:guide>
        <p15:guide id="2" pos="132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434" autoAdjust="0"/>
    <p:restoredTop sz="96395" autoAdjust="0"/>
  </p:normalViewPr>
  <p:slideViewPr>
    <p:cSldViewPr snapToGrid="0">
      <p:cViewPr>
        <p:scale>
          <a:sx n="20" d="100"/>
          <a:sy n="20" d="100"/>
        </p:scale>
        <p:origin x="1088" y="8"/>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cornetca\Downloads\CJ459_Graph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300" dirty="0" smtClean="0"/>
              <a:t>Type of First/Only Program </a:t>
            </a:r>
            <a:r>
              <a:rPr lang="en-US" sz="2300" dirty="0"/>
              <a:t>Completed by Respondent</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[CJ459_Graphs.xlsx]Sheet1!$J$1</c:f>
              <c:strCache>
                <c:ptCount val="1"/>
                <c:pt idx="0">
                  <c:v>First/Only Program Type Completed by Respondent</c:v>
                </c:pt>
              </c:strCache>
            </c:strRef>
          </c:tx>
          <c:dPt>
            <c:idx val="0"/>
            <c:bubble3D val="0"/>
            <c:spPr>
              <a:solidFill>
                <a:schemeClr val="accent6"/>
              </a:solidFill>
              <a:ln w="19050">
                <a:solidFill>
                  <a:schemeClr val="lt1"/>
                </a:solidFill>
              </a:ln>
              <a:effectLst/>
            </c:spPr>
            <c:extLst>
              <c:ext xmlns:c16="http://schemas.microsoft.com/office/drawing/2014/chart" uri="{C3380CC4-5D6E-409C-BE32-E72D297353CC}">
                <c16:uniqueId val="{00000001-9C4C-4A56-8F81-775883BFF39A}"/>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9C4C-4A56-8F81-775883BFF39A}"/>
              </c:ext>
            </c:extLst>
          </c:dPt>
          <c:dPt>
            <c:idx val="2"/>
            <c:bubble3D val="0"/>
            <c:spPr>
              <a:solidFill>
                <a:schemeClr val="accent4"/>
              </a:solidFill>
              <a:ln w="19050">
                <a:solidFill>
                  <a:schemeClr val="lt1"/>
                </a:solidFill>
              </a:ln>
              <a:effectLst/>
            </c:spPr>
            <c:extLst>
              <c:ext xmlns:c16="http://schemas.microsoft.com/office/drawing/2014/chart" uri="{C3380CC4-5D6E-409C-BE32-E72D297353CC}">
                <c16:uniqueId val="{00000005-9C4C-4A56-8F81-775883BFF39A}"/>
              </c:ext>
            </c:extLst>
          </c:dPt>
          <c:dPt>
            <c:idx val="3"/>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07-9C4C-4A56-8F81-775883BFF39A}"/>
              </c:ext>
            </c:extLst>
          </c:dPt>
          <c:cat>
            <c:strRef>
              <c:f>[CJ459_Graphs.xlsx]Sheet1!$I$2:$I$5</c:f>
              <c:strCache>
                <c:ptCount val="4"/>
                <c:pt idx="0">
                  <c:v>Study Abroad</c:v>
                </c:pt>
                <c:pt idx="1">
                  <c:v>FLIIE</c:v>
                </c:pt>
                <c:pt idx="2">
                  <c:v>IFP</c:v>
                </c:pt>
                <c:pt idx="3">
                  <c:v>NSE (outside 50 states)</c:v>
                </c:pt>
              </c:strCache>
            </c:strRef>
          </c:cat>
          <c:val>
            <c:numRef>
              <c:f>[CJ459_Graphs.xlsx]Sheet1!$J$2:$J$5</c:f>
              <c:numCache>
                <c:formatCode>0.00%</c:formatCode>
                <c:ptCount val="4"/>
                <c:pt idx="0">
                  <c:v>0.51200000000000001</c:v>
                </c:pt>
                <c:pt idx="1">
                  <c:v>0.40799999999999997</c:v>
                </c:pt>
                <c:pt idx="2">
                  <c:v>6.4000000000000001E-2</c:v>
                </c:pt>
                <c:pt idx="3">
                  <c:v>1.6E-2</c:v>
                </c:pt>
              </c:numCache>
            </c:numRef>
          </c:val>
          <c:extLst>
            <c:ext xmlns:c16="http://schemas.microsoft.com/office/drawing/2014/chart" uri="{C3380CC4-5D6E-409C-BE32-E72D297353CC}">
              <c16:uniqueId val="{00000008-9C4C-4A56-8F81-775883BFF39A}"/>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300" b="0" i="0" u="none" strike="noStrike" kern="1200" spc="0" baseline="0">
                <a:solidFill>
                  <a:schemeClr val="tx1">
                    <a:lumMod val="65000"/>
                    <a:lumOff val="35000"/>
                  </a:schemeClr>
                </a:solidFill>
                <a:latin typeface="+mn-lt"/>
                <a:ea typeface="+mn-ea"/>
                <a:cs typeface="+mn-cs"/>
              </a:defRPr>
            </a:pPr>
            <a:r>
              <a:rPr lang="en-US" sz="2300" dirty="0"/>
              <a:t>Duration of First/ Only </a:t>
            </a:r>
            <a:r>
              <a:rPr lang="en-US" sz="2300" dirty="0" smtClean="0"/>
              <a:t>Program</a:t>
            </a:r>
            <a:r>
              <a:rPr lang="en-US" sz="2300" baseline="0" dirty="0" smtClean="0"/>
              <a:t> Completed by Respondent</a:t>
            </a:r>
            <a:endParaRPr lang="en-US" sz="2300" dirty="0"/>
          </a:p>
        </c:rich>
      </c:tx>
      <c:layout/>
      <c:overlay val="0"/>
      <c:spPr>
        <a:noFill/>
        <a:ln>
          <a:noFill/>
        </a:ln>
        <a:effectLst/>
      </c:spPr>
      <c:txPr>
        <a:bodyPr rot="0" spcFirstLastPara="1" vertOverflow="ellipsis" vert="horz" wrap="square" anchor="ctr" anchorCtr="1"/>
        <a:lstStyle/>
        <a:p>
          <a:pPr>
            <a:defRPr sz="23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3231517253273096"/>
          <c:y val="0.16774817867904868"/>
          <c:w val="0.53050085483642118"/>
          <c:h val="0.52639962941001284"/>
        </c:manualLayout>
      </c:layout>
      <c:pieChart>
        <c:varyColors val="1"/>
        <c:ser>
          <c:idx val="0"/>
          <c:order val="0"/>
          <c:tx>
            <c:strRef>
              <c:f>Sheet1!$C$2</c:f>
              <c:strCache>
                <c:ptCount val="1"/>
                <c:pt idx="0">
                  <c:v>Duration of First/ Only Program</c:v>
                </c:pt>
              </c:strCache>
            </c:strRef>
          </c:tx>
          <c:dPt>
            <c:idx val="0"/>
            <c:bubble3D val="0"/>
            <c:spPr>
              <a:solidFill>
                <a:schemeClr val="accent6"/>
              </a:solidFill>
              <a:ln w="19050">
                <a:solidFill>
                  <a:schemeClr val="lt1"/>
                </a:solidFill>
              </a:ln>
              <a:effectLst/>
            </c:spPr>
            <c:extLst>
              <c:ext xmlns:c16="http://schemas.microsoft.com/office/drawing/2014/chart" uri="{C3380CC4-5D6E-409C-BE32-E72D297353CC}">
                <c16:uniqueId val="{00000001-4E1F-429C-9A1D-5B8EDCABF351}"/>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4E1F-429C-9A1D-5B8EDCABF351}"/>
              </c:ext>
            </c:extLst>
          </c:dPt>
          <c:dPt>
            <c:idx val="2"/>
            <c:bubble3D val="0"/>
            <c:spPr>
              <a:solidFill>
                <a:schemeClr val="accent4"/>
              </a:solidFill>
              <a:ln w="19050">
                <a:solidFill>
                  <a:schemeClr val="lt1"/>
                </a:solidFill>
              </a:ln>
              <a:effectLst/>
            </c:spPr>
            <c:extLst>
              <c:ext xmlns:c16="http://schemas.microsoft.com/office/drawing/2014/chart" uri="{C3380CC4-5D6E-409C-BE32-E72D297353CC}">
                <c16:uniqueId val="{00000005-4E1F-429C-9A1D-5B8EDCABF351}"/>
              </c:ext>
            </c:extLst>
          </c:dPt>
          <c:dPt>
            <c:idx val="3"/>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07-4E1F-429C-9A1D-5B8EDCABF351}"/>
              </c:ext>
            </c:extLst>
          </c:dPt>
          <c:cat>
            <c:strRef>
              <c:f>Sheet1!$B$3:$B$6</c:f>
              <c:strCache>
                <c:ptCount val="4"/>
                <c:pt idx="0">
                  <c:v>1-3 weeks</c:v>
                </c:pt>
                <c:pt idx="1">
                  <c:v>4-6 weeks</c:v>
                </c:pt>
                <c:pt idx="2">
                  <c:v>1 semester</c:v>
                </c:pt>
                <c:pt idx="3">
                  <c:v>1 year + </c:v>
                </c:pt>
              </c:strCache>
            </c:strRef>
          </c:cat>
          <c:val>
            <c:numRef>
              <c:f>Sheet1!$C$3:$C$6</c:f>
              <c:numCache>
                <c:formatCode>0.00%</c:formatCode>
                <c:ptCount val="4"/>
                <c:pt idx="0">
                  <c:v>0.25600000000000001</c:v>
                </c:pt>
                <c:pt idx="1">
                  <c:v>0.24</c:v>
                </c:pt>
                <c:pt idx="2">
                  <c:v>0.496</c:v>
                </c:pt>
                <c:pt idx="3">
                  <c:v>8.0000000000000002E-3</c:v>
                </c:pt>
              </c:numCache>
            </c:numRef>
          </c:val>
          <c:extLst>
            <c:ext xmlns:c16="http://schemas.microsoft.com/office/drawing/2014/chart" uri="{C3380CC4-5D6E-409C-BE32-E72D297353CC}">
              <c16:uniqueId val="{00000008-4E1F-429C-9A1D-5B8EDCABF351}"/>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25366081651759403"/>
          <c:y val="0.69502646038918003"/>
          <c:w val="0.47946369467368671"/>
          <c:h val="0.29139190194497289"/>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332A31-6828-40CB-974B-9420EE3B1031}" type="datetimeFigureOut">
              <a:rPr lang="en-US" smtClean="0"/>
              <a:t>4/25/2018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4DB070-B6C5-4A75-B64A-62CBE43BA51C}" type="slidenum">
              <a:rPr lang="en-US" smtClean="0"/>
              <a:t>‹#›</a:t>
            </a:fld>
            <a:endParaRPr lang="en-US"/>
          </a:p>
        </p:txBody>
      </p:sp>
    </p:spTree>
    <p:extLst>
      <p:ext uri="{BB962C8B-B14F-4D97-AF65-F5344CB8AC3E}">
        <p14:creationId xmlns:p14="http://schemas.microsoft.com/office/powerpoint/2010/main" val="1995065597"/>
      </p:ext>
    </p:extLst>
  </p:cSld>
  <p:clrMap bg1="lt1" tx1="dk1" bg2="lt2" tx2="dk2" accent1="accent1" accent2="accent2" accent3="accent3" accent4="accent4" accent5="accent5" accent6="accent6" hlink="hlink" folHlink="folHlink"/>
  <p:notesStyle>
    <a:lvl1pPr marL="0" algn="l" defTabSz="4598060" rtl="0" eaLnBrk="1" latinLnBrk="0" hangingPunct="1">
      <a:defRPr sz="6034" kern="1200">
        <a:solidFill>
          <a:schemeClr val="tx1"/>
        </a:solidFill>
        <a:latin typeface="+mn-lt"/>
        <a:ea typeface="+mn-ea"/>
        <a:cs typeface="+mn-cs"/>
      </a:defRPr>
    </a:lvl1pPr>
    <a:lvl2pPr marL="2299030" algn="l" defTabSz="4598060" rtl="0" eaLnBrk="1" latinLnBrk="0" hangingPunct="1">
      <a:defRPr sz="6034" kern="1200">
        <a:solidFill>
          <a:schemeClr val="tx1"/>
        </a:solidFill>
        <a:latin typeface="+mn-lt"/>
        <a:ea typeface="+mn-ea"/>
        <a:cs typeface="+mn-cs"/>
      </a:defRPr>
    </a:lvl2pPr>
    <a:lvl3pPr marL="4598060" algn="l" defTabSz="4598060" rtl="0" eaLnBrk="1" latinLnBrk="0" hangingPunct="1">
      <a:defRPr sz="6034" kern="1200">
        <a:solidFill>
          <a:schemeClr val="tx1"/>
        </a:solidFill>
        <a:latin typeface="+mn-lt"/>
        <a:ea typeface="+mn-ea"/>
        <a:cs typeface="+mn-cs"/>
      </a:defRPr>
    </a:lvl3pPr>
    <a:lvl4pPr marL="6897091" algn="l" defTabSz="4598060" rtl="0" eaLnBrk="1" latinLnBrk="0" hangingPunct="1">
      <a:defRPr sz="6034" kern="1200">
        <a:solidFill>
          <a:schemeClr val="tx1"/>
        </a:solidFill>
        <a:latin typeface="+mn-lt"/>
        <a:ea typeface="+mn-ea"/>
        <a:cs typeface="+mn-cs"/>
      </a:defRPr>
    </a:lvl4pPr>
    <a:lvl5pPr marL="9196121" algn="l" defTabSz="4598060" rtl="0" eaLnBrk="1" latinLnBrk="0" hangingPunct="1">
      <a:defRPr sz="6034" kern="1200">
        <a:solidFill>
          <a:schemeClr val="tx1"/>
        </a:solidFill>
        <a:latin typeface="+mn-lt"/>
        <a:ea typeface="+mn-ea"/>
        <a:cs typeface="+mn-cs"/>
      </a:defRPr>
    </a:lvl5pPr>
    <a:lvl6pPr marL="11495151" algn="l" defTabSz="4598060" rtl="0" eaLnBrk="1" latinLnBrk="0" hangingPunct="1">
      <a:defRPr sz="6034" kern="1200">
        <a:solidFill>
          <a:schemeClr val="tx1"/>
        </a:solidFill>
        <a:latin typeface="+mn-lt"/>
        <a:ea typeface="+mn-ea"/>
        <a:cs typeface="+mn-cs"/>
      </a:defRPr>
    </a:lvl6pPr>
    <a:lvl7pPr marL="13794181" algn="l" defTabSz="4598060" rtl="0" eaLnBrk="1" latinLnBrk="0" hangingPunct="1">
      <a:defRPr sz="6034" kern="1200">
        <a:solidFill>
          <a:schemeClr val="tx1"/>
        </a:solidFill>
        <a:latin typeface="+mn-lt"/>
        <a:ea typeface="+mn-ea"/>
        <a:cs typeface="+mn-cs"/>
      </a:defRPr>
    </a:lvl7pPr>
    <a:lvl8pPr marL="16093211" algn="l" defTabSz="4598060" rtl="0" eaLnBrk="1" latinLnBrk="0" hangingPunct="1">
      <a:defRPr sz="6034" kern="1200">
        <a:solidFill>
          <a:schemeClr val="tx1"/>
        </a:solidFill>
        <a:latin typeface="+mn-lt"/>
        <a:ea typeface="+mn-ea"/>
        <a:cs typeface="+mn-cs"/>
      </a:defRPr>
    </a:lvl8pPr>
    <a:lvl9pPr marL="18392242" algn="l" defTabSz="4598060" rtl="0" eaLnBrk="1" latinLnBrk="0" hangingPunct="1">
      <a:defRPr sz="603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8313" y="1143000"/>
            <a:ext cx="33813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DB070-B6C5-4A75-B64A-62CBE43BA51C}" type="slidenum">
              <a:rPr lang="en-US" smtClean="0"/>
              <a:t>1</a:t>
            </a:fld>
            <a:endParaRPr lang="en-US"/>
          </a:p>
        </p:txBody>
      </p:sp>
    </p:spTree>
    <p:extLst>
      <p:ext uri="{BB962C8B-B14F-4D97-AF65-F5344CB8AC3E}">
        <p14:creationId xmlns:p14="http://schemas.microsoft.com/office/powerpoint/2010/main" val="8490140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653150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99440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51074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108947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4/25/2018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451478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4/25/2018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013654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4/25/2018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165305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4/25/2018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19404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4/25/2018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398332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809575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570578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846CE7D5-CF57-46EF-B807-FDD0502418D4}" type="datetimeFigureOut">
              <a:rPr lang="en-US" smtClean="0"/>
              <a:t>4/25/2018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156786351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tmp"/><Relationship Id="rId18" Type="http://schemas.openxmlformats.org/officeDocument/2006/relationships/chart" Target="../charts/chart2.xml"/><Relationship Id="rId3" Type="http://schemas.openxmlformats.org/officeDocument/2006/relationships/chart" Target="../charts/chart1.xml"/><Relationship Id="rId7" Type="http://schemas.openxmlformats.org/officeDocument/2006/relationships/image" Target="../media/image4.jpg"/><Relationship Id="rId12" Type="http://schemas.openxmlformats.org/officeDocument/2006/relationships/image" Target="../media/image9.png"/><Relationship Id="rId17" Type="http://schemas.openxmlformats.org/officeDocument/2006/relationships/image" Target="../media/image14.jpg"/><Relationship Id="rId2" Type="http://schemas.openxmlformats.org/officeDocument/2006/relationships/notesSlide" Target="../notesSlides/notesSlide1.xml"/><Relationship Id="rId16" Type="http://schemas.openxmlformats.org/officeDocument/2006/relationships/image" Target="../media/image13.jpg"/><Relationship Id="rId1" Type="http://schemas.openxmlformats.org/officeDocument/2006/relationships/slideLayout" Target="../slideLayouts/slideLayout1.xml"/><Relationship Id="rId6" Type="http://schemas.openxmlformats.org/officeDocument/2006/relationships/image" Target="../media/image3.jpg"/><Relationship Id="rId11" Type="http://schemas.openxmlformats.org/officeDocument/2006/relationships/image" Target="../media/image8.jpg"/><Relationship Id="rId5" Type="http://schemas.openxmlformats.org/officeDocument/2006/relationships/image" Target="../media/image2.jpg"/><Relationship Id="rId15" Type="http://schemas.openxmlformats.org/officeDocument/2006/relationships/image" Target="../media/image12.jpg"/><Relationship Id="rId10" Type="http://schemas.openxmlformats.org/officeDocument/2006/relationships/image" Target="../media/image7.jpeg"/><Relationship Id="rId4" Type="http://schemas.openxmlformats.org/officeDocument/2006/relationships/image" Target="../media/image1.jpg"/><Relationship Id="rId9" Type="http://schemas.openxmlformats.org/officeDocument/2006/relationships/image" Target="../media/image6.jpg"/><Relationship Id="rId1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59C4561-88BA-496F-A51B-99FEBEE306E1}"/>
              </a:ext>
            </a:extLst>
          </p:cNvPr>
          <p:cNvSpPr/>
          <p:nvPr/>
        </p:nvSpPr>
        <p:spPr>
          <a:xfrm>
            <a:off x="394342" y="4859224"/>
            <a:ext cx="41308829" cy="332303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210" dirty="0"/>
          </a:p>
        </p:txBody>
      </p:sp>
      <p:grpSp>
        <p:nvGrpSpPr>
          <p:cNvPr id="19" name="Group 18"/>
          <p:cNvGrpSpPr/>
          <p:nvPr/>
        </p:nvGrpSpPr>
        <p:grpSpPr>
          <a:xfrm>
            <a:off x="13822439" y="11707197"/>
            <a:ext cx="13806106" cy="25936892"/>
            <a:chOff x="3150395" y="1305344"/>
            <a:chExt cx="2536032" cy="5316346"/>
          </a:xfrm>
          <a:solidFill>
            <a:schemeClr val="bg2"/>
          </a:solidFill>
        </p:grpSpPr>
        <p:sp>
          <p:nvSpPr>
            <p:cNvPr id="9" name="Rectangle 8">
              <a:extLst>
                <a:ext uri="{FF2B5EF4-FFF2-40B4-BE49-F238E27FC236}">
                  <a16:creationId xmlns:a16="http://schemas.microsoft.com/office/drawing/2014/main" id="{23791C97-EB75-4AA8-8386-6F50859D7E8B}"/>
                </a:ext>
              </a:extLst>
            </p:cNvPr>
            <p:cNvSpPr/>
            <p:nvPr/>
          </p:nvSpPr>
          <p:spPr>
            <a:xfrm>
              <a:off x="3150395" y="1305344"/>
              <a:ext cx="2536032" cy="5316346"/>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210"/>
            </a:p>
          </p:txBody>
        </p:sp>
        <p:sp>
          <p:nvSpPr>
            <p:cNvPr id="14" name="TextBox 13">
              <a:extLst>
                <a:ext uri="{FF2B5EF4-FFF2-40B4-BE49-F238E27FC236}">
                  <a16:creationId xmlns:a16="http://schemas.microsoft.com/office/drawing/2014/main" id="{7A41545B-8210-4454-8CDE-4C7D1C43F414}"/>
                </a:ext>
              </a:extLst>
            </p:cNvPr>
            <p:cNvSpPr txBox="1"/>
            <p:nvPr/>
          </p:nvSpPr>
          <p:spPr>
            <a:xfrm>
              <a:off x="3152369" y="1314080"/>
              <a:ext cx="582682" cy="217775"/>
            </a:xfrm>
            <a:prstGeom prst="rect">
              <a:avLst/>
            </a:prstGeom>
            <a:noFill/>
          </p:spPr>
          <p:txBody>
            <a:bodyPr rot="0" spcFirstLastPara="0" vertOverflow="overflow" horzOverflow="overflow" vert="horz" wrap="square" lIns="315468" tIns="157734" rIns="315468" bIns="157734" numCol="1" spcCol="0" rtlCol="0" fromWordArt="0" anchor="t" anchorCtr="0" forceAA="0" compatLnSpc="1">
              <a:prstTxWarp prst="textNoShape">
                <a:avLst/>
              </a:prstTxWarp>
              <a:spAutoFit/>
            </a:bodyPr>
            <a:lstStyle/>
            <a:p>
              <a:r>
                <a:rPr lang="en-US" sz="6210" dirty="0" smtClean="0"/>
                <a:t>Results</a:t>
              </a:r>
              <a:endParaRPr lang="en-US" sz="6210" dirty="0"/>
            </a:p>
          </p:txBody>
        </p:sp>
      </p:grpSp>
      <p:grpSp>
        <p:nvGrpSpPr>
          <p:cNvPr id="20" name="Group 19"/>
          <p:cNvGrpSpPr/>
          <p:nvPr/>
        </p:nvGrpSpPr>
        <p:grpSpPr>
          <a:xfrm>
            <a:off x="27885961" y="5064427"/>
            <a:ext cx="13556183" cy="8984549"/>
            <a:chOff x="5893593" y="1314937"/>
            <a:chExt cx="2993231" cy="2298580"/>
          </a:xfrm>
        </p:grpSpPr>
        <p:sp>
          <p:nvSpPr>
            <p:cNvPr id="10" name="Rectangle 9">
              <a:extLst>
                <a:ext uri="{FF2B5EF4-FFF2-40B4-BE49-F238E27FC236}">
                  <a16:creationId xmlns:a16="http://schemas.microsoft.com/office/drawing/2014/main" id="{F3DA9917-4611-4760-B5CE-D49DE2720240}"/>
                </a:ext>
              </a:extLst>
            </p:cNvPr>
            <p:cNvSpPr/>
            <p:nvPr/>
          </p:nvSpPr>
          <p:spPr>
            <a:xfrm>
              <a:off x="5893593" y="1333081"/>
              <a:ext cx="2993231" cy="2280436"/>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210"/>
            </a:p>
          </p:txBody>
        </p:sp>
        <p:sp>
          <p:nvSpPr>
            <p:cNvPr id="15" name="TextBox 14">
              <a:extLst>
                <a:ext uri="{FF2B5EF4-FFF2-40B4-BE49-F238E27FC236}">
                  <a16:creationId xmlns:a16="http://schemas.microsoft.com/office/drawing/2014/main" id="{8662F6EE-FE16-4EE6-8FD4-D93CB918A9EE}"/>
                </a:ext>
              </a:extLst>
            </p:cNvPr>
            <p:cNvSpPr txBox="1"/>
            <p:nvPr/>
          </p:nvSpPr>
          <p:spPr>
            <a:xfrm>
              <a:off x="5901953" y="1314937"/>
              <a:ext cx="951218" cy="371908"/>
            </a:xfrm>
            <a:prstGeom prst="rect">
              <a:avLst/>
            </a:prstGeom>
            <a:noFill/>
          </p:spPr>
          <p:txBody>
            <a:bodyPr rot="0" spcFirstLastPara="0" vertOverflow="overflow" horzOverflow="overflow" vert="horz" wrap="square" lIns="315468" tIns="157734" rIns="315468" bIns="157734" numCol="1" spcCol="0" rtlCol="0" fromWordArt="0" anchor="t" anchorCtr="0" forceAA="0" compatLnSpc="1">
              <a:prstTxWarp prst="textNoShape">
                <a:avLst/>
              </a:prstTxWarp>
              <a:spAutoFit/>
            </a:bodyPr>
            <a:lstStyle/>
            <a:p>
              <a:r>
                <a:rPr lang="en-US" sz="6210" dirty="0">
                  <a:cs typeface="Calibri"/>
                </a:rPr>
                <a:t>Discussion</a:t>
              </a:r>
              <a:endParaRPr lang="en-US" sz="6210" dirty="0"/>
            </a:p>
          </p:txBody>
        </p:sp>
      </p:grpSp>
      <p:grpSp>
        <p:nvGrpSpPr>
          <p:cNvPr id="73" name="Group 72"/>
          <p:cNvGrpSpPr/>
          <p:nvPr/>
        </p:nvGrpSpPr>
        <p:grpSpPr>
          <a:xfrm>
            <a:off x="696398" y="5136008"/>
            <a:ext cx="12842771" cy="8018342"/>
            <a:chOff x="795791" y="6409631"/>
            <a:chExt cx="12727335" cy="8018342"/>
          </a:xfrm>
        </p:grpSpPr>
        <p:sp>
          <p:nvSpPr>
            <p:cNvPr id="7" name="Rectangle 6">
              <a:extLst>
                <a:ext uri="{FF2B5EF4-FFF2-40B4-BE49-F238E27FC236}">
                  <a16:creationId xmlns:a16="http://schemas.microsoft.com/office/drawing/2014/main" id="{595DD1E4-85CD-41C9-947E-1E4E5B522F9B}"/>
                </a:ext>
              </a:extLst>
            </p:cNvPr>
            <p:cNvSpPr/>
            <p:nvPr/>
          </p:nvSpPr>
          <p:spPr>
            <a:xfrm>
              <a:off x="795791" y="6409631"/>
              <a:ext cx="12727335" cy="784475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210" dirty="0"/>
            </a:p>
          </p:txBody>
        </p:sp>
        <p:sp>
          <p:nvSpPr>
            <p:cNvPr id="11" name="TextBox 10">
              <a:extLst>
                <a:ext uri="{FF2B5EF4-FFF2-40B4-BE49-F238E27FC236}">
                  <a16:creationId xmlns:a16="http://schemas.microsoft.com/office/drawing/2014/main" id="{4C196758-1A92-47BC-9219-8F507840EF41}"/>
                </a:ext>
              </a:extLst>
            </p:cNvPr>
            <p:cNvSpPr txBox="1"/>
            <p:nvPr/>
          </p:nvSpPr>
          <p:spPr>
            <a:xfrm>
              <a:off x="909893" y="6547980"/>
              <a:ext cx="3504174" cy="1274194"/>
            </a:xfrm>
            <a:prstGeom prst="rect">
              <a:avLst/>
            </a:prstGeom>
            <a:noFill/>
          </p:spPr>
          <p:txBody>
            <a:bodyPr rot="0" spcFirstLastPara="0" vertOverflow="overflow" horzOverflow="overflow" vert="horz" wrap="square" lIns="315468" tIns="157734" rIns="315468" bIns="157734" numCol="1" spcCol="0" rtlCol="0" fromWordArt="0" anchor="t" anchorCtr="0" forceAA="0" compatLnSpc="1">
              <a:prstTxWarp prst="textNoShape">
                <a:avLst/>
              </a:prstTxWarp>
              <a:spAutoFit/>
            </a:bodyPr>
            <a:lstStyle/>
            <a:p>
              <a:r>
                <a:rPr lang="en-US" sz="6210" dirty="0"/>
                <a:t>Abstract</a:t>
              </a:r>
            </a:p>
          </p:txBody>
        </p:sp>
        <p:sp>
          <p:nvSpPr>
            <p:cNvPr id="3" name="TextBox 2"/>
            <p:cNvSpPr txBox="1"/>
            <p:nvPr/>
          </p:nvSpPr>
          <p:spPr>
            <a:xfrm>
              <a:off x="1013016" y="7610722"/>
              <a:ext cx="12277874" cy="6817251"/>
            </a:xfrm>
            <a:prstGeom prst="rect">
              <a:avLst/>
            </a:prstGeom>
            <a:noFill/>
          </p:spPr>
          <p:txBody>
            <a:bodyPr wrap="square" rtlCol="0">
              <a:spAutoFit/>
            </a:bodyPr>
            <a:lstStyle/>
            <a:p>
              <a:pPr algn="just"/>
              <a:r>
                <a:rPr lang="en-US" sz="2300" i="1" dirty="0"/>
                <a:t>Institutions of higher education face mounting</a:t>
              </a:r>
              <a:r>
                <a:rPr lang="en-US" sz="2300" b="1" i="1" dirty="0"/>
                <a:t> </a:t>
              </a:r>
              <a:r>
                <a:rPr lang="en-US" sz="2300" i="1" dirty="0"/>
                <a:t>pressures to stay on the cutting edge of opportunity availability as incoming students realize the demands of the increasingly globalized workforce of which they plan to enter. The availability and quality of a university’s study abroad/international immersion programs is at the forefront of many students’ minds when choosing an institution of higher education.</a:t>
              </a:r>
            </a:p>
            <a:p>
              <a:pPr algn="just"/>
              <a:r>
                <a:rPr lang="en-US" sz="2300" i="1" dirty="0"/>
                <a:t/>
              </a:r>
              <a:br>
                <a:rPr lang="en-US" sz="2300" i="1" dirty="0"/>
              </a:br>
              <a:r>
                <a:rPr lang="en-US" sz="2300" i="1" dirty="0"/>
                <a:t>This study examines the potential associations between the structure of a study abroad/international immersion program and the sojourner outcomes of intercultural competency and adaptability as previous research suggests that the length of program alone does not correlate with these outcomes. </a:t>
              </a:r>
            </a:p>
            <a:p>
              <a:pPr algn="just"/>
              <a:r>
                <a:rPr lang="en-US" sz="2300" i="1" dirty="0"/>
                <a:t/>
              </a:r>
              <a:br>
                <a:rPr lang="en-US" sz="2300" i="1" dirty="0"/>
              </a:br>
              <a:r>
                <a:rPr lang="en-US" sz="2300" i="1" dirty="0"/>
                <a:t>A Qualtrics survey was sent to students who have previously participated in any of the University of Wisconsin-Eau Claire’s study abroad/international immersion programs. Using adaptations of the Cross Cultural Adaptability Inventory Scale (Kelly &amp; Meyers, 1995) and the Intercultural Competency Scale (Scally, 2015), we examine relationships between these outcomes and the structural features of programs in which the survey respondents have indicated they participated.</a:t>
              </a:r>
            </a:p>
            <a:p>
              <a:pPr algn="just"/>
              <a:endParaRPr lang="en-US" sz="2300" i="1" dirty="0"/>
            </a:p>
            <a:p>
              <a:pPr algn="just"/>
              <a:r>
                <a:rPr lang="en-US" sz="2300" i="1" dirty="0"/>
                <a:t>If associations are found between certain structural features and these outcomes, the University will have additional data for structurally enhancing and creating programs, marketing the benefits of its programs, and highlighting the importance of relevant funding and scholarships.</a:t>
              </a:r>
            </a:p>
          </p:txBody>
        </p:sp>
      </p:grpSp>
      <p:grpSp>
        <p:nvGrpSpPr>
          <p:cNvPr id="5" name="Group 4"/>
          <p:cNvGrpSpPr/>
          <p:nvPr/>
        </p:nvGrpSpPr>
        <p:grpSpPr>
          <a:xfrm>
            <a:off x="27885961" y="34845273"/>
            <a:ext cx="13556183" cy="2798816"/>
            <a:chOff x="28163483" y="34730973"/>
            <a:chExt cx="12805179" cy="2798816"/>
          </a:xfrm>
        </p:grpSpPr>
        <p:sp>
          <p:nvSpPr>
            <p:cNvPr id="22" name="Rectangle 21">
              <a:extLst>
                <a:ext uri="{FF2B5EF4-FFF2-40B4-BE49-F238E27FC236}">
                  <a16:creationId xmlns:a16="http://schemas.microsoft.com/office/drawing/2014/main" id="{13C656BE-A787-44BC-9503-2FF1DF1CD3D0}"/>
                </a:ext>
              </a:extLst>
            </p:cNvPr>
            <p:cNvSpPr/>
            <p:nvPr/>
          </p:nvSpPr>
          <p:spPr>
            <a:xfrm>
              <a:off x="28163483" y="34784112"/>
              <a:ext cx="12805179" cy="274567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210"/>
            </a:p>
          </p:txBody>
        </p:sp>
        <p:sp>
          <p:nvSpPr>
            <p:cNvPr id="23" name="TextBox 22">
              <a:extLst>
                <a:ext uri="{FF2B5EF4-FFF2-40B4-BE49-F238E27FC236}">
                  <a16:creationId xmlns:a16="http://schemas.microsoft.com/office/drawing/2014/main" id="{24B683AF-92B8-42CA-8535-1DC52E8F965B}"/>
                </a:ext>
              </a:extLst>
            </p:cNvPr>
            <p:cNvSpPr txBox="1"/>
            <p:nvPr/>
          </p:nvSpPr>
          <p:spPr>
            <a:xfrm>
              <a:off x="28290744" y="34730973"/>
              <a:ext cx="8173371" cy="1261790"/>
            </a:xfrm>
            <a:prstGeom prst="rect">
              <a:avLst/>
            </a:prstGeom>
          </p:spPr>
          <p:txBody>
            <a:bodyPr rot="0" spcFirstLastPara="0" vertOverflow="overflow" horzOverflow="overflow" vert="horz" wrap="square" lIns="315468" tIns="157734" rIns="315468" bIns="157734" numCol="1" spcCol="0" rtlCol="0" fromWordArt="0" anchor="t" anchorCtr="0" forceAA="0" compatLnSpc="1">
              <a:prstTxWarp prst="textNoShape">
                <a:avLst/>
              </a:prstTxWarp>
              <a:spAutoFit/>
            </a:bodyPr>
            <a:lstStyle/>
            <a:p>
              <a:r>
                <a:rPr lang="en-US" sz="6210" dirty="0">
                  <a:cs typeface="Calibri"/>
                </a:rPr>
                <a:t>Acknowledgements</a:t>
              </a:r>
              <a:endParaRPr lang="en-US" sz="6210" dirty="0"/>
            </a:p>
          </p:txBody>
        </p:sp>
        <p:sp>
          <p:nvSpPr>
            <p:cNvPr id="28" name="TextBox 27"/>
            <p:cNvSpPr txBox="1"/>
            <p:nvPr/>
          </p:nvSpPr>
          <p:spPr>
            <a:xfrm>
              <a:off x="28307330" y="35920259"/>
              <a:ext cx="12383469" cy="1508105"/>
            </a:xfrm>
            <a:prstGeom prst="rect">
              <a:avLst/>
            </a:prstGeom>
            <a:noFill/>
          </p:spPr>
          <p:txBody>
            <a:bodyPr wrap="square" rtlCol="0">
              <a:spAutoFit/>
            </a:bodyPr>
            <a:lstStyle/>
            <a:p>
              <a:pPr algn="just"/>
              <a:r>
                <a:rPr lang="en-US" sz="2300" dirty="0"/>
                <a:t>We would like to extend our gratitude to the following people and services who made this project possible: our faculty mentor, </a:t>
              </a:r>
              <a:r>
                <a:rPr lang="en-US" sz="2300" dirty="0" smtClean="0"/>
                <a:t>Martha Fay, </a:t>
              </a:r>
              <a:r>
                <a:rPr lang="en-US" sz="2300" dirty="0" smtClean="0"/>
                <a:t>Ph.D. </a:t>
              </a:r>
              <a:r>
                <a:rPr lang="en-US" sz="2300" dirty="0"/>
                <a:t>from the Department of Communication &amp; Journalism; Shanti </a:t>
              </a:r>
              <a:r>
                <a:rPr lang="en-US" sz="2300" dirty="0" smtClean="0"/>
                <a:t>Freitas, Ed.M., </a:t>
              </a:r>
              <a:r>
                <a:rPr lang="en-US" sz="2300" dirty="0"/>
                <a:t>the Intercultural Immersion Coordinator in Academic Affairs; Colleen </a:t>
              </a:r>
              <a:r>
                <a:rPr lang="en-US" sz="2300" dirty="0" err="1" smtClean="0"/>
                <a:t>Marchwick</a:t>
              </a:r>
              <a:r>
                <a:rPr lang="en-US" sz="2300" dirty="0" smtClean="0"/>
                <a:t>, M.A., </a:t>
              </a:r>
              <a:r>
                <a:rPr lang="en-US" sz="2300" dirty="0"/>
                <a:t>the Interim Lead in the Center for International Education; and Learning and Technology Services for printing our poster.</a:t>
              </a:r>
            </a:p>
          </p:txBody>
        </p:sp>
      </p:grpSp>
      <p:grpSp>
        <p:nvGrpSpPr>
          <p:cNvPr id="41" name="Group 40"/>
          <p:cNvGrpSpPr/>
          <p:nvPr/>
        </p:nvGrpSpPr>
        <p:grpSpPr>
          <a:xfrm>
            <a:off x="696398" y="20211028"/>
            <a:ext cx="12869326" cy="17433062"/>
            <a:chOff x="835896" y="22246506"/>
            <a:chExt cx="12729828" cy="13046126"/>
          </a:xfrm>
          <a:solidFill>
            <a:schemeClr val="bg2"/>
          </a:solidFill>
        </p:grpSpPr>
        <p:sp>
          <p:nvSpPr>
            <p:cNvPr id="8" name="Rectangle 7">
              <a:extLst>
                <a:ext uri="{FF2B5EF4-FFF2-40B4-BE49-F238E27FC236}">
                  <a16:creationId xmlns:a16="http://schemas.microsoft.com/office/drawing/2014/main" id="{D953B739-1FE9-42DC-A88A-BFD395432377}"/>
                </a:ext>
              </a:extLst>
            </p:cNvPr>
            <p:cNvSpPr/>
            <p:nvPr/>
          </p:nvSpPr>
          <p:spPr>
            <a:xfrm>
              <a:off x="835896" y="22246506"/>
              <a:ext cx="12729828" cy="13046126"/>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50000"/>
                </a:lnSpc>
              </a:pPr>
              <a:endParaRPr lang="en-US" sz="6210" dirty="0"/>
            </a:p>
          </p:txBody>
        </p:sp>
        <p:sp>
          <p:nvSpPr>
            <p:cNvPr id="13" name="TextBox 12">
              <a:extLst>
                <a:ext uri="{FF2B5EF4-FFF2-40B4-BE49-F238E27FC236}">
                  <a16:creationId xmlns:a16="http://schemas.microsoft.com/office/drawing/2014/main" id="{D1F63730-0775-44CE-946B-F03F36D7C017}"/>
                </a:ext>
              </a:extLst>
            </p:cNvPr>
            <p:cNvSpPr txBox="1"/>
            <p:nvPr/>
          </p:nvSpPr>
          <p:spPr>
            <a:xfrm>
              <a:off x="864525" y="22263272"/>
              <a:ext cx="3668588" cy="1274195"/>
            </a:xfrm>
            <a:prstGeom prst="rect">
              <a:avLst/>
            </a:prstGeom>
            <a:noFill/>
          </p:spPr>
          <p:txBody>
            <a:bodyPr rot="0" spcFirstLastPara="0" vertOverflow="overflow" horzOverflow="overflow" vert="horz" wrap="square" lIns="315468" tIns="157734" rIns="315468" bIns="157734" numCol="1" spcCol="0" rtlCol="0" fromWordArt="0" anchor="t" anchorCtr="0" forceAA="0" compatLnSpc="1">
              <a:prstTxWarp prst="textNoShape">
                <a:avLst/>
              </a:prstTxWarp>
              <a:spAutoFit/>
            </a:bodyPr>
            <a:lstStyle/>
            <a:p>
              <a:r>
                <a:rPr lang="en-US" sz="6210" dirty="0"/>
                <a:t>Methods</a:t>
              </a:r>
            </a:p>
          </p:txBody>
        </p:sp>
      </p:grpSp>
      <p:grpSp>
        <p:nvGrpSpPr>
          <p:cNvPr id="6" name="Group 5"/>
          <p:cNvGrpSpPr/>
          <p:nvPr/>
        </p:nvGrpSpPr>
        <p:grpSpPr>
          <a:xfrm>
            <a:off x="13796586" y="5165867"/>
            <a:ext cx="13831804" cy="6180104"/>
            <a:chOff x="13796586" y="5737744"/>
            <a:chExt cx="13831804" cy="6180104"/>
          </a:xfrm>
        </p:grpSpPr>
        <p:sp>
          <p:nvSpPr>
            <p:cNvPr id="16" name="Rectangle 15">
              <a:extLst>
                <a:ext uri="{FF2B5EF4-FFF2-40B4-BE49-F238E27FC236}">
                  <a16:creationId xmlns:a16="http://schemas.microsoft.com/office/drawing/2014/main" id="{13C656BE-A787-44BC-9503-2FF1DF1CD3D0}"/>
                </a:ext>
              </a:extLst>
            </p:cNvPr>
            <p:cNvSpPr/>
            <p:nvPr/>
          </p:nvSpPr>
          <p:spPr>
            <a:xfrm>
              <a:off x="13796586" y="5737744"/>
              <a:ext cx="13831804" cy="618010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210" dirty="0"/>
            </a:p>
          </p:txBody>
        </p:sp>
        <p:sp>
          <p:nvSpPr>
            <p:cNvPr id="18" name="TextBox 17">
              <a:extLst>
                <a:ext uri="{FF2B5EF4-FFF2-40B4-BE49-F238E27FC236}">
                  <a16:creationId xmlns:a16="http://schemas.microsoft.com/office/drawing/2014/main" id="{24B683AF-92B8-42CA-8535-1DC52E8F965B}"/>
                </a:ext>
              </a:extLst>
            </p:cNvPr>
            <p:cNvSpPr txBox="1"/>
            <p:nvPr/>
          </p:nvSpPr>
          <p:spPr>
            <a:xfrm>
              <a:off x="13928992" y="5878967"/>
              <a:ext cx="8922482" cy="1274194"/>
            </a:xfrm>
            <a:prstGeom prst="rect">
              <a:avLst/>
            </a:prstGeom>
            <a:noFill/>
          </p:spPr>
          <p:txBody>
            <a:bodyPr rot="0" spcFirstLastPara="0" vertOverflow="overflow" horzOverflow="overflow" vert="horz" wrap="square" lIns="315468" tIns="157734" rIns="315468" bIns="157734" numCol="1" spcCol="0" rtlCol="0" fromWordArt="0" anchor="t" anchorCtr="0" forceAA="0" compatLnSpc="1">
              <a:prstTxWarp prst="textNoShape">
                <a:avLst/>
              </a:prstTxWarp>
              <a:spAutoFit/>
            </a:bodyPr>
            <a:lstStyle/>
            <a:p>
              <a:r>
                <a:rPr lang="en-US" sz="6210" dirty="0"/>
                <a:t>Social Judgment Theory</a:t>
              </a:r>
            </a:p>
          </p:txBody>
        </p:sp>
        <p:sp>
          <p:nvSpPr>
            <p:cNvPr id="30" name="Rectangle 29"/>
            <p:cNvSpPr/>
            <p:nvPr/>
          </p:nvSpPr>
          <p:spPr>
            <a:xfrm>
              <a:off x="14086369" y="7091576"/>
              <a:ext cx="13312952" cy="4693593"/>
            </a:xfrm>
            <a:prstGeom prst="rect">
              <a:avLst/>
            </a:prstGeom>
          </p:spPr>
          <p:txBody>
            <a:bodyPr wrap="square">
              <a:spAutoFit/>
            </a:bodyPr>
            <a:lstStyle/>
            <a:p>
              <a:r>
                <a:rPr lang="en-US" sz="2300" dirty="0"/>
                <a:t>The Social Judgment theory </a:t>
              </a:r>
              <a:r>
                <a:rPr lang="en-US" sz="2300" dirty="0" smtClean="0"/>
                <a:t>examines </a:t>
              </a:r>
              <a:r>
                <a:rPr lang="en-US" sz="2300" dirty="0"/>
                <a:t>how likely a person is to alter his/her opinions when </a:t>
              </a:r>
              <a:r>
                <a:rPr lang="en-US" sz="2300" dirty="0" smtClean="0"/>
                <a:t>necessary</a:t>
              </a:r>
              <a:r>
                <a:rPr lang="en-US" sz="2300" dirty="0"/>
                <a:t>,</a:t>
              </a:r>
              <a:r>
                <a:rPr lang="en-US" sz="2300" dirty="0" smtClean="0"/>
                <a:t> </a:t>
              </a:r>
              <a:r>
                <a:rPr lang="en-US" sz="2300" dirty="0"/>
                <a:t>his/her level of tolerance for differences in opinions from other </a:t>
              </a:r>
              <a:r>
                <a:rPr lang="en-US" sz="2300" dirty="0" smtClean="0"/>
                <a:t>people, and how </a:t>
              </a:r>
              <a:r>
                <a:rPr lang="en-US" sz="2300" dirty="0"/>
                <a:t>people compare their opinions to those of others and how significantly the individual will accept the differing opinion as valid (Mallard, 2010). </a:t>
              </a:r>
              <a:br>
                <a:rPr lang="en-US" sz="2300" dirty="0"/>
              </a:br>
              <a:endParaRPr lang="en-US" sz="2300" dirty="0"/>
            </a:p>
            <a:p>
              <a:pPr algn="just"/>
              <a:r>
                <a:rPr lang="en-US" sz="2300" dirty="0"/>
                <a:t>Based on the theory, it is reasonable to think that individuals who have experiences abroad will be more willing to accept the different views of others because of their interactions with people different than themselves while abroad. </a:t>
              </a:r>
            </a:p>
            <a:p>
              <a:pPr algn="just"/>
              <a:endParaRPr lang="en-US" sz="2300" dirty="0"/>
            </a:p>
            <a:p>
              <a:pPr algn="just"/>
              <a:r>
                <a:rPr lang="en-US" sz="2300" dirty="0"/>
                <a:t>Social Judgment Theory suggests that people possess a range of acceptability of others’ views (Mallard, 2010). We believe that people who have spent time abroad would be more accepting of other perspectives because they have been more exposed to them. If this is correct, we would expect these individuals to have higher levels of intercultural competency, as well as adaptability because of their ability to understand other perspectives after exposure. </a:t>
              </a:r>
            </a:p>
          </p:txBody>
        </p:sp>
      </p:grpSp>
      <p:grpSp>
        <p:nvGrpSpPr>
          <p:cNvPr id="12" name="Group 11"/>
          <p:cNvGrpSpPr/>
          <p:nvPr/>
        </p:nvGrpSpPr>
        <p:grpSpPr>
          <a:xfrm>
            <a:off x="696398" y="13328937"/>
            <a:ext cx="12847782" cy="6734010"/>
            <a:chOff x="696398" y="13746030"/>
            <a:chExt cx="12847782" cy="6734010"/>
          </a:xfrm>
        </p:grpSpPr>
        <p:sp>
          <p:nvSpPr>
            <p:cNvPr id="26" name="Rectangle 25">
              <a:extLst>
                <a:ext uri="{FF2B5EF4-FFF2-40B4-BE49-F238E27FC236}">
                  <a16:creationId xmlns:a16="http://schemas.microsoft.com/office/drawing/2014/main" id="{595DD1E4-85CD-41C9-947E-1E4E5B522F9B}"/>
                </a:ext>
              </a:extLst>
            </p:cNvPr>
            <p:cNvSpPr/>
            <p:nvPr/>
          </p:nvSpPr>
          <p:spPr>
            <a:xfrm>
              <a:off x="696398" y="13746030"/>
              <a:ext cx="12847782" cy="657041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210"/>
            </a:p>
          </p:txBody>
        </p:sp>
        <p:sp>
          <p:nvSpPr>
            <p:cNvPr id="27" name="TextBox 26">
              <a:extLst>
                <a:ext uri="{FF2B5EF4-FFF2-40B4-BE49-F238E27FC236}">
                  <a16:creationId xmlns:a16="http://schemas.microsoft.com/office/drawing/2014/main" id="{4C196758-1A92-47BC-9219-8F507840EF41}"/>
                </a:ext>
              </a:extLst>
            </p:cNvPr>
            <p:cNvSpPr txBox="1"/>
            <p:nvPr/>
          </p:nvSpPr>
          <p:spPr>
            <a:xfrm>
              <a:off x="715328" y="13787932"/>
              <a:ext cx="4695730" cy="1326198"/>
            </a:xfrm>
            <a:prstGeom prst="rect">
              <a:avLst/>
            </a:prstGeom>
            <a:noFill/>
          </p:spPr>
          <p:txBody>
            <a:bodyPr rot="0" spcFirstLastPara="0" vertOverflow="overflow" horzOverflow="overflow" vert="horz" wrap="square" lIns="315468" tIns="157734" rIns="315468" bIns="157734" numCol="1" spcCol="0" rtlCol="0" fromWordArt="0" anchor="t" anchorCtr="0" forceAA="0" compatLnSpc="1">
              <a:prstTxWarp prst="textNoShape">
                <a:avLst/>
              </a:prstTxWarp>
              <a:spAutoFit/>
            </a:bodyPr>
            <a:lstStyle/>
            <a:p>
              <a:r>
                <a:rPr lang="en-US" sz="6210" dirty="0"/>
                <a:t>Introduction</a:t>
              </a:r>
            </a:p>
          </p:txBody>
        </p:sp>
        <p:sp>
          <p:nvSpPr>
            <p:cNvPr id="33" name="Rectangle 32"/>
            <p:cNvSpPr/>
            <p:nvPr/>
          </p:nvSpPr>
          <p:spPr>
            <a:xfrm>
              <a:off x="913336" y="14858118"/>
              <a:ext cx="12375157" cy="5621922"/>
            </a:xfrm>
            <a:prstGeom prst="rect">
              <a:avLst/>
            </a:prstGeom>
          </p:spPr>
          <p:txBody>
            <a:bodyPr wrap="square">
              <a:spAutoFit/>
            </a:bodyPr>
            <a:lstStyle/>
            <a:p>
              <a:pPr algn="just"/>
              <a:r>
                <a:rPr lang="en-US" sz="2300" dirty="0"/>
                <a:t>Previous research suggests that there is little to no correlation between program length alone and student development of certain outcomes (Penington &amp; Wildermuth, 2005), but rather that perhaps program type and course design are the main determinants of student outcomes after studying abroad. Additionally, previous studies have shown that more structured and hands-on programs are more beneficial for, and preferred by, students (Behnke, 2014). Our study adds to the discussion of the beneficial outcomes of studying outside of one’s home country. We specifically looked into the outcomes of adaptability and intercultural competence.</a:t>
              </a:r>
            </a:p>
            <a:p>
              <a:pPr algn="just"/>
              <a:endParaRPr lang="en-US" sz="2300" dirty="0"/>
            </a:p>
            <a:p>
              <a:pPr algn="just"/>
              <a:r>
                <a:rPr lang="en-US" sz="2300" dirty="0"/>
                <a:t>Adaptability is defined here as a the study abroad participants’ feeling of satisfaction and belonging in a new environment (Kristjansdottir, 2009). </a:t>
              </a:r>
            </a:p>
            <a:p>
              <a:pPr algn="just"/>
              <a:endParaRPr lang="en-US" sz="2300" dirty="0"/>
            </a:p>
            <a:p>
              <a:pPr algn="just"/>
              <a:r>
                <a:rPr lang="en-US" sz="2300" dirty="0"/>
                <a:t>Intercultural competence is defined by sets of skills individuals may possess, such as discovering and interacting with others, and valuing the differences in others’ values, beliefs, and behaviors (Scally, 2015), as well as abilities that are needed to perform effective and appropriate interactions with those who are of a different culture than one’s own (Taguchi, 2015). </a:t>
              </a:r>
            </a:p>
          </p:txBody>
        </p:sp>
      </p:grpSp>
      <p:sp>
        <p:nvSpPr>
          <p:cNvPr id="17" name="TextBox 16"/>
          <p:cNvSpPr txBox="1"/>
          <p:nvPr/>
        </p:nvSpPr>
        <p:spPr>
          <a:xfrm>
            <a:off x="14243151" y="13074685"/>
            <a:ext cx="13033390" cy="24883735"/>
          </a:xfrm>
          <a:prstGeom prst="rect">
            <a:avLst/>
          </a:prstGeom>
          <a:noFill/>
        </p:spPr>
        <p:txBody>
          <a:bodyPr wrap="square" rtlCol="0">
            <a:spAutoFit/>
          </a:bodyPr>
          <a:lstStyle/>
          <a:p>
            <a:r>
              <a:rPr lang="en-US" sz="2300" b="1" i="1" dirty="0" smtClean="0"/>
              <a:t>RQ1: </a:t>
            </a:r>
            <a:r>
              <a:rPr lang="en-US" sz="2300" i="1" dirty="0" smtClean="0"/>
              <a:t>Is there an association between intercultural competency and the structure of study abroad program?</a:t>
            </a:r>
          </a:p>
          <a:p>
            <a:endParaRPr lang="en-US" sz="2300" i="1" dirty="0" smtClean="0"/>
          </a:p>
          <a:p>
            <a:r>
              <a:rPr lang="en-US" sz="2300" b="1" i="1" dirty="0" smtClean="0"/>
              <a:t>RQ2: </a:t>
            </a:r>
            <a:r>
              <a:rPr lang="en-US" sz="2300" i="1" dirty="0" smtClean="0"/>
              <a:t>Is there an association between adaptability and the structure of study abroad program?</a:t>
            </a:r>
          </a:p>
          <a:p>
            <a:endParaRPr lang="en-US" sz="2300" dirty="0" smtClean="0"/>
          </a:p>
          <a:p>
            <a:r>
              <a:rPr lang="en-US" sz="2300" dirty="0" smtClean="0"/>
              <a:t>Sample </a:t>
            </a:r>
            <a:r>
              <a:rPr lang="en-US" sz="2300" dirty="0"/>
              <a:t>of multiple response question pertaining to intra-structural variety in program:</a:t>
            </a:r>
          </a:p>
          <a:p>
            <a:endParaRPr lang="en-US" sz="2300" dirty="0"/>
          </a:p>
          <a:p>
            <a:pPr fontAlgn="base"/>
            <a:r>
              <a:rPr lang="en-US" sz="2300" dirty="0"/>
              <a:t>			Please indicate the program-specific housing accommodations in the host country(s). 						Please check all that apply</a:t>
            </a:r>
          </a:p>
          <a:p>
            <a:pPr marL="2617470" lvl="4" indent="-788670" fontAlgn="base">
              <a:buFont typeface="Arial" panose="020B0604020202020204" pitchFamily="34" charset="0"/>
              <a:buChar char="•"/>
            </a:pPr>
            <a:r>
              <a:rPr lang="en-US" sz="2300" dirty="0"/>
              <a:t>Host family</a:t>
            </a:r>
          </a:p>
          <a:p>
            <a:pPr marL="2617470" lvl="4" indent="-788670" fontAlgn="base">
              <a:buFont typeface="Arial" panose="020B0604020202020204" pitchFamily="34" charset="0"/>
              <a:buChar char="•"/>
            </a:pPr>
            <a:r>
              <a:rPr lang="en-US" sz="2300" dirty="0"/>
              <a:t>Hostel/ hotel</a:t>
            </a:r>
          </a:p>
          <a:p>
            <a:pPr marL="2617470" lvl="4" indent="-788670" fontAlgn="base">
              <a:buFont typeface="Arial" panose="020B0604020202020204" pitchFamily="34" charset="0"/>
              <a:buChar char="•"/>
            </a:pPr>
            <a:r>
              <a:rPr lang="en-US" sz="2300" dirty="0"/>
              <a:t>University-sponsored housing (e.g. dormitory)</a:t>
            </a:r>
          </a:p>
          <a:p>
            <a:pPr marL="2617470" lvl="4" indent="-788670" fontAlgn="base">
              <a:buFont typeface="Arial" panose="020B0604020202020204" pitchFamily="34" charset="0"/>
              <a:buChar char="•"/>
            </a:pPr>
            <a:r>
              <a:rPr lang="en-US" sz="2300" dirty="0"/>
              <a:t>Other: </a:t>
            </a:r>
            <a:endParaRPr lang="en-US" sz="2300" dirty="0"/>
          </a:p>
          <a:p>
            <a:pPr marL="2617470" lvl="4" indent="-788670" fontAlgn="base">
              <a:buFont typeface="Arial" panose="020B0604020202020204" pitchFamily="34" charset="0"/>
              <a:buChar char="•"/>
            </a:pPr>
            <a:endParaRPr lang="en-US" sz="2300" dirty="0"/>
          </a:p>
          <a:p>
            <a:pPr algn="just"/>
            <a:r>
              <a:rPr lang="en-US" sz="2300" dirty="0" smtClean="0"/>
              <a:t>			The five general structural components included in the survey:</a:t>
            </a:r>
          </a:p>
          <a:p>
            <a:pPr marL="2171700" lvl="4" indent="-342900" algn="just">
              <a:buFont typeface="Arial" panose="020B0604020202020204" pitchFamily="34" charset="0"/>
              <a:buChar char="•"/>
            </a:pPr>
            <a:r>
              <a:rPr lang="en-US" sz="2300" dirty="0" smtClean="0"/>
              <a:t>Housing accommodations</a:t>
            </a:r>
          </a:p>
          <a:p>
            <a:pPr marL="2171700" lvl="4" indent="-342900" algn="just">
              <a:buFont typeface="Arial" panose="020B0604020202020204" pitchFamily="34" charset="0"/>
              <a:buChar char="•"/>
            </a:pPr>
            <a:r>
              <a:rPr lang="en-US" sz="2300" dirty="0" smtClean="0"/>
              <a:t>Housemates</a:t>
            </a:r>
          </a:p>
          <a:p>
            <a:pPr marL="2171700" lvl="4" indent="-342900" algn="just">
              <a:buFont typeface="Arial" panose="020B0604020202020204" pitchFamily="34" charset="0"/>
              <a:buChar char="•"/>
            </a:pPr>
            <a:r>
              <a:rPr lang="en-US" sz="2300" dirty="0" smtClean="0"/>
              <a:t>Classmates</a:t>
            </a:r>
          </a:p>
          <a:p>
            <a:pPr marL="2171700" lvl="4" indent="-342900" algn="just">
              <a:buFont typeface="Arial" panose="020B0604020202020204" pitchFamily="34" charset="0"/>
              <a:buChar char="•"/>
            </a:pPr>
            <a:r>
              <a:rPr lang="en-US" sz="2300" dirty="0" smtClean="0"/>
              <a:t>Instructors</a:t>
            </a:r>
          </a:p>
          <a:p>
            <a:pPr marL="2171700" lvl="4" indent="-342900" algn="just">
              <a:buFont typeface="Arial" panose="020B0604020202020204" pitchFamily="34" charset="0"/>
              <a:buChar char="•"/>
            </a:pPr>
            <a:r>
              <a:rPr lang="en-US" sz="2300" dirty="0" smtClean="0"/>
              <a:t>Learning environment</a:t>
            </a:r>
          </a:p>
          <a:p>
            <a:pPr marL="342900" indent="-342900" algn="just">
              <a:buFont typeface="Arial" panose="020B0604020202020204" pitchFamily="34" charset="0"/>
              <a:buChar char="•"/>
            </a:pPr>
            <a:endParaRPr lang="en-US" sz="2300" dirty="0" smtClean="0"/>
          </a:p>
          <a:p>
            <a:pPr algn="just"/>
            <a:r>
              <a:rPr lang="en-US" sz="2300" dirty="0" smtClean="0"/>
              <a:t>The </a:t>
            </a:r>
            <a:r>
              <a:rPr lang="en-US" sz="2300" dirty="0" smtClean="0"/>
              <a:t>number </a:t>
            </a:r>
            <a:r>
              <a:rPr lang="en-US" sz="2300" dirty="0"/>
              <a:t>of options checked by respondent were then summed and </a:t>
            </a:r>
            <a:r>
              <a:rPr lang="en-US" sz="2300" dirty="0" smtClean="0"/>
              <a:t>ran in </a:t>
            </a:r>
            <a:r>
              <a:rPr lang="en-US" sz="2300" dirty="0"/>
              <a:t>a Pearson correlation against both the adaptability and intercultural competency scales. This procedure was followed for each of the five intra-structural variety variables that we included in the survey. We found no correlations between any the degree of intra-structural variety variables with either sojourner outcome. In other words, in the case of the housing accommodations variable, for example, there was no correlation between a diverse program-specific housing accommodation experience and adaptability or intercultural competency</a:t>
            </a:r>
            <a:r>
              <a:rPr lang="en-US" sz="2300" dirty="0" smtClean="0"/>
              <a:t>.</a:t>
            </a:r>
          </a:p>
          <a:p>
            <a:pPr algn="just"/>
            <a:endParaRPr lang="en-US" sz="2300" dirty="0"/>
          </a:p>
          <a:p>
            <a:pPr algn="just"/>
            <a:r>
              <a:rPr lang="en-US" sz="2300" dirty="0"/>
              <a:t>We then used independent samples t-test to examine individual options against the sojourner outcomes. We did not control for respondents who had selected more than one option, so statistically significant correlations between any one option and an outcome did not inherently exclude the </a:t>
            </a:r>
            <a:r>
              <a:rPr lang="en-US" sz="2300" dirty="0" smtClean="0"/>
              <a:t>possibility of a respondent selecting any </a:t>
            </a:r>
            <a:r>
              <a:rPr lang="en-US" sz="2300" dirty="0"/>
              <a:t>of other </a:t>
            </a:r>
            <a:r>
              <a:rPr lang="en-US" sz="2300" dirty="0" smtClean="0"/>
              <a:t>options in addition.</a:t>
            </a:r>
            <a:endParaRPr lang="en-US" sz="2300" dirty="0"/>
          </a:p>
          <a:p>
            <a:pPr algn="just"/>
            <a:r>
              <a:rPr lang="en-US" sz="2300" dirty="0"/>
              <a:t/>
            </a:r>
            <a:br>
              <a:rPr lang="en-US" sz="2300" dirty="0"/>
            </a:br>
            <a:r>
              <a:rPr lang="en-US" sz="2300" dirty="0"/>
              <a:t>Housing </a:t>
            </a:r>
            <a:r>
              <a:rPr lang="en-US" sz="2300" dirty="0" smtClean="0"/>
              <a:t>Accommodations: </a:t>
            </a:r>
            <a:r>
              <a:rPr lang="en-US" sz="2300" dirty="0"/>
              <a:t>The association between living with a host family and intercultural competency was statistically significant </a:t>
            </a:r>
            <a:r>
              <a:rPr lang="en-US" sz="2300" dirty="0" smtClean="0"/>
              <a:t>(p = .01), </a:t>
            </a:r>
            <a:r>
              <a:rPr lang="en-US" sz="2300" dirty="0"/>
              <a:t>whereas there was no association between either outcome and living in university-sponsored </a:t>
            </a:r>
            <a:r>
              <a:rPr lang="en-US" sz="2300" dirty="0" smtClean="0"/>
              <a:t>housing (e.g. dormitories) </a:t>
            </a:r>
            <a:r>
              <a:rPr lang="en-US" sz="2300" dirty="0"/>
              <a:t>or hostels/ hotels</a:t>
            </a:r>
            <a:r>
              <a:rPr lang="en-US" sz="2300" dirty="0" smtClean="0"/>
              <a:t>.</a:t>
            </a:r>
          </a:p>
          <a:p>
            <a:endParaRPr lang="en-US" sz="2300" dirty="0"/>
          </a:p>
          <a:p>
            <a:endParaRPr lang="en-US" sz="2300" dirty="0"/>
          </a:p>
          <a:p>
            <a:r>
              <a:rPr lang="en-US" sz="2300" dirty="0"/>
              <a:t/>
            </a:r>
            <a:br>
              <a:rPr lang="en-US" sz="2300" dirty="0"/>
            </a:br>
            <a:endParaRPr lang="en-US" sz="2300" dirty="0"/>
          </a:p>
          <a:p>
            <a:r>
              <a:rPr lang="en-US" sz="2400" dirty="0"/>
              <a:t/>
            </a:r>
            <a:br>
              <a:rPr lang="en-US" sz="2400" dirty="0"/>
            </a:br>
            <a:endParaRPr lang="en-US" sz="2300" dirty="0" smtClean="0"/>
          </a:p>
          <a:p>
            <a:endParaRPr lang="en-US" sz="2300" dirty="0"/>
          </a:p>
          <a:p>
            <a:pPr algn="just"/>
            <a:r>
              <a:rPr lang="en-US" sz="2300" dirty="0" smtClean="0"/>
              <a:t>In-Country </a:t>
            </a:r>
            <a:r>
              <a:rPr lang="en-US" sz="2300" dirty="0"/>
              <a:t>Course Leadership: We also found a correlation (p = .</a:t>
            </a:r>
            <a:r>
              <a:rPr lang="en-US" sz="2300" dirty="0" smtClean="0"/>
              <a:t>096) </a:t>
            </a:r>
            <a:r>
              <a:rPr lang="en-US" sz="2300" dirty="0"/>
              <a:t>between having at least some component of course instruction from a home university instructor while in the host country and intercultural competency through an independent samples t-test. We make a case for this to be statistically significant (p = .05) through a one-tailed t-test in the discussion section</a:t>
            </a:r>
            <a:r>
              <a:rPr lang="en-US" sz="2300" dirty="0" smtClean="0"/>
              <a:t>.</a:t>
            </a:r>
            <a:endParaRPr lang="en-US" sz="2300" dirty="0"/>
          </a:p>
          <a:p>
            <a:endParaRPr lang="en-US" sz="2300" dirty="0"/>
          </a:p>
          <a:p>
            <a:endParaRPr lang="en-US" sz="2300" dirty="0" smtClean="0"/>
          </a:p>
          <a:p>
            <a:endParaRPr lang="en-US" sz="2300" dirty="0"/>
          </a:p>
          <a:p>
            <a:endParaRPr lang="en-US" sz="2300" dirty="0" smtClean="0"/>
          </a:p>
          <a:p>
            <a:endParaRPr lang="en-US" sz="2300" dirty="0"/>
          </a:p>
          <a:p>
            <a:endParaRPr lang="en-US" sz="2300" dirty="0" smtClean="0"/>
          </a:p>
          <a:p>
            <a:endParaRPr lang="en-US" sz="2300" dirty="0"/>
          </a:p>
          <a:p>
            <a:pPr algn="just"/>
            <a:endParaRPr lang="en-US" sz="2300" dirty="0" smtClean="0"/>
          </a:p>
          <a:p>
            <a:pPr algn="just"/>
            <a:r>
              <a:rPr lang="en-US" sz="2300" dirty="0" smtClean="0"/>
              <a:t>Independent </a:t>
            </a:r>
            <a:r>
              <a:rPr lang="en-US" sz="2300" dirty="0"/>
              <a:t>samples t-tests on all other structural variables and their individual options yielded no other relationships with either adaptability or intercultural competency</a:t>
            </a:r>
            <a:r>
              <a:rPr lang="en-US" sz="2300" dirty="0" smtClean="0"/>
              <a:t>.</a:t>
            </a:r>
          </a:p>
          <a:p>
            <a:endParaRPr lang="en-US" sz="2300" dirty="0" smtClean="0"/>
          </a:p>
          <a:p>
            <a:r>
              <a:rPr lang="en-US" sz="2300" dirty="0" smtClean="0"/>
              <a:t>Other Findings</a:t>
            </a:r>
          </a:p>
          <a:p>
            <a:endParaRPr lang="en-US" sz="2300" dirty="0"/>
          </a:p>
          <a:p>
            <a:pPr marL="788670" indent="-788670">
              <a:buFont typeface="Arial" panose="020B0604020202020204" pitchFamily="34" charset="0"/>
              <a:buChar char="•"/>
            </a:pPr>
            <a:r>
              <a:rPr lang="en-US" sz="2300" dirty="0" smtClean="0"/>
              <a:t>We </a:t>
            </a:r>
            <a:r>
              <a:rPr lang="en-US" sz="2300" dirty="0"/>
              <a:t>found no correlation between duration of program and </a:t>
            </a:r>
            <a:r>
              <a:rPr lang="en-US" sz="2300" dirty="0" smtClean="0"/>
              <a:t>either outcome. Previous research that examined similar study abroad outcomes has also concluded that there is no correlation between program duration alone and outcomes. </a:t>
            </a:r>
            <a:endParaRPr lang="en-US" sz="2300" dirty="0"/>
          </a:p>
          <a:p>
            <a:pPr marL="788670" indent="-788670">
              <a:buFont typeface="Arial" panose="020B0604020202020204" pitchFamily="34" charset="0"/>
              <a:buChar char="•"/>
            </a:pPr>
            <a:r>
              <a:rPr lang="en-US" sz="2300" dirty="0" smtClean="0"/>
              <a:t>The </a:t>
            </a:r>
            <a:r>
              <a:rPr lang="en-US" sz="2300" dirty="0"/>
              <a:t>number of programs completed and </a:t>
            </a:r>
            <a:r>
              <a:rPr lang="en-US" sz="2300" dirty="0" smtClean="0"/>
              <a:t>adaptability </a:t>
            </a:r>
            <a:r>
              <a:rPr lang="en-US" sz="2300" dirty="0"/>
              <a:t>have a correlation of </a:t>
            </a:r>
            <a:r>
              <a:rPr lang="en-US" sz="2300" dirty="0" smtClean="0"/>
              <a:t>.30**</a:t>
            </a:r>
            <a:endParaRPr lang="en-US" sz="2300" dirty="0"/>
          </a:p>
          <a:p>
            <a:pPr marL="788670" indent="-788670">
              <a:buFont typeface="Arial" panose="020B0604020202020204" pitchFamily="34" charset="0"/>
              <a:buChar char="•"/>
            </a:pPr>
            <a:r>
              <a:rPr lang="en-US" sz="2300" dirty="0"/>
              <a:t>The number of programs completed and </a:t>
            </a:r>
            <a:r>
              <a:rPr lang="en-US" sz="2300" dirty="0" smtClean="0"/>
              <a:t>intercultural </a:t>
            </a:r>
            <a:r>
              <a:rPr lang="en-US" sz="2300" dirty="0"/>
              <a:t>c</a:t>
            </a:r>
            <a:r>
              <a:rPr lang="en-US" sz="2300" dirty="0" smtClean="0"/>
              <a:t>ompetency </a:t>
            </a:r>
            <a:r>
              <a:rPr lang="en-US" sz="2300" dirty="0"/>
              <a:t>have a correlation of .</a:t>
            </a:r>
            <a:r>
              <a:rPr lang="en-US" sz="2300" dirty="0" smtClean="0"/>
              <a:t>18**</a:t>
            </a:r>
            <a:endParaRPr lang="en-US" sz="2300" dirty="0"/>
          </a:p>
          <a:p>
            <a:pPr marL="788670" indent="-788670">
              <a:buFont typeface="Arial" panose="020B0604020202020204" pitchFamily="34" charset="0"/>
              <a:buChar char="•"/>
            </a:pPr>
            <a:r>
              <a:rPr lang="en-US" sz="2300" dirty="0"/>
              <a:t>Unlike suggestions of previous research, we found no correlation between </a:t>
            </a:r>
            <a:r>
              <a:rPr lang="en-US" sz="2300" dirty="0" smtClean="0"/>
              <a:t>pre-, </a:t>
            </a:r>
            <a:r>
              <a:rPr lang="en-US" sz="2300" dirty="0"/>
              <a:t>during-, or post- program mentoring and either sojourner outcome</a:t>
            </a:r>
            <a:r>
              <a:rPr lang="en-US" sz="2300" dirty="0" smtClean="0"/>
              <a:t>.</a:t>
            </a:r>
          </a:p>
          <a:p>
            <a:pPr marL="788670" indent="-788670">
              <a:buFont typeface="Arial" panose="020B0604020202020204" pitchFamily="34" charset="0"/>
              <a:buChar char="•"/>
            </a:pPr>
            <a:r>
              <a:rPr lang="en-US" sz="2300" dirty="0"/>
              <a:t>Adaptability is significantly and positively associated with how many experiences you have completed. Therefore, the more study abroad/ international immersion programs a student completes, the higher levels of adaptability they experience once they return to their home country. </a:t>
            </a:r>
            <a:endParaRPr lang="en-US" sz="2300" dirty="0" smtClean="0"/>
          </a:p>
        </p:txBody>
      </p:sp>
      <p:graphicFrame>
        <p:nvGraphicFramePr>
          <p:cNvPr id="49" name="Chart 48">
            <a:extLst>
              <a:ext uri="{FF2B5EF4-FFF2-40B4-BE49-F238E27FC236}">
                <a16:creationId xmlns:a16="http://schemas.microsoft.com/office/drawing/2014/main" id="{00000000-0008-0000-0000-000005000000}"/>
              </a:ext>
            </a:extLst>
          </p:cNvPr>
          <p:cNvGraphicFramePr/>
          <p:nvPr>
            <p:extLst>
              <p:ext uri="{D42A27DB-BD31-4B8C-83A1-F6EECF244321}">
                <p14:modId xmlns:p14="http://schemas.microsoft.com/office/powerpoint/2010/main" val="3885406810"/>
              </p:ext>
            </p:extLst>
          </p:nvPr>
        </p:nvGraphicFramePr>
        <p:xfrm>
          <a:off x="1892968" y="32018543"/>
          <a:ext cx="5161384" cy="5563663"/>
        </p:xfrm>
        <a:graphic>
          <a:graphicData uri="http://schemas.openxmlformats.org/drawingml/2006/chart">
            <c:chart xmlns:c="http://schemas.openxmlformats.org/drawingml/2006/chart" xmlns:r="http://schemas.openxmlformats.org/officeDocument/2006/relationships" r:id="rId3"/>
          </a:graphicData>
        </a:graphic>
      </p:graphicFrame>
      <p:grpSp>
        <p:nvGrpSpPr>
          <p:cNvPr id="40" name="Group 39"/>
          <p:cNvGrpSpPr/>
          <p:nvPr/>
        </p:nvGrpSpPr>
        <p:grpSpPr>
          <a:xfrm>
            <a:off x="27885961" y="22921001"/>
            <a:ext cx="13556183" cy="4764040"/>
            <a:chOff x="28146153" y="20672135"/>
            <a:chExt cx="12805181" cy="4767861"/>
          </a:xfrm>
        </p:grpSpPr>
        <p:sp>
          <p:nvSpPr>
            <p:cNvPr id="42" name="Rectangle 41">
              <a:extLst>
                <a:ext uri="{FF2B5EF4-FFF2-40B4-BE49-F238E27FC236}">
                  <a16:creationId xmlns:a16="http://schemas.microsoft.com/office/drawing/2014/main" id="{F3DA9917-4611-4760-B5CE-D49DE2720240}"/>
                </a:ext>
              </a:extLst>
            </p:cNvPr>
            <p:cNvSpPr/>
            <p:nvPr/>
          </p:nvSpPr>
          <p:spPr>
            <a:xfrm>
              <a:off x="28146153" y="20713851"/>
              <a:ext cx="12805181" cy="472064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210"/>
            </a:p>
          </p:txBody>
        </p:sp>
        <p:sp>
          <p:nvSpPr>
            <p:cNvPr id="43" name="TextBox 42">
              <a:extLst>
                <a:ext uri="{FF2B5EF4-FFF2-40B4-BE49-F238E27FC236}">
                  <a16:creationId xmlns:a16="http://schemas.microsoft.com/office/drawing/2014/main" id="{8662F6EE-FE16-4EE6-8FD4-D93CB918A9EE}"/>
                </a:ext>
              </a:extLst>
            </p:cNvPr>
            <p:cNvSpPr txBox="1"/>
            <p:nvPr/>
          </p:nvSpPr>
          <p:spPr>
            <a:xfrm>
              <a:off x="28235840" y="20672135"/>
              <a:ext cx="10756968" cy="1274195"/>
            </a:xfrm>
            <a:prstGeom prst="rect">
              <a:avLst/>
            </a:prstGeom>
            <a:noFill/>
          </p:spPr>
          <p:txBody>
            <a:bodyPr rot="0" spcFirstLastPara="0" vertOverflow="overflow" horzOverflow="overflow" vert="horz" wrap="square" lIns="315468" tIns="157734" rIns="315468" bIns="157734" numCol="1" spcCol="0" rtlCol="0" fromWordArt="0" anchor="t" anchorCtr="0" forceAA="0" compatLnSpc="1">
              <a:prstTxWarp prst="textNoShape">
                <a:avLst/>
              </a:prstTxWarp>
              <a:spAutoFit/>
            </a:bodyPr>
            <a:lstStyle/>
            <a:p>
              <a:r>
                <a:rPr lang="en-US" sz="6210" dirty="0">
                  <a:cs typeface="Calibri"/>
                </a:rPr>
                <a:t>Our Team’s Experiences Abroad</a:t>
              </a:r>
              <a:endParaRPr lang="en-US" sz="6210" dirty="0"/>
            </a:p>
          </p:txBody>
        </p:sp>
        <p:sp>
          <p:nvSpPr>
            <p:cNvPr id="45" name="Rectangle 44"/>
            <p:cNvSpPr/>
            <p:nvPr/>
          </p:nvSpPr>
          <p:spPr>
            <a:xfrm>
              <a:off x="28307328" y="21792050"/>
              <a:ext cx="12383471" cy="3647946"/>
            </a:xfrm>
            <a:prstGeom prst="rect">
              <a:avLst/>
            </a:prstGeom>
          </p:spPr>
          <p:txBody>
            <a:bodyPr wrap="square">
              <a:spAutoFit/>
            </a:bodyPr>
            <a:lstStyle/>
            <a:p>
              <a:pPr algn="just"/>
              <a:r>
                <a:rPr lang="en-US" sz="2300" dirty="0"/>
                <a:t>Among the five members of our team, we have completed the following study abroad/ international immersion programs offered by the University of Wisconsin-Eau Claire</a:t>
              </a:r>
              <a:r>
                <a:rPr lang="en-US" sz="2300" dirty="0" smtClean="0"/>
                <a:t>:</a:t>
              </a:r>
              <a:endParaRPr lang="en-US" sz="2300" dirty="0"/>
            </a:p>
            <a:p>
              <a:pPr marL="800100" lvl="1" indent="-342900" algn="just">
                <a:buFont typeface="Arial" panose="020B0604020202020204" pitchFamily="34" charset="0"/>
                <a:buChar char="•"/>
              </a:pPr>
              <a:r>
                <a:rPr lang="en-US" sz="2300" dirty="0"/>
                <a:t>Study Abroad in Valladolid, Spain during Fall 2015</a:t>
              </a:r>
            </a:p>
            <a:p>
              <a:pPr marL="800100" lvl="1" indent="-342900" algn="just">
                <a:buFont typeface="Arial" panose="020B0604020202020204" pitchFamily="34" charset="0"/>
                <a:buChar char="•"/>
              </a:pPr>
              <a:r>
                <a:rPr lang="en-US" sz="2300" dirty="0"/>
                <a:t>Study Abroad in Florence, Italy during Spring 2016</a:t>
              </a:r>
            </a:p>
            <a:p>
              <a:pPr marL="800100" lvl="1" indent="-342900" algn="just">
                <a:buFont typeface="Arial" panose="020B0604020202020204" pitchFamily="34" charset="0"/>
                <a:buChar char="•"/>
              </a:pPr>
              <a:r>
                <a:rPr lang="en-US" sz="2300" dirty="0"/>
                <a:t>National Student Exchange in San Juan, Puerto Rico during Spring 2016</a:t>
              </a:r>
            </a:p>
            <a:p>
              <a:pPr marL="800100" lvl="1" indent="-342900" algn="just">
                <a:buFont typeface="Arial" panose="020B0604020202020204" pitchFamily="34" charset="0"/>
                <a:buChar char="•"/>
              </a:pPr>
              <a:r>
                <a:rPr lang="en-US" sz="2300" dirty="0"/>
                <a:t>Faculty-Led Intercultural Immersion Experience in Harlaxton, England during Summer 2016 </a:t>
              </a:r>
            </a:p>
            <a:p>
              <a:pPr marL="800100" lvl="1" indent="-342900" algn="just">
                <a:buFont typeface="Arial" panose="020B0604020202020204" pitchFamily="34" charset="0"/>
                <a:buChar char="•"/>
              </a:pPr>
              <a:r>
                <a:rPr lang="en-US" sz="2300" dirty="0"/>
                <a:t>Study Abroad in Winchester, England during Fall 2016</a:t>
              </a:r>
            </a:p>
            <a:p>
              <a:pPr marL="800100" lvl="1" indent="-342900" algn="just">
                <a:buFont typeface="Arial" panose="020B0604020202020204" pitchFamily="34" charset="0"/>
                <a:buChar char="•"/>
              </a:pPr>
              <a:r>
                <a:rPr lang="en-US" sz="2300" dirty="0"/>
                <a:t>International Fellows Program in Chengdu, China during Summer 2017</a:t>
              </a:r>
            </a:p>
            <a:p>
              <a:pPr marL="800100" lvl="1" indent="-342900" algn="just">
                <a:buFont typeface="Arial" panose="020B0604020202020204" pitchFamily="34" charset="0"/>
                <a:buChar char="•"/>
              </a:pPr>
              <a:r>
                <a:rPr lang="en-US" sz="2300" dirty="0"/>
                <a:t>Study Abroad in Lyon, France during Fall 2017</a:t>
              </a:r>
            </a:p>
            <a:p>
              <a:pPr marL="800100" lvl="1" indent="-342900" algn="just">
                <a:buFont typeface="Arial" panose="020B0604020202020204" pitchFamily="34" charset="0"/>
                <a:buChar char="•"/>
              </a:pPr>
              <a:r>
                <a:rPr lang="en-US" sz="2300" dirty="0"/>
                <a:t>Faculty-Led Intercultural Immersion Experience in Ecuador during Winterim 2018</a:t>
              </a:r>
            </a:p>
          </p:txBody>
        </p:sp>
      </p:grpSp>
      <p:grpSp>
        <p:nvGrpSpPr>
          <p:cNvPr id="57" name="Group 56"/>
          <p:cNvGrpSpPr/>
          <p:nvPr/>
        </p:nvGrpSpPr>
        <p:grpSpPr>
          <a:xfrm>
            <a:off x="27905701" y="27862720"/>
            <a:ext cx="13536443" cy="6924265"/>
            <a:chOff x="27941570" y="27265739"/>
            <a:chExt cx="13234575" cy="6924265"/>
          </a:xfrm>
        </p:grpSpPr>
        <p:pic>
          <p:nvPicPr>
            <p:cNvPr id="24" name="Picture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375214" y="31389074"/>
              <a:ext cx="2800930" cy="2800930"/>
            </a:xfrm>
            <a:prstGeom prst="rect">
              <a:avLst/>
            </a:prstGeom>
          </p:spPr>
        </p:pic>
        <p:pic>
          <p:nvPicPr>
            <p:cNvPr id="32" name="Picture 3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857865" y="27265739"/>
              <a:ext cx="3318280" cy="2703785"/>
            </a:xfrm>
            <a:prstGeom prst="rect">
              <a:avLst/>
            </a:prstGeom>
          </p:spPr>
        </p:pic>
        <p:pic>
          <p:nvPicPr>
            <p:cNvPr id="34" name="Picture 3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233940" y="30488082"/>
              <a:ext cx="5099742" cy="3325457"/>
            </a:xfrm>
            <a:prstGeom prst="rect">
              <a:avLst/>
            </a:prstGeom>
          </p:spPr>
        </p:pic>
        <p:pic>
          <p:nvPicPr>
            <p:cNvPr id="36" name="Picture 3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941570" y="27271771"/>
              <a:ext cx="3361444" cy="2521082"/>
            </a:xfrm>
            <a:prstGeom prst="rect">
              <a:avLst/>
            </a:prstGeom>
          </p:spPr>
        </p:pic>
        <p:pic>
          <p:nvPicPr>
            <p:cNvPr id="37" name="Picture 36"/>
            <p:cNvPicPr>
              <a:picLocks noChangeAspect="1"/>
            </p:cNvPicPr>
            <p:nvPr/>
          </p:nvPicPr>
          <p:blipFill rotWithShape="1">
            <a:blip r:embed="rId8" cstate="print">
              <a:extLst>
                <a:ext uri="{28A0092B-C50C-407E-A947-70E740481C1C}">
                  <a14:useLocalDpi xmlns:a14="http://schemas.microsoft.com/office/drawing/2010/main" val="0"/>
                </a:ext>
              </a:extLst>
            </a:blip>
            <a:srcRect t="67" b="28107"/>
            <a:stretch/>
          </p:blipFill>
          <p:spPr>
            <a:xfrm>
              <a:off x="30874765" y="28755527"/>
              <a:ext cx="2753026" cy="2636494"/>
            </a:xfrm>
            <a:prstGeom prst="rect">
              <a:avLst/>
            </a:prstGeom>
          </p:spPr>
        </p:pic>
        <p:pic>
          <p:nvPicPr>
            <p:cNvPr id="38" name="Picture 37"/>
            <p:cNvPicPr>
              <a:picLocks noChangeAspect="1"/>
            </p:cNvPicPr>
            <p:nvPr/>
          </p:nvPicPr>
          <p:blipFill rotWithShape="1">
            <a:blip r:embed="rId9" cstate="print">
              <a:extLst>
                <a:ext uri="{28A0092B-C50C-407E-A947-70E740481C1C}">
                  <a14:useLocalDpi xmlns:a14="http://schemas.microsoft.com/office/drawing/2010/main" val="0"/>
                </a:ext>
              </a:extLst>
            </a:blip>
            <a:srcRect l="8392" t="5319" r="1" b="9830"/>
            <a:stretch/>
          </p:blipFill>
          <p:spPr>
            <a:xfrm>
              <a:off x="36323450" y="29013156"/>
              <a:ext cx="2538549" cy="2351314"/>
            </a:xfrm>
            <a:prstGeom prst="rect">
              <a:avLst/>
            </a:prstGeom>
          </p:spPr>
        </p:pic>
        <p:pic>
          <p:nvPicPr>
            <p:cNvPr id="1026" name="Picture 2" descr="https://lh3.googleusercontent.com/AEvuUerntDtEHh42ZZVXMjbaoq5Kvvpvf-HoMmZ8s3ayuWH4QBK2_Cp0LCS8DHh6AAymX4oYrYOf--i1MDISIAUFStj0DU1DTENAed7myMNBtkfDVkavsgt9qFAWdAbuT08wY8AE"/>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5144" r="20960" b="-38"/>
            <a:stretch/>
          </p:blipFill>
          <p:spPr bwMode="auto">
            <a:xfrm>
              <a:off x="27957254" y="30752449"/>
              <a:ext cx="3385683" cy="343755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4"/>
            <p:cNvPicPr>
              <a:picLocks noChangeAspect="1"/>
            </p:cNvPicPr>
            <p:nvPr/>
          </p:nvPicPr>
          <p:blipFill rotWithShape="1">
            <a:blip r:embed="rId11" cstate="print">
              <a:extLst>
                <a:ext uri="{28A0092B-C50C-407E-A947-70E740481C1C}">
                  <a14:useLocalDpi xmlns:a14="http://schemas.microsoft.com/office/drawing/2010/main" val="0"/>
                </a:ext>
              </a:extLst>
            </a:blip>
            <a:srcRect l="1846" t="11365" r="11725" b="45"/>
            <a:stretch/>
          </p:blipFill>
          <p:spPr>
            <a:xfrm>
              <a:off x="33796367" y="27504951"/>
              <a:ext cx="2715909" cy="2783807"/>
            </a:xfrm>
            <a:prstGeom prst="rect">
              <a:avLst/>
            </a:prstGeom>
          </p:spPr>
        </p:pic>
      </p:grpSp>
      <p:sp>
        <p:nvSpPr>
          <p:cNvPr id="39" name="TextBox 38"/>
          <p:cNvSpPr txBox="1"/>
          <p:nvPr/>
        </p:nvSpPr>
        <p:spPr>
          <a:xfrm>
            <a:off x="28146153" y="6098571"/>
            <a:ext cx="13025470" cy="7879080"/>
          </a:xfrm>
          <a:prstGeom prst="rect">
            <a:avLst/>
          </a:prstGeom>
          <a:noFill/>
        </p:spPr>
        <p:txBody>
          <a:bodyPr wrap="square" rtlCol="0">
            <a:spAutoFit/>
          </a:bodyPr>
          <a:lstStyle/>
          <a:p>
            <a:pPr algn="just" fontAlgn="base"/>
            <a:r>
              <a:rPr lang="en-US" sz="2300" dirty="0" smtClean="0"/>
              <a:t>We found no </a:t>
            </a:r>
            <a:r>
              <a:rPr lang="en-US" sz="2300" dirty="0"/>
              <a:t>correlation between the </a:t>
            </a:r>
            <a:r>
              <a:rPr lang="en-US" sz="2300" dirty="0" smtClean="0"/>
              <a:t>amount of variety within any of the five structural components of UWEC’s </a:t>
            </a:r>
            <a:r>
              <a:rPr lang="en-US" sz="2300" dirty="0"/>
              <a:t>study abroad/ international immersion </a:t>
            </a:r>
            <a:r>
              <a:rPr lang="en-US" sz="2300" dirty="0" smtClean="0"/>
              <a:t>programs </a:t>
            </a:r>
            <a:r>
              <a:rPr lang="en-US" sz="2300" dirty="0"/>
              <a:t>and intercultural competency or </a:t>
            </a:r>
            <a:r>
              <a:rPr lang="en-US" sz="2300" dirty="0" smtClean="0"/>
              <a:t>adaptability. </a:t>
            </a:r>
          </a:p>
          <a:p>
            <a:pPr algn="just" fontAlgn="base"/>
            <a:endParaRPr lang="en-US" sz="2300" dirty="0"/>
          </a:p>
          <a:p>
            <a:pPr algn="just" fontAlgn="base"/>
            <a:r>
              <a:rPr lang="en-US" sz="2300" dirty="0" smtClean="0"/>
              <a:t>The study did yield a positive, statistically significant correlation between program participants having a host family and their intercultural competency. Due to the nature of the study, there is no way to tell if they lived with a host family for part or all of the program. Similarly, the correlation we found between intercultural competency and having at least some component of in-country coursework from an instructor from the participant’s host university refers to UWEC faculty or staff. Previous research (Yang, Orrego, Phillips, 2016) indicates that program-specific cultural mentoring is significantly and positively correlated with intercultural communication competence. We believe that a similar phenomenon is happening for UWEC students who have at least one UWEC professor with them while abroad as is the case with the University's Faculty-Led Intercultural Immersion Experiences and International Fellows Programs. Often times professors traveling abroad with students have a wealth of experiences abroad, often pertaining to the program’s specific host country(s) which allows the professor to act as a cultural liaison and mentor for students. </a:t>
            </a:r>
            <a:endParaRPr lang="en-US" sz="2300" dirty="0" smtClean="0">
              <a:solidFill>
                <a:srgbClr val="FF0000"/>
              </a:solidFill>
            </a:endParaRPr>
          </a:p>
          <a:p>
            <a:pPr algn="just" fontAlgn="base"/>
            <a:endParaRPr lang="en-US" sz="2300" dirty="0"/>
          </a:p>
          <a:p>
            <a:pPr algn="just" fontAlgn="base"/>
            <a:r>
              <a:rPr lang="en-US" sz="2300" dirty="0" smtClean="0"/>
              <a:t>No other correlations were found using this same method between either outcome and any of the individual structural component options. This is most likely because some of the options were selected too infrequently by our survey respondents.</a:t>
            </a:r>
          </a:p>
          <a:p>
            <a:pPr algn="just" fontAlgn="base"/>
            <a:r>
              <a:rPr lang="en-US" sz="2300" dirty="0"/>
              <a:t/>
            </a:r>
            <a:br>
              <a:rPr lang="en-US" sz="2300" dirty="0"/>
            </a:br>
            <a:r>
              <a:rPr lang="en-US" sz="2300" dirty="0"/>
              <a:t>Future research could survey students both before and after completing their program in </a:t>
            </a:r>
            <a:r>
              <a:rPr lang="en-US" sz="2300" dirty="0" smtClean="0"/>
              <a:t>order </a:t>
            </a:r>
            <a:r>
              <a:rPr lang="en-US" sz="2300" dirty="0"/>
              <a:t>to isolate changes in sojourner outcomes based on single program experiences as opposed to our study in which we had participants who had completed multiple programs in some cases. </a:t>
            </a:r>
          </a:p>
        </p:txBody>
      </p:sp>
      <p:grpSp>
        <p:nvGrpSpPr>
          <p:cNvPr id="71" name="Group 70"/>
          <p:cNvGrpSpPr/>
          <p:nvPr/>
        </p:nvGrpSpPr>
        <p:grpSpPr>
          <a:xfrm>
            <a:off x="332723" y="300686"/>
            <a:ext cx="41370448" cy="4410458"/>
            <a:chOff x="332723" y="798895"/>
            <a:chExt cx="41109421" cy="4410458"/>
          </a:xfrm>
        </p:grpSpPr>
        <p:sp>
          <p:nvSpPr>
            <p:cNvPr id="2" name="Rectangle 1">
              <a:extLst>
                <a:ext uri="{FF2B5EF4-FFF2-40B4-BE49-F238E27FC236}">
                  <a16:creationId xmlns:a16="http://schemas.microsoft.com/office/drawing/2014/main" id="{82681C0F-705E-47D6-B4C6-683571F7F333}"/>
                </a:ext>
              </a:extLst>
            </p:cNvPr>
            <p:cNvSpPr/>
            <p:nvPr/>
          </p:nvSpPr>
          <p:spPr>
            <a:xfrm>
              <a:off x="332723" y="798895"/>
              <a:ext cx="41109421" cy="42027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140" b="1">
                  <a:cs typeface="Calibri"/>
                </a:rPr>
                <a:t>.</a:t>
              </a:r>
              <a:endParaRPr lang="en-US" sz="6210">
                <a:cs typeface="Calibri"/>
              </a:endParaRPr>
            </a:p>
          </p:txBody>
        </p:sp>
        <p:sp>
          <p:nvSpPr>
            <p:cNvPr id="58" name="Rectangle 57"/>
            <p:cNvSpPr/>
            <p:nvPr/>
          </p:nvSpPr>
          <p:spPr>
            <a:xfrm>
              <a:off x="694103" y="1070403"/>
              <a:ext cx="40488660" cy="35430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p:cNvSpPr txBox="1"/>
            <p:nvPr/>
          </p:nvSpPr>
          <p:spPr>
            <a:xfrm>
              <a:off x="1224252" y="1369312"/>
              <a:ext cx="39466547" cy="892552"/>
            </a:xfrm>
            <a:prstGeom prst="rect">
              <a:avLst/>
            </a:prstGeom>
            <a:noFill/>
          </p:spPr>
          <p:txBody>
            <a:bodyPr wrap="square" rtlCol="0">
              <a:spAutoFit/>
            </a:bodyPr>
            <a:lstStyle/>
            <a:p>
              <a:pPr algn="ctr"/>
              <a:r>
                <a:rPr lang="en-US" sz="5200" b="1" dirty="0"/>
                <a:t>Returning to campus after study abroad: differences in intercultural competency and adaptability based on structure of study abroad program</a:t>
              </a:r>
              <a:endParaRPr lang="en-US" sz="5200" b="1" dirty="0">
                <a:cs typeface="Calibri"/>
              </a:endParaRPr>
            </a:p>
          </p:txBody>
        </p:sp>
        <p:sp>
          <p:nvSpPr>
            <p:cNvPr id="61" name="TextBox 60"/>
            <p:cNvSpPr txBox="1"/>
            <p:nvPr/>
          </p:nvSpPr>
          <p:spPr>
            <a:xfrm>
              <a:off x="9050665" y="2347031"/>
              <a:ext cx="23629685" cy="2862322"/>
            </a:xfrm>
            <a:prstGeom prst="rect">
              <a:avLst/>
            </a:prstGeom>
            <a:noFill/>
          </p:spPr>
          <p:txBody>
            <a:bodyPr wrap="square" rtlCol="0">
              <a:spAutoFit/>
            </a:bodyPr>
            <a:lstStyle/>
            <a:p>
              <a:pPr algn="ctr"/>
              <a:r>
                <a:rPr lang="en-US" sz="4500" dirty="0">
                  <a:cs typeface="Calibri"/>
                </a:rPr>
                <a:t>Student researchers: Cora Cornett, Brett Hayden, Katie Forsha, Graham Rowe, and Danielle Wallace</a:t>
              </a:r>
            </a:p>
            <a:p>
              <a:pPr algn="ctr"/>
              <a:r>
                <a:rPr lang="en-US" sz="4500" dirty="0">
                  <a:cs typeface="Calibri"/>
                </a:rPr>
                <a:t>Faculty </a:t>
              </a:r>
              <a:r>
                <a:rPr lang="en-US" sz="4500" dirty="0" smtClean="0">
                  <a:cs typeface="Calibri"/>
                </a:rPr>
                <a:t>mentor: Martha Fay, Ph.D.</a:t>
              </a:r>
              <a:endParaRPr lang="en-US" sz="4500" dirty="0">
                <a:cs typeface="Calibri"/>
              </a:endParaRPr>
            </a:p>
            <a:p>
              <a:pPr algn="ctr"/>
              <a:r>
                <a:rPr lang="en-US" sz="4500" dirty="0">
                  <a:cs typeface="Calibri"/>
                </a:rPr>
                <a:t>Department of Communication &amp; Journalism, University of Wisconsin-Eau Claire</a:t>
              </a:r>
            </a:p>
            <a:p>
              <a:endParaRPr lang="en-US" sz="4500" dirty="0"/>
            </a:p>
          </p:txBody>
        </p:sp>
        <p:pic>
          <p:nvPicPr>
            <p:cNvPr id="63" name="Picture 62"/>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4499063" y="2409943"/>
              <a:ext cx="5928498" cy="1747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63"/>
            <p:cNvPicPr/>
            <p:nvPr/>
          </p:nvPicPr>
          <p:blipFill>
            <a:blip r:embed="rId13">
              <a:extLst>
                <a:ext uri="{28A0092B-C50C-407E-A947-70E740481C1C}">
                  <a14:useLocalDpi xmlns:a14="http://schemas.microsoft.com/office/drawing/2010/main" val="0"/>
                </a:ext>
              </a:extLst>
            </a:blip>
            <a:stretch>
              <a:fillRect/>
            </a:stretch>
          </p:blipFill>
          <p:spPr>
            <a:xfrm>
              <a:off x="1031748" y="2421269"/>
              <a:ext cx="4801371" cy="1844442"/>
            </a:xfrm>
            <a:prstGeom prst="rect">
              <a:avLst/>
            </a:prstGeom>
          </p:spPr>
        </p:pic>
      </p:grpSp>
      <p:sp>
        <p:nvSpPr>
          <p:cNvPr id="59" name="TextBox 58"/>
          <p:cNvSpPr txBox="1"/>
          <p:nvPr/>
        </p:nvSpPr>
        <p:spPr>
          <a:xfrm>
            <a:off x="1029057" y="21436838"/>
            <a:ext cx="12259141" cy="10433625"/>
          </a:xfrm>
          <a:prstGeom prst="rect">
            <a:avLst/>
          </a:prstGeom>
          <a:noFill/>
        </p:spPr>
        <p:txBody>
          <a:bodyPr wrap="square" rtlCol="0">
            <a:spAutoFit/>
          </a:bodyPr>
          <a:lstStyle/>
          <a:p>
            <a:pPr algn="just"/>
            <a:r>
              <a:rPr lang="en-US" sz="2100" dirty="0" smtClean="0"/>
              <a:t>Data was generated for this case study from a </a:t>
            </a:r>
            <a:r>
              <a:rPr lang="en-US" sz="2100" dirty="0" err="1" smtClean="0"/>
              <a:t>Qualtrics</a:t>
            </a:r>
            <a:r>
              <a:rPr lang="en-US" sz="2100" dirty="0" smtClean="0"/>
              <a:t> survey. Directors of the four types of programs (listed below) offered by the University of Wisconsin-Eau Claire (UWEC) emailed the survey to their respective program </a:t>
            </a:r>
            <a:r>
              <a:rPr lang="en-US" sz="2100" dirty="0"/>
              <a:t>returnees. </a:t>
            </a:r>
            <a:r>
              <a:rPr lang="en-US" sz="2100" dirty="0" smtClean="0"/>
              <a:t>UWEC is </a:t>
            </a:r>
            <a:r>
              <a:rPr lang="en-US" sz="2100" dirty="0"/>
              <a:t>a midsize Midwestern university of approximately 10,000 undergraduate students and approximately 600 graduate students. </a:t>
            </a:r>
          </a:p>
          <a:p>
            <a:pPr algn="just"/>
            <a:endParaRPr lang="en-US" sz="2100" dirty="0"/>
          </a:p>
          <a:p>
            <a:pPr algn="just"/>
            <a:r>
              <a:rPr lang="en-US" sz="2100" dirty="0"/>
              <a:t>These programs included:</a:t>
            </a:r>
          </a:p>
          <a:p>
            <a:pPr marL="788670" indent="-788670" algn="just">
              <a:buFont typeface="Arial"/>
              <a:buChar char="•"/>
            </a:pPr>
            <a:r>
              <a:rPr lang="en-US" sz="2100" dirty="0"/>
              <a:t>Study Abroad</a:t>
            </a:r>
          </a:p>
          <a:p>
            <a:pPr marL="788670" indent="-788670" algn="just">
              <a:buFont typeface="Arial"/>
              <a:buChar char="•"/>
            </a:pPr>
            <a:r>
              <a:rPr lang="en-US" sz="2100" dirty="0"/>
              <a:t>National Student Exchange (only those outside of the 50 United States)</a:t>
            </a:r>
          </a:p>
          <a:p>
            <a:pPr marL="788670" indent="-788670" algn="just">
              <a:buFont typeface="Arial"/>
              <a:buChar char="•"/>
            </a:pPr>
            <a:r>
              <a:rPr lang="en-US" sz="2100" dirty="0"/>
              <a:t>Faculty-Led Immersion Experiences</a:t>
            </a:r>
          </a:p>
          <a:p>
            <a:pPr marL="788670" indent="-788670" algn="just">
              <a:buFont typeface="Arial"/>
              <a:buChar char="•"/>
            </a:pPr>
            <a:r>
              <a:rPr lang="en-US" sz="2100" dirty="0"/>
              <a:t>International Fellowship Programs</a:t>
            </a:r>
          </a:p>
          <a:p>
            <a:pPr algn="just"/>
            <a:endParaRPr lang="en-US" sz="2100" dirty="0"/>
          </a:p>
          <a:p>
            <a:pPr algn="just"/>
            <a:r>
              <a:rPr lang="en-US" sz="2100" dirty="0"/>
              <a:t>Our survey included an adapted scale of the Cross Cultural Adaptability Inventory Scale of Kelley and Meyers (1995) and the Intercultural Competency Scale of Scally (2015). The structural variables we examined were length of program, living accommodations, coursework composition, classroom composition including classmates and instructors, and cultural mentoring that may have occurred before, during, and/or after the program.</a:t>
            </a:r>
          </a:p>
          <a:p>
            <a:pPr algn="just"/>
            <a:endParaRPr lang="en-US" sz="2100" i="1" dirty="0"/>
          </a:p>
          <a:p>
            <a:r>
              <a:rPr lang="en-US" sz="2100" dirty="0"/>
              <a:t>Our survey sample:</a:t>
            </a:r>
          </a:p>
          <a:p>
            <a:pPr marL="788670" indent="-788670">
              <a:buFont typeface="Arial" panose="020B0604020202020204" pitchFamily="34" charset="0"/>
              <a:buChar char="•"/>
            </a:pPr>
            <a:r>
              <a:rPr lang="en-US" sz="2100" dirty="0"/>
              <a:t>N = 125</a:t>
            </a:r>
          </a:p>
          <a:p>
            <a:pPr marL="788670" indent="-788670">
              <a:buFont typeface="Arial" panose="020B0604020202020204" pitchFamily="34" charset="0"/>
              <a:buChar char="•"/>
            </a:pPr>
            <a:r>
              <a:rPr lang="en-US" sz="2100" dirty="0"/>
              <a:t>33 host countries represented</a:t>
            </a:r>
          </a:p>
          <a:p>
            <a:pPr marL="788670" indent="-788670">
              <a:buFont typeface="Arial" panose="020B0604020202020204" pitchFamily="34" charset="0"/>
              <a:buChar char="•"/>
            </a:pPr>
            <a:r>
              <a:rPr lang="en-US" sz="2100" dirty="0"/>
              <a:t>40 programs represented</a:t>
            </a:r>
          </a:p>
          <a:p>
            <a:pPr marL="788670" indent="-788670">
              <a:buFont typeface="Arial" panose="020B0604020202020204" pitchFamily="34" charset="0"/>
              <a:buChar char="•"/>
            </a:pPr>
            <a:r>
              <a:rPr lang="en-US" sz="2100" dirty="0"/>
              <a:t>6/7 continents represented</a:t>
            </a:r>
          </a:p>
          <a:p>
            <a:endParaRPr lang="en-US" sz="2100" dirty="0" smtClean="0"/>
          </a:p>
          <a:p>
            <a:r>
              <a:rPr lang="en-US" sz="2100" dirty="0"/>
              <a:t>Adaptability Scale (5-point, 8 items)</a:t>
            </a:r>
          </a:p>
          <a:p>
            <a:pPr marL="788670" indent="-788670">
              <a:buFont typeface="Arial" panose="020B0604020202020204" pitchFamily="34" charset="0"/>
              <a:buChar char="•"/>
            </a:pPr>
            <a:r>
              <a:rPr lang="en-US" sz="2100" dirty="0"/>
              <a:t>The scale was reliable. </a:t>
            </a:r>
            <a:r>
              <a:rPr lang="el-GR" sz="2100" dirty="0"/>
              <a:t>α</a:t>
            </a:r>
            <a:r>
              <a:rPr lang="en-US" sz="2100" dirty="0"/>
              <a:t> = .73, M = 4.31, SD = 3.47</a:t>
            </a:r>
          </a:p>
          <a:p>
            <a:pPr fontAlgn="base"/>
            <a:r>
              <a:rPr lang="en-US" sz="2100" dirty="0"/>
              <a:t>	</a:t>
            </a:r>
            <a:r>
              <a:rPr lang="en-US" sz="2100" i="1" dirty="0"/>
              <a:t>I feel comfortable adjusting to unfamiliar situations to suit different conditions. </a:t>
            </a:r>
          </a:p>
          <a:p>
            <a:r>
              <a:rPr lang="en-US" sz="2100" i="1" dirty="0"/>
              <a:t>	Strongly Disagree 1 2 3 4 5 Strongly Agree</a:t>
            </a:r>
          </a:p>
          <a:p>
            <a:endParaRPr lang="en-US" sz="2100" dirty="0"/>
          </a:p>
          <a:p>
            <a:r>
              <a:rPr lang="en-US" sz="2100" dirty="0"/>
              <a:t>Intercultural Competency Scale (5-point, 12 items</a:t>
            </a:r>
            <a:r>
              <a:rPr lang="en-US" sz="2100" dirty="0" smtClean="0"/>
              <a:t>)</a:t>
            </a:r>
            <a:endParaRPr lang="en-US" sz="2100" dirty="0"/>
          </a:p>
          <a:p>
            <a:pPr marL="788670" indent="-788670">
              <a:buFont typeface="Arial" panose="020B0604020202020204" pitchFamily="34" charset="0"/>
              <a:buChar char="•"/>
            </a:pPr>
            <a:r>
              <a:rPr lang="en-US" sz="2100" dirty="0" smtClean="0"/>
              <a:t>The scale was reliable. </a:t>
            </a:r>
            <a:r>
              <a:rPr lang="el-GR" sz="2100" dirty="0" smtClean="0"/>
              <a:t>α</a:t>
            </a:r>
            <a:r>
              <a:rPr lang="en-US" sz="2100" dirty="0" smtClean="0"/>
              <a:t> </a:t>
            </a:r>
            <a:r>
              <a:rPr lang="en-US" sz="2100" dirty="0"/>
              <a:t>= .</a:t>
            </a:r>
            <a:r>
              <a:rPr lang="en-US" sz="2100" dirty="0" smtClean="0"/>
              <a:t>82, M </a:t>
            </a:r>
            <a:r>
              <a:rPr lang="en-US" sz="2100" dirty="0"/>
              <a:t>= </a:t>
            </a:r>
            <a:r>
              <a:rPr lang="en-US" sz="2100" dirty="0" smtClean="0"/>
              <a:t>4.51, SD = 4.26</a:t>
            </a:r>
          </a:p>
          <a:p>
            <a:r>
              <a:rPr lang="en-US" sz="2100" i="1" dirty="0" smtClean="0"/>
              <a:t>	I </a:t>
            </a:r>
            <a:r>
              <a:rPr lang="en-US" sz="2100" i="1" dirty="0"/>
              <a:t>feel confident in my abilities to deal with diverse teams and cultures.</a:t>
            </a:r>
          </a:p>
          <a:p>
            <a:r>
              <a:rPr lang="en-US" sz="2100" i="1" dirty="0"/>
              <a:t>	Strongly Disagree 1 2 3 4 5 Strongly </a:t>
            </a:r>
            <a:r>
              <a:rPr lang="en-US" sz="2100" i="1" dirty="0" smtClean="0"/>
              <a:t>Agree</a:t>
            </a:r>
            <a:endParaRPr lang="en-US" sz="2100" dirty="0"/>
          </a:p>
        </p:txBody>
      </p:sp>
      <p:pic>
        <p:nvPicPr>
          <p:cNvPr id="65" name="Picture 6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5353701" y="25618206"/>
            <a:ext cx="7016765" cy="1914297"/>
          </a:xfrm>
          <a:prstGeom prst="rect">
            <a:avLst/>
          </a:prstGeom>
        </p:spPr>
      </p:pic>
      <p:pic>
        <p:nvPicPr>
          <p:cNvPr id="66" name="Picture 65"/>
          <p:cNvPicPr>
            <a:picLocks noChangeAspect="1"/>
          </p:cNvPicPr>
          <p:nvPr/>
        </p:nvPicPr>
        <p:blipFill rotWithShape="1">
          <a:blip r:embed="rId15">
            <a:extLst>
              <a:ext uri="{28A0092B-C50C-407E-A947-70E740481C1C}">
                <a14:useLocalDpi xmlns:a14="http://schemas.microsoft.com/office/drawing/2010/main" val="0"/>
              </a:ext>
            </a:extLst>
          </a:blip>
          <a:srcRect l="26248"/>
          <a:stretch/>
        </p:blipFill>
        <p:spPr>
          <a:xfrm>
            <a:off x="22370466" y="25152996"/>
            <a:ext cx="4425067" cy="2477161"/>
          </a:xfrm>
          <a:prstGeom prst="rect">
            <a:avLst/>
          </a:prstGeom>
        </p:spPr>
      </p:pic>
      <p:pic>
        <p:nvPicPr>
          <p:cNvPr id="67" name="Picture 66"/>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5353701" y="29761627"/>
            <a:ext cx="7074892" cy="1917604"/>
          </a:xfrm>
          <a:prstGeom prst="rect">
            <a:avLst/>
          </a:prstGeom>
        </p:spPr>
      </p:pic>
      <p:pic>
        <p:nvPicPr>
          <p:cNvPr id="68" name="Picture 67"/>
          <p:cNvPicPr>
            <a:picLocks noChangeAspect="1"/>
          </p:cNvPicPr>
          <p:nvPr/>
        </p:nvPicPr>
        <p:blipFill rotWithShape="1">
          <a:blip r:embed="rId17">
            <a:extLst>
              <a:ext uri="{28A0092B-C50C-407E-A947-70E740481C1C}">
                <a14:useLocalDpi xmlns:a14="http://schemas.microsoft.com/office/drawing/2010/main" val="0"/>
              </a:ext>
            </a:extLst>
          </a:blip>
          <a:srcRect l="26119"/>
          <a:stretch/>
        </p:blipFill>
        <p:spPr>
          <a:xfrm>
            <a:off x="22412551" y="29397766"/>
            <a:ext cx="4377460" cy="2232067"/>
          </a:xfrm>
          <a:prstGeom prst="rect">
            <a:avLst/>
          </a:prstGeom>
        </p:spPr>
      </p:pic>
      <p:graphicFrame>
        <p:nvGraphicFramePr>
          <p:cNvPr id="72" name="Chart 71"/>
          <p:cNvGraphicFramePr>
            <a:graphicFrameLocks/>
          </p:cNvGraphicFramePr>
          <p:nvPr>
            <p:extLst>
              <p:ext uri="{D42A27DB-BD31-4B8C-83A1-F6EECF244321}">
                <p14:modId xmlns:p14="http://schemas.microsoft.com/office/powerpoint/2010/main" val="3530416499"/>
              </p:ext>
            </p:extLst>
          </p:nvPr>
        </p:nvGraphicFramePr>
        <p:xfrm>
          <a:off x="7196438" y="32018543"/>
          <a:ext cx="5560713" cy="5604037"/>
        </p:xfrm>
        <a:graphic>
          <a:graphicData uri="http://schemas.openxmlformats.org/drawingml/2006/chart">
            <c:chart xmlns:c="http://schemas.openxmlformats.org/drawingml/2006/chart" xmlns:r="http://schemas.openxmlformats.org/officeDocument/2006/relationships" r:id="rId18"/>
          </a:graphicData>
        </a:graphic>
      </p:graphicFrame>
      <p:grpSp>
        <p:nvGrpSpPr>
          <p:cNvPr id="75" name="Group 74"/>
          <p:cNvGrpSpPr/>
          <p:nvPr/>
        </p:nvGrpSpPr>
        <p:grpSpPr>
          <a:xfrm>
            <a:off x="27759659" y="14366082"/>
            <a:ext cx="13671029" cy="8261389"/>
            <a:chOff x="27759659" y="15577455"/>
            <a:chExt cx="13671029" cy="7442528"/>
          </a:xfrm>
        </p:grpSpPr>
        <p:sp>
          <p:nvSpPr>
            <p:cNvPr id="53" name="Rectangle 52">
              <a:extLst>
                <a:ext uri="{FF2B5EF4-FFF2-40B4-BE49-F238E27FC236}">
                  <a16:creationId xmlns:a16="http://schemas.microsoft.com/office/drawing/2014/main" id="{F3DA9917-4611-4760-B5CE-D49DE2720240}"/>
                </a:ext>
              </a:extLst>
            </p:cNvPr>
            <p:cNvSpPr/>
            <p:nvPr/>
          </p:nvSpPr>
          <p:spPr>
            <a:xfrm>
              <a:off x="27874505" y="15577455"/>
              <a:ext cx="13556183" cy="7442528"/>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210"/>
            </a:p>
          </p:txBody>
        </p:sp>
        <p:sp>
          <p:nvSpPr>
            <p:cNvPr id="54" name="TextBox 53">
              <a:extLst>
                <a:ext uri="{FF2B5EF4-FFF2-40B4-BE49-F238E27FC236}">
                  <a16:creationId xmlns:a16="http://schemas.microsoft.com/office/drawing/2014/main" id="{8662F6EE-FE16-4EE6-8FD4-D93CB918A9EE}"/>
                </a:ext>
              </a:extLst>
            </p:cNvPr>
            <p:cNvSpPr txBox="1"/>
            <p:nvPr/>
          </p:nvSpPr>
          <p:spPr>
            <a:xfrm>
              <a:off x="27759659" y="15579265"/>
              <a:ext cx="4530981" cy="1465241"/>
            </a:xfrm>
            <a:prstGeom prst="rect">
              <a:avLst/>
            </a:prstGeom>
            <a:noFill/>
          </p:spPr>
          <p:txBody>
            <a:bodyPr rot="0" spcFirstLastPara="0" vertOverflow="overflow" horzOverflow="overflow" vert="horz" wrap="square" lIns="315468" tIns="157734" rIns="315468" bIns="157734" numCol="1" spcCol="0" rtlCol="0" fromWordArt="0" anchor="t" anchorCtr="0" forceAA="0" compatLnSpc="1">
              <a:prstTxWarp prst="textNoShape">
                <a:avLst/>
              </a:prstTxWarp>
              <a:spAutoFit/>
            </a:bodyPr>
            <a:lstStyle/>
            <a:p>
              <a:r>
                <a:rPr lang="en-US" sz="6210" dirty="0">
                  <a:cs typeface="Calibri"/>
                </a:rPr>
                <a:t>References</a:t>
              </a:r>
            </a:p>
          </p:txBody>
        </p:sp>
        <p:sp>
          <p:nvSpPr>
            <p:cNvPr id="70" name="Rectangle 69"/>
            <p:cNvSpPr/>
            <p:nvPr/>
          </p:nvSpPr>
          <p:spPr>
            <a:xfrm>
              <a:off x="28146152" y="16521605"/>
              <a:ext cx="13020177" cy="6488119"/>
            </a:xfrm>
            <a:prstGeom prst="rect">
              <a:avLst/>
            </a:prstGeom>
          </p:spPr>
          <p:txBody>
            <a:bodyPr wrap="square">
              <a:spAutoFit/>
            </a:bodyPr>
            <a:lstStyle/>
            <a:p>
              <a:pPr algn="just"/>
              <a:r>
                <a:rPr lang="en-US" sz="2200" dirty="0" smtClean="0">
                  <a:latin typeface="Calibri" panose="020F0502020204030204" pitchFamily="34" charset="0"/>
                  <a:cs typeface="Calibri" panose="020F0502020204030204" pitchFamily="34" charset="0"/>
                </a:rPr>
                <a:t>Behnke, Seo, &amp; Miller. (2014). Enhancing the study abroad experience: A longitudinal analysis of hospitality-oriented, study abroad program evaluations. </a:t>
              </a:r>
              <a:r>
                <a:rPr lang="en-US" sz="2200" i="1" dirty="0" smtClean="0">
                  <a:latin typeface="Calibri" panose="020F0502020204030204" pitchFamily="34" charset="0"/>
                  <a:cs typeface="Calibri" panose="020F0502020204030204" pitchFamily="34" charset="0"/>
                </a:rPr>
                <a:t>Tourism Management,</a:t>
              </a:r>
              <a:r>
                <a:rPr lang="en-US" sz="2200" dirty="0" smtClean="0">
                  <a:latin typeface="Calibri" panose="020F0502020204030204" pitchFamily="34" charset="0"/>
                  <a:cs typeface="Calibri" panose="020F0502020204030204" pitchFamily="34" charset="0"/>
                </a:rPr>
                <a:t> </a:t>
              </a:r>
              <a:r>
                <a:rPr lang="en-US" sz="2200" i="1" dirty="0" smtClean="0">
                  <a:latin typeface="Calibri" panose="020F0502020204030204" pitchFamily="34" charset="0"/>
                  <a:cs typeface="Calibri" panose="020F0502020204030204" pitchFamily="34" charset="0"/>
                </a:rPr>
                <a:t>42</a:t>
              </a:r>
              <a:r>
                <a:rPr lang="en-US" sz="2200" dirty="0" smtClean="0">
                  <a:latin typeface="Calibri" panose="020F0502020204030204" pitchFamily="34" charset="0"/>
                  <a:cs typeface="Calibri" panose="020F0502020204030204" pitchFamily="34" charset="0"/>
                </a:rPr>
                <a:t>, 271-281.</a:t>
              </a:r>
            </a:p>
            <a:p>
              <a:pPr algn="just"/>
              <a:endParaRPr lang="en-US" sz="2200" dirty="0" smtClean="0">
                <a:latin typeface="Calibri" panose="020F0502020204030204" pitchFamily="34" charset="0"/>
                <a:cs typeface="Calibri" panose="020F0502020204030204" pitchFamily="34" charset="0"/>
              </a:endParaRPr>
            </a:p>
            <a:p>
              <a:pPr algn="just"/>
              <a:r>
                <a:rPr lang="en-US" sz="2200" dirty="0" smtClean="0">
                  <a:latin typeface="Calibri" panose="020F0502020204030204" pitchFamily="34" charset="0"/>
                  <a:cs typeface="Calibri" panose="020F0502020204030204" pitchFamily="34" charset="0"/>
                </a:rPr>
                <a:t>Mallard, J. (2010). Engaging students in Social Judgment Theory. </a:t>
              </a:r>
              <a:r>
                <a:rPr lang="en-US" sz="2200" i="1" dirty="0" smtClean="0">
                  <a:latin typeface="Calibri" panose="020F0502020204030204" pitchFamily="34" charset="0"/>
                  <a:cs typeface="Calibri" panose="020F0502020204030204" pitchFamily="34" charset="0"/>
                </a:rPr>
                <a:t>Communication Teacher</a:t>
              </a:r>
              <a:r>
                <a:rPr lang="en-US" sz="2200" dirty="0" smtClean="0">
                  <a:latin typeface="Calibri" panose="020F0502020204030204" pitchFamily="34" charset="0"/>
                  <a:cs typeface="Calibri" panose="020F0502020204030204" pitchFamily="34" charset="0"/>
                </a:rPr>
                <a:t>, </a:t>
              </a:r>
              <a:r>
                <a:rPr lang="en-US" sz="2200" i="1" dirty="0" smtClean="0">
                  <a:latin typeface="Calibri" panose="020F0502020204030204" pitchFamily="34" charset="0"/>
                  <a:cs typeface="Calibri" panose="020F0502020204030204" pitchFamily="34" charset="0"/>
                </a:rPr>
                <a:t>24</a:t>
              </a:r>
              <a:r>
                <a:rPr lang="en-US" sz="2200" dirty="0" smtClean="0">
                  <a:latin typeface="Calibri" panose="020F0502020204030204" pitchFamily="34" charset="0"/>
                  <a:cs typeface="Calibri" panose="020F0502020204030204" pitchFamily="34" charset="0"/>
                </a:rPr>
                <a:t>(4), 197-202. </a:t>
              </a:r>
            </a:p>
            <a:p>
              <a:pPr algn="just"/>
              <a:endParaRPr lang="en-US" sz="2200" dirty="0" smtClean="0">
                <a:latin typeface="Calibri" panose="020F0502020204030204" pitchFamily="34" charset="0"/>
                <a:cs typeface="Calibri" panose="020F0502020204030204" pitchFamily="34" charset="0"/>
              </a:endParaRPr>
            </a:p>
            <a:p>
              <a:pPr algn="just"/>
              <a:r>
                <a:rPr lang="en-US" sz="2200" dirty="0" smtClean="0">
                  <a:latin typeface="Calibri" panose="020F0502020204030204" pitchFamily="34" charset="0"/>
                  <a:cs typeface="Calibri" panose="020F0502020204030204" pitchFamily="34" charset="0"/>
                </a:rPr>
                <a:t>Penington, B., &amp; Wildermuth, S. (2005). Three Weeks There and Back Again: A Qualitative Investigation of the Impact of Short-term Travel/Study on the Development of Intercultural Communication Competency. </a:t>
              </a:r>
              <a:r>
                <a:rPr lang="en-US" sz="2200" i="1" dirty="0" smtClean="0">
                  <a:latin typeface="Calibri" panose="020F0502020204030204" pitchFamily="34" charset="0"/>
                  <a:cs typeface="Calibri" panose="020F0502020204030204" pitchFamily="34" charset="0"/>
                </a:rPr>
                <a:t>Journal Of Intercultural Communication Research</a:t>
              </a:r>
              <a:r>
                <a:rPr lang="en-US" sz="2200" dirty="0" smtClean="0">
                  <a:latin typeface="Calibri" panose="020F0502020204030204" pitchFamily="34" charset="0"/>
                  <a:cs typeface="Calibri" panose="020F0502020204030204" pitchFamily="34" charset="0"/>
                </a:rPr>
                <a:t>, </a:t>
              </a:r>
              <a:r>
                <a:rPr lang="en-US" sz="2200" i="1" dirty="0" smtClean="0">
                  <a:latin typeface="Calibri" panose="020F0502020204030204" pitchFamily="34" charset="0"/>
                  <a:cs typeface="Calibri" panose="020F0502020204030204" pitchFamily="34" charset="0"/>
                </a:rPr>
                <a:t>34</a:t>
              </a:r>
              <a:r>
                <a:rPr lang="en-US" sz="2200" dirty="0" smtClean="0">
                  <a:latin typeface="Calibri" panose="020F0502020204030204" pitchFamily="34" charset="0"/>
                  <a:cs typeface="Calibri" panose="020F0502020204030204" pitchFamily="34" charset="0"/>
                </a:rPr>
                <a:t>(3/4), 166-183</a:t>
              </a:r>
            </a:p>
            <a:p>
              <a:pPr algn="just"/>
              <a:endParaRPr lang="en-US" sz="2200" dirty="0" smtClean="0">
                <a:latin typeface="Calibri" panose="020F0502020204030204" pitchFamily="34" charset="0"/>
                <a:cs typeface="Calibri" panose="020F0502020204030204" pitchFamily="34" charset="0"/>
              </a:endParaRPr>
            </a:p>
            <a:p>
              <a:pPr algn="just"/>
              <a:r>
                <a:rPr lang="en-US" sz="2200" dirty="0" smtClean="0">
                  <a:latin typeface="Calibri" panose="020F0502020204030204" pitchFamily="34" charset="0"/>
                  <a:cs typeface="Calibri" panose="020F0502020204030204" pitchFamily="34" charset="0"/>
                </a:rPr>
                <a:t>Kristjansdottir, E. S. (2009). Invisibility Dreaded and Desired: Phenomenological Inquiry of Sojourners' Cross-Cultural Adaptation. </a:t>
              </a:r>
              <a:r>
                <a:rPr lang="en-US" sz="2200" i="1" dirty="0" smtClean="0">
                  <a:latin typeface="Calibri" panose="020F0502020204030204" pitchFamily="34" charset="0"/>
                  <a:cs typeface="Calibri" panose="020F0502020204030204" pitchFamily="34" charset="0"/>
                </a:rPr>
                <a:t>Howard Journal Of Communications</a:t>
              </a:r>
              <a:r>
                <a:rPr lang="en-US" sz="2200" dirty="0" smtClean="0">
                  <a:latin typeface="Calibri" panose="020F0502020204030204" pitchFamily="34" charset="0"/>
                  <a:cs typeface="Calibri" panose="020F0502020204030204" pitchFamily="34" charset="0"/>
                </a:rPr>
                <a:t>, </a:t>
              </a:r>
              <a:r>
                <a:rPr lang="en-US" sz="2200" i="1" dirty="0" smtClean="0">
                  <a:latin typeface="Calibri" panose="020F0502020204030204" pitchFamily="34" charset="0"/>
                  <a:cs typeface="Calibri" panose="020F0502020204030204" pitchFamily="34" charset="0"/>
                </a:rPr>
                <a:t>20</a:t>
              </a:r>
              <a:r>
                <a:rPr lang="en-US" sz="2200" dirty="0" smtClean="0">
                  <a:latin typeface="Calibri" panose="020F0502020204030204" pitchFamily="34" charset="0"/>
                  <a:cs typeface="Calibri" panose="020F0502020204030204" pitchFamily="34" charset="0"/>
                </a:rPr>
                <a:t>(2), 129-146. </a:t>
              </a:r>
            </a:p>
            <a:p>
              <a:pPr algn="just"/>
              <a:endParaRPr lang="en-US" sz="2200" dirty="0" smtClean="0">
                <a:latin typeface="Calibri" panose="020F0502020204030204" pitchFamily="34" charset="0"/>
                <a:cs typeface="Calibri" panose="020F0502020204030204" pitchFamily="34" charset="0"/>
              </a:endParaRPr>
            </a:p>
            <a:p>
              <a:pPr algn="just"/>
              <a:r>
                <a:rPr lang="en-US" sz="2200" dirty="0" smtClean="0">
                  <a:latin typeface="Calibri" panose="020F0502020204030204" pitchFamily="34" charset="0"/>
                  <a:cs typeface="Calibri" panose="020F0502020204030204" pitchFamily="34" charset="0"/>
                </a:rPr>
                <a:t>Scally, J. (2015). Intercultural Competence Development in Three Different Study Abroad Program Types. </a:t>
              </a:r>
              <a:r>
                <a:rPr lang="en-US" sz="2200" i="1" dirty="0" smtClean="0">
                  <a:latin typeface="Calibri" panose="020F0502020204030204" pitchFamily="34" charset="0"/>
                  <a:cs typeface="Calibri" panose="020F0502020204030204" pitchFamily="34" charset="0"/>
                </a:rPr>
                <a:t>Intercultural Communication Studies</a:t>
              </a:r>
              <a:r>
                <a:rPr lang="en-US" sz="2200" dirty="0" smtClean="0">
                  <a:latin typeface="Calibri" panose="020F0502020204030204" pitchFamily="34" charset="0"/>
                  <a:cs typeface="Calibri" panose="020F0502020204030204" pitchFamily="34" charset="0"/>
                </a:rPr>
                <a:t>, </a:t>
              </a:r>
              <a:r>
                <a:rPr lang="en-US" sz="2200" i="1" dirty="0" smtClean="0">
                  <a:latin typeface="Calibri" panose="020F0502020204030204" pitchFamily="34" charset="0"/>
                  <a:cs typeface="Calibri" panose="020F0502020204030204" pitchFamily="34" charset="0"/>
                </a:rPr>
                <a:t>24</a:t>
              </a:r>
              <a:r>
                <a:rPr lang="en-US" sz="2200" dirty="0" smtClean="0">
                  <a:latin typeface="Calibri" panose="020F0502020204030204" pitchFamily="34" charset="0"/>
                  <a:cs typeface="Calibri" panose="020F0502020204030204" pitchFamily="34" charset="0"/>
                </a:rPr>
                <a:t>(2), 35-60</a:t>
              </a:r>
              <a:r>
                <a:rPr lang="en-US" sz="2200" dirty="0" smtClean="0">
                  <a:latin typeface="Calibri" panose="020F0502020204030204" pitchFamily="34" charset="0"/>
                  <a:cs typeface="Calibri" panose="020F0502020204030204" pitchFamily="34" charset="0"/>
                </a:rPr>
                <a:t>.</a:t>
              </a:r>
            </a:p>
            <a:p>
              <a:pPr algn="just"/>
              <a:endParaRPr lang="en-US" sz="2200" dirty="0" smtClean="0">
                <a:latin typeface="Calibri" panose="020F0502020204030204" pitchFamily="34" charset="0"/>
                <a:cs typeface="Calibri" panose="020F0502020204030204" pitchFamily="34" charset="0"/>
              </a:endParaRPr>
            </a:p>
            <a:p>
              <a:pPr algn="just"/>
              <a:r>
                <a:rPr lang="en-US" sz="2200" dirty="0"/>
                <a:t>Taguchi, N. (2015). Cross-cultural adaptability and development of speech act production in study abroad. </a:t>
              </a:r>
              <a:r>
                <a:rPr lang="en-US" sz="2200" i="1" dirty="0"/>
                <a:t>International Journal Of Applied Linguistics</a:t>
              </a:r>
              <a:r>
                <a:rPr lang="en-US" sz="2200" dirty="0"/>
                <a:t>, </a:t>
              </a:r>
              <a:r>
                <a:rPr lang="en-US" sz="2200" i="1" dirty="0"/>
                <a:t>25</a:t>
              </a:r>
              <a:r>
                <a:rPr lang="en-US" sz="2200" dirty="0"/>
                <a:t>(3), 343-365. </a:t>
              </a:r>
              <a:endParaRPr lang="en-US" sz="2200" dirty="0" smtClean="0">
                <a:latin typeface="Calibri" panose="020F0502020204030204" pitchFamily="34" charset="0"/>
                <a:cs typeface="Calibri" panose="020F0502020204030204" pitchFamily="34" charset="0"/>
              </a:endParaRPr>
            </a:p>
            <a:p>
              <a:pPr algn="just"/>
              <a:endParaRPr lang="en-US" sz="2200" dirty="0" smtClean="0">
                <a:latin typeface="Calibri" panose="020F0502020204030204" pitchFamily="34" charset="0"/>
                <a:cs typeface="Calibri" panose="020F0502020204030204" pitchFamily="34" charset="0"/>
              </a:endParaRPr>
            </a:p>
            <a:p>
              <a:pPr algn="just"/>
              <a:r>
                <a:rPr lang="en-US" sz="2200" dirty="0">
                  <a:latin typeface="Calibri" panose="020F0502020204030204" pitchFamily="34" charset="0"/>
                  <a:cs typeface="Calibri" panose="020F0502020204030204" pitchFamily="34" charset="0"/>
                </a:rPr>
                <a:t>Yang, Q</a:t>
              </a:r>
              <a:r>
                <a:rPr lang="en-US" sz="2200" dirty="0" smtClean="0">
                  <a:latin typeface="Calibri" panose="020F0502020204030204" pitchFamily="34" charset="0"/>
                  <a:cs typeface="Calibri" panose="020F0502020204030204" pitchFamily="34" charset="0"/>
                </a:rPr>
                <a:t>., </a:t>
              </a:r>
              <a:r>
                <a:rPr lang="en-US" sz="2200" dirty="0">
                  <a:latin typeface="Calibri" panose="020F0502020204030204" pitchFamily="34" charset="0"/>
                  <a:cs typeface="Calibri" panose="020F0502020204030204" pitchFamily="34" charset="0"/>
                </a:rPr>
                <a:t>Orrego Dunleavy, V., &amp; Phillips, J. R. (2016). Are You Satisfied? Exploring the Mediating Effects of Mentoring Communication Strategies in Predicting Chinese International Graduate Students’ Program Satisfaction. </a:t>
              </a:r>
              <a:r>
                <a:rPr lang="en-US" sz="2200" i="1" dirty="0">
                  <a:latin typeface="Calibri" panose="020F0502020204030204" pitchFamily="34" charset="0"/>
                  <a:cs typeface="Calibri" panose="020F0502020204030204" pitchFamily="34" charset="0"/>
                </a:rPr>
                <a:t>Communication Education</a:t>
              </a:r>
              <a:r>
                <a:rPr lang="en-US" sz="2200" dirty="0">
                  <a:latin typeface="Calibri" panose="020F0502020204030204" pitchFamily="34" charset="0"/>
                  <a:cs typeface="Calibri" panose="020F0502020204030204" pitchFamily="34" charset="0"/>
                </a:rPr>
                <a:t>, </a:t>
              </a:r>
              <a:r>
                <a:rPr lang="en-US" sz="2200" i="1" dirty="0">
                  <a:latin typeface="Calibri" panose="020F0502020204030204" pitchFamily="34" charset="0"/>
                  <a:cs typeface="Calibri" panose="020F0502020204030204" pitchFamily="34" charset="0"/>
                </a:rPr>
                <a:t>65</a:t>
              </a:r>
              <a:r>
                <a:rPr lang="en-US" sz="2200" dirty="0">
                  <a:latin typeface="Calibri" panose="020F0502020204030204" pitchFamily="34" charset="0"/>
                  <a:cs typeface="Calibri" panose="020F0502020204030204" pitchFamily="34" charset="0"/>
                </a:rPr>
                <a:t>(2), 182-203. </a:t>
              </a:r>
            </a:p>
          </p:txBody>
        </p:sp>
      </p:grpSp>
    </p:spTree>
    <p:extLst>
      <p:ext uri="{BB962C8B-B14F-4D97-AF65-F5344CB8AC3E}">
        <p14:creationId xmlns:p14="http://schemas.microsoft.com/office/powerpoint/2010/main" val="1098572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694</TotalTime>
  <Words>1103</Words>
  <Application>Microsoft Office PowerPoint</Application>
  <PresentationFormat>Custom</PresentationFormat>
  <Paragraphs>131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Cornett, Cora Ann</dc:creator>
  <cp:lastModifiedBy>Cornett, Cora Ann</cp:lastModifiedBy>
  <cp:revision>75</cp:revision>
  <dcterms:modified xsi:type="dcterms:W3CDTF">2018-04-26T00:06:47Z</dcterms:modified>
</cp:coreProperties>
</file>