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media/image16.jpg" ContentType="image/png"/>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7" r:id="rId2"/>
    <p:sldId id="298"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5" r:id="rId29"/>
    <p:sldId id="286" r:id="rId30"/>
    <p:sldId id="287" r:id="rId31"/>
    <p:sldId id="288" r:id="rId32"/>
    <p:sldId id="289" r:id="rId33"/>
    <p:sldId id="290" r:id="rId34"/>
    <p:sldId id="291" r:id="rId35"/>
    <p:sldId id="292" r:id="rId36"/>
    <p:sldId id="301" r:id="rId37"/>
    <p:sldId id="293" r:id="rId38"/>
    <p:sldId id="294" r:id="rId39"/>
    <p:sldId id="295" r:id="rId40"/>
    <p:sldId id="296" r:id="rId41"/>
    <p:sldId id="300"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71D512-097F-45A5-9F8F-85A3CDB03E45}" type="doc">
      <dgm:prSet loTypeId="urn:microsoft.com/office/officeart/2005/8/layout/vList6" loCatId="list" qsTypeId="urn:microsoft.com/office/officeart/2005/8/quickstyle/simple3" qsCatId="simple" csTypeId="urn:microsoft.com/office/officeart/2005/8/colors/accent6_2" csCatId="accent6" phldr="1"/>
      <dgm:spPr/>
      <dgm:t>
        <a:bodyPr/>
        <a:lstStyle/>
        <a:p>
          <a:endParaRPr lang="en-US"/>
        </a:p>
      </dgm:t>
    </dgm:pt>
    <dgm:pt modelId="{95C1C315-A9F2-46C4-8B72-EE0C2F3F28A2}">
      <dgm:prSet phldrT="[Text]"/>
      <dgm:spPr/>
      <dgm:t>
        <a:bodyPr/>
        <a:lstStyle/>
        <a:p>
          <a:r>
            <a:rPr lang="en-US" dirty="0" smtClean="0">
              <a:solidFill>
                <a:prstClr val="black"/>
              </a:solidFill>
              <a:latin typeface="Times New Roman" panose="02020603050405020304" pitchFamily="18" charset="0"/>
              <a:cs typeface="Times New Roman" panose="02020603050405020304" pitchFamily="18" charset="0"/>
            </a:rPr>
            <a:t>Problem Definition</a:t>
          </a:r>
          <a:endParaRPr lang="en-US" dirty="0">
            <a:latin typeface="Times New Roman" panose="02020603050405020304" pitchFamily="18" charset="0"/>
            <a:cs typeface="Times New Roman" panose="02020603050405020304" pitchFamily="18" charset="0"/>
          </a:endParaRPr>
        </a:p>
      </dgm:t>
    </dgm:pt>
    <dgm:pt modelId="{28BA861E-E94C-4CE9-92BE-46ABBA1C1315}" type="parTrans" cxnId="{B5710DA2-D934-4A40-9032-3541DF36097B}">
      <dgm:prSet/>
      <dgm:spPr/>
      <dgm:t>
        <a:bodyPr/>
        <a:lstStyle/>
        <a:p>
          <a:endParaRPr lang="en-US"/>
        </a:p>
      </dgm:t>
    </dgm:pt>
    <dgm:pt modelId="{94166139-CEB9-42EB-A52D-55D2B24A541C}" type="sibTrans" cxnId="{B5710DA2-D934-4A40-9032-3541DF36097B}">
      <dgm:prSet/>
      <dgm:spPr/>
      <dgm:t>
        <a:bodyPr/>
        <a:lstStyle/>
        <a:p>
          <a:endParaRPr lang="en-US"/>
        </a:p>
      </dgm:t>
    </dgm:pt>
    <dgm:pt modelId="{42751117-5212-4693-99B3-B359AE115217}">
      <dgm:prSet phldrT="[Text]"/>
      <dgm:spPr/>
      <dgm:t>
        <a:bodyPr/>
        <a:lstStyle/>
        <a:p>
          <a:r>
            <a:rPr lang="en-US" dirty="0" smtClean="0">
              <a:latin typeface="Times New Roman" panose="02020603050405020304" pitchFamily="18" charset="0"/>
              <a:cs typeface="Times New Roman" panose="02020603050405020304" pitchFamily="18" charset="0"/>
            </a:rPr>
            <a:t>Energy Sources</a:t>
          </a:r>
          <a:endParaRPr lang="en-US" dirty="0">
            <a:latin typeface="Times New Roman" panose="02020603050405020304" pitchFamily="18" charset="0"/>
            <a:cs typeface="Times New Roman" panose="02020603050405020304" pitchFamily="18" charset="0"/>
          </a:endParaRPr>
        </a:p>
      </dgm:t>
    </dgm:pt>
    <dgm:pt modelId="{FE03272E-4533-415B-96F3-6AE51D25C348}" type="parTrans" cxnId="{AEF22015-8AA0-4E01-95AF-0A360A5847AD}">
      <dgm:prSet/>
      <dgm:spPr/>
      <dgm:t>
        <a:bodyPr/>
        <a:lstStyle/>
        <a:p>
          <a:endParaRPr lang="en-US"/>
        </a:p>
      </dgm:t>
    </dgm:pt>
    <dgm:pt modelId="{46CA587D-DDEF-4534-84EC-7F3AF5C1FFE7}" type="sibTrans" cxnId="{AEF22015-8AA0-4E01-95AF-0A360A5847AD}">
      <dgm:prSet/>
      <dgm:spPr/>
      <dgm:t>
        <a:bodyPr/>
        <a:lstStyle/>
        <a:p>
          <a:endParaRPr lang="en-US"/>
        </a:p>
      </dgm:t>
    </dgm:pt>
    <dgm:pt modelId="{D6B6D520-BA5D-40F2-9D56-8D5ACFAF8780}">
      <dgm:prSet phldrT="[Text]"/>
      <dgm:spPr/>
      <dgm:t>
        <a:bodyPr/>
        <a:lstStyle/>
        <a:p>
          <a:r>
            <a:rPr lang="en-US" dirty="0" smtClean="0">
              <a:solidFill>
                <a:prstClr val="black"/>
              </a:solidFill>
              <a:latin typeface="Times New Roman" panose="02020603050405020304" pitchFamily="18" charset="0"/>
              <a:cs typeface="Times New Roman" panose="02020603050405020304" pitchFamily="18" charset="0"/>
            </a:rPr>
            <a:t>Literature Review</a:t>
          </a:r>
          <a:endParaRPr lang="en-US" dirty="0">
            <a:latin typeface="Times New Roman" panose="02020603050405020304" pitchFamily="18" charset="0"/>
            <a:cs typeface="Times New Roman" panose="02020603050405020304" pitchFamily="18" charset="0"/>
          </a:endParaRPr>
        </a:p>
      </dgm:t>
    </dgm:pt>
    <dgm:pt modelId="{A5134C63-3508-40F4-AB1E-99E7F59CDE58}" type="parTrans" cxnId="{96F8EE25-D97C-4F44-9E92-F7E2C646E072}">
      <dgm:prSet/>
      <dgm:spPr/>
      <dgm:t>
        <a:bodyPr/>
        <a:lstStyle/>
        <a:p>
          <a:endParaRPr lang="en-US"/>
        </a:p>
      </dgm:t>
    </dgm:pt>
    <dgm:pt modelId="{814F09F0-E556-4275-B863-B95851C4D5DB}" type="sibTrans" cxnId="{96F8EE25-D97C-4F44-9E92-F7E2C646E072}">
      <dgm:prSet/>
      <dgm:spPr/>
      <dgm:t>
        <a:bodyPr/>
        <a:lstStyle/>
        <a:p>
          <a:endParaRPr lang="en-US"/>
        </a:p>
      </dgm:t>
    </dgm:pt>
    <dgm:pt modelId="{B2DB8F91-F1D2-4B65-B224-1F4E20C31A6C}">
      <dgm:prSet phldrT="[Text]"/>
      <dgm:spPr/>
      <dgm:t>
        <a:bodyPr/>
        <a:lstStyle/>
        <a:p>
          <a:r>
            <a:rPr lang="en-US" dirty="0" smtClean="0">
              <a:latin typeface="Times New Roman" panose="02020603050405020304" pitchFamily="18" charset="0"/>
              <a:cs typeface="Times New Roman" panose="02020603050405020304" pitchFamily="18" charset="0"/>
            </a:rPr>
            <a:t>Non-Renewable/Renewable Energy Sources</a:t>
          </a:r>
          <a:endParaRPr lang="en-US" dirty="0">
            <a:latin typeface="Times New Roman" panose="02020603050405020304" pitchFamily="18" charset="0"/>
            <a:cs typeface="Times New Roman" panose="02020603050405020304" pitchFamily="18" charset="0"/>
          </a:endParaRPr>
        </a:p>
      </dgm:t>
    </dgm:pt>
    <dgm:pt modelId="{CECAC0E9-134E-4AFF-BAA8-E2411CB433D0}" type="parTrans" cxnId="{DE2B4000-1B96-449F-B2DD-012804A551F3}">
      <dgm:prSet/>
      <dgm:spPr/>
      <dgm:t>
        <a:bodyPr/>
        <a:lstStyle/>
        <a:p>
          <a:endParaRPr lang="en-US"/>
        </a:p>
      </dgm:t>
    </dgm:pt>
    <dgm:pt modelId="{287F3927-EA89-4BDC-8A7D-70C75533825F}" type="sibTrans" cxnId="{DE2B4000-1B96-449F-B2DD-012804A551F3}">
      <dgm:prSet/>
      <dgm:spPr/>
      <dgm:t>
        <a:bodyPr/>
        <a:lstStyle/>
        <a:p>
          <a:endParaRPr lang="en-US"/>
        </a:p>
      </dgm:t>
    </dgm:pt>
    <dgm:pt modelId="{E7FF4493-2581-4AAC-89E4-A3E2F93EBD97}">
      <dgm:prSet/>
      <dgm:spPr/>
      <dgm:t>
        <a:bodyPr/>
        <a:lstStyle/>
        <a:p>
          <a:r>
            <a:rPr lang="en-US" dirty="0" smtClean="0">
              <a:latin typeface="Times New Roman" panose="02020603050405020304" pitchFamily="18" charset="0"/>
              <a:cs typeface="Times New Roman" panose="02020603050405020304" pitchFamily="18" charset="0"/>
            </a:rPr>
            <a:t>Energy Storage</a:t>
          </a:r>
          <a:endParaRPr lang="en-US" dirty="0">
            <a:latin typeface="Times New Roman" panose="02020603050405020304" pitchFamily="18" charset="0"/>
            <a:cs typeface="Times New Roman" panose="02020603050405020304" pitchFamily="18" charset="0"/>
          </a:endParaRPr>
        </a:p>
      </dgm:t>
    </dgm:pt>
    <dgm:pt modelId="{D9F4368F-65F7-4637-AA1A-33A5BC904DF8}" type="parTrans" cxnId="{928CA679-2508-4D4E-8846-6C0EE4A740BA}">
      <dgm:prSet/>
      <dgm:spPr/>
      <dgm:t>
        <a:bodyPr/>
        <a:lstStyle/>
        <a:p>
          <a:endParaRPr lang="en-US"/>
        </a:p>
      </dgm:t>
    </dgm:pt>
    <dgm:pt modelId="{8377C60D-A449-49C2-8880-0A90ECE9A012}" type="sibTrans" cxnId="{928CA679-2508-4D4E-8846-6C0EE4A740BA}">
      <dgm:prSet/>
      <dgm:spPr/>
      <dgm:t>
        <a:bodyPr/>
        <a:lstStyle/>
        <a:p>
          <a:endParaRPr lang="en-US"/>
        </a:p>
      </dgm:t>
    </dgm:pt>
    <dgm:pt modelId="{EF25B547-C460-4875-82A1-132CDF33E5FF}">
      <dgm:prSet/>
      <dgm:spPr/>
      <dgm:t>
        <a:bodyPr/>
        <a:lstStyle/>
        <a:p>
          <a:r>
            <a:rPr lang="en-US" dirty="0" smtClean="0">
              <a:latin typeface="Times New Roman" panose="02020603050405020304" pitchFamily="18" charset="0"/>
              <a:cs typeface="Times New Roman" panose="02020603050405020304" pitchFamily="18" charset="0"/>
            </a:rPr>
            <a:t>Energy Storage Systems</a:t>
          </a:r>
          <a:endParaRPr lang="en-US" dirty="0">
            <a:latin typeface="Times New Roman" panose="02020603050405020304" pitchFamily="18" charset="0"/>
            <a:cs typeface="Times New Roman" panose="02020603050405020304" pitchFamily="18" charset="0"/>
          </a:endParaRPr>
        </a:p>
      </dgm:t>
    </dgm:pt>
    <dgm:pt modelId="{444A13EE-41D3-4770-82CE-8AA28A778198}" type="parTrans" cxnId="{5B0A8B50-19A6-40FC-90FA-62924538116A}">
      <dgm:prSet/>
      <dgm:spPr/>
      <dgm:t>
        <a:bodyPr/>
        <a:lstStyle/>
        <a:p>
          <a:endParaRPr lang="en-US"/>
        </a:p>
      </dgm:t>
    </dgm:pt>
    <dgm:pt modelId="{4EA6551B-462C-4E52-8112-B0E108D5417E}" type="sibTrans" cxnId="{5B0A8B50-19A6-40FC-90FA-62924538116A}">
      <dgm:prSet/>
      <dgm:spPr/>
      <dgm:t>
        <a:bodyPr/>
        <a:lstStyle/>
        <a:p>
          <a:endParaRPr lang="en-US"/>
        </a:p>
      </dgm:t>
    </dgm:pt>
    <dgm:pt modelId="{947A66E8-E8DF-45AB-9B12-27D6178F9CE1}">
      <dgm:prSet/>
      <dgm:spPr/>
      <dgm:t>
        <a:bodyPr/>
        <a:lstStyle/>
        <a:p>
          <a:r>
            <a:rPr lang="en-US" dirty="0" smtClean="0">
              <a:solidFill>
                <a:prstClr val="black"/>
              </a:solidFill>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dgm:t>
    </dgm:pt>
    <dgm:pt modelId="{7F578E0C-32E1-49B4-A75E-05A82E46866E}" type="parTrans" cxnId="{E4715C2D-E5E2-43E0-A768-1F3F69898447}">
      <dgm:prSet/>
      <dgm:spPr/>
      <dgm:t>
        <a:bodyPr/>
        <a:lstStyle/>
        <a:p>
          <a:endParaRPr lang="en-US"/>
        </a:p>
      </dgm:t>
    </dgm:pt>
    <dgm:pt modelId="{0A6211C0-7C87-421C-B8A6-6374BB79C1CE}" type="sibTrans" cxnId="{E4715C2D-E5E2-43E0-A768-1F3F69898447}">
      <dgm:prSet/>
      <dgm:spPr/>
      <dgm:t>
        <a:bodyPr/>
        <a:lstStyle/>
        <a:p>
          <a:endParaRPr lang="en-US"/>
        </a:p>
      </dgm:t>
    </dgm:pt>
    <dgm:pt modelId="{8394037C-5563-491F-95D8-B088D431233A}">
      <dgm:prSet/>
      <dgm:spPr/>
      <dgm:t>
        <a:bodyPr/>
        <a:lstStyle/>
        <a:p>
          <a:r>
            <a:rPr lang="en-US" dirty="0" smtClean="0">
              <a:latin typeface="Times New Roman" panose="02020603050405020304" pitchFamily="18" charset="0"/>
              <a:cs typeface="Times New Roman" panose="02020603050405020304" pitchFamily="18" charset="0"/>
            </a:rPr>
            <a:t>Non-Linear/Linear Programming</a:t>
          </a:r>
          <a:endParaRPr lang="en-US" dirty="0">
            <a:latin typeface="Times New Roman" panose="02020603050405020304" pitchFamily="18" charset="0"/>
            <a:cs typeface="Times New Roman" panose="02020603050405020304" pitchFamily="18" charset="0"/>
          </a:endParaRPr>
        </a:p>
      </dgm:t>
    </dgm:pt>
    <dgm:pt modelId="{57E74ADF-E4B8-48F8-8CE6-252446720FCE}" type="parTrans" cxnId="{F850ABAF-9474-4348-ABA6-5A3996B4DA23}">
      <dgm:prSet/>
      <dgm:spPr/>
      <dgm:t>
        <a:bodyPr/>
        <a:lstStyle/>
        <a:p>
          <a:endParaRPr lang="en-US"/>
        </a:p>
      </dgm:t>
    </dgm:pt>
    <dgm:pt modelId="{53225201-E4EF-4145-9C0F-86FE34D80CEB}" type="sibTrans" cxnId="{F850ABAF-9474-4348-ABA6-5A3996B4DA23}">
      <dgm:prSet/>
      <dgm:spPr/>
      <dgm:t>
        <a:bodyPr/>
        <a:lstStyle/>
        <a:p>
          <a:endParaRPr lang="en-US"/>
        </a:p>
      </dgm:t>
    </dgm:pt>
    <dgm:pt modelId="{66D3682C-0D3C-4231-9BC6-E03E948A0ACC}">
      <dgm:prSet/>
      <dgm:spPr/>
      <dgm:t>
        <a:bodyPr/>
        <a:lstStyle/>
        <a:p>
          <a:r>
            <a:rPr lang="en-US" smtClean="0">
              <a:solidFill>
                <a:prstClr val="black"/>
              </a:solidFill>
              <a:latin typeface="Times New Roman" panose="02020603050405020304" pitchFamily="18" charset="0"/>
              <a:cs typeface="Times New Roman" panose="02020603050405020304" pitchFamily="18" charset="0"/>
            </a:rPr>
            <a:t>Formulation and Discussion</a:t>
          </a:r>
          <a:endParaRPr lang="en-US" dirty="0" smtClean="0">
            <a:solidFill>
              <a:prstClr val="black"/>
            </a:solidFill>
            <a:latin typeface="Times New Roman" panose="02020603050405020304" pitchFamily="18" charset="0"/>
            <a:cs typeface="Times New Roman" panose="02020603050405020304" pitchFamily="18" charset="0"/>
          </a:endParaRPr>
        </a:p>
      </dgm:t>
    </dgm:pt>
    <dgm:pt modelId="{F692B197-7430-4011-958E-B2000C45A16C}" type="parTrans" cxnId="{5B5F2DA0-F527-48BC-B65C-E3ED580883AF}">
      <dgm:prSet/>
      <dgm:spPr/>
      <dgm:t>
        <a:bodyPr/>
        <a:lstStyle/>
        <a:p>
          <a:endParaRPr lang="en-US"/>
        </a:p>
      </dgm:t>
    </dgm:pt>
    <dgm:pt modelId="{70DA2655-3CD3-497B-84AF-38E67BA2B22B}" type="sibTrans" cxnId="{5B5F2DA0-F527-48BC-B65C-E3ED580883AF}">
      <dgm:prSet/>
      <dgm:spPr/>
      <dgm:t>
        <a:bodyPr/>
        <a:lstStyle/>
        <a:p>
          <a:endParaRPr lang="en-US"/>
        </a:p>
      </dgm:t>
    </dgm:pt>
    <dgm:pt modelId="{D1B88EE8-A9BF-48A7-A1A3-D8C559875EAE}">
      <dgm:prSet/>
      <dgm:spPr/>
      <dgm:t>
        <a:bodyPr/>
        <a:lstStyle/>
        <a:p>
          <a:r>
            <a:rPr lang="en-US" dirty="0" smtClean="0">
              <a:solidFill>
                <a:prstClr val="black"/>
              </a:solidFill>
              <a:latin typeface="Times New Roman" panose="02020603050405020304" pitchFamily="18" charset="0"/>
              <a:cs typeface="Times New Roman" panose="02020603050405020304" pitchFamily="18" charset="0"/>
            </a:rPr>
            <a:t>Conclusion and Scope of Feature Research</a:t>
          </a:r>
          <a:endParaRPr lang="en-US" dirty="0">
            <a:solidFill>
              <a:prstClr val="black"/>
            </a:solidFill>
            <a:latin typeface="Times New Roman" panose="02020603050405020304" pitchFamily="18" charset="0"/>
            <a:cs typeface="Times New Roman" panose="02020603050405020304" pitchFamily="18" charset="0"/>
          </a:endParaRPr>
        </a:p>
      </dgm:t>
    </dgm:pt>
    <dgm:pt modelId="{EAD9372E-24BE-4B47-83EC-C98BF897E6A8}" type="parTrans" cxnId="{4B6FD7B3-836A-4CAC-8530-BFDEC124598E}">
      <dgm:prSet/>
      <dgm:spPr/>
      <dgm:t>
        <a:bodyPr/>
        <a:lstStyle/>
        <a:p>
          <a:endParaRPr lang="en-US"/>
        </a:p>
      </dgm:t>
    </dgm:pt>
    <dgm:pt modelId="{38246789-72B3-4C76-A9DC-3243B7CD5BDF}" type="sibTrans" cxnId="{4B6FD7B3-836A-4CAC-8530-BFDEC124598E}">
      <dgm:prSet/>
      <dgm:spPr/>
      <dgm:t>
        <a:bodyPr/>
        <a:lstStyle/>
        <a:p>
          <a:endParaRPr lang="en-US"/>
        </a:p>
      </dgm:t>
    </dgm:pt>
    <dgm:pt modelId="{71F25DAE-4AC8-4D2D-9282-2DE54333D9DD}">
      <dgm:prSet/>
      <dgm:spPr/>
      <dgm:t>
        <a:bodyPr/>
        <a:lstStyle/>
        <a:p>
          <a:r>
            <a:rPr lang="en-US" dirty="0" smtClean="0">
              <a:latin typeface="Times New Roman" panose="02020603050405020304" pitchFamily="18" charset="0"/>
              <a:cs typeface="Times New Roman" panose="02020603050405020304" pitchFamily="18" charset="0"/>
            </a:rPr>
            <a:t>Problem Formulating</a:t>
          </a:r>
          <a:endParaRPr lang="en-US" dirty="0">
            <a:latin typeface="Times New Roman" panose="02020603050405020304" pitchFamily="18" charset="0"/>
            <a:cs typeface="Times New Roman" panose="02020603050405020304" pitchFamily="18" charset="0"/>
          </a:endParaRPr>
        </a:p>
      </dgm:t>
    </dgm:pt>
    <dgm:pt modelId="{62AFC3DC-2487-4B8F-BFED-3DAF3F4EFAB5}" type="parTrans" cxnId="{EB1C6385-2701-4F30-B5D0-B0A995CC0384}">
      <dgm:prSet/>
      <dgm:spPr/>
      <dgm:t>
        <a:bodyPr/>
        <a:lstStyle/>
        <a:p>
          <a:endParaRPr lang="en-US"/>
        </a:p>
      </dgm:t>
    </dgm:pt>
    <dgm:pt modelId="{BFE822BC-C5D9-44FE-866C-B5789F6C4F27}" type="sibTrans" cxnId="{EB1C6385-2701-4F30-B5D0-B0A995CC0384}">
      <dgm:prSet/>
      <dgm:spPr/>
      <dgm:t>
        <a:bodyPr/>
        <a:lstStyle/>
        <a:p>
          <a:endParaRPr lang="en-US"/>
        </a:p>
      </dgm:t>
    </dgm:pt>
    <dgm:pt modelId="{357C45F7-05E4-4290-BB46-2D4800DE0648}">
      <dgm:prSet/>
      <dgm:spPr/>
      <dgm:t>
        <a:bodyPr/>
        <a:lstStyle/>
        <a:p>
          <a:r>
            <a:rPr lang="en-US" dirty="0" smtClean="0">
              <a:latin typeface="Times New Roman" panose="02020603050405020304" pitchFamily="18" charset="0"/>
              <a:cs typeface="Times New Roman" panose="02020603050405020304" pitchFamily="18" charset="0"/>
            </a:rPr>
            <a:t>Numerical Example</a:t>
          </a:r>
          <a:endParaRPr lang="en-US" dirty="0">
            <a:latin typeface="Times New Roman" panose="02020603050405020304" pitchFamily="18" charset="0"/>
            <a:cs typeface="Times New Roman" panose="02020603050405020304" pitchFamily="18" charset="0"/>
          </a:endParaRPr>
        </a:p>
      </dgm:t>
    </dgm:pt>
    <dgm:pt modelId="{322F346B-053E-4C89-BD71-043F699AC03D}" type="parTrans" cxnId="{DDBDE6C8-05F5-4339-A415-EAE15CCF24F5}">
      <dgm:prSet/>
      <dgm:spPr/>
      <dgm:t>
        <a:bodyPr/>
        <a:lstStyle/>
        <a:p>
          <a:endParaRPr lang="en-US"/>
        </a:p>
      </dgm:t>
    </dgm:pt>
    <dgm:pt modelId="{EEE6966D-4438-4C22-96FD-7D5E317D477B}" type="sibTrans" cxnId="{DDBDE6C8-05F5-4339-A415-EAE15CCF24F5}">
      <dgm:prSet/>
      <dgm:spPr/>
      <dgm:t>
        <a:bodyPr/>
        <a:lstStyle/>
        <a:p>
          <a:endParaRPr lang="en-US"/>
        </a:p>
      </dgm:t>
    </dgm:pt>
    <dgm:pt modelId="{995018A7-9073-48C3-980B-FB939C0D1E08}">
      <dgm:prSet/>
      <dgm:spPr/>
      <dgm:t>
        <a:bodyPr/>
        <a:lstStyle/>
        <a:p>
          <a:r>
            <a:rPr lang="en-US" dirty="0" smtClean="0">
              <a:latin typeface="Times New Roman" panose="02020603050405020304" pitchFamily="18" charset="0"/>
              <a:cs typeface="Times New Roman" panose="02020603050405020304" pitchFamily="18" charset="0"/>
            </a:rPr>
            <a:t>Result Conclusion </a:t>
          </a:r>
          <a:endParaRPr lang="en-US" dirty="0">
            <a:latin typeface="Times New Roman" panose="02020603050405020304" pitchFamily="18" charset="0"/>
            <a:cs typeface="Times New Roman" panose="02020603050405020304" pitchFamily="18" charset="0"/>
          </a:endParaRPr>
        </a:p>
      </dgm:t>
    </dgm:pt>
    <dgm:pt modelId="{DA74CBBB-B377-4AA9-AB60-80DB50482A6D}" type="parTrans" cxnId="{22A898DF-FF9B-4202-8610-D3C91F6B56F8}">
      <dgm:prSet/>
      <dgm:spPr/>
      <dgm:t>
        <a:bodyPr/>
        <a:lstStyle/>
        <a:p>
          <a:endParaRPr lang="en-US"/>
        </a:p>
      </dgm:t>
    </dgm:pt>
    <dgm:pt modelId="{D11A48C7-51E6-4A77-B4D2-80FCF711D17A}" type="sibTrans" cxnId="{22A898DF-FF9B-4202-8610-D3C91F6B56F8}">
      <dgm:prSet/>
      <dgm:spPr/>
      <dgm:t>
        <a:bodyPr/>
        <a:lstStyle/>
        <a:p>
          <a:endParaRPr lang="en-US"/>
        </a:p>
      </dgm:t>
    </dgm:pt>
    <dgm:pt modelId="{89CDFBD8-DB6D-445F-B703-6A4CD5A674B6}">
      <dgm:prSet/>
      <dgm:spPr/>
      <dgm:t>
        <a:bodyPr/>
        <a:lstStyle/>
        <a:p>
          <a:endParaRPr lang="en-US">
            <a:latin typeface="Times New Roman" panose="02020603050405020304" pitchFamily="18" charset="0"/>
            <a:cs typeface="Times New Roman" panose="02020603050405020304" pitchFamily="18" charset="0"/>
          </a:endParaRPr>
        </a:p>
      </dgm:t>
    </dgm:pt>
    <dgm:pt modelId="{7C489323-2CDC-451B-BB9C-9E4484CFB12C}" type="parTrans" cxnId="{4D71E86B-6F5A-4C36-BC8A-FEC8993DCB03}">
      <dgm:prSet/>
      <dgm:spPr/>
      <dgm:t>
        <a:bodyPr/>
        <a:lstStyle/>
        <a:p>
          <a:endParaRPr lang="en-US"/>
        </a:p>
      </dgm:t>
    </dgm:pt>
    <dgm:pt modelId="{A6440505-AF87-4B2D-A8E6-98741E3BE9D9}" type="sibTrans" cxnId="{4D71E86B-6F5A-4C36-BC8A-FEC8993DCB03}">
      <dgm:prSet/>
      <dgm:spPr/>
      <dgm:t>
        <a:bodyPr/>
        <a:lstStyle/>
        <a:p>
          <a:endParaRPr lang="en-US"/>
        </a:p>
      </dgm:t>
    </dgm:pt>
    <dgm:pt modelId="{D0314889-B09A-4B81-ACF9-3838ADFFF763}">
      <dgm:prSet/>
      <dgm:spPr/>
      <dgm:t>
        <a:bodyPr/>
        <a:lstStyle/>
        <a:p>
          <a:endParaRPr lang="en-US" dirty="0">
            <a:latin typeface="Times New Roman" panose="02020603050405020304" pitchFamily="18" charset="0"/>
            <a:cs typeface="Times New Roman" panose="02020603050405020304" pitchFamily="18" charset="0"/>
          </a:endParaRPr>
        </a:p>
      </dgm:t>
    </dgm:pt>
    <dgm:pt modelId="{A1B661A3-D5E5-4D6C-B236-A165F22407E2}" type="parTrans" cxnId="{C6A5811C-8749-4D5E-B422-FC17B1AA4BC1}">
      <dgm:prSet/>
      <dgm:spPr/>
      <dgm:t>
        <a:bodyPr/>
        <a:lstStyle/>
        <a:p>
          <a:endParaRPr lang="en-US"/>
        </a:p>
      </dgm:t>
    </dgm:pt>
    <dgm:pt modelId="{C07948A1-6D7E-4E27-BACB-A33B9E658FC9}" type="sibTrans" cxnId="{C6A5811C-8749-4D5E-B422-FC17B1AA4BC1}">
      <dgm:prSet/>
      <dgm:spPr/>
      <dgm:t>
        <a:bodyPr/>
        <a:lstStyle/>
        <a:p>
          <a:endParaRPr lang="en-US"/>
        </a:p>
      </dgm:t>
    </dgm:pt>
    <dgm:pt modelId="{386FB6F7-839D-48F5-8BC3-BA48066EF215}" type="pres">
      <dgm:prSet presAssocID="{8F71D512-097F-45A5-9F8F-85A3CDB03E45}" presName="Name0" presStyleCnt="0">
        <dgm:presLayoutVars>
          <dgm:dir/>
          <dgm:animLvl val="lvl"/>
          <dgm:resizeHandles/>
        </dgm:presLayoutVars>
      </dgm:prSet>
      <dgm:spPr/>
      <dgm:t>
        <a:bodyPr/>
        <a:lstStyle/>
        <a:p>
          <a:endParaRPr lang="en-US"/>
        </a:p>
      </dgm:t>
    </dgm:pt>
    <dgm:pt modelId="{47C44C77-33AA-4A4E-A035-160256CE30C4}" type="pres">
      <dgm:prSet presAssocID="{95C1C315-A9F2-46C4-8B72-EE0C2F3F28A2}" presName="linNode" presStyleCnt="0"/>
      <dgm:spPr/>
    </dgm:pt>
    <dgm:pt modelId="{419932DA-41C7-4E47-8144-C83538D4B88B}" type="pres">
      <dgm:prSet presAssocID="{95C1C315-A9F2-46C4-8B72-EE0C2F3F28A2}" presName="parentShp" presStyleLbl="node1" presStyleIdx="0" presStyleCnt="5">
        <dgm:presLayoutVars>
          <dgm:bulletEnabled val="1"/>
        </dgm:presLayoutVars>
      </dgm:prSet>
      <dgm:spPr/>
      <dgm:t>
        <a:bodyPr/>
        <a:lstStyle/>
        <a:p>
          <a:endParaRPr lang="en-US"/>
        </a:p>
      </dgm:t>
    </dgm:pt>
    <dgm:pt modelId="{C6B9EC1F-F23B-4231-A932-4DB6037C0655}" type="pres">
      <dgm:prSet presAssocID="{95C1C315-A9F2-46C4-8B72-EE0C2F3F28A2}" presName="childShp" presStyleLbl="bgAccFollowNode1" presStyleIdx="0" presStyleCnt="5">
        <dgm:presLayoutVars>
          <dgm:bulletEnabled val="1"/>
        </dgm:presLayoutVars>
      </dgm:prSet>
      <dgm:spPr/>
      <dgm:t>
        <a:bodyPr/>
        <a:lstStyle/>
        <a:p>
          <a:endParaRPr lang="en-US"/>
        </a:p>
      </dgm:t>
    </dgm:pt>
    <dgm:pt modelId="{F427E30F-66AE-422C-86B0-E900BB15A56C}" type="pres">
      <dgm:prSet presAssocID="{94166139-CEB9-42EB-A52D-55D2B24A541C}" presName="spacing" presStyleCnt="0"/>
      <dgm:spPr/>
    </dgm:pt>
    <dgm:pt modelId="{977D09C7-479A-4431-8A6B-37918BE3636D}" type="pres">
      <dgm:prSet presAssocID="{D6B6D520-BA5D-40F2-9D56-8D5ACFAF8780}" presName="linNode" presStyleCnt="0"/>
      <dgm:spPr/>
    </dgm:pt>
    <dgm:pt modelId="{5639F3E0-ECD2-4E6B-81AF-34CA582D02FE}" type="pres">
      <dgm:prSet presAssocID="{D6B6D520-BA5D-40F2-9D56-8D5ACFAF8780}" presName="parentShp" presStyleLbl="node1" presStyleIdx="1" presStyleCnt="5">
        <dgm:presLayoutVars>
          <dgm:bulletEnabled val="1"/>
        </dgm:presLayoutVars>
      </dgm:prSet>
      <dgm:spPr/>
      <dgm:t>
        <a:bodyPr/>
        <a:lstStyle/>
        <a:p>
          <a:endParaRPr lang="en-US"/>
        </a:p>
      </dgm:t>
    </dgm:pt>
    <dgm:pt modelId="{511D9994-3236-4AD6-956A-1612C7A6263D}" type="pres">
      <dgm:prSet presAssocID="{D6B6D520-BA5D-40F2-9D56-8D5ACFAF8780}" presName="childShp" presStyleLbl="bgAccFollowNode1" presStyleIdx="1" presStyleCnt="5">
        <dgm:presLayoutVars>
          <dgm:bulletEnabled val="1"/>
        </dgm:presLayoutVars>
      </dgm:prSet>
      <dgm:spPr/>
      <dgm:t>
        <a:bodyPr/>
        <a:lstStyle/>
        <a:p>
          <a:endParaRPr lang="en-US"/>
        </a:p>
      </dgm:t>
    </dgm:pt>
    <dgm:pt modelId="{8916B07D-0CA2-46C8-8E8F-6259247C4036}" type="pres">
      <dgm:prSet presAssocID="{814F09F0-E556-4275-B863-B95851C4D5DB}" presName="spacing" presStyleCnt="0"/>
      <dgm:spPr/>
    </dgm:pt>
    <dgm:pt modelId="{03194F15-5917-426B-AB7D-427D5D91BC77}" type="pres">
      <dgm:prSet presAssocID="{947A66E8-E8DF-45AB-9B12-27D6178F9CE1}" presName="linNode" presStyleCnt="0"/>
      <dgm:spPr/>
    </dgm:pt>
    <dgm:pt modelId="{36D3E003-F1D7-4FED-AD68-FAF53E1A4544}" type="pres">
      <dgm:prSet presAssocID="{947A66E8-E8DF-45AB-9B12-27D6178F9CE1}" presName="parentShp" presStyleLbl="node1" presStyleIdx="2" presStyleCnt="5">
        <dgm:presLayoutVars>
          <dgm:bulletEnabled val="1"/>
        </dgm:presLayoutVars>
      </dgm:prSet>
      <dgm:spPr/>
      <dgm:t>
        <a:bodyPr/>
        <a:lstStyle/>
        <a:p>
          <a:endParaRPr lang="en-US"/>
        </a:p>
      </dgm:t>
    </dgm:pt>
    <dgm:pt modelId="{BD336D0A-5188-4CCE-AA3A-749C94D5D3B7}" type="pres">
      <dgm:prSet presAssocID="{947A66E8-E8DF-45AB-9B12-27D6178F9CE1}" presName="childShp" presStyleLbl="bgAccFollowNode1" presStyleIdx="2" presStyleCnt="5">
        <dgm:presLayoutVars>
          <dgm:bulletEnabled val="1"/>
        </dgm:presLayoutVars>
      </dgm:prSet>
      <dgm:spPr/>
      <dgm:t>
        <a:bodyPr/>
        <a:lstStyle/>
        <a:p>
          <a:endParaRPr lang="en-US"/>
        </a:p>
      </dgm:t>
    </dgm:pt>
    <dgm:pt modelId="{92F16848-79E6-4B4C-88CF-2196BF690FAB}" type="pres">
      <dgm:prSet presAssocID="{0A6211C0-7C87-421C-B8A6-6374BB79C1CE}" presName="spacing" presStyleCnt="0"/>
      <dgm:spPr/>
    </dgm:pt>
    <dgm:pt modelId="{595B23AA-05F0-44E7-AB0D-400FEA50ECFD}" type="pres">
      <dgm:prSet presAssocID="{66D3682C-0D3C-4231-9BC6-E03E948A0ACC}" presName="linNode" presStyleCnt="0"/>
      <dgm:spPr/>
    </dgm:pt>
    <dgm:pt modelId="{E0B9C351-E1B7-4AD0-B26F-92CA983DD4F6}" type="pres">
      <dgm:prSet presAssocID="{66D3682C-0D3C-4231-9BC6-E03E948A0ACC}" presName="parentShp" presStyleLbl="node1" presStyleIdx="3" presStyleCnt="5">
        <dgm:presLayoutVars>
          <dgm:bulletEnabled val="1"/>
        </dgm:presLayoutVars>
      </dgm:prSet>
      <dgm:spPr/>
      <dgm:t>
        <a:bodyPr/>
        <a:lstStyle/>
        <a:p>
          <a:endParaRPr lang="en-US"/>
        </a:p>
      </dgm:t>
    </dgm:pt>
    <dgm:pt modelId="{F5CF48F9-238F-45B6-87BC-AB3B193E48BA}" type="pres">
      <dgm:prSet presAssocID="{66D3682C-0D3C-4231-9BC6-E03E948A0ACC}" presName="childShp" presStyleLbl="bgAccFollowNode1" presStyleIdx="3" presStyleCnt="5">
        <dgm:presLayoutVars>
          <dgm:bulletEnabled val="1"/>
        </dgm:presLayoutVars>
      </dgm:prSet>
      <dgm:spPr/>
      <dgm:t>
        <a:bodyPr/>
        <a:lstStyle/>
        <a:p>
          <a:endParaRPr lang="en-US"/>
        </a:p>
      </dgm:t>
    </dgm:pt>
    <dgm:pt modelId="{36050E79-5E26-48DB-915A-739D7C37F04F}" type="pres">
      <dgm:prSet presAssocID="{70DA2655-3CD3-497B-84AF-38E67BA2B22B}" presName="spacing" presStyleCnt="0"/>
      <dgm:spPr/>
    </dgm:pt>
    <dgm:pt modelId="{ED6C7E34-349C-44FC-9344-DE331D568CA0}" type="pres">
      <dgm:prSet presAssocID="{D1B88EE8-A9BF-48A7-A1A3-D8C559875EAE}" presName="linNode" presStyleCnt="0"/>
      <dgm:spPr/>
    </dgm:pt>
    <dgm:pt modelId="{D4340184-3CFC-408F-98AC-C23D92B2A35A}" type="pres">
      <dgm:prSet presAssocID="{D1B88EE8-A9BF-48A7-A1A3-D8C559875EAE}" presName="parentShp" presStyleLbl="node1" presStyleIdx="4" presStyleCnt="5">
        <dgm:presLayoutVars>
          <dgm:bulletEnabled val="1"/>
        </dgm:presLayoutVars>
      </dgm:prSet>
      <dgm:spPr/>
      <dgm:t>
        <a:bodyPr/>
        <a:lstStyle/>
        <a:p>
          <a:endParaRPr lang="en-US"/>
        </a:p>
      </dgm:t>
    </dgm:pt>
    <dgm:pt modelId="{15B61F20-55CB-405F-BCD9-20FA3B461375}" type="pres">
      <dgm:prSet presAssocID="{D1B88EE8-A9BF-48A7-A1A3-D8C559875EAE}" presName="childShp" presStyleLbl="bgAccFollowNode1" presStyleIdx="4" presStyleCnt="5">
        <dgm:presLayoutVars>
          <dgm:bulletEnabled val="1"/>
        </dgm:presLayoutVars>
      </dgm:prSet>
      <dgm:spPr/>
      <dgm:t>
        <a:bodyPr/>
        <a:lstStyle/>
        <a:p>
          <a:endParaRPr lang="en-US"/>
        </a:p>
      </dgm:t>
    </dgm:pt>
  </dgm:ptLst>
  <dgm:cxnLst>
    <dgm:cxn modelId="{F850ABAF-9474-4348-ABA6-5A3996B4DA23}" srcId="{947A66E8-E8DF-45AB-9B12-27D6178F9CE1}" destId="{8394037C-5563-491F-95D8-B088D431233A}" srcOrd="1" destOrd="0" parTransId="{57E74ADF-E4B8-48F8-8CE6-252446720FCE}" sibTransId="{53225201-E4EF-4145-9C0F-86FE34D80CEB}"/>
    <dgm:cxn modelId="{AEF22015-8AA0-4E01-95AF-0A360A5847AD}" srcId="{95C1C315-A9F2-46C4-8B72-EE0C2F3F28A2}" destId="{42751117-5212-4693-99B3-B359AE115217}" srcOrd="0" destOrd="0" parTransId="{FE03272E-4533-415B-96F3-6AE51D25C348}" sibTransId="{46CA587D-DDEF-4534-84EC-7F3AF5C1FFE7}"/>
    <dgm:cxn modelId="{5B0A8B50-19A6-40FC-90FA-62924538116A}" srcId="{D6B6D520-BA5D-40F2-9D56-8D5ACFAF8780}" destId="{EF25B547-C460-4875-82A1-132CDF33E5FF}" srcOrd="1" destOrd="0" parTransId="{444A13EE-41D3-4770-82CE-8AA28A778198}" sibTransId="{4EA6551B-462C-4E52-8112-B0E108D5417E}"/>
    <dgm:cxn modelId="{22A898DF-FF9B-4202-8610-D3C91F6B56F8}" srcId="{D1B88EE8-A9BF-48A7-A1A3-D8C559875EAE}" destId="{995018A7-9073-48C3-980B-FB939C0D1E08}" srcOrd="1" destOrd="0" parTransId="{DA74CBBB-B377-4AA9-AB60-80DB50482A6D}" sibTransId="{D11A48C7-51E6-4A77-B4D2-80FCF711D17A}"/>
    <dgm:cxn modelId="{85965E0D-1067-4E34-B288-68FC9C75F0C1}" type="presOf" srcId="{D6B6D520-BA5D-40F2-9D56-8D5ACFAF8780}" destId="{5639F3E0-ECD2-4E6B-81AF-34CA582D02FE}" srcOrd="0" destOrd="0" presId="urn:microsoft.com/office/officeart/2005/8/layout/vList6"/>
    <dgm:cxn modelId="{DCF37829-0D46-4595-89D0-D5F177E53972}" type="presOf" srcId="{947A66E8-E8DF-45AB-9B12-27D6178F9CE1}" destId="{36D3E003-F1D7-4FED-AD68-FAF53E1A4544}" srcOrd="0" destOrd="0" presId="urn:microsoft.com/office/officeart/2005/8/layout/vList6"/>
    <dgm:cxn modelId="{B5C17ECF-D6C4-4F1C-85F3-90B8AB0D8CE4}" type="presOf" srcId="{EF25B547-C460-4875-82A1-132CDF33E5FF}" destId="{511D9994-3236-4AD6-956A-1612C7A6263D}" srcOrd="0" destOrd="1" presId="urn:microsoft.com/office/officeart/2005/8/layout/vList6"/>
    <dgm:cxn modelId="{C6A5811C-8749-4D5E-B422-FC17B1AA4BC1}" srcId="{D1B88EE8-A9BF-48A7-A1A3-D8C559875EAE}" destId="{D0314889-B09A-4B81-ACF9-3838ADFFF763}" srcOrd="0" destOrd="0" parTransId="{A1B661A3-D5E5-4D6C-B236-A165F22407E2}" sibTransId="{C07948A1-6D7E-4E27-BACB-A33B9E658FC9}"/>
    <dgm:cxn modelId="{F619381D-FC1C-4E2D-93D7-4E64EE91BF30}" type="presOf" srcId="{E7FF4493-2581-4AAC-89E4-A3E2F93EBD97}" destId="{C6B9EC1F-F23B-4231-A932-4DB6037C0655}" srcOrd="0" destOrd="1" presId="urn:microsoft.com/office/officeart/2005/8/layout/vList6"/>
    <dgm:cxn modelId="{5C53859A-F10F-494C-BA00-A99929EB8236}" type="presOf" srcId="{66D3682C-0D3C-4231-9BC6-E03E948A0ACC}" destId="{E0B9C351-E1B7-4AD0-B26F-92CA983DD4F6}" srcOrd="0" destOrd="0" presId="urn:microsoft.com/office/officeart/2005/8/layout/vList6"/>
    <dgm:cxn modelId="{E4715C2D-E5E2-43E0-A768-1F3F69898447}" srcId="{8F71D512-097F-45A5-9F8F-85A3CDB03E45}" destId="{947A66E8-E8DF-45AB-9B12-27D6178F9CE1}" srcOrd="2" destOrd="0" parTransId="{7F578E0C-32E1-49B4-A75E-05A82E46866E}" sibTransId="{0A6211C0-7C87-421C-B8A6-6374BB79C1CE}"/>
    <dgm:cxn modelId="{27104505-113B-4FF3-925D-3B472C872734}" type="presOf" srcId="{95C1C315-A9F2-46C4-8B72-EE0C2F3F28A2}" destId="{419932DA-41C7-4E47-8144-C83538D4B88B}" srcOrd="0" destOrd="0" presId="urn:microsoft.com/office/officeart/2005/8/layout/vList6"/>
    <dgm:cxn modelId="{928CA679-2508-4D4E-8846-6C0EE4A740BA}" srcId="{95C1C315-A9F2-46C4-8B72-EE0C2F3F28A2}" destId="{E7FF4493-2581-4AAC-89E4-A3E2F93EBD97}" srcOrd="1" destOrd="0" parTransId="{D9F4368F-65F7-4637-AA1A-33A5BC904DF8}" sibTransId="{8377C60D-A449-49C2-8880-0A90ECE9A012}"/>
    <dgm:cxn modelId="{114693BB-28A7-4F96-B025-99B12BB0A1FB}" type="presOf" srcId="{42751117-5212-4693-99B3-B359AE115217}" destId="{C6B9EC1F-F23B-4231-A932-4DB6037C0655}" srcOrd="0" destOrd="0" presId="urn:microsoft.com/office/officeart/2005/8/layout/vList6"/>
    <dgm:cxn modelId="{4BC364F9-57B6-4A12-BEC2-48DF418FA6D4}" type="presOf" srcId="{B2DB8F91-F1D2-4B65-B224-1F4E20C31A6C}" destId="{511D9994-3236-4AD6-956A-1612C7A6263D}" srcOrd="0" destOrd="0" presId="urn:microsoft.com/office/officeart/2005/8/layout/vList6"/>
    <dgm:cxn modelId="{699DEAF5-3421-4922-8B17-496910979DE6}" type="presOf" srcId="{D1B88EE8-A9BF-48A7-A1A3-D8C559875EAE}" destId="{D4340184-3CFC-408F-98AC-C23D92B2A35A}" srcOrd="0" destOrd="0" presId="urn:microsoft.com/office/officeart/2005/8/layout/vList6"/>
    <dgm:cxn modelId="{DDBDE6C8-05F5-4339-A415-EAE15CCF24F5}" srcId="{66D3682C-0D3C-4231-9BC6-E03E948A0ACC}" destId="{357C45F7-05E4-4290-BB46-2D4800DE0648}" srcOrd="1" destOrd="0" parTransId="{322F346B-053E-4C89-BD71-043F699AC03D}" sibTransId="{EEE6966D-4438-4C22-96FD-7D5E317D477B}"/>
    <dgm:cxn modelId="{C555F653-EF42-4882-9545-4F9FDE03EBE5}" type="presOf" srcId="{D0314889-B09A-4B81-ACF9-3838ADFFF763}" destId="{15B61F20-55CB-405F-BCD9-20FA3B461375}" srcOrd="0" destOrd="0" presId="urn:microsoft.com/office/officeart/2005/8/layout/vList6"/>
    <dgm:cxn modelId="{96F8EE25-D97C-4F44-9E92-F7E2C646E072}" srcId="{8F71D512-097F-45A5-9F8F-85A3CDB03E45}" destId="{D6B6D520-BA5D-40F2-9D56-8D5ACFAF8780}" srcOrd="1" destOrd="0" parTransId="{A5134C63-3508-40F4-AB1E-99E7F59CDE58}" sibTransId="{814F09F0-E556-4275-B863-B95851C4D5DB}"/>
    <dgm:cxn modelId="{4B6FD7B3-836A-4CAC-8530-BFDEC124598E}" srcId="{8F71D512-097F-45A5-9F8F-85A3CDB03E45}" destId="{D1B88EE8-A9BF-48A7-A1A3-D8C559875EAE}" srcOrd="4" destOrd="0" parTransId="{EAD9372E-24BE-4B47-83EC-C98BF897E6A8}" sibTransId="{38246789-72B3-4C76-A9DC-3243B7CD5BDF}"/>
    <dgm:cxn modelId="{4D71E86B-6F5A-4C36-BC8A-FEC8993DCB03}" srcId="{947A66E8-E8DF-45AB-9B12-27D6178F9CE1}" destId="{89CDFBD8-DB6D-445F-B703-6A4CD5A674B6}" srcOrd="0" destOrd="0" parTransId="{7C489323-2CDC-451B-BB9C-9E4484CFB12C}" sibTransId="{A6440505-AF87-4B2D-A8E6-98741E3BE9D9}"/>
    <dgm:cxn modelId="{41D389C0-6E5B-4501-BD63-8204F0BA9D9D}" type="presOf" srcId="{995018A7-9073-48C3-980B-FB939C0D1E08}" destId="{15B61F20-55CB-405F-BCD9-20FA3B461375}" srcOrd="0" destOrd="1" presId="urn:microsoft.com/office/officeart/2005/8/layout/vList6"/>
    <dgm:cxn modelId="{B5710DA2-D934-4A40-9032-3541DF36097B}" srcId="{8F71D512-097F-45A5-9F8F-85A3CDB03E45}" destId="{95C1C315-A9F2-46C4-8B72-EE0C2F3F28A2}" srcOrd="0" destOrd="0" parTransId="{28BA861E-E94C-4CE9-92BE-46ABBA1C1315}" sibTransId="{94166139-CEB9-42EB-A52D-55D2B24A541C}"/>
    <dgm:cxn modelId="{F0B0BE13-B095-4B85-B2B6-FB874E6CF9B8}" type="presOf" srcId="{89CDFBD8-DB6D-445F-B703-6A4CD5A674B6}" destId="{BD336D0A-5188-4CCE-AA3A-749C94D5D3B7}" srcOrd="0" destOrd="0" presId="urn:microsoft.com/office/officeart/2005/8/layout/vList6"/>
    <dgm:cxn modelId="{873467D3-7DB9-4A51-94FA-A46182587BC9}" type="presOf" srcId="{8394037C-5563-491F-95D8-B088D431233A}" destId="{BD336D0A-5188-4CCE-AA3A-749C94D5D3B7}" srcOrd="0" destOrd="1" presId="urn:microsoft.com/office/officeart/2005/8/layout/vList6"/>
    <dgm:cxn modelId="{5B5F2DA0-F527-48BC-B65C-E3ED580883AF}" srcId="{8F71D512-097F-45A5-9F8F-85A3CDB03E45}" destId="{66D3682C-0D3C-4231-9BC6-E03E948A0ACC}" srcOrd="3" destOrd="0" parTransId="{F692B197-7430-4011-958E-B2000C45A16C}" sibTransId="{70DA2655-3CD3-497B-84AF-38E67BA2B22B}"/>
    <dgm:cxn modelId="{7A6A5207-3E79-44D6-BF01-1216DA6D3F18}" type="presOf" srcId="{357C45F7-05E4-4290-BB46-2D4800DE0648}" destId="{F5CF48F9-238F-45B6-87BC-AB3B193E48BA}" srcOrd="0" destOrd="1" presId="urn:microsoft.com/office/officeart/2005/8/layout/vList6"/>
    <dgm:cxn modelId="{DE2B4000-1B96-449F-B2DD-012804A551F3}" srcId="{D6B6D520-BA5D-40F2-9D56-8D5ACFAF8780}" destId="{B2DB8F91-F1D2-4B65-B224-1F4E20C31A6C}" srcOrd="0" destOrd="0" parTransId="{CECAC0E9-134E-4AFF-BAA8-E2411CB433D0}" sibTransId="{287F3927-EA89-4BDC-8A7D-70C75533825F}"/>
    <dgm:cxn modelId="{B39C56D8-7424-412A-A7E8-944DCE497944}" type="presOf" srcId="{71F25DAE-4AC8-4D2D-9282-2DE54333D9DD}" destId="{F5CF48F9-238F-45B6-87BC-AB3B193E48BA}" srcOrd="0" destOrd="0" presId="urn:microsoft.com/office/officeart/2005/8/layout/vList6"/>
    <dgm:cxn modelId="{AB2F7901-7442-44CA-B5AC-5A23B33DF563}" type="presOf" srcId="{8F71D512-097F-45A5-9F8F-85A3CDB03E45}" destId="{386FB6F7-839D-48F5-8BC3-BA48066EF215}" srcOrd="0" destOrd="0" presId="urn:microsoft.com/office/officeart/2005/8/layout/vList6"/>
    <dgm:cxn modelId="{EB1C6385-2701-4F30-B5D0-B0A995CC0384}" srcId="{66D3682C-0D3C-4231-9BC6-E03E948A0ACC}" destId="{71F25DAE-4AC8-4D2D-9282-2DE54333D9DD}" srcOrd="0" destOrd="0" parTransId="{62AFC3DC-2487-4B8F-BFED-3DAF3F4EFAB5}" sibTransId="{BFE822BC-C5D9-44FE-866C-B5789F6C4F27}"/>
    <dgm:cxn modelId="{4C55D3FE-BBCE-44BB-8FA8-B07B85435E87}" type="presParOf" srcId="{386FB6F7-839D-48F5-8BC3-BA48066EF215}" destId="{47C44C77-33AA-4A4E-A035-160256CE30C4}" srcOrd="0" destOrd="0" presId="urn:microsoft.com/office/officeart/2005/8/layout/vList6"/>
    <dgm:cxn modelId="{BBF00782-C78B-4EB0-BA4F-E231020F6957}" type="presParOf" srcId="{47C44C77-33AA-4A4E-A035-160256CE30C4}" destId="{419932DA-41C7-4E47-8144-C83538D4B88B}" srcOrd="0" destOrd="0" presId="urn:microsoft.com/office/officeart/2005/8/layout/vList6"/>
    <dgm:cxn modelId="{F8FB5515-1E29-47EF-9FFD-7A005A719EC6}" type="presParOf" srcId="{47C44C77-33AA-4A4E-A035-160256CE30C4}" destId="{C6B9EC1F-F23B-4231-A932-4DB6037C0655}" srcOrd="1" destOrd="0" presId="urn:microsoft.com/office/officeart/2005/8/layout/vList6"/>
    <dgm:cxn modelId="{4B894949-274C-4D1B-8CFD-82022F935454}" type="presParOf" srcId="{386FB6F7-839D-48F5-8BC3-BA48066EF215}" destId="{F427E30F-66AE-422C-86B0-E900BB15A56C}" srcOrd="1" destOrd="0" presId="urn:microsoft.com/office/officeart/2005/8/layout/vList6"/>
    <dgm:cxn modelId="{91A4C04D-3A2A-4EEC-AA4C-672361ECB490}" type="presParOf" srcId="{386FB6F7-839D-48F5-8BC3-BA48066EF215}" destId="{977D09C7-479A-4431-8A6B-37918BE3636D}" srcOrd="2" destOrd="0" presId="urn:microsoft.com/office/officeart/2005/8/layout/vList6"/>
    <dgm:cxn modelId="{C0538C80-C26F-4416-8EE5-43E94DAEC0D4}" type="presParOf" srcId="{977D09C7-479A-4431-8A6B-37918BE3636D}" destId="{5639F3E0-ECD2-4E6B-81AF-34CA582D02FE}" srcOrd="0" destOrd="0" presId="urn:microsoft.com/office/officeart/2005/8/layout/vList6"/>
    <dgm:cxn modelId="{C01D121B-9D84-42C0-A7FE-A0D9FD4425EF}" type="presParOf" srcId="{977D09C7-479A-4431-8A6B-37918BE3636D}" destId="{511D9994-3236-4AD6-956A-1612C7A6263D}" srcOrd="1" destOrd="0" presId="urn:microsoft.com/office/officeart/2005/8/layout/vList6"/>
    <dgm:cxn modelId="{00347BD1-C85E-4234-A8BE-ED85D384673F}" type="presParOf" srcId="{386FB6F7-839D-48F5-8BC3-BA48066EF215}" destId="{8916B07D-0CA2-46C8-8E8F-6259247C4036}" srcOrd="3" destOrd="0" presId="urn:microsoft.com/office/officeart/2005/8/layout/vList6"/>
    <dgm:cxn modelId="{E4F12465-E90D-4F20-AC74-B67970801314}" type="presParOf" srcId="{386FB6F7-839D-48F5-8BC3-BA48066EF215}" destId="{03194F15-5917-426B-AB7D-427D5D91BC77}" srcOrd="4" destOrd="0" presId="urn:microsoft.com/office/officeart/2005/8/layout/vList6"/>
    <dgm:cxn modelId="{036D5DA1-9866-4AD6-84B5-27B7DEDAFF0C}" type="presParOf" srcId="{03194F15-5917-426B-AB7D-427D5D91BC77}" destId="{36D3E003-F1D7-4FED-AD68-FAF53E1A4544}" srcOrd="0" destOrd="0" presId="urn:microsoft.com/office/officeart/2005/8/layout/vList6"/>
    <dgm:cxn modelId="{314ACF46-ED04-4E3C-BE89-1AB73B2E51F8}" type="presParOf" srcId="{03194F15-5917-426B-AB7D-427D5D91BC77}" destId="{BD336D0A-5188-4CCE-AA3A-749C94D5D3B7}" srcOrd="1" destOrd="0" presId="urn:microsoft.com/office/officeart/2005/8/layout/vList6"/>
    <dgm:cxn modelId="{75575A65-65CA-4F17-BE15-836854C76640}" type="presParOf" srcId="{386FB6F7-839D-48F5-8BC3-BA48066EF215}" destId="{92F16848-79E6-4B4C-88CF-2196BF690FAB}" srcOrd="5" destOrd="0" presId="urn:microsoft.com/office/officeart/2005/8/layout/vList6"/>
    <dgm:cxn modelId="{2AAC42C5-F023-46DA-8DC0-EA49DA258C6A}" type="presParOf" srcId="{386FB6F7-839D-48F5-8BC3-BA48066EF215}" destId="{595B23AA-05F0-44E7-AB0D-400FEA50ECFD}" srcOrd="6" destOrd="0" presId="urn:microsoft.com/office/officeart/2005/8/layout/vList6"/>
    <dgm:cxn modelId="{FD74CD88-59A6-4733-985A-B22758E3D871}" type="presParOf" srcId="{595B23AA-05F0-44E7-AB0D-400FEA50ECFD}" destId="{E0B9C351-E1B7-4AD0-B26F-92CA983DD4F6}" srcOrd="0" destOrd="0" presId="urn:microsoft.com/office/officeart/2005/8/layout/vList6"/>
    <dgm:cxn modelId="{92272C48-7DB8-48C7-8FC3-C24B76BD8DC4}" type="presParOf" srcId="{595B23AA-05F0-44E7-AB0D-400FEA50ECFD}" destId="{F5CF48F9-238F-45B6-87BC-AB3B193E48BA}" srcOrd="1" destOrd="0" presId="urn:microsoft.com/office/officeart/2005/8/layout/vList6"/>
    <dgm:cxn modelId="{3BF3AADF-8DD4-47F3-8794-B40E961405B3}" type="presParOf" srcId="{386FB6F7-839D-48F5-8BC3-BA48066EF215}" destId="{36050E79-5E26-48DB-915A-739D7C37F04F}" srcOrd="7" destOrd="0" presId="urn:microsoft.com/office/officeart/2005/8/layout/vList6"/>
    <dgm:cxn modelId="{E3F69D8A-0A08-4087-B2A5-7E49562DADC0}" type="presParOf" srcId="{386FB6F7-839D-48F5-8BC3-BA48066EF215}" destId="{ED6C7E34-349C-44FC-9344-DE331D568CA0}" srcOrd="8" destOrd="0" presId="urn:microsoft.com/office/officeart/2005/8/layout/vList6"/>
    <dgm:cxn modelId="{25DF8CB3-73E3-457A-8303-EDFC619E2635}" type="presParOf" srcId="{ED6C7E34-349C-44FC-9344-DE331D568CA0}" destId="{D4340184-3CFC-408F-98AC-C23D92B2A35A}" srcOrd="0" destOrd="0" presId="urn:microsoft.com/office/officeart/2005/8/layout/vList6"/>
    <dgm:cxn modelId="{EE202158-408A-4A3E-B51A-C5ABD514EC37}" type="presParOf" srcId="{ED6C7E34-349C-44FC-9344-DE331D568CA0}" destId="{15B61F20-55CB-405F-BCD9-20FA3B461375}"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587994-E57D-43DB-BC2D-3402217777ED}" type="datetimeFigureOut">
              <a:rPr lang="en-US" smtClean="0"/>
              <a:t>12/14/2015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7AC8D-FB0B-48FB-AC58-06D1F6E997E1}" type="slidenum">
              <a:rPr lang="en-US" smtClean="0"/>
              <a:t>‹#›</a:t>
            </a:fld>
            <a:endParaRPr lang="en-US"/>
          </a:p>
        </p:txBody>
      </p:sp>
    </p:spTree>
    <p:extLst>
      <p:ext uri="{BB962C8B-B14F-4D97-AF65-F5344CB8AC3E}">
        <p14:creationId xmlns:p14="http://schemas.microsoft.com/office/powerpoint/2010/main" val="271611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a:t>
            </a:fld>
            <a:endParaRPr lang="en-US"/>
          </a:p>
        </p:txBody>
      </p:sp>
    </p:spTree>
    <p:extLst>
      <p:ext uri="{BB962C8B-B14F-4D97-AF65-F5344CB8AC3E}">
        <p14:creationId xmlns:p14="http://schemas.microsoft.com/office/powerpoint/2010/main" val="1359732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1E24C7-E6C5-4949-A6E1-BBC49D0A94E2}" type="slidenum">
              <a:rPr lang="en-US" smtClean="0"/>
              <a:t>16</a:t>
            </a:fld>
            <a:endParaRPr lang="en-US"/>
          </a:p>
        </p:txBody>
      </p:sp>
    </p:spTree>
    <p:extLst>
      <p:ext uri="{BB962C8B-B14F-4D97-AF65-F5344CB8AC3E}">
        <p14:creationId xmlns:p14="http://schemas.microsoft.com/office/powerpoint/2010/main" val="383557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17</a:t>
            </a:fld>
            <a:endParaRPr lang="en-US"/>
          </a:p>
        </p:txBody>
      </p:sp>
    </p:spTree>
    <p:extLst>
      <p:ext uri="{BB962C8B-B14F-4D97-AF65-F5344CB8AC3E}">
        <p14:creationId xmlns:p14="http://schemas.microsoft.com/office/powerpoint/2010/main" val="2515832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shows the drawbacks and bottleneck of the production processes</a:t>
            </a:r>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18</a:t>
            </a:fld>
            <a:endParaRPr lang="en-US"/>
          </a:p>
        </p:txBody>
      </p:sp>
    </p:spTree>
    <p:extLst>
      <p:ext uri="{BB962C8B-B14F-4D97-AF65-F5344CB8AC3E}">
        <p14:creationId xmlns:p14="http://schemas.microsoft.com/office/powerpoint/2010/main" val="1888429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study, I focused to formulate the behavior of the hybrid system with its component which we already talk about. As we talk earlier, variables, definitions and parameters should exactly define. </a:t>
            </a:r>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19</a:t>
            </a:fld>
            <a:endParaRPr lang="en-US"/>
          </a:p>
        </p:txBody>
      </p:sp>
    </p:spTree>
    <p:extLst>
      <p:ext uri="{BB962C8B-B14F-4D97-AF65-F5344CB8AC3E}">
        <p14:creationId xmlns:p14="http://schemas.microsoft.com/office/powerpoint/2010/main" val="3181829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a schematic view of the hybrid system and I just want to show some</a:t>
            </a:r>
            <a:r>
              <a:rPr lang="en-US" baseline="0" dirty="0" smtClean="0"/>
              <a:t> parameters on this figure.</a:t>
            </a:r>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21</a:t>
            </a:fld>
            <a:endParaRPr lang="en-US"/>
          </a:p>
        </p:txBody>
      </p:sp>
    </p:spTree>
    <p:extLst>
      <p:ext uri="{BB962C8B-B14F-4D97-AF65-F5344CB8AC3E}">
        <p14:creationId xmlns:p14="http://schemas.microsoft.com/office/powerpoint/2010/main" val="3614320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non-linear model of the hybrid system. I am going to talk about all the constraints and objective function in detail.</a:t>
            </a:r>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23</a:t>
            </a:fld>
            <a:endParaRPr lang="en-US"/>
          </a:p>
        </p:txBody>
      </p:sp>
    </p:spTree>
    <p:extLst>
      <p:ext uri="{BB962C8B-B14F-4D97-AF65-F5344CB8AC3E}">
        <p14:creationId xmlns:p14="http://schemas.microsoft.com/office/powerpoint/2010/main" val="2069449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28</a:t>
            </a:fld>
            <a:endParaRPr lang="en-US"/>
          </a:p>
        </p:txBody>
      </p:sp>
    </p:spTree>
    <p:extLst>
      <p:ext uri="{BB962C8B-B14F-4D97-AF65-F5344CB8AC3E}">
        <p14:creationId xmlns:p14="http://schemas.microsoft.com/office/powerpoint/2010/main" val="1796506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30</a:t>
            </a:fld>
            <a:endParaRPr lang="en-US"/>
          </a:p>
        </p:txBody>
      </p:sp>
    </p:spTree>
    <p:extLst>
      <p:ext uri="{BB962C8B-B14F-4D97-AF65-F5344CB8AC3E}">
        <p14:creationId xmlns:p14="http://schemas.microsoft.com/office/powerpoint/2010/main" val="2043339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input data</a:t>
            </a:r>
            <a:r>
              <a:rPr lang="en-US" baseline="0" dirty="0" smtClean="0"/>
              <a:t> of the this example. </a:t>
            </a:r>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32</a:t>
            </a:fld>
            <a:endParaRPr lang="en-US"/>
          </a:p>
        </p:txBody>
      </p:sp>
    </p:spTree>
    <p:extLst>
      <p:ext uri="{BB962C8B-B14F-4D97-AF65-F5344CB8AC3E}">
        <p14:creationId xmlns:p14="http://schemas.microsoft.com/office/powerpoint/2010/main" val="530819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37</a:t>
            </a:fld>
            <a:endParaRPr lang="en-US"/>
          </a:p>
        </p:txBody>
      </p:sp>
    </p:spTree>
    <p:extLst>
      <p:ext uri="{BB962C8B-B14F-4D97-AF65-F5344CB8AC3E}">
        <p14:creationId xmlns:p14="http://schemas.microsoft.com/office/powerpoint/2010/main" val="1241019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2</a:t>
            </a:fld>
            <a:endParaRPr lang="en-US"/>
          </a:p>
        </p:txBody>
      </p:sp>
    </p:spTree>
    <p:extLst>
      <p:ext uri="{BB962C8B-B14F-4D97-AF65-F5344CB8AC3E}">
        <p14:creationId xmlns:p14="http://schemas.microsoft.com/office/powerpoint/2010/main" val="1610746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38</a:t>
            </a:fld>
            <a:endParaRPr lang="en-US"/>
          </a:p>
        </p:txBody>
      </p:sp>
    </p:spTree>
    <p:extLst>
      <p:ext uri="{BB962C8B-B14F-4D97-AF65-F5344CB8AC3E}">
        <p14:creationId xmlns:p14="http://schemas.microsoft.com/office/powerpoint/2010/main" val="819843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All the announcements about the energy sources have certainly aware every</a:t>
            </a:r>
            <a:r>
              <a:rPr lang="en-US" sz="1200" kern="1200" baseline="0" dirty="0" smtClean="0">
                <a:solidFill>
                  <a:schemeClr val="tx1"/>
                </a:solidFill>
                <a:effectLst/>
                <a:latin typeface="+mn-lt"/>
                <a:ea typeface="+mn-ea"/>
                <a:cs typeface="+mn-cs"/>
              </a:rPr>
              <a:t> one about energy sources limitation and restrictions. </a:t>
            </a:r>
          </a:p>
          <a:p>
            <a:r>
              <a:rPr lang="en-US" sz="1200" kern="1200" baseline="0" dirty="0" smtClean="0">
                <a:solidFill>
                  <a:schemeClr val="tx1"/>
                </a:solidFill>
                <a:effectLst/>
                <a:latin typeface="+mn-lt"/>
                <a:ea typeface="+mn-ea"/>
                <a:cs typeface="+mn-cs"/>
              </a:rPr>
              <a:t>In general, there are two types of energy sources, Renewable and Nonrenewable energy sources. Based on a report from DOE, 9.8% of US energy came from renewable energy sources in 2014.</a:t>
            </a:r>
          </a:p>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3</a:t>
            </a:fld>
            <a:endParaRPr lang="en-US"/>
          </a:p>
        </p:txBody>
      </p:sp>
    </p:spTree>
    <p:extLst>
      <p:ext uri="{BB962C8B-B14F-4D97-AF65-F5344CB8AC3E}">
        <p14:creationId xmlns:p14="http://schemas.microsoft.com/office/powerpoint/2010/main" val="96738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1E24C7-E6C5-4949-A6E1-BBC49D0A94E2}" type="slidenum">
              <a:rPr lang="en-US" smtClean="0"/>
              <a:t>4</a:t>
            </a:fld>
            <a:endParaRPr lang="en-US"/>
          </a:p>
        </p:txBody>
      </p:sp>
    </p:spTree>
    <p:extLst>
      <p:ext uri="{BB962C8B-B14F-4D97-AF65-F5344CB8AC3E}">
        <p14:creationId xmlns:p14="http://schemas.microsoft.com/office/powerpoint/2010/main" val="1211877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5</a:t>
            </a:fld>
            <a:endParaRPr lang="en-US"/>
          </a:p>
        </p:txBody>
      </p:sp>
    </p:spTree>
    <p:extLst>
      <p:ext uri="{BB962C8B-B14F-4D97-AF65-F5344CB8AC3E}">
        <p14:creationId xmlns:p14="http://schemas.microsoft.com/office/powerpoint/2010/main" val="3985651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1E24C7-E6C5-4949-A6E1-BBC49D0A94E2}" type="slidenum">
              <a:rPr lang="en-US" smtClean="0"/>
              <a:t>6</a:t>
            </a:fld>
            <a:endParaRPr lang="en-US"/>
          </a:p>
        </p:txBody>
      </p:sp>
    </p:spTree>
    <p:extLst>
      <p:ext uri="{BB962C8B-B14F-4D97-AF65-F5344CB8AC3E}">
        <p14:creationId xmlns:p14="http://schemas.microsoft.com/office/powerpoint/2010/main" val="4224141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7</a:t>
            </a:fld>
            <a:endParaRPr lang="en-US"/>
          </a:p>
        </p:txBody>
      </p:sp>
    </p:spTree>
    <p:extLst>
      <p:ext uri="{BB962C8B-B14F-4D97-AF65-F5344CB8AC3E}">
        <p14:creationId xmlns:p14="http://schemas.microsoft.com/office/powerpoint/2010/main" val="3538928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14</a:t>
            </a:fld>
            <a:endParaRPr lang="en-US"/>
          </a:p>
        </p:txBody>
      </p:sp>
    </p:spTree>
    <p:extLst>
      <p:ext uri="{BB962C8B-B14F-4D97-AF65-F5344CB8AC3E}">
        <p14:creationId xmlns:p14="http://schemas.microsoft.com/office/powerpoint/2010/main" val="2207467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E24C7-E6C5-4949-A6E1-BBC49D0A94E2}" type="slidenum">
              <a:rPr lang="en-US" smtClean="0"/>
              <a:t>15</a:t>
            </a:fld>
            <a:endParaRPr lang="en-US"/>
          </a:p>
        </p:txBody>
      </p:sp>
    </p:spTree>
    <p:extLst>
      <p:ext uri="{BB962C8B-B14F-4D97-AF65-F5344CB8AC3E}">
        <p14:creationId xmlns:p14="http://schemas.microsoft.com/office/powerpoint/2010/main" val="1840123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E9B996-6767-401C-948B-BCCB011128C3}" type="datetime1">
              <a:rPr lang="en-US" smtClean="0"/>
              <a:t>12/14/2015</a:t>
            </a:fld>
            <a:endParaRPr lang="en-US"/>
          </a:p>
        </p:txBody>
      </p:sp>
      <p:sp>
        <p:nvSpPr>
          <p:cNvPr id="5" name="Footer Placeholder 4"/>
          <p:cNvSpPr>
            <a:spLocks noGrp="1"/>
          </p:cNvSpPr>
          <p:nvPr>
            <p:ph type="ftr" sz="quarter" idx="11"/>
          </p:nvPr>
        </p:nvSpPr>
        <p:spPr>
          <a:xfrm>
            <a:off x="7710714" y="6340928"/>
            <a:ext cx="4114800" cy="365125"/>
          </a:xfrm>
        </p:spPr>
        <p:txBody>
          <a:bodyPr/>
          <a:lstStyle/>
          <a:p>
            <a:endParaRPr lang="en-US"/>
          </a:p>
        </p:txBody>
      </p:sp>
      <p:sp>
        <p:nvSpPr>
          <p:cNvPr id="6" name="Slide Number Placeholder 5"/>
          <p:cNvSpPr>
            <a:spLocks noGrp="1"/>
          </p:cNvSpPr>
          <p:nvPr>
            <p:ph type="sldNum" sz="quarter" idx="12"/>
          </p:nvPr>
        </p:nvSpPr>
        <p:spPr>
          <a:xfrm>
            <a:off x="8030029" y="6340927"/>
            <a:ext cx="2743200" cy="365125"/>
          </a:xfrm>
        </p:spPr>
        <p:txBody>
          <a:bodyPr/>
          <a:lstStyle>
            <a:lvl1pPr>
              <a:defRPr sz="2400" b="1"/>
            </a:lvl1pPr>
          </a:lstStyle>
          <a:p>
            <a:fld id="{921F0BDB-ADAD-4B3D-9DC4-9E459CA86CC4}" type="slidenum">
              <a:rPr lang="en-US" smtClean="0"/>
              <a:pPr/>
              <a:t>‹#›</a:t>
            </a:fld>
            <a:endParaRPr lang="en-US" dirty="0"/>
          </a:p>
        </p:txBody>
      </p:sp>
    </p:spTree>
    <p:extLst>
      <p:ext uri="{BB962C8B-B14F-4D97-AF65-F5344CB8AC3E}">
        <p14:creationId xmlns:p14="http://schemas.microsoft.com/office/powerpoint/2010/main" val="2928676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89524B-14E2-457E-AA2B-6E7C2CFBE587}"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222821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5698EC-B171-41F3-B0E7-E7EE6F517537}"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1938912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3DFA89-C99E-4267-A081-EF1B2DD1F09C}"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3228557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6DFE9B-2CA0-4AA4-BE28-19BA0C320ED6}"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3724196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971C03-915B-4430-9054-5625C6B1C186}"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3640580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EAD507-B8F0-462C-BFF1-377C5EBD1DFC}" type="datetime1">
              <a:rPr lang="en-US" smtClean="0"/>
              <a:t>12/14/2015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2558725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F3E817-97B9-45F7-8AD8-49E01CE1FADE}" type="datetime1">
              <a:rPr lang="en-US" smtClean="0"/>
              <a:t>12/14/2015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1568134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FE64B-0921-4E1F-B022-C3159A5FFDEC}" type="datetime1">
              <a:rPr lang="en-US" smtClean="0"/>
              <a:t>12/14/2015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4294250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E2DB77-6014-4ABE-90A0-BB32D4EFE00F}"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247194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5C1FEE-75CC-4775-907D-7EC206CBB612}"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F0BDB-ADAD-4B3D-9DC4-9E459CA86CC4}" type="slidenum">
              <a:rPr lang="en-US" smtClean="0"/>
              <a:t>‹#›</a:t>
            </a:fld>
            <a:endParaRPr lang="en-US"/>
          </a:p>
        </p:txBody>
      </p:sp>
    </p:spTree>
    <p:extLst>
      <p:ext uri="{BB962C8B-B14F-4D97-AF65-F5344CB8AC3E}">
        <p14:creationId xmlns:p14="http://schemas.microsoft.com/office/powerpoint/2010/main" val="4193890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FAE31A-C550-4341-A164-146A435E1860}" type="datetime1">
              <a:rPr lang="en-US" smtClean="0"/>
              <a:t>12/14/2015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1F0BDB-ADAD-4B3D-9DC4-9E459CA86CC4}" type="slidenum">
              <a:rPr lang="en-US" smtClean="0"/>
              <a:t>‹#›</a:t>
            </a:fld>
            <a:endParaRPr lang="en-US"/>
          </a:p>
        </p:txBody>
      </p:sp>
    </p:spTree>
    <p:extLst>
      <p:ext uri="{BB962C8B-B14F-4D97-AF65-F5344CB8AC3E}">
        <p14:creationId xmlns:p14="http://schemas.microsoft.com/office/powerpoint/2010/main" val="75946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g"/><Relationship Id="rId4"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048078" y="702885"/>
            <a:ext cx="9410040" cy="2308324"/>
          </a:xfrm>
          <a:prstGeom prst="rect">
            <a:avLst/>
          </a:prstGeom>
          <a:noFill/>
        </p:spPr>
        <p:txBody>
          <a:bodyPr wrap="square" rtlCol="0">
            <a:spAutoFit/>
          </a:bodyPr>
          <a:lstStyle/>
          <a:p>
            <a:pPr algn="ctr">
              <a:lnSpc>
                <a:spcPct val="150000"/>
              </a:lnSpc>
            </a:pPr>
            <a:r>
              <a:rPr lang="en-US" sz="2800" b="1" dirty="0" smtClean="0">
                <a:solidFill>
                  <a:prstClr val="black"/>
                </a:solidFill>
                <a:latin typeface="Times New Roman" panose="02020603050405020304" pitchFamily="18" charset="0"/>
                <a:cs typeface="Times New Roman" panose="02020603050405020304" pitchFamily="18" charset="0"/>
              </a:rPr>
              <a:t>AN </a:t>
            </a:r>
            <a:r>
              <a:rPr lang="en-US" sz="2800" b="1" dirty="0">
                <a:solidFill>
                  <a:prstClr val="black"/>
                </a:solidFill>
                <a:latin typeface="Times New Roman" panose="02020603050405020304" pitchFamily="18" charset="0"/>
                <a:cs typeface="Times New Roman" panose="02020603050405020304" pitchFamily="18" charset="0"/>
              </a:rPr>
              <a:t>ECONOMICAL MODEL DEVELOPMENT FOR A HYBRID SYSTEM OF GRID CONNECTED, SOLAR PV AND ELECTRICAL STORAGE SYSTEM</a:t>
            </a:r>
          </a:p>
          <a:p>
            <a:endParaRPr lang="en-US" dirty="0">
              <a:solidFill>
                <a:prstClr val="black"/>
              </a:solidFill>
            </a:endParaRPr>
          </a:p>
        </p:txBody>
      </p:sp>
      <p:sp>
        <p:nvSpPr>
          <p:cNvPr id="16" name="TextBox 15"/>
          <p:cNvSpPr txBox="1"/>
          <p:nvPr/>
        </p:nvSpPr>
        <p:spPr>
          <a:xfrm>
            <a:off x="3543298" y="2939548"/>
            <a:ext cx="4419600" cy="461665"/>
          </a:xfrm>
          <a:prstGeom prst="rect">
            <a:avLst/>
          </a:prstGeom>
          <a:noFill/>
        </p:spPr>
        <p:txBody>
          <a:bodyPr wrap="square" rtlCol="0">
            <a:spAutoFit/>
          </a:bodyPr>
          <a:lstStyle/>
          <a:p>
            <a:pPr algn="ctr"/>
            <a:r>
              <a:rPr lang="en-US" sz="2400" b="1" dirty="0">
                <a:solidFill>
                  <a:prstClr val="black"/>
                </a:solidFill>
                <a:latin typeface="Times New Roman" panose="02020603050405020304" pitchFamily="18" charset="0"/>
                <a:cs typeface="Times New Roman" panose="02020603050405020304" pitchFamily="18" charset="0"/>
              </a:rPr>
              <a:t>Mohammad H </a:t>
            </a:r>
            <a:r>
              <a:rPr lang="en-US" sz="2400" b="1" dirty="0" smtClean="0">
                <a:solidFill>
                  <a:prstClr val="black"/>
                </a:solidFill>
                <a:latin typeface="Times New Roman" panose="02020603050405020304" pitchFamily="18" charset="0"/>
                <a:cs typeface="Times New Roman" panose="02020603050405020304" pitchFamily="18" charset="0"/>
              </a:rPr>
              <a:t>Balali</a:t>
            </a:r>
            <a:endParaRPr lang="en-US" sz="2400" b="1" dirty="0">
              <a:solidFill>
                <a:prstClr val="black"/>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2666998" y="5374040"/>
            <a:ext cx="6172200" cy="969496"/>
          </a:xfrm>
          <a:prstGeom prst="rect">
            <a:avLst/>
          </a:prstGeom>
          <a:noFill/>
        </p:spPr>
        <p:txBody>
          <a:bodyPr wrap="square" rtlCol="0">
            <a:spAutoFit/>
          </a:bodyPr>
          <a:lstStyle/>
          <a:p>
            <a:pPr algn="ctr">
              <a:lnSpc>
                <a:spcPct val="150000"/>
              </a:lnSpc>
            </a:pPr>
            <a:r>
              <a:rPr lang="en-US" sz="2000" dirty="0">
                <a:solidFill>
                  <a:prstClr val="black"/>
                </a:solidFill>
                <a:latin typeface="Times New Roman" panose="02020603050405020304" pitchFamily="18" charset="0"/>
                <a:cs typeface="Times New Roman" panose="02020603050405020304" pitchFamily="18" charset="0"/>
              </a:rPr>
              <a:t>University of Wisconsin Milwaukee, </a:t>
            </a:r>
            <a:r>
              <a:rPr lang="en-US" sz="2000" dirty="0" smtClean="0">
                <a:solidFill>
                  <a:prstClr val="black"/>
                </a:solidFill>
                <a:latin typeface="Times New Roman" panose="02020603050405020304" pitchFamily="18" charset="0"/>
                <a:cs typeface="Times New Roman" panose="02020603050405020304" pitchFamily="18" charset="0"/>
              </a:rPr>
              <a:t>USA</a:t>
            </a:r>
          </a:p>
          <a:p>
            <a:pPr algn="ctr">
              <a:lnSpc>
                <a:spcPct val="150000"/>
              </a:lnSpc>
            </a:pPr>
            <a:r>
              <a:rPr lang="en-US" dirty="0" smtClean="0">
                <a:solidFill>
                  <a:prstClr val="black"/>
                </a:solidFill>
                <a:latin typeface="Times New Roman" panose="02020603050405020304" pitchFamily="18" charset="0"/>
                <a:cs typeface="Times New Roman" panose="02020603050405020304" pitchFamily="18" charset="0"/>
              </a:rPr>
              <a:t>December 2015</a:t>
            </a:r>
            <a:endParaRPr lang="en-US" dirty="0">
              <a:solidFill>
                <a:prstClr val="black"/>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2218881" y="3691374"/>
            <a:ext cx="7315200" cy="1292662"/>
          </a:xfrm>
          <a:prstGeom prst="rect">
            <a:avLst/>
          </a:prstGeom>
          <a:noFill/>
        </p:spPr>
        <p:txBody>
          <a:bodyPr wrap="square" rtlCol="0">
            <a:spAutoFit/>
          </a:bodyPr>
          <a:lstStyle/>
          <a:p>
            <a:pPr algn="ctr">
              <a:lnSpc>
                <a:spcPct val="150000"/>
              </a:lnSpc>
            </a:pPr>
            <a:r>
              <a:rPr lang="en-US" sz="2000" dirty="0">
                <a:solidFill>
                  <a:prstClr val="black"/>
                </a:solidFill>
                <a:latin typeface="Times New Roman" panose="02020603050405020304" pitchFamily="18" charset="0"/>
                <a:cs typeface="Times New Roman" panose="02020603050405020304" pitchFamily="18" charset="0"/>
              </a:rPr>
              <a:t>Under the Supervision of Professor Hamid </a:t>
            </a:r>
            <a:r>
              <a:rPr lang="en-US" sz="2000" dirty="0" err="1">
                <a:solidFill>
                  <a:prstClr val="black"/>
                </a:solidFill>
                <a:latin typeface="Times New Roman" panose="02020603050405020304" pitchFamily="18" charset="0"/>
                <a:cs typeface="Times New Roman" panose="02020603050405020304" pitchFamily="18" charset="0"/>
              </a:rPr>
              <a:t>Seifoddini</a:t>
            </a:r>
            <a:endParaRPr lang="en-US" sz="2000" dirty="0">
              <a:solidFill>
                <a:prstClr val="black"/>
              </a:solidFill>
              <a:latin typeface="Times New Roman" panose="02020603050405020304" pitchFamily="18" charset="0"/>
              <a:cs typeface="Times New Roman" panose="02020603050405020304" pitchFamily="18" charset="0"/>
            </a:endParaRPr>
          </a:p>
          <a:p>
            <a:pPr algn="ctr">
              <a:lnSpc>
                <a:spcPct val="150000"/>
              </a:lnSpc>
            </a:pPr>
            <a:r>
              <a:rPr lang="en-US" sz="2000" dirty="0">
                <a:solidFill>
                  <a:prstClr val="black"/>
                </a:solidFill>
                <a:latin typeface="Times New Roman" panose="02020603050405020304" pitchFamily="18" charset="0"/>
                <a:cs typeface="Times New Roman" panose="02020603050405020304" pitchFamily="18" charset="0"/>
              </a:rPr>
              <a:t>Under the Supervision of Professor Adel </a:t>
            </a:r>
            <a:r>
              <a:rPr lang="en-US" sz="2000" dirty="0" err="1">
                <a:solidFill>
                  <a:prstClr val="black"/>
                </a:solidFill>
                <a:latin typeface="Times New Roman" panose="02020603050405020304" pitchFamily="18" charset="0"/>
                <a:cs typeface="Times New Roman" panose="02020603050405020304" pitchFamily="18" charset="0"/>
              </a:rPr>
              <a:t>Nasiri</a:t>
            </a:r>
            <a:r>
              <a:rPr lang="en-US" sz="2000" dirty="0">
                <a:solidFill>
                  <a:prstClr val="black"/>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487706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09061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Hybrid Generation System</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691011" y="807754"/>
            <a:ext cx="10373066" cy="1754326"/>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model in this study combines </a:t>
            </a:r>
            <a:r>
              <a:rPr lang="en-US" b="1" dirty="0" smtClean="0">
                <a:latin typeface="Times New Roman" panose="02020603050405020304" pitchFamily="18" charset="0"/>
                <a:cs typeface="Times New Roman" panose="02020603050405020304" pitchFamily="18" charset="0"/>
              </a:rPr>
              <a:t>Grid</a:t>
            </a:r>
            <a:r>
              <a:rPr lang="en-US" dirty="0" smtClean="0">
                <a:latin typeface="Times New Roman" panose="02020603050405020304" pitchFamily="18" charset="0"/>
                <a:cs typeface="Times New Roman" panose="02020603050405020304" pitchFamily="18" charset="0"/>
              </a:rPr>
              <a:t> and </a:t>
            </a:r>
            <a:r>
              <a:rPr lang="en-US" b="1" dirty="0" smtClean="0">
                <a:latin typeface="Times New Roman" panose="02020603050405020304" pitchFamily="18" charset="0"/>
                <a:cs typeface="Times New Roman" panose="02020603050405020304" pitchFamily="18" charset="0"/>
              </a:rPr>
              <a:t>PV panels </a:t>
            </a:r>
            <a:r>
              <a:rPr lang="en-US" dirty="0" smtClean="0">
                <a:latin typeface="Times New Roman" panose="02020603050405020304" pitchFamily="18" charset="0"/>
                <a:cs typeface="Times New Roman" panose="02020603050405020304" pitchFamily="18" charset="0"/>
              </a:rPr>
              <a:t>with </a:t>
            </a:r>
            <a:r>
              <a:rPr lang="en-US" b="1" dirty="0" smtClean="0">
                <a:latin typeface="Times New Roman" panose="02020603050405020304" pitchFamily="18" charset="0"/>
                <a:cs typeface="Times New Roman" panose="02020603050405020304" pitchFamily="18" charset="0"/>
              </a:rPr>
              <a:t>Compressed Air Energy Storage (CAES) </a:t>
            </a:r>
            <a:r>
              <a:rPr lang="en-US" dirty="0">
                <a:latin typeface="Times New Roman" panose="02020603050405020304" pitchFamily="18" charset="0"/>
                <a:cs typeface="Times New Roman" panose="02020603050405020304" pitchFamily="18" charset="0"/>
              </a:rPr>
              <a:t>and </a:t>
            </a:r>
            <a:r>
              <a:rPr lang="en-US" b="1" dirty="0" smtClean="0">
                <a:latin typeface="Times New Roman" panose="02020603050405020304" pitchFamily="18" charset="0"/>
                <a:cs typeface="Times New Roman" panose="02020603050405020304" pitchFamily="18" charset="0"/>
              </a:rPr>
              <a:t>Battery</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storage for </a:t>
            </a:r>
            <a:r>
              <a:rPr lang="en-US" b="1" dirty="0">
                <a:latin typeface="Times New Roman" panose="02020603050405020304" pitchFamily="18" charset="0"/>
                <a:cs typeface="Times New Roman" panose="02020603050405020304" pitchFamily="18" charset="0"/>
              </a:rPr>
              <a:t>peak-shaving</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Using </a:t>
            </a:r>
            <a:r>
              <a:rPr lang="en-US" b="1" dirty="0">
                <a:latin typeface="Times New Roman" panose="02020603050405020304" pitchFamily="18" charset="0"/>
                <a:cs typeface="Times New Roman" panose="02020603050405020304" pitchFamily="18" charset="0"/>
              </a:rPr>
              <a:t>renewable energy </a:t>
            </a:r>
            <a:r>
              <a:rPr lang="en-US" dirty="0">
                <a:latin typeface="Times New Roman" panose="02020603050405020304" pitchFamily="18" charset="0"/>
                <a:cs typeface="Times New Roman" panose="02020603050405020304" pitchFamily="18" charset="0"/>
              </a:rPr>
              <a:t>sources </a:t>
            </a:r>
            <a:r>
              <a:rPr lang="en-US" b="1" dirty="0">
                <a:latin typeface="Times New Roman" panose="02020603050405020304" pitchFamily="18" charset="0"/>
                <a:cs typeface="Times New Roman" panose="02020603050405020304" pitchFamily="18" charset="0"/>
              </a:rPr>
              <a:t>coupled</a:t>
            </a:r>
            <a:r>
              <a:rPr lang="en-US" dirty="0">
                <a:latin typeface="Times New Roman" panose="02020603050405020304" pitchFamily="18" charset="0"/>
                <a:cs typeface="Times New Roman" panose="02020603050405020304" pitchFamily="18" charset="0"/>
              </a:rPr>
              <a:t> with </a:t>
            </a:r>
            <a:r>
              <a:rPr lang="en-US" b="1" dirty="0">
                <a:latin typeface="Times New Roman" panose="02020603050405020304" pitchFamily="18" charset="0"/>
                <a:cs typeface="Times New Roman" panose="02020603050405020304" pitchFamily="18" charset="0"/>
              </a:rPr>
              <a:t>storage systems </a:t>
            </a:r>
            <a:r>
              <a:rPr lang="en-US" dirty="0" smtClean="0">
                <a:latin typeface="Times New Roman" panose="02020603050405020304" pitchFamily="18" charset="0"/>
                <a:cs typeface="Times New Roman" panose="02020603050405020304" pitchFamily="18" charset="0"/>
              </a:rPr>
              <a:t>help </a:t>
            </a:r>
            <a:r>
              <a:rPr lang="en-US" dirty="0">
                <a:latin typeface="Times New Roman" panose="02020603050405020304" pitchFamily="18" charset="0"/>
                <a:cs typeface="Times New Roman" panose="02020603050405020304" pitchFamily="18" charset="0"/>
              </a:rPr>
              <a:t>meet </a:t>
            </a:r>
            <a:r>
              <a:rPr lang="en-US" dirty="0" smtClean="0">
                <a:latin typeface="Times New Roman" panose="02020603050405020304" pitchFamily="18" charset="0"/>
                <a:cs typeface="Times New Roman" panose="02020603050405020304" pitchFamily="18" charset="0"/>
              </a:rPr>
              <a:t>the demand more efficiently.</a:t>
            </a:r>
            <a:endParaRPr lang="en-US" dirty="0">
              <a:latin typeface="Times New Roman" panose="02020603050405020304" pitchFamily="18" charset="0"/>
              <a:cs typeface="Times New Roman" panose="02020603050405020304" pitchFamily="18" charset="0"/>
            </a:endParaRPr>
          </a:p>
        </p:txBody>
      </p:sp>
      <p:pic>
        <p:nvPicPr>
          <p:cNvPr id="13" name="Picture 12"/>
          <p:cNvPicPr/>
          <p:nvPr/>
        </p:nvPicPr>
        <p:blipFill rotWithShape="1">
          <a:blip r:embed="rId2">
            <a:extLst>
              <a:ext uri="{28A0092B-C50C-407E-A947-70E740481C1C}">
                <a14:useLocalDpi xmlns:a14="http://schemas.microsoft.com/office/drawing/2010/main" val="0"/>
              </a:ext>
            </a:extLst>
          </a:blip>
          <a:srcRect l="38467" t="28639" r="35589" b="34126"/>
          <a:stretch/>
        </p:blipFill>
        <p:spPr bwMode="auto">
          <a:xfrm>
            <a:off x="3154906" y="2681666"/>
            <a:ext cx="5620604" cy="3923849"/>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5363569" y="5158790"/>
            <a:ext cx="900752"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LOAD</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921F0BDB-ADAD-4B3D-9DC4-9E459CA86CC4}" type="slidenum">
              <a:rPr lang="en-US" smtClean="0"/>
              <a:t>10</a:t>
            </a:fld>
            <a:endParaRPr lang="en-US"/>
          </a:p>
        </p:txBody>
      </p:sp>
    </p:spTree>
    <p:extLst>
      <p:ext uri="{BB962C8B-B14F-4D97-AF65-F5344CB8AC3E}">
        <p14:creationId xmlns:p14="http://schemas.microsoft.com/office/powerpoint/2010/main" val="1766107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020" y="638627"/>
            <a:ext cx="9799092" cy="4154984"/>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ea typeface="Calibri" panose="020F0502020204030204" pitchFamily="34" charset="0"/>
              </a:rPr>
              <a:t>PV panels store </a:t>
            </a:r>
            <a:r>
              <a:rPr lang="en-US" sz="2000" b="1" dirty="0" smtClean="0">
                <a:latin typeface="Times New Roman" panose="02020603050405020304" pitchFamily="18" charset="0"/>
                <a:ea typeface="Calibri" panose="020F0502020204030204" pitchFamily="34" charset="0"/>
              </a:rPr>
              <a:t>solar</a:t>
            </a:r>
            <a:r>
              <a:rPr lang="en-US" dirty="0" smtClean="0">
                <a:latin typeface="Times New Roman" panose="02020603050405020304" pitchFamily="18" charset="0"/>
                <a:ea typeface="Calibri" panose="020F0502020204030204" pitchFamily="34" charset="0"/>
              </a:rPr>
              <a:t> energy by </a:t>
            </a:r>
            <a:r>
              <a:rPr lang="en-US" dirty="0">
                <a:latin typeface="Times New Roman" panose="02020603050405020304" pitchFamily="18" charset="0"/>
                <a:ea typeface="Calibri" panose="020F0502020204030204" pitchFamily="34" charset="0"/>
              </a:rPr>
              <a:t>converting </a:t>
            </a:r>
            <a:r>
              <a:rPr lang="en-US" sz="2000" b="1" dirty="0">
                <a:latin typeface="Times New Roman" panose="02020603050405020304" pitchFamily="18" charset="0"/>
                <a:ea typeface="Calibri" panose="020F0502020204030204" pitchFamily="34" charset="0"/>
              </a:rPr>
              <a:t>sunlight</a:t>
            </a:r>
            <a:r>
              <a:rPr lang="en-US" dirty="0">
                <a:latin typeface="Times New Roman" panose="02020603050405020304" pitchFamily="18" charset="0"/>
                <a:ea typeface="Calibri" panose="020F0502020204030204" pitchFamily="34" charset="0"/>
              </a:rPr>
              <a:t> directly into electricity through the use of photovoltaic </a:t>
            </a:r>
            <a:r>
              <a:rPr lang="en-US" dirty="0" smtClean="0">
                <a:latin typeface="Times New Roman" panose="02020603050405020304" pitchFamily="18" charset="0"/>
                <a:ea typeface="Calibri" panose="020F0502020204030204" pitchFamily="34" charset="0"/>
              </a:rPr>
              <a:t>cells.</a:t>
            </a:r>
          </a:p>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Photovoltaic panels can be used in </a:t>
            </a:r>
            <a:r>
              <a:rPr lang="en-US" sz="2000" b="1" dirty="0">
                <a:latin typeface="Times New Roman" panose="02020603050405020304" pitchFamily="18" charset="0"/>
                <a:ea typeface="Calibri" panose="020F0502020204030204" pitchFamily="34" charset="0"/>
              </a:rPr>
              <a:t>small</a:t>
            </a:r>
            <a:r>
              <a:rPr lang="en-US" dirty="0">
                <a:latin typeface="Times New Roman" panose="02020603050405020304" pitchFamily="18" charset="0"/>
                <a:ea typeface="Calibri" panose="020F0502020204030204" pitchFamily="34" charset="0"/>
              </a:rPr>
              <a:t> groups on rooftops or as part of a substantial system for producing </a:t>
            </a:r>
            <a:r>
              <a:rPr lang="en-US" sz="2000" b="1" dirty="0">
                <a:latin typeface="Times New Roman" panose="02020603050405020304" pitchFamily="18" charset="0"/>
                <a:ea typeface="Calibri" panose="020F0502020204030204" pitchFamily="34" charset="0"/>
              </a:rPr>
              <a:t>large</a:t>
            </a:r>
            <a:r>
              <a:rPr lang="en-US" dirty="0">
                <a:latin typeface="Times New Roman" panose="02020603050405020304" pitchFamily="18" charset="0"/>
                <a:ea typeface="Calibri" panose="020F0502020204030204" pitchFamily="34" charset="0"/>
              </a:rPr>
              <a:t> amounts of electrical power</a:t>
            </a:r>
            <a:r>
              <a:rPr lang="en-US" dirty="0" smtClean="0">
                <a:latin typeface="Times New Roman" panose="02020603050405020304" pitchFamily="18" charset="0"/>
                <a:ea typeface="Calibri" panose="020F0502020204030204" pitchFamily="34" charset="0"/>
              </a:rPr>
              <a:t>.</a:t>
            </a:r>
          </a:p>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The amount of energy produced by a photovoltaic system depends upon the amount of </a:t>
            </a:r>
            <a:r>
              <a:rPr lang="en-US" sz="2000" b="1" dirty="0">
                <a:latin typeface="Times New Roman" panose="02020603050405020304" pitchFamily="18" charset="0"/>
                <a:ea typeface="Calibri" panose="020F0502020204030204" pitchFamily="34" charset="0"/>
              </a:rPr>
              <a:t>sunlight available</a:t>
            </a:r>
            <a:r>
              <a:rPr lang="en-US" dirty="0">
                <a:latin typeface="Times New Roman" panose="02020603050405020304" pitchFamily="18" charset="0"/>
                <a:ea typeface="Calibri" panose="020F0502020204030204" pitchFamily="34" charset="0"/>
              </a:rPr>
              <a:t> and the </a:t>
            </a:r>
            <a:r>
              <a:rPr lang="en-US" sz="2000" b="1" dirty="0">
                <a:latin typeface="Times New Roman" panose="02020603050405020304" pitchFamily="18" charset="0"/>
                <a:ea typeface="Calibri" panose="020F0502020204030204" pitchFamily="34" charset="0"/>
              </a:rPr>
              <a:t>size of the system</a:t>
            </a:r>
            <a:r>
              <a:rPr lang="en-US" dirty="0" smtClean="0">
                <a:latin typeface="Times New Roman" panose="02020603050405020304" pitchFamily="18" charset="0"/>
                <a:ea typeface="Calibri" panose="020F0502020204030204" pitchFamily="34" charset="0"/>
              </a:rPr>
              <a:t>.</a:t>
            </a:r>
          </a:p>
          <a:p>
            <a:pPr marL="285750" indent="-285750" algn="just">
              <a:lnSpc>
                <a:spcPct val="15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The </a:t>
            </a:r>
            <a:r>
              <a:rPr lang="en-US" sz="2000" b="1" dirty="0">
                <a:latin typeface="Times New Roman" panose="02020603050405020304" pitchFamily="18" charset="0"/>
                <a:ea typeface="Calibri" panose="020F0502020204030204" pitchFamily="34" charset="0"/>
              </a:rPr>
              <a:t>intensity of sunlight </a:t>
            </a:r>
            <a:r>
              <a:rPr lang="en-US" dirty="0">
                <a:latin typeface="Times New Roman" panose="02020603050405020304" pitchFamily="18" charset="0"/>
                <a:ea typeface="Calibri" panose="020F0502020204030204" pitchFamily="34" charset="0"/>
              </a:rPr>
              <a:t>varies by season of </a:t>
            </a:r>
            <a:r>
              <a:rPr lang="en-US" dirty="0" smtClean="0">
                <a:latin typeface="Times New Roman" panose="02020603050405020304" pitchFamily="18" charset="0"/>
                <a:ea typeface="Calibri" panose="020F0502020204030204" pitchFamily="34" charset="0"/>
              </a:rPr>
              <a:t>a </a:t>
            </a:r>
            <a:r>
              <a:rPr lang="en-US" dirty="0">
                <a:latin typeface="Times New Roman" panose="02020603050405020304" pitchFamily="18" charset="0"/>
                <a:ea typeface="Calibri" panose="020F0502020204030204" pitchFamily="34" charset="0"/>
              </a:rPr>
              <a:t>year, time of </a:t>
            </a:r>
            <a:r>
              <a:rPr lang="en-US" dirty="0" smtClean="0">
                <a:latin typeface="Times New Roman" panose="02020603050405020304" pitchFamily="18" charset="0"/>
                <a:ea typeface="Calibri" panose="020F0502020204030204" pitchFamily="34" charset="0"/>
              </a:rPr>
              <a:t>a day </a:t>
            </a:r>
            <a:r>
              <a:rPr lang="en-US" dirty="0">
                <a:latin typeface="Times New Roman" panose="02020603050405020304" pitchFamily="18" charset="0"/>
                <a:ea typeface="Calibri" panose="020F0502020204030204" pitchFamily="34" charset="0"/>
              </a:rPr>
              <a:t>and the degree of cloudiness.</a:t>
            </a:r>
          </a:p>
          <a:p>
            <a:pPr marL="285750" indent="-285750" algn="just">
              <a:lnSpc>
                <a:spcPct val="15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The primary </a:t>
            </a:r>
            <a:r>
              <a:rPr lang="en-US" b="1" dirty="0">
                <a:latin typeface="Times New Roman" panose="02020603050405020304" pitchFamily="18" charset="0"/>
                <a:ea typeface="Calibri" panose="020F0502020204030204" pitchFamily="34" charset="0"/>
              </a:rPr>
              <a:t>environmental impact </a:t>
            </a:r>
            <a:r>
              <a:rPr lang="en-US" dirty="0">
                <a:latin typeface="Times New Roman" panose="02020603050405020304" pitchFamily="18" charset="0"/>
                <a:ea typeface="Calibri" panose="020F0502020204030204" pitchFamily="34" charset="0"/>
              </a:rPr>
              <a:t>of a large system is </a:t>
            </a:r>
            <a:r>
              <a:rPr lang="en-US" sz="2000" b="1" dirty="0" smtClean="0">
                <a:latin typeface="Times New Roman" panose="02020603050405020304" pitchFamily="18" charset="0"/>
                <a:ea typeface="Calibri" panose="020F0502020204030204" pitchFamily="34" charset="0"/>
              </a:rPr>
              <a:t>visual problem.</a:t>
            </a:r>
            <a:r>
              <a:rPr lang="en-US" sz="2000" dirty="0"/>
              <a:t> </a:t>
            </a:r>
            <a:endParaRPr lang="en-US" sz="2000" dirty="0" smtClean="0"/>
          </a:p>
          <a:p>
            <a:pPr marL="285750" indent="-285750" algn="just">
              <a:lnSpc>
                <a:spcPct val="150000"/>
              </a:lnSpc>
              <a:buFont typeface="Arial" panose="020B0604020202020204" pitchFamily="34" charset="0"/>
              <a:buChar char="•"/>
            </a:pPr>
            <a:r>
              <a:rPr lang="en-US" b="1" dirty="0" smtClean="0">
                <a:latin typeface="Times New Roman" panose="02020603050405020304" pitchFamily="18" charset="0"/>
                <a:ea typeface="Calibri" panose="020F0502020204030204" pitchFamily="34" charset="0"/>
              </a:rPr>
              <a:t>Final Price </a:t>
            </a:r>
            <a:r>
              <a:rPr lang="en-US" dirty="0" smtClean="0">
                <a:latin typeface="Times New Roman" panose="02020603050405020304" pitchFamily="18" charset="0"/>
                <a:ea typeface="Calibri" panose="020F0502020204030204" pitchFamily="34" charset="0"/>
              </a:rPr>
              <a:t>of electricity also </a:t>
            </a:r>
            <a:r>
              <a:rPr lang="en-US" b="1" dirty="0" smtClean="0">
                <a:latin typeface="Times New Roman" panose="02020603050405020304" pitchFamily="18" charset="0"/>
                <a:ea typeface="Calibri" panose="020F0502020204030204" pitchFamily="34" charset="0"/>
              </a:rPr>
              <a:t>decreases</a:t>
            </a: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as the popularity of photovoltaic systems </a:t>
            </a:r>
            <a:r>
              <a:rPr lang="en-US" dirty="0" smtClean="0">
                <a:latin typeface="Times New Roman" panose="02020603050405020304" pitchFamily="18" charset="0"/>
                <a:ea typeface="Calibri" panose="020F0502020204030204" pitchFamily="34" charset="0"/>
              </a:rPr>
              <a:t>increases.</a:t>
            </a:r>
            <a:endParaRPr lang="en-US" dirty="0">
              <a:latin typeface="Times New Roman" panose="02020603050405020304" pitchFamily="18" charset="0"/>
              <a:ea typeface="Calibri" panose="020F0502020204030204" pitchFamily="34" charset="0"/>
            </a:endParaRPr>
          </a:p>
        </p:txBody>
      </p:sp>
      <p:sp>
        <p:nvSpPr>
          <p:cNvPr id="12" name="TextBox 11"/>
          <p:cNvSpPr txBox="1"/>
          <p:nvPr/>
        </p:nvSpPr>
        <p:spPr>
          <a:xfrm>
            <a:off x="272954" y="88481"/>
            <a:ext cx="509061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Photovoltaic Panels</a:t>
            </a:r>
            <a:endParaRPr lang="en-US" sz="24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3156" y="4703332"/>
            <a:ext cx="8802608" cy="2240970"/>
          </a:xfrm>
          <a:prstGeom prst="rect">
            <a:avLst/>
          </a:prstGeom>
          <a:ln>
            <a:noFill/>
          </a:ln>
          <a:effectLst>
            <a:softEdge rad="112500"/>
          </a:effectLst>
        </p:spPr>
      </p:pic>
      <p:sp>
        <p:nvSpPr>
          <p:cNvPr id="3" name="Slide Number Placeholder 2"/>
          <p:cNvSpPr>
            <a:spLocks noGrp="1"/>
          </p:cNvSpPr>
          <p:nvPr>
            <p:ph type="sldNum" sz="quarter" idx="12"/>
          </p:nvPr>
        </p:nvSpPr>
        <p:spPr/>
        <p:txBody>
          <a:bodyPr/>
          <a:lstStyle/>
          <a:p>
            <a:fld id="{921F0BDB-ADAD-4B3D-9DC4-9E459CA86CC4}" type="slidenum">
              <a:rPr lang="en-US" smtClean="0"/>
              <a:t>11</a:t>
            </a:fld>
            <a:endParaRPr lang="en-US"/>
          </a:p>
        </p:txBody>
      </p:sp>
    </p:spTree>
    <p:extLst>
      <p:ext uri="{BB962C8B-B14F-4D97-AF65-F5344CB8AC3E}">
        <p14:creationId xmlns:p14="http://schemas.microsoft.com/office/powerpoint/2010/main" val="91294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649544"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Compressed Air Energy Storage </a:t>
            </a:r>
            <a:r>
              <a:rPr lang="en-US" sz="2400" b="1" dirty="0" smtClean="0">
                <a:latin typeface="Times New Roman" panose="02020603050405020304" pitchFamily="18" charset="0"/>
                <a:cs typeface="Times New Roman" panose="02020603050405020304" pitchFamily="18" charset="0"/>
              </a:rPr>
              <a:t>(CAES)</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466020" y="551509"/>
            <a:ext cx="9576526" cy="3331938"/>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CAES systems use </a:t>
            </a:r>
            <a:r>
              <a:rPr lang="en-US" b="1" dirty="0">
                <a:latin typeface="Times New Roman" panose="02020603050405020304" pitchFamily="18" charset="0"/>
                <a:cs typeface="Times New Roman" panose="02020603050405020304" pitchFamily="18" charset="0"/>
              </a:rPr>
              <a:t>off-peak electricity </a:t>
            </a:r>
            <a:r>
              <a:rPr lang="en-US" dirty="0">
                <a:latin typeface="Times New Roman" panose="02020603050405020304" pitchFamily="18" charset="0"/>
                <a:cs typeface="Times New Roman" panose="02020603050405020304" pitchFamily="18" charset="0"/>
              </a:rPr>
              <a:t>to </a:t>
            </a:r>
            <a:r>
              <a:rPr lang="en-US" b="1" dirty="0">
                <a:latin typeface="Times New Roman" panose="02020603050405020304" pitchFamily="18" charset="0"/>
                <a:cs typeface="Times New Roman" panose="02020603050405020304" pitchFamily="18" charset="0"/>
              </a:rPr>
              <a:t>compress</a:t>
            </a:r>
            <a:r>
              <a:rPr lang="en-US" dirty="0">
                <a:latin typeface="Times New Roman" panose="02020603050405020304" pitchFamily="18" charset="0"/>
                <a:cs typeface="Times New Roman" panose="02020603050405020304" pitchFamily="18" charset="0"/>
              </a:rPr>
              <a:t> air and </a:t>
            </a:r>
            <a:r>
              <a:rPr lang="en-US" b="1" dirty="0">
                <a:latin typeface="Times New Roman" panose="02020603050405020304" pitchFamily="18" charset="0"/>
                <a:cs typeface="Times New Roman" panose="02020603050405020304" pitchFamily="18" charset="0"/>
              </a:rPr>
              <a:t>store</a:t>
            </a:r>
            <a:r>
              <a:rPr lang="en-US" dirty="0">
                <a:latin typeface="Times New Roman" panose="02020603050405020304" pitchFamily="18" charset="0"/>
                <a:cs typeface="Times New Roman" panose="02020603050405020304" pitchFamily="18" charset="0"/>
              </a:rPr>
              <a:t> it in a reservoir, either an underground cavern or aboveground pipes or vessels</a:t>
            </a:r>
            <a:r>
              <a:rPr lang="en-US" dirty="0" smtClean="0">
                <a:latin typeface="Times New Roman" panose="02020603050405020304" pitchFamily="18" charset="0"/>
                <a:cs typeface="Times New Roman" panose="02020603050405020304" pitchFamily="18" charset="0"/>
              </a:rPr>
              <a:t>.</a:t>
            </a: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When </a:t>
            </a:r>
            <a:r>
              <a:rPr lang="en-US" dirty="0">
                <a:latin typeface="Times New Roman" panose="02020603050405020304" pitchFamily="18" charset="0"/>
                <a:cs typeface="Times New Roman" panose="02020603050405020304" pitchFamily="18" charset="0"/>
              </a:rPr>
              <a:t>electricity is needed, the compressed air is </a:t>
            </a:r>
            <a:r>
              <a:rPr lang="en-US" b="1" dirty="0">
                <a:latin typeface="Times New Roman" panose="02020603050405020304" pitchFamily="18" charset="0"/>
                <a:cs typeface="Times New Roman" panose="02020603050405020304" pitchFamily="18" charset="0"/>
              </a:rPr>
              <a:t>heated, expanded,</a:t>
            </a:r>
            <a:r>
              <a:rPr lang="en-US" dirty="0">
                <a:latin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cs typeface="Times New Roman" panose="02020603050405020304" pitchFamily="18" charset="0"/>
              </a:rPr>
              <a:t>directed</a:t>
            </a:r>
            <a:r>
              <a:rPr lang="en-US" dirty="0">
                <a:latin typeface="Times New Roman" panose="02020603050405020304" pitchFamily="18" charset="0"/>
                <a:cs typeface="Times New Roman" panose="02020603050405020304" pitchFamily="18" charset="0"/>
              </a:rPr>
              <a:t> through an expander or conventional turbine-generator to produce </a:t>
            </a:r>
            <a:r>
              <a:rPr lang="en-US" dirty="0" smtClean="0">
                <a:latin typeface="Times New Roman" panose="02020603050405020304" pitchFamily="18" charset="0"/>
                <a:cs typeface="Times New Roman" panose="02020603050405020304" pitchFamily="18" charset="0"/>
              </a:rPr>
              <a:t>electricity.</a:t>
            </a:r>
          </a:p>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 The compressed air is mixed with </a:t>
            </a:r>
            <a:r>
              <a:rPr lang="en-US" b="1" dirty="0">
                <a:latin typeface="Times New Roman" panose="02020603050405020304" pitchFamily="18" charset="0"/>
                <a:cs typeface="Times New Roman" panose="02020603050405020304" pitchFamily="18" charset="0"/>
              </a:rPr>
              <a:t>natural gas</a:t>
            </a:r>
            <a:r>
              <a:rPr lang="en-US" dirty="0">
                <a:latin typeface="Times New Roman" panose="02020603050405020304" pitchFamily="18" charset="0"/>
                <a:cs typeface="Times New Roman" panose="02020603050405020304" pitchFamily="18" charset="0"/>
              </a:rPr>
              <a:t>, burned and expanded in a modified gas turbine to </a:t>
            </a:r>
            <a:r>
              <a:rPr lang="en-US" b="1" dirty="0">
                <a:latin typeface="Times New Roman" panose="02020603050405020304" pitchFamily="18" charset="0"/>
                <a:cs typeface="Times New Roman" panose="02020603050405020304" pitchFamily="18" charset="0"/>
              </a:rPr>
              <a:t>increase the efficiency </a:t>
            </a:r>
            <a:r>
              <a:rPr lang="en-US" dirty="0">
                <a:latin typeface="Times New Roman" panose="02020603050405020304" pitchFamily="18" charset="0"/>
                <a:cs typeface="Times New Roman" panose="02020603050405020304" pitchFamily="18" charset="0"/>
              </a:rPr>
              <a:t>of the system</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13" name="Picture 12"/>
          <p:cNvPicPr/>
          <p:nvPr/>
        </p:nvPicPr>
        <p:blipFill rotWithShape="1">
          <a:blip r:embed="rId2">
            <a:extLst>
              <a:ext uri="{28A0092B-C50C-407E-A947-70E740481C1C}">
                <a14:useLocalDpi xmlns:a14="http://schemas.microsoft.com/office/drawing/2010/main" val="0"/>
              </a:ext>
            </a:extLst>
          </a:blip>
          <a:srcRect l="11244" t="11480" r="53272" b="16246"/>
          <a:stretch/>
        </p:blipFill>
        <p:spPr bwMode="auto">
          <a:xfrm>
            <a:off x="2633987" y="3881642"/>
            <a:ext cx="6306813" cy="2967494"/>
          </a:xfrm>
          <a:prstGeom prst="rect">
            <a:avLst/>
          </a:prstGeom>
          <a:ln>
            <a:noFill/>
          </a:ln>
          <a:effectLst>
            <a:softEdge rad="112500"/>
          </a:effectLst>
          <a:extLst>
            <a:ext uri="{53640926-AAD7-44D8-BBD7-CCE9431645EC}">
              <a14:shadowObscured xmlns:a14="http://schemas.microsoft.com/office/drawing/2010/main"/>
            </a:ext>
          </a:extLst>
        </p:spPr>
      </p:pic>
      <p:sp>
        <p:nvSpPr>
          <p:cNvPr id="3" name="Slide Number Placeholder 2"/>
          <p:cNvSpPr>
            <a:spLocks noGrp="1"/>
          </p:cNvSpPr>
          <p:nvPr>
            <p:ph type="sldNum" sz="quarter" idx="12"/>
          </p:nvPr>
        </p:nvSpPr>
        <p:spPr/>
        <p:txBody>
          <a:bodyPr/>
          <a:lstStyle/>
          <a:p>
            <a:fld id="{921F0BDB-ADAD-4B3D-9DC4-9E459CA86CC4}" type="slidenum">
              <a:rPr lang="en-US" smtClean="0"/>
              <a:t>12</a:t>
            </a:fld>
            <a:endParaRPr lang="en-US"/>
          </a:p>
        </p:txBody>
      </p:sp>
    </p:spTree>
    <p:extLst>
      <p:ext uri="{BB962C8B-B14F-4D97-AF65-F5344CB8AC3E}">
        <p14:creationId xmlns:p14="http://schemas.microsoft.com/office/powerpoint/2010/main" val="2106142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954" y="638627"/>
            <a:ext cx="10636346" cy="2769989"/>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Advantages of CAES:</a:t>
            </a:r>
          </a:p>
          <a:p>
            <a:pPr marL="800100" lvl="1" indent="-342900" algn="just">
              <a:lnSpc>
                <a:spcPct val="15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Large capacity</a:t>
            </a:r>
            <a:r>
              <a:rPr lang="en-US" b="1" dirty="0" smtClean="0">
                <a:latin typeface="Times New Roman" panose="02020603050405020304" pitchFamily="18" charset="0"/>
                <a:cs typeface="Times New Roman" panose="02020603050405020304" pitchFamily="18" charset="0"/>
              </a:rPr>
              <a:t>.</a:t>
            </a:r>
          </a:p>
          <a:p>
            <a:pPr marL="800100" lvl="1" indent="-342900" algn="just">
              <a:lnSpc>
                <a:spcPct val="150000"/>
              </a:lnSpc>
              <a:buFont typeface="Wingdings" panose="05000000000000000000" pitchFamily="2" charset="2"/>
              <a:buChar char="Ø"/>
            </a:pPr>
            <a:r>
              <a:rPr lang="en-US" sz="2000" b="1" dirty="0">
                <a:latin typeface="Times New Roman" panose="02020603050405020304" pitchFamily="18" charset="0"/>
                <a:ea typeface="Calibri" panose="020F0502020204030204" pitchFamily="34" charset="0"/>
                <a:cs typeface="Times New Roman" panose="02020603050405020304" pitchFamily="18" charset="0"/>
              </a:rPr>
              <a:t>D</a:t>
            </a:r>
            <a:r>
              <a:rPr lang="en-US" sz="2000" b="1" dirty="0" smtClean="0">
                <a:latin typeface="Times New Roman" panose="02020603050405020304" pitchFamily="18" charset="0"/>
                <a:ea typeface="Calibri" panose="020F0502020204030204" pitchFamily="34" charset="0"/>
                <a:cs typeface="Times New Roman" panose="02020603050405020304" pitchFamily="18" charset="0"/>
              </a:rPr>
              <a:t>ischarge </a:t>
            </a:r>
            <a:r>
              <a:rPr lang="en-US" sz="2000" b="1" dirty="0">
                <a:latin typeface="Times New Roman" panose="02020603050405020304" pitchFamily="18" charset="0"/>
                <a:ea typeface="Calibri" panose="020F0502020204030204" pitchFamily="34" charset="0"/>
                <a:cs typeface="Times New Roman" panose="02020603050405020304" pitchFamily="18" charset="0"/>
              </a:rPr>
              <a:t>time </a:t>
            </a:r>
            <a:r>
              <a:rPr lang="en-US" dirty="0">
                <a:latin typeface="Times New Roman" panose="02020603050405020304" pitchFamily="18" charset="0"/>
                <a:ea typeface="Calibri" panose="020F0502020204030204" pitchFamily="34" charset="0"/>
                <a:cs typeface="Times New Roman" panose="02020603050405020304" pitchFamily="18" charset="0"/>
              </a:rPr>
              <a:t>which is in tens of </a:t>
            </a:r>
            <a:r>
              <a:rPr lang="en-US" dirty="0" smtClean="0">
                <a:latin typeface="Times New Roman" panose="02020603050405020304" pitchFamily="18" charset="0"/>
                <a:ea typeface="Calibri" panose="020F0502020204030204" pitchFamily="34" charset="0"/>
                <a:cs typeface="Times New Roman" panose="02020603050405020304" pitchFamily="18" charset="0"/>
              </a:rPr>
              <a:t>hours.</a:t>
            </a:r>
          </a:p>
          <a:p>
            <a:pPr marL="800100" lvl="1" indent="-342900" algn="just">
              <a:lnSpc>
                <a:spcPct val="15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Store electricity for longer </a:t>
            </a:r>
            <a:r>
              <a:rPr lang="en-US" sz="2000" b="1" dirty="0">
                <a:latin typeface="Times New Roman" panose="02020603050405020304" pitchFamily="18" charset="0"/>
                <a:cs typeface="Times New Roman" panose="02020603050405020304" pitchFamily="18" charset="0"/>
              </a:rPr>
              <a:t>periods of time</a:t>
            </a:r>
            <a:r>
              <a:rPr lang="en-US" dirty="0" smtClean="0">
                <a:latin typeface="Times New Roman" panose="02020603050405020304" pitchFamily="18" charset="0"/>
                <a:cs typeface="Times New Roman" panose="02020603050405020304" pitchFamily="18" charset="0"/>
              </a:rPr>
              <a:t>.</a:t>
            </a:r>
          </a:p>
          <a:p>
            <a:pPr marL="800100" lvl="1" indent="-342900" algn="just">
              <a:lnSpc>
                <a:spcPct val="15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Final</a:t>
            </a:r>
            <a:r>
              <a:rPr lang="en-US"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price </a:t>
            </a:r>
            <a:r>
              <a:rPr lang="en-US" dirty="0" smtClean="0">
                <a:latin typeface="Times New Roman" panose="02020603050405020304" pitchFamily="18" charset="0"/>
                <a:cs typeface="Times New Roman" panose="02020603050405020304" pitchFamily="18" charset="0"/>
              </a:rPr>
              <a:t>of electricity </a:t>
            </a:r>
          </a:p>
          <a:p>
            <a:pPr marL="800100" lvl="1" indent="-342900" algn="just">
              <a:lnSpc>
                <a:spcPct val="15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CAES </a:t>
            </a:r>
            <a:r>
              <a:rPr lang="en-US" dirty="0">
                <a:latin typeface="Times New Roman" panose="02020603050405020304" pitchFamily="18" charset="0"/>
                <a:cs typeface="Times New Roman" panose="02020603050405020304" pitchFamily="18" charset="0"/>
              </a:rPr>
              <a:t>can be </a:t>
            </a:r>
            <a:r>
              <a:rPr lang="en-US" b="1" dirty="0">
                <a:latin typeface="Times New Roman" panose="02020603050405020304" pitchFamily="18" charset="0"/>
                <a:cs typeface="Times New Roman" panose="02020603050405020304" pitchFamily="18" charset="0"/>
              </a:rPr>
              <a:t>coupled with lower capacity storage </a:t>
            </a:r>
            <a:r>
              <a:rPr lang="en-US" dirty="0">
                <a:latin typeface="Times New Roman" panose="02020603050405020304" pitchFamily="18" charset="0"/>
                <a:cs typeface="Times New Roman" panose="02020603050405020304" pitchFamily="18" charset="0"/>
              </a:rPr>
              <a:t>systems to </a:t>
            </a:r>
            <a:r>
              <a:rPr lang="en-US" b="1" dirty="0">
                <a:latin typeface="Times New Roman" panose="02020603050405020304" pitchFamily="18" charset="0"/>
                <a:cs typeface="Times New Roman" panose="02020603050405020304" pitchFamily="18" charset="0"/>
              </a:rPr>
              <a:t>increase</a:t>
            </a:r>
            <a:r>
              <a:rPr lang="en-US" dirty="0">
                <a:latin typeface="Times New Roman" panose="02020603050405020304" pitchFamily="18" charset="0"/>
                <a:cs typeface="Times New Roman" panose="02020603050405020304" pitchFamily="18" charset="0"/>
              </a:rPr>
              <a:t> the total </a:t>
            </a:r>
            <a:r>
              <a:rPr lang="en-US" b="1" dirty="0" smtClean="0">
                <a:latin typeface="Times New Roman" panose="02020603050405020304" pitchFamily="18" charset="0"/>
                <a:cs typeface="Times New Roman" panose="02020603050405020304" pitchFamily="18" charset="0"/>
              </a:rPr>
              <a:t>efficiency</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pic>
        <p:nvPicPr>
          <p:cNvPr id="13" name="Picture 12"/>
          <p:cNvPicPr/>
          <p:nvPr/>
        </p:nvPicPr>
        <p:blipFill rotWithShape="1">
          <a:blip r:embed="rId2">
            <a:extLst>
              <a:ext uri="{28A0092B-C50C-407E-A947-70E740481C1C}">
                <a14:useLocalDpi xmlns:a14="http://schemas.microsoft.com/office/drawing/2010/main" val="0"/>
              </a:ext>
            </a:extLst>
          </a:blip>
          <a:srcRect l="13142" t="34907" r="59654" b="24843"/>
          <a:stretch/>
        </p:blipFill>
        <p:spPr bwMode="auto">
          <a:xfrm>
            <a:off x="2878779" y="4276578"/>
            <a:ext cx="5294549" cy="2581422"/>
          </a:xfrm>
          <a:prstGeom prst="rect">
            <a:avLst/>
          </a:prstGeom>
          <a:ln>
            <a:noFill/>
          </a:ln>
          <a:effectLst>
            <a:softEdge rad="112500"/>
          </a:effectLst>
          <a:extLst>
            <a:ext uri="{53640926-AAD7-44D8-BBD7-CCE9431645EC}">
              <a14:shadowObscured xmlns:a14="http://schemas.microsoft.com/office/drawing/2010/main"/>
            </a:ext>
          </a:extLst>
        </p:spPr>
      </p:pic>
      <p:sp>
        <p:nvSpPr>
          <p:cNvPr id="14" name="TextBox 13"/>
          <p:cNvSpPr txBox="1"/>
          <p:nvPr/>
        </p:nvSpPr>
        <p:spPr>
          <a:xfrm>
            <a:off x="272954" y="88481"/>
            <a:ext cx="5649544"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Compressed Air Energy Storage </a:t>
            </a:r>
            <a:r>
              <a:rPr lang="en-US" sz="2400" b="1" dirty="0" smtClean="0">
                <a:latin typeface="Times New Roman" panose="02020603050405020304" pitchFamily="18" charset="0"/>
                <a:cs typeface="Times New Roman" panose="02020603050405020304" pitchFamily="18" charset="0"/>
              </a:rPr>
              <a:t>(CAES)</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84454" y="3435146"/>
            <a:ext cx="11425176" cy="1338828"/>
          </a:xfrm>
          <a:prstGeom prst="rect">
            <a:avLst/>
          </a:prstGeom>
          <a:noFill/>
        </p:spPr>
        <p:txBody>
          <a:bodyPr wrap="square" rtlCol="0">
            <a:spAutoFit/>
          </a:bodyPr>
          <a:lstStyle/>
          <a:p>
            <a:pPr marL="742950" lvl="1"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disadvantages are </a:t>
            </a:r>
            <a:r>
              <a:rPr lang="en-US" b="1" dirty="0">
                <a:latin typeface="Times New Roman" panose="02020603050405020304" pitchFamily="18" charset="0"/>
                <a:cs typeface="Times New Roman" panose="02020603050405020304" pitchFamily="18" charset="0"/>
              </a:rPr>
              <a:t>low efficiency </a:t>
            </a:r>
            <a:r>
              <a:rPr lang="en-US" dirty="0">
                <a:latin typeface="Times New Roman" panose="02020603050405020304" pitchFamily="18" charset="0"/>
                <a:cs typeface="Times New Roman" panose="02020603050405020304" pitchFamily="18" charset="0"/>
              </a:rPr>
              <a:t>and </a:t>
            </a:r>
            <a:r>
              <a:rPr lang="en-US" b="1" dirty="0">
                <a:latin typeface="Times New Roman" panose="02020603050405020304" pitchFamily="18" charset="0"/>
                <a:cs typeface="Times New Roman" panose="02020603050405020304" pitchFamily="18" charset="0"/>
              </a:rPr>
              <a:t>geographic limitation </a:t>
            </a:r>
            <a:r>
              <a:rPr lang="en-US" dirty="0">
                <a:latin typeface="Times New Roman" panose="02020603050405020304" pitchFamily="18" charset="0"/>
                <a:cs typeface="Times New Roman" panose="02020603050405020304" pitchFamily="18" charset="0"/>
              </a:rPr>
              <a:t>of locations.</a:t>
            </a:r>
          </a:p>
          <a:p>
            <a:pPr marL="742950" lvl="1"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Currently, there are </a:t>
            </a:r>
            <a:r>
              <a:rPr lang="en-US" b="1" dirty="0">
                <a:latin typeface="Times New Roman" panose="02020603050405020304" pitchFamily="18" charset="0"/>
                <a:cs typeface="Times New Roman" panose="02020603050405020304" pitchFamily="18" charset="0"/>
              </a:rPr>
              <a:t>8 operational </a:t>
            </a:r>
            <a:r>
              <a:rPr lang="en-US" dirty="0">
                <a:latin typeface="Times New Roman" panose="02020603050405020304" pitchFamily="18" charset="0"/>
                <a:cs typeface="Times New Roman" panose="02020603050405020304" pitchFamily="18" charset="0"/>
              </a:rPr>
              <a:t>compressed air stations within the US which produce up to 780 Megawatts.</a:t>
            </a:r>
          </a:p>
          <a:p>
            <a:endParaRPr lang="en-US" dirty="0"/>
          </a:p>
        </p:txBody>
      </p:sp>
      <p:sp>
        <p:nvSpPr>
          <p:cNvPr id="4" name="Slide Number Placeholder 3"/>
          <p:cNvSpPr>
            <a:spLocks noGrp="1"/>
          </p:cNvSpPr>
          <p:nvPr>
            <p:ph type="sldNum" sz="quarter" idx="12"/>
          </p:nvPr>
        </p:nvSpPr>
        <p:spPr/>
        <p:txBody>
          <a:bodyPr/>
          <a:lstStyle/>
          <a:p>
            <a:fld id="{921F0BDB-ADAD-4B3D-9DC4-9E459CA86CC4}" type="slidenum">
              <a:rPr lang="en-US" smtClean="0"/>
              <a:t>13</a:t>
            </a:fld>
            <a:endParaRPr lang="en-US"/>
          </a:p>
        </p:txBody>
      </p:sp>
    </p:spTree>
    <p:extLst>
      <p:ext uri="{BB962C8B-B14F-4D97-AF65-F5344CB8AC3E}">
        <p14:creationId xmlns:p14="http://schemas.microsoft.com/office/powerpoint/2010/main" val="105319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649544"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Rechargeable Battery</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20383" y="578544"/>
            <a:ext cx="10743694" cy="5693866"/>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Battery is the </a:t>
            </a:r>
            <a:r>
              <a:rPr lang="en-US" b="1" dirty="0">
                <a:latin typeface="Times New Roman" panose="02020603050405020304" pitchFamily="18" charset="0"/>
                <a:cs typeface="Times New Roman" panose="02020603050405020304" pitchFamily="18" charset="0"/>
              </a:rPr>
              <a:t>simplest example </a:t>
            </a:r>
            <a:r>
              <a:rPr lang="en-US" dirty="0">
                <a:latin typeface="Times New Roman" panose="02020603050405020304" pitchFamily="18" charset="0"/>
                <a:cs typeface="Times New Roman" panose="02020603050405020304" pitchFamily="18" charset="0"/>
              </a:rPr>
              <a:t>of a storage system which comes to mind. </a:t>
            </a:r>
            <a:endParaRPr lang="en-US" dirty="0" smtClean="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are different types of rechargeable batteries and most of them are </a:t>
            </a:r>
            <a:r>
              <a:rPr lang="en-US" b="1" dirty="0" smtClean="0">
                <a:latin typeface="Times New Roman" panose="02020603050405020304" pitchFamily="18" charset="0"/>
                <a:cs typeface="Times New Roman" panose="02020603050405020304" pitchFamily="18" charset="0"/>
              </a:rPr>
              <a:t>mature</a:t>
            </a:r>
            <a:r>
              <a:rPr lang="en-US" dirty="0" smtClean="0">
                <a:latin typeface="Times New Roman" panose="02020603050405020304" pitchFamily="18" charset="0"/>
                <a:cs typeface="Times New Roman" panose="02020603050405020304" pitchFamily="18" charset="0"/>
              </a:rPr>
              <a:t>.</a:t>
            </a: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this study, three kinds of batteries had been studied:</a:t>
            </a:r>
          </a:p>
          <a:p>
            <a:pPr marL="285750" indent="-285750" algn="just">
              <a:lnSpc>
                <a:spcPct val="200000"/>
              </a:lnSpc>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742950" lvl="1" indent="-285750" algn="just">
              <a:lnSpc>
                <a:spcPct val="200000"/>
              </a:lnSpc>
              <a:buFont typeface="Wingdings" panose="05000000000000000000" pitchFamily="2" charset="2"/>
              <a:buChar char="q"/>
            </a:pPr>
            <a:r>
              <a:rPr lang="en-US" b="1" dirty="0" smtClean="0">
                <a:latin typeface="Times New Roman" panose="02020603050405020304" pitchFamily="18" charset="0"/>
                <a:cs typeface="Times New Roman" panose="02020603050405020304" pitchFamily="18" charset="0"/>
              </a:rPr>
              <a:t>1) Lead </a:t>
            </a:r>
            <a:r>
              <a:rPr lang="en-US" b="1" dirty="0">
                <a:latin typeface="Times New Roman" panose="02020603050405020304" pitchFamily="18" charset="0"/>
                <a:cs typeface="Times New Roman" panose="02020603050405020304" pitchFamily="18" charset="0"/>
              </a:rPr>
              <a:t>Acid </a:t>
            </a:r>
            <a:r>
              <a:rPr lang="en-US" b="1" dirty="0" smtClean="0">
                <a:latin typeface="Times New Roman" panose="02020603050405020304" pitchFamily="18" charset="0"/>
                <a:cs typeface="Times New Roman" panose="02020603050405020304" pitchFamily="18" charset="0"/>
              </a:rPr>
              <a:t>Battery</a:t>
            </a:r>
          </a:p>
          <a:p>
            <a:pPr marL="1200150" lvl="2" indent="-285750" algn="just">
              <a:lnSpc>
                <a:spcPct val="200000"/>
              </a:lnSpc>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Lead </a:t>
            </a:r>
            <a:r>
              <a:rPr lang="en-US" dirty="0" smtClean="0">
                <a:latin typeface="Times New Roman" panose="02020603050405020304" pitchFamily="18" charset="0"/>
                <a:cs typeface="Times New Roman" panose="02020603050405020304" pitchFamily="18" charset="0"/>
              </a:rPr>
              <a:t>acid batteries are the </a:t>
            </a:r>
            <a:r>
              <a:rPr lang="en-US" sz="2000" b="1" dirty="0" smtClean="0">
                <a:latin typeface="Times New Roman" panose="02020603050405020304" pitchFamily="18" charset="0"/>
                <a:cs typeface="Times New Roman" panose="02020603050405020304" pitchFamily="18" charset="0"/>
              </a:rPr>
              <a:t>oldest</a:t>
            </a:r>
            <a:r>
              <a:rPr lang="en-US" dirty="0" smtClean="0">
                <a:latin typeface="Times New Roman" panose="02020603050405020304" pitchFamily="18" charset="0"/>
                <a:cs typeface="Times New Roman" panose="02020603050405020304" pitchFamily="18" charset="0"/>
              </a:rPr>
              <a:t> form of rechargeable batteries. </a:t>
            </a:r>
          </a:p>
          <a:p>
            <a:pPr marL="1200150" lvl="2" indent="-285750" algn="just">
              <a:lnSpc>
                <a:spcPct val="200000"/>
              </a:lnSpc>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Lead acid batteries can be used in both </a:t>
            </a:r>
            <a:r>
              <a:rPr lang="en-US" b="1" dirty="0" smtClean="0">
                <a:latin typeface="Times New Roman" panose="02020603050405020304" pitchFamily="18" charset="0"/>
                <a:cs typeface="Times New Roman" panose="02020603050405020304" pitchFamily="18" charset="0"/>
              </a:rPr>
              <a:t>mobile</a:t>
            </a:r>
            <a:r>
              <a:rPr lang="en-US" dirty="0" smtClean="0">
                <a:latin typeface="Times New Roman" panose="02020603050405020304" pitchFamily="18" charset="0"/>
                <a:cs typeface="Times New Roman" panose="02020603050405020304" pitchFamily="18" charset="0"/>
              </a:rPr>
              <a:t> and </a:t>
            </a:r>
            <a:r>
              <a:rPr lang="en-US" b="1" dirty="0" smtClean="0">
                <a:latin typeface="Times New Roman" panose="02020603050405020304" pitchFamily="18" charset="0"/>
                <a:cs typeface="Times New Roman" panose="02020603050405020304" pitchFamily="18" charset="0"/>
              </a:rPr>
              <a:t>stationary</a:t>
            </a:r>
            <a:r>
              <a:rPr lang="en-US" dirty="0" smtClean="0">
                <a:latin typeface="Times New Roman" panose="02020603050405020304" pitchFamily="18" charset="0"/>
                <a:cs typeface="Times New Roman" panose="02020603050405020304" pitchFamily="18" charset="0"/>
              </a:rPr>
              <a:t> application. </a:t>
            </a:r>
          </a:p>
          <a:p>
            <a:pPr marL="1200150" lvl="2" indent="-285750" algn="just">
              <a:lnSpc>
                <a:spcPct val="200000"/>
              </a:lnSpc>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Typical applications of lead acid batteries are </a:t>
            </a:r>
            <a:r>
              <a:rPr lang="en-US" b="1" dirty="0" smtClean="0">
                <a:latin typeface="Times New Roman" panose="02020603050405020304" pitchFamily="18" charset="0"/>
                <a:cs typeface="Times New Roman" panose="02020603050405020304" pitchFamily="18" charset="0"/>
              </a:rPr>
              <a:t>emergency power </a:t>
            </a:r>
            <a:r>
              <a:rPr lang="en-US" dirty="0" smtClean="0">
                <a:latin typeface="Times New Roman" panose="02020603050405020304" pitchFamily="18" charset="0"/>
                <a:cs typeface="Times New Roman" panose="02020603050405020304" pitchFamily="18" charset="0"/>
              </a:rPr>
              <a:t>supply systems, </a:t>
            </a:r>
            <a:r>
              <a:rPr lang="en-US" b="1" dirty="0" smtClean="0">
                <a:latin typeface="Times New Roman" panose="02020603050405020304" pitchFamily="18" charset="0"/>
                <a:cs typeface="Times New Roman" panose="02020603050405020304" pitchFamily="18" charset="0"/>
              </a:rPr>
              <a:t>stand-alone systems with PV </a:t>
            </a:r>
            <a:r>
              <a:rPr lang="en-US" dirty="0" smtClean="0">
                <a:latin typeface="Times New Roman" panose="02020603050405020304" pitchFamily="18" charset="0"/>
                <a:cs typeface="Times New Roman" panose="02020603050405020304" pitchFamily="18" charset="0"/>
              </a:rPr>
              <a:t>and battery systems for </a:t>
            </a:r>
            <a:r>
              <a:rPr lang="en-US" b="1" dirty="0" smtClean="0">
                <a:latin typeface="Times New Roman" panose="02020603050405020304" pitchFamily="18" charset="0"/>
                <a:cs typeface="Times New Roman" panose="02020603050405020304" pitchFamily="18" charset="0"/>
              </a:rPr>
              <a:t>mitigation of output fluctuations from wind power.</a:t>
            </a:r>
          </a:p>
          <a:p>
            <a:pPr marL="1200150" lvl="2" indent="-285750" algn="just">
              <a:lnSpc>
                <a:spcPct val="200000"/>
              </a:lnSpc>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here </a:t>
            </a:r>
            <a:r>
              <a:rPr lang="en-US" dirty="0">
                <a:latin typeface="Times New Roman" panose="02020603050405020304" pitchFamily="18" charset="0"/>
                <a:cs typeface="Times New Roman" panose="02020603050405020304" pitchFamily="18" charset="0"/>
              </a:rPr>
              <a:t>are </a:t>
            </a:r>
            <a:r>
              <a:rPr lang="en-US" b="1" dirty="0">
                <a:latin typeface="Times New Roman" panose="02020603050405020304" pitchFamily="18" charset="0"/>
                <a:cs typeface="Times New Roman" panose="02020603050405020304" pitchFamily="18" charset="0"/>
              </a:rPr>
              <a:t>40</a:t>
            </a:r>
            <a:r>
              <a:rPr lang="en-US" dirty="0">
                <a:latin typeface="Times New Roman" panose="02020603050405020304" pitchFamily="18" charset="0"/>
                <a:cs typeface="Times New Roman" panose="02020603050405020304" pitchFamily="18" charset="0"/>
              </a:rPr>
              <a:t> operational lead acid battery projects </a:t>
            </a:r>
            <a:r>
              <a:rPr lang="en-US" dirty="0" smtClean="0">
                <a:latin typeface="Times New Roman" panose="02020603050405020304" pitchFamily="18" charset="0"/>
                <a:cs typeface="Times New Roman" panose="02020603050405020304" pitchFamily="18" charset="0"/>
              </a:rPr>
              <a:t>in US which produce </a:t>
            </a:r>
            <a:r>
              <a:rPr lang="en-US" dirty="0">
                <a:latin typeface="Times New Roman" panose="02020603050405020304" pitchFamily="18" charset="0"/>
                <a:cs typeface="Times New Roman" panose="02020603050405020304" pitchFamily="18" charset="0"/>
              </a:rPr>
              <a:t>energy up to </a:t>
            </a:r>
            <a:r>
              <a:rPr lang="en-US" b="1" dirty="0">
                <a:latin typeface="Times New Roman" panose="02020603050405020304" pitchFamily="18" charset="0"/>
                <a:cs typeface="Times New Roman" panose="02020603050405020304" pitchFamily="18" charset="0"/>
              </a:rPr>
              <a:t>132</a:t>
            </a:r>
            <a:r>
              <a:rPr lang="en-US" dirty="0">
                <a:latin typeface="Times New Roman" panose="02020603050405020304" pitchFamily="18" charset="0"/>
                <a:cs typeface="Times New Roman" panose="02020603050405020304" pitchFamily="18" charset="0"/>
              </a:rPr>
              <a:t> Megawatts.</a:t>
            </a:r>
          </a:p>
        </p:txBody>
      </p:sp>
      <p:sp>
        <p:nvSpPr>
          <p:cNvPr id="3" name="Slide Number Placeholder 2"/>
          <p:cNvSpPr>
            <a:spLocks noGrp="1"/>
          </p:cNvSpPr>
          <p:nvPr>
            <p:ph type="sldNum" sz="quarter" idx="12"/>
          </p:nvPr>
        </p:nvSpPr>
        <p:spPr/>
        <p:txBody>
          <a:bodyPr/>
          <a:lstStyle/>
          <a:p>
            <a:fld id="{921F0BDB-ADAD-4B3D-9DC4-9E459CA86CC4}" type="slidenum">
              <a:rPr lang="en-US" smtClean="0"/>
              <a:t>14</a:t>
            </a:fld>
            <a:endParaRPr lang="en-US"/>
          </a:p>
        </p:txBody>
      </p:sp>
    </p:spTree>
    <p:extLst>
      <p:ext uri="{BB962C8B-B14F-4D97-AF65-F5344CB8AC3E}">
        <p14:creationId xmlns:p14="http://schemas.microsoft.com/office/powerpoint/2010/main" val="249194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649544"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Rechargeable Battery</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83234" y="604979"/>
            <a:ext cx="11240723" cy="5909310"/>
          </a:xfrm>
          <a:prstGeom prst="rect">
            <a:avLst/>
          </a:prstGeom>
          <a:noFill/>
        </p:spPr>
        <p:txBody>
          <a:bodyPr wrap="square" rtlCol="0">
            <a:spAutoFit/>
          </a:bodyPr>
          <a:lstStyle/>
          <a:p>
            <a:pPr marL="742950" lvl="1" indent="-285750" algn="just">
              <a:lnSpc>
                <a:spcPct val="150000"/>
              </a:lnSpc>
              <a:buFont typeface="Wingdings" panose="05000000000000000000" pitchFamily="2" charset="2"/>
              <a:buChar char="Ø"/>
            </a:pPr>
            <a:r>
              <a:rPr lang="en-US" b="1" dirty="0" smtClean="0">
                <a:solidFill>
                  <a:prstClr val="black"/>
                </a:solidFill>
                <a:latin typeface="Times New Roman" panose="02020603050405020304" pitchFamily="18" charset="0"/>
                <a:cs typeface="Times New Roman" panose="02020603050405020304" pitchFamily="18" charset="0"/>
              </a:rPr>
              <a:t>2) Lithium </a:t>
            </a:r>
            <a:r>
              <a:rPr lang="en-US" b="1" dirty="0">
                <a:solidFill>
                  <a:prstClr val="black"/>
                </a:solidFill>
                <a:latin typeface="Times New Roman" panose="02020603050405020304" pitchFamily="18" charset="0"/>
                <a:cs typeface="Times New Roman" panose="02020603050405020304" pitchFamily="18" charset="0"/>
              </a:rPr>
              <a:t>Ion </a:t>
            </a:r>
            <a:r>
              <a:rPr lang="en-US" b="1" dirty="0" smtClean="0">
                <a:solidFill>
                  <a:prstClr val="black"/>
                </a:solidFill>
                <a:latin typeface="Times New Roman" panose="02020603050405020304" pitchFamily="18" charset="0"/>
                <a:cs typeface="Times New Roman" panose="02020603050405020304" pitchFamily="18" charset="0"/>
              </a:rPr>
              <a:t>Battery</a:t>
            </a:r>
          </a:p>
          <a:p>
            <a:pPr marL="1200150" lvl="2" indent="-285750" algn="just">
              <a:lnSpc>
                <a:spcPct val="150000"/>
              </a:lnSpc>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Lithium ion batteries have become the most important storage technology in the areas of </a:t>
            </a:r>
            <a:r>
              <a:rPr lang="en-US" b="1" dirty="0">
                <a:latin typeface="Times New Roman" panose="02020603050405020304" pitchFamily="18" charset="0"/>
                <a:ea typeface="Calibri" panose="020F0502020204030204" pitchFamily="34" charset="0"/>
              </a:rPr>
              <a:t>portable</a:t>
            </a:r>
            <a:r>
              <a:rPr lang="en-US" dirty="0">
                <a:latin typeface="Times New Roman" panose="02020603050405020304" pitchFamily="18" charset="0"/>
                <a:ea typeface="Calibri" panose="020F0502020204030204" pitchFamily="34" charset="0"/>
              </a:rPr>
              <a:t> and </a:t>
            </a:r>
            <a:r>
              <a:rPr lang="en-US" b="1" dirty="0">
                <a:latin typeface="Times New Roman" panose="02020603050405020304" pitchFamily="18" charset="0"/>
                <a:ea typeface="Calibri" panose="020F0502020204030204" pitchFamily="34" charset="0"/>
              </a:rPr>
              <a:t>mobile</a:t>
            </a:r>
            <a:r>
              <a:rPr lang="en-US" dirty="0">
                <a:latin typeface="Times New Roman" panose="02020603050405020304" pitchFamily="18" charset="0"/>
                <a:ea typeface="Calibri" panose="020F0502020204030204" pitchFamily="34" charset="0"/>
              </a:rPr>
              <a:t> applications (e.g. laptop, cell phone, electric bicycle and electric car</a:t>
            </a:r>
            <a:r>
              <a:rPr lang="en-US" dirty="0" smtClean="0">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 </a:t>
            </a:r>
            <a:endParaRPr lang="en-US" dirty="0" smtClean="0">
              <a:latin typeface="Times New Roman" panose="02020603050405020304" pitchFamily="18" charset="0"/>
              <a:ea typeface="Calibri" panose="020F0502020204030204" pitchFamily="34" charset="0"/>
            </a:endParaRPr>
          </a:p>
          <a:p>
            <a:pPr marL="1200150" lvl="2" indent="-285750" algn="just">
              <a:lnSpc>
                <a:spcPct val="150000"/>
              </a:lnSpc>
              <a:buFont typeface="Courier New" panose="02070309020205020404" pitchFamily="49" charset="0"/>
              <a:buChar char="o"/>
            </a:pPr>
            <a:r>
              <a:rPr lang="en-US" dirty="0" smtClean="0">
                <a:latin typeface="Times New Roman" panose="02020603050405020304" pitchFamily="18" charset="0"/>
                <a:ea typeface="Calibri" panose="020F0502020204030204" pitchFamily="34" charset="0"/>
              </a:rPr>
              <a:t>Lithium </a:t>
            </a:r>
            <a:r>
              <a:rPr lang="en-US" dirty="0">
                <a:latin typeface="Times New Roman" panose="02020603050405020304" pitchFamily="18" charset="0"/>
                <a:ea typeface="Calibri" panose="020F0502020204030204" pitchFamily="34" charset="0"/>
              </a:rPr>
              <a:t>ion batteries generally have a </a:t>
            </a:r>
            <a:r>
              <a:rPr lang="en-US" b="1" dirty="0">
                <a:latin typeface="Times New Roman" panose="02020603050405020304" pitchFamily="18" charset="0"/>
                <a:ea typeface="Calibri" panose="020F0502020204030204" pitchFamily="34" charset="0"/>
              </a:rPr>
              <a:t>very high efficiency </a:t>
            </a:r>
            <a:r>
              <a:rPr lang="en-US" dirty="0">
                <a:latin typeface="Times New Roman" panose="02020603050405020304" pitchFamily="18" charset="0"/>
                <a:ea typeface="Calibri" panose="020F0502020204030204" pitchFamily="34" charset="0"/>
              </a:rPr>
              <a:t>compared with other batteries, typically in the range of 95 % - 98 %. </a:t>
            </a:r>
            <a:endParaRPr lang="en-US" dirty="0" smtClean="0">
              <a:latin typeface="Times New Roman" panose="02020603050405020304" pitchFamily="18" charset="0"/>
              <a:ea typeface="Calibri" panose="020F0502020204030204" pitchFamily="34" charset="0"/>
            </a:endParaRPr>
          </a:p>
          <a:p>
            <a:pPr marL="1200150" lvl="2" indent="-285750" algn="just">
              <a:lnSpc>
                <a:spcPct val="150000"/>
              </a:lnSpc>
              <a:buFont typeface="Courier New" panose="02070309020205020404" pitchFamily="49" charset="0"/>
              <a:buChar char="o"/>
            </a:pPr>
            <a:r>
              <a:rPr lang="en-US" b="1" dirty="0" smtClean="0">
                <a:latin typeface="Times New Roman" panose="02020603050405020304" pitchFamily="18" charset="0"/>
                <a:ea typeface="Calibri" panose="020F0502020204030204" pitchFamily="34" charset="0"/>
              </a:rPr>
              <a:t>Discharge </a:t>
            </a:r>
            <a:r>
              <a:rPr lang="en-US" b="1" dirty="0">
                <a:latin typeface="Times New Roman" panose="02020603050405020304" pitchFamily="18" charset="0"/>
                <a:ea typeface="Calibri" panose="020F0502020204030204" pitchFamily="34" charset="0"/>
              </a:rPr>
              <a:t>time </a:t>
            </a:r>
            <a:r>
              <a:rPr lang="en-US" dirty="0">
                <a:latin typeface="Times New Roman" panose="02020603050405020304" pitchFamily="18" charset="0"/>
                <a:ea typeface="Calibri" panose="020F0502020204030204" pitchFamily="34" charset="0"/>
              </a:rPr>
              <a:t>can be from seconds to weeks which makes them a very </a:t>
            </a:r>
            <a:r>
              <a:rPr lang="en-US" b="1" dirty="0" smtClean="0">
                <a:latin typeface="Times New Roman" panose="02020603050405020304" pitchFamily="18" charset="0"/>
                <a:ea typeface="Calibri" panose="020F0502020204030204" pitchFamily="34" charset="0"/>
              </a:rPr>
              <a:t>flexible.</a:t>
            </a:r>
          </a:p>
          <a:p>
            <a:pPr marL="1200150" lvl="2" indent="-285750" algn="just">
              <a:lnSpc>
                <a:spcPct val="150000"/>
              </a:lnSpc>
              <a:buFont typeface="Courier New" panose="02070309020205020404" pitchFamily="49" charset="0"/>
              <a:buChar char="o"/>
            </a:pPr>
            <a:r>
              <a:rPr lang="en-US" dirty="0" smtClean="0">
                <a:latin typeface="Times New Roman" panose="02020603050405020304" pitchFamily="18" charset="0"/>
                <a:ea typeface="Calibri" panose="020F0502020204030204" pitchFamily="34" charset="0"/>
              </a:rPr>
              <a:t>lithium </a:t>
            </a:r>
            <a:r>
              <a:rPr lang="en-US" dirty="0">
                <a:latin typeface="Times New Roman" panose="02020603050405020304" pitchFamily="18" charset="0"/>
                <a:ea typeface="Calibri" panose="020F0502020204030204" pitchFamily="34" charset="0"/>
              </a:rPr>
              <a:t>ion batteries are </a:t>
            </a:r>
            <a:r>
              <a:rPr lang="en-US" dirty="0" smtClean="0">
                <a:latin typeface="Times New Roman" panose="02020603050405020304" pitchFamily="18" charset="0"/>
                <a:ea typeface="Calibri" panose="020F0502020204030204" pitchFamily="34" charset="0"/>
              </a:rPr>
              <a:t>still </a:t>
            </a:r>
            <a:r>
              <a:rPr lang="en-US" b="1" dirty="0" smtClean="0">
                <a:latin typeface="Times New Roman" panose="02020603050405020304" pitchFamily="18" charset="0"/>
                <a:ea typeface="Calibri" panose="020F0502020204030204" pitchFamily="34" charset="0"/>
              </a:rPr>
              <a:t>expensive</a:t>
            </a:r>
            <a:r>
              <a:rPr lang="en-US" dirty="0" smtClean="0">
                <a:latin typeface="Times New Roman" panose="02020603050405020304" pitchFamily="18" charset="0"/>
                <a:ea typeface="Calibri" panose="020F0502020204030204" pitchFamily="34" charset="0"/>
              </a:rPr>
              <a:t> and its technology </a:t>
            </a:r>
            <a:r>
              <a:rPr lang="en-US" dirty="0">
                <a:latin typeface="Times New Roman" panose="02020603050405020304" pitchFamily="18" charset="0"/>
                <a:ea typeface="Calibri" panose="020F0502020204030204" pitchFamily="34" charset="0"/>
              </a:rPr>
              <a:t>is still </a:t>
            </a:r>
            <a:r>
              <a:rPr lang="en-US" b="1" dirty="0" smtClean="0">
                <a:latin typeface="Times New Roman" panose="02020603050405020304" pitchFamily="18" charset="0"/>
                <a:ea typeface="Calibri" panose="020F0502020204030204" pitchFamily="34" charset="0"/>
              </a:rPr>
              <a:t>developing.</a:t>
            </a:r>
            <a:r>
              <a:rPr lang="en-US" dirty="0" smtClean="0">
                <a:latin typeface="Times New Roman" panose="02020603050405020304" pitchFamily="18" charset="0"/>
                <a:ea typeface="Calibri" panose="020F0502020204030204" pitchFamily="34" charset="0"/>
              </a:rPr>
              <a:t> </a:t>
            </a:r>
          </a:p>
          <a:p>
            <a:pPr marL="1200150" lvl="2" indent="-285750" algn="just">
              <a:lnSpc>
                <a:spcPct val="150000"/>
              </a:lnSpc>
              <a:buFont typeface="Courier New" panose="02070309020205020404" pitchFamily="49" charset="0"/>
              <a:buChar char="o"/>
            </a:pPr>
            <a:r>
              <a:rPr lang="en-US" dirty="0" smtClean="0">
                <a:latin typeface="Times New Roman" panose="02020603050405020304" pitchFamily="18" charset="0"/>
                <a:ea typeface="Calibri" panose="020F0502020204030204" pitchFamily="34" charset="0"/>
              </a:rPr>
              <a:t>There </a:t>
            </a:r>
            <a:r>
              <a:rPr lang="en-US" dirty="0">
                <a:latin typeface="Times New Roman" panose="02020603050405020304" pitchFamily="18" charset="0"/>
                <a:ea typeface="Calibri" panose="020F0502020204030204" pitchFamily="34" charset="0"/>
              </a:rPr>
              <a:t>are </a:t>
            </a:r>
            <a:r>
              <a:rPr lang="en-US" b="1" dirty="0">
                <a:latin typeface="Times New Roman" panose="02020603050405020304" pitchFamily="18" charset="0"/>
                <a:ea typeface="Calibri" panose="020F0502020204030204" pitchFamily="34" charset="0"/>
              </a:rPr>
              <a:t>186</a:t>
            </a:r>
            <a:r>
              <a:rPr lang="en-US" dirty="0">
                <a:latin typeface="Times New Roman" panose="02020603050405020304" pitchFamily="18" charset="0"/>
                <a:ea typeface="Calibri" panose="020F0502020204030204" pitchFamily="34" charset="0"/>
              </a:rPr>
              <a:t> operational Lithium-Ion battery projects </a:t>
            </a:r>
            <a:r>
              <a:rPr lang="en-US" dirty="0" smtClean="0">
                <a:latin typeface="Times New Roman" panose="02020603050405020304" pitchFamily="18" charset="0"/>
                <a:ea typeface="Calibri" panose="020F0502020204030204" pitchFamily="34" charset="0"/>
              </a:rPr>
              <a:t>in US which produce </a:t>
            </a:r>
            <a:r>
              <a:rPr lang="en-US" dirty="0">
                <a:latin typeface="Times New Roman" panose="02020603050405020304" pitchFamily="18" charset="0"/>
                <a:ea typeface="Calibri" panose="020F0502020204030204" pitchFamily="34" charset="0"/>
              </a:rPr>
              <a:t>energy up to </a:t>
            </a:r>
            <a:r>
              <a:rPr lang="en-US" b="1" dirty="0">
                <a:latin typeface="Times New Roman" panose="02020603050405020304" pitchFamily="18" charset="0"/>
                <a:ea typeface="Calibri" panose="020F0502020204030204" pitchFamily="34" charset="0"/>
              </a:rPr>
              <a:t>314</a:t>
            </a:r>
            <a:r>
              <a:rPr lang="en-US" dirty="0">
                <a:latin typeface="Times New Roman" panose="02020603050405020304" pitchFamily="18" charset="0"/>
                <a:ea typeface="Calibri" panose="020F0502020204030204" pitchFamily="34" charset="0"/>
              </a:rPr>
              <a:t> Megawatts.</a:t>
            </a:r>
          </a:p>
          <a:p>
            <a:pPr marL="1200150" lvl="2" indent="-285750" algn="just">
              <a:lnSpc>
                <a:spcPct val="150000"/>
              </a:lnSpc>
              <a:buFont typeface="Courier New" panose="02070309020205020404" pitchFamily="49" charset="0"/>
              <a:buChar char="o"/>
            </a:pPr>
            <a:endParaRPr lang="en-US" dirty="0">
              <a:latin typeface="Times New Roman" panose="02020603050405020304" pitchFamily="18" charset="0"/>
              <a:ea typeface="Calibri" panose="020F0502020204030204" pitchFamily="34" charset="0"/>
            </a:endParaRPr>
          </a:p>
          <a:p>
            <a:pPr marL="742950" lvl="1" indent="-285750" algn="just">
              <a:lnSpc>
                <a:spcPct val="150000"/>
              </a:lnSpc>
              <a:buFont typeface="Wingdings" panose="05000000000000000000" pitchFamily="2" charset="2"/>
              <a:buChar char="Ø"/>
            </a:pPr>
            <a:r>
              <a:rPr lang="en-US" b="1" dirty="0" smtClean="0">
                <a:solidFill>
                  <a:prstClr val="black"/>
                </a:solidFill>
                <a:latin typeface="Times New Roman" panose="02020603050405020304" pitchFamily="18" charset="0"/>
                <a:cs typeface="Times New Roman" panose="02020603050405020304" pitchFamily="18" charset="0"/>
              </a:rPr>
              <a:t>3) Zink </a:t>
            </a:r>
            <a:r>
              <a:rPr lang="en-US" b="1" dirty="0">
                <a:solidFill>
                  <a:prstClr val="black"/>
                </a:solidFill>
                <a:latin typeface="Times New Roman" panose="02020603050405020304" pitchFamily="18" charset="0"/>
                <a:cs typeface="Times New Roman" panose="02020603050405020304" pitchFamily="18" charset="0"/>
              </a:rPr>
              <a:t>Bromine </a:t>
            </a:r>
            <a:r>
              <a:rPr lang="en-US" b="1" dirty="0" smtClean="0">
                <a:solidFill>
                  <a:prstClr val="black"/>
                </a:solidFill>
                <a:latin typeface="Times New Roman" panose="02020603050405020304" pitchFamily="18" charset="0"/>
                <a:cs typeface="Times New Roman" panose="02020603050405020304" pitchFamily="18" charset="0"/>
              </a:rPr>
              <a:t>Battery</a:t>
            </a:r>
          </a:p>
          <a:p>
            <a:pPr marL="1200150" lvl="2" indent="-285750" algn="just">
              <a:lnSpc>
                <a:spcPct val="150000"/>
              </a:lnSpc>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Zink Bromine battery is a kind of </a:t>
            </a:r>
            <a:r>
              <a:rPr lang="en-US" b="1" dirty="0">
                <a:latin typeface="Times New Roman" panose="02020603050405020304" pitchFamily="18" charset="0"/>
                <a:ea typeface="Calibri" panose="020F0502020204030204" pitchFamily="34" charset="0"/>
              </a:rPr>
              <a:t>flow battery </a:t>
            </a:r>
            <a:r>
              <a:rPr lang="en-US" dirty="0">
                <a:latin typeface="Times New Roman" panose="02020603050405020304" pitchFamily="18" charset="0"/>
                <a:ea typeface="Calibri" panose="020F0502020204030204" pitchFamily="34" charset="0"/>
              </a:rPr>
              <a:t>which Zink is solid during charging time and dissolved when discharged. </a:t>
            </a:r>
            <a:endParaRPr lang="en-US" dirty="0" smtClean="0">
              <a:latin typeface="Times New Roman" panose="02020603050405020304" pitchFamily="18" charset="0"/>
              <a:ea typeface="Calibri" panose="020F0502020204030204" pitchFamily="34" charset="0"/>
            </a:endParaRPr>
          </a:p>
          <a:p>
            <a:pPr marL="1200150" lvl="2" indent="-285750" algn="just">
              <a:lnSpc>
                <a:spcPct val="150000"/>
              </a:lnSpc>
              <a:buFont typeface="Courier New" panose="02070309020205020404" pitchFamily="49" charset="0"/>
              <a:buChar char="o"/>
            </a:pPr>
            <a:r>
              <a:rPr lang="en-US" dirty="0" smtClean="0">
                <a:latin typeface="Times New Roman" panose="02020603050405020304" pitchFamily="18" charset="0"/>
                <a:ea typeface="Calibri" panose="020F0502020204030204" pitchFamily="34" charset="0"/>
              </a:rPr>
              <a:t>The approximate </a:t>
            </a:r>
            <a:r>
              <a:rPr lang="en-US" b="1" dirty="0" smtClean="0">
                <a:latin typeface="Times New Roman" panose="02020603050405020304" pitchFamily="18" charset="0"/>
                <a:ea typeface="Calibri" panose="020F0502020204030204" pitchFamily="34" charset="0"/>
              </a:rPr>
              <a:t>efficiency </a:t>
            </a:r>
            <a:r>
              <a:rPr lang="en-US" dirty="0" smtClean="0">
                <a:latin typeface="Times New Roman" panose="02020603050405020304" pitchFamily="18" charset="0"/>
                <a:ea typeface="Calibri" panose="020F0502020204030204" pitchFamily="34" charset="0"/>
              </a:rPr>
              <a:t>of </a:t>
            </a:r>
            <a:r>
              <a:rPr lang="en-US" dirty="0">
                <a:latin typeface="Times New Roman" panose="02020603050405020304" pitchFamily="18" charset="0"/>
                <a:ea typeface="Calibri" panose="020F0502020204030204" pitchFamily="34" charset="0"/>
              </a:rPr>
              <a:t>Zink-Bromine batteries</a:t>
            </a: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is </a:t>
            </a:r>
            <a:r>
              <a:rPr lang="en-US" b="1" dirty="0">
                <a:latin typeface="Times New Roman" panose="02020603050405020304" pitchFamily="18" charset="0"/>
                <a:ea typeface="Calibri" panose="020F0502020204030204" pitchFamily="34" charset="0"/>
              </a:rPr>
              <a:t>65 </a:t>
            </a:r>
            <a:r>
              <a:rPr lang="en-US" dirty="0">
                <a:latin typeface="Times New Roman" panose="02020603050405020304" pitchFamily="18" charset="0"/>
                <a:ea typeface="Calibri" panose="020F0502020204030204" pitchFamily="34" charset="0"/>
              </a:rPr>
              <a:t>percent</a:t>
            </a:r>
            <a:r>
              <a:rPr lang="en-US" dirty="0" smtClean="0">
                <a:latin typeface="Times New Roman" panose="02020603050405020304" pitchFamily="18" charset="0"/>
                <a:ea typeface="Calibri" panose="020F0502020204030204" pitchFamily="34" charset="0"/>
              </a:rPr>
              <a:t>.</a:t>
            </a:r>
          </a:p>
          <a:p>
            <a:pPr marL="1200150" lvl="2" indent="-285750" algn="just">
              <a:lnSpc>
                <a:spcPct val="150000"/>
              </a:lnSpc>
              <a:buFont typeface="Courier New" panose="02070309020205020404" pitchFamily="49" charset="0"/>
              <a:buChar char="o"/>
            </a:pPr>
            <a:r>
              <a:rPr lang="en-US" dirty="0"/>
              <a:t> </a:t>
            </a:r>
            <a:r>
              <a:rPr lang="en-US" dirty="0">
                <a:latin typeface="Times New Roman" panose="02020603050405020304" pitchFamily="18" charset="0"/>
              </a:rPr>
              <a:t>T</a:t>
            </a:r>
            <a:r>
              <a:rPr lang="en-US" dirty="0" smtClean="0">
                <a:latin typeface="Times New Roman" panose="02020603050405020304" pitchFamily="18" charset="0"/>
                <a:ea typeface="Calibri" panose="020F0502020204030204" pitchFamily="34" charset="0"/>
              </a:rPr>
              <a:t>here </a:t>
            </a:r>
            <a:r>
              <a:rPr lang="en-US" dirty="0">
                <a:latin typeface="Times New Roman" panose="02020603050405020304" pitchFamily="18" charset="0"/>
                <a:ea typeface="Calibri" panose="020F0502020204030204" pitchFamily="34" charset="0"/>
              </a:rPr>
              <a:t>are </a:t>
            </a:r>
            <a:r>
              <a:rPr lang="en-US" b="1" dirty="0">
                <a:latin typeface="Times New Roman" panose="02020603050405020304" pitchFamily="18" charset="0"/>
                <a:ea typeface="Calibri" panose="020F0502020204030204" pitchFamily="34" charset="0"/>
              </a:rPr>
              <a:t>18 </a:t>
            </a:r>
            <a:r>
              <a:rPr lang="en-US" dirty="0">
                <a:latin typeface="Times New Roman" panose="02020603050405020304" pitchFamily="18" charset="0"/>
                <a:ea typeface="Calibri" panose="020F0502020204030204" pitchFamily="34" charset="0"/>
              </a:rPr>
              <a:t>operational Zink-Bromine battery projects </a:t>
            </a:r>
            <a:r>
              <a:rPr lang="en-US" dirty="0" smtClean="0">
                <a:latin typeface="Times New Roman" panose="02020603050405020304" pitchFamily="18" charset="0"/>
                <a:ea typeface="Calibri" panose="020F0502020204030204" pitchFamily="34" charset="0"/>
              </a:rPr>
              <a:t>in US which produce </a:t>
            </a:r>
            <a:r>
              <a:rPr lang="en-US" dirty="0">
                <a:latin typeface="Times New Roman" panose="02020603050405020304" pitchFamily="18" charset="0"/>
                <a:ea typeface="Calibri" panose="020F0502020204030204" pitchFamily="34" charset="0"/>
              </a:rPr>
              <a:t>energy up to </a:t>
            </a:r>
            <a:r>
              <a:rPr lang="en-US" b="1" dirty="0">
                <a:latin typeface="Times New Roman" panose="02020603050405020304" pitchFamily="18" charset="0"/>
                <a:ea typeface="Calibri" panose="020F0502020204030204" pitchFamily="34" charset="0"/>
              </a:rPr>
              <a:t>32 </a:t>
            </a:r>
            <a:r>
              <a:rPr lang="en-US" dirty="0">
                <a:latin typeface="Times New Roman" panose="02020603050405020304" pitchFamily="18" charset="0"/>
                <a:ea typeface="Calibri" panose="020F0502020204030204" pitchFamily="34" charset="0"/>
              </a:rPr>
              <a:t>Megawatts</a:t>
            </a:r>
          </a:p>
        </p:txBody>
      </p:sp>
      <p:sp>
        <p:nvSpPr>
          <p:cNvPr id="3" name="Slide Number Placeholder 2"/>
          <p:cNvSpPr>
            <a:spLocks noGrp="1"/>
          </p:cNvSpPr>
          <p:nvPr>
            <p:ph type="sldNum" sz="quarter" idx="12"/>
          </p:nvPr>
        </p:nvSpPr>
        <p:spPr/>
        <p:txBody>
          <a:bodyPr/>
          <a:lstStyle/>
          <a:p>
            <a:fld id="{921F0BDB-ADAD-4B3D-9DC4-9E459CA86CC4}" type="slidenum">
              <a:rPr lang="en-US" smtClean="0"/>
              <a:t>15</a:t>
            </a:fld>
            <a:endParaRPr lang="en-US"/>
          </a:p>
        </p:txBody>
      </p:sp>
    </p:spTree>
    <p:extLst>
      <p:ext uri="{BB962C8B-B14F-4D97-AF65-F5344CB8AC3E}">
        <p14:creationId xmlns:p14="http://schemas.microsoft.com/office/powerpoint/2010/main" val="422828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4517" y="672279"/>
            <a:ext cx="10299860" cy="7571303"/>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OR is </a:t>
            </a:r>
            <a:r>
              <a:rPr lang="en-US" dirty="0">
                <a:latin typeface="Times New Roman" panose="02020603050405020304" pitchFamily="18" charset="0"/>
                <a:cs typeface="Times New Roman" panose="02020603050405020304" pitchFamily="18" charset="0"/>
              </a:rPr>
              <a:t>the discipline of applying </a:t>
            </a:r>
            <a:r>
              <a:rPr lang="en-US" b="1" dirty="0">
                <a:latin typeface="Times New Roman" panose="02020603050405020304" pitchFamily="18" charset="0"/>
                <a:cs typeface="Times New Roman" panose="02020603050405020304" pitchFamily="18" charset="0"/>
              </a:rPr>
              <a:t>advanced analytical methods </a:t>
            </a:r>
            <a:r>
              <a:rPr lang="en-US" dirty="0">
                <a:latin typeface="Times New Roman" panose="02020603050405020304" pitchFamily="18" charset="0"/>
                <a:cs typeface="Times New Roman" panose="02020603050405020304" pitchFamily="18" charset="0"/>
              </a:rPr>
              <a:t>to help make </a:t>
            </a:r>
            <a:r>
              <a:rPr lang="en-US" b="1" dirty="0">
                <a:latin typeface="Times New Roman" panose="02020603050405020304" pitchFamily="18" charset="0"/>
                <a:cs typeface="Times New Roman" panose="02020603050405020304" pitchFamily="18" charset="0"/>
              </a:rPr>
              <a:t>better decisions</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Operations Research is </a:t>
            </a:r>
            <a:r>
              <a:rPr lang="en-US" dirty="0">
                <a:latin typeface="Times New Roman" panose="02020603050405020304" pitchFamily="18" charset="0"/>
                <a:cs typeface="Times New Roman" panose="02020603050405020304" pitchFamily="18" charset="0"/>
              </a:rPr>
              <a:t>characterized by its broad </a:t>
            </a:r>
            <a:r>
              <a:rPr lang="en-US" b="1" dirty="0">
                <a:latin typeface="Times New Roman" panose="02020603050405020304" pitchFamily="18" charset="0"/>
                <a:cs typeface="Times New Roman" panose="02020603050405020304" pitchFamily="18" charset="0"/>
              </a:rPr>
              <a:t>applicability</a:t>
            </a:r>
            <a:r>
              <a:rPr lang="en-US" dirty="0">
                <a:latin typeface="Times New Roman" panose="02020603050405020304" pitchFamily="18" charset="0"/>
                <a:cs typeface="Times New Roman" panose="02020603050405020304" pitchFamily="18" charset="0"/>
              </a:rPr>
              <a:t> and </a:t>
            </a:r>
            <a:r>
              <a:rPr lang="en-US" b="1" dirty="0" smtClean="0">
                <a:latin typeface="Times New Roman" panose="02020603050405020304" pitchFamily="18" charset="0"/>
                <a:cs typeface="Times New Roman" panose="02020603050405020304" pitchFamily="18" charset="0"/>
              </a:rPr>
              <a:t>interdisciplinary</a:t>
            </a:r>
            <a:r>
              <a:rPr lang="en-US" dirty="0" smtClean="0">
                <a:latin typeface="Times New Roman" panose="02020603050405020304" pitchFamily="18" charset="0"/>
                <a:cs typeface="Times New Roman" panose="02020603050405020304" pitchFamily="18" charset="0"/>
              </a:rPr>
              <a:t> nature.</a:t>
            </a:r>
            <a:endParaRPr lang="en-US"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OR </a:t>
            </a:r>
            <a:r>
              <a:rPr lang="en-US" dirty="0">
                <a:latin typeface="Times New Roman" panose="02020603050405020304" pitchFamily="18" charset="0"/>
                <a:cs typeface="Times New Roman" panose="02020603050405020304" pitchFamily="18" charset="0"/>
              </a:rPr>
              <a:t>methods try to find the </a:t>
            </a:r>
            <a:r>
              <a:rPr lang="en-US" b="1" dirty="0" smtClean="0">
                <a:latin typeface="Times New Roman" panose="02020603050405020304" pitchFamily="18" charset="0"/>
                <a:cs typeface="Times New Roman" panose="02020603050405020304" pitchFamily="18" charset="0"/>
              </a:rPr>
              <a:t>Optimize </a:t>
            </a:r>
            <a:r>
              <a:rPr lang="en-US" b="1" dirty="0">
                <a:latin typeface="Times New Roman" panose="02020603050405020304" pitchFamily="18" charset="0"/>
                <a:cs typeface="Times New Roman" panose="02020603050405020304" pitchFamily="18" charset="0"/>
              </a:rPr>
              <a:t>value for variables </a:t>
            </a:r>
            <a:r>
              <a:rPr lang="en-US" dirty="0">
                <a:latin typeface="Times New Roman" panose="02020603050405020304" pitchFamily="18" charset="0"/>
                <a:cs typeface="Times New Roman" panose="02020603050405020304" pitchFamily="18" charset="0"/>
              </a:rPr>
              <a:t>to satisfy the </a:t>
            </a:r>
            <a:r>
              <a:rPr lang="en-US" b="1" dirty="0">
                <a:latin typeface="Times New Roman" panose="02020603050405020304" pitchFamily="18" charset="0"/>
                <a:cs typeface="Times New Roman" panose="02020603050405020304" pitchFamily="18" charset="0"/>
              </a:rPr>
              <a:t>constraints</a:t>
            </a:r>
            <a:r>
              <a:rPr lang="en-US" dirty="0">
                <a:latin typeface="Times New Roman" panose="02020603050405020304" pitchFamily="18" charset="0"/>
                <a:cs typeface="Times New Roman" panose="02020603050405020304" pitchFamily="18" charset="0"/>
              </a:rPr>
              <a:t> and maximize or minimize </a:t>
            </a:r>
            <a:r>
              <a:rPr lang="en-US" dirty="0" smtClean="0">
                <a:latin typeface="Times New Roman" panose="02020603050405020304" pitchFamily="18" charset="0"/>
                <a:cs typeface="Times New Roman" panose="02020603050405020304" pitchFamily="18" charset="0"/>
              </a:rPr>
              <a:t>an objective function from </a:t>
            </a:r>
            <a:r>
              <a:rPr lang="en-US" dirty="0">
                <a:latin typeface="Times New Roman" panose="02020603050405020304" pitchFamily="18" charset="0"/>
                <a:cs typeface="Times New Roman" panose="02020603050405020304" pitchFamily="18" charset="0"/>
              </a:rPr>
              <a:t>a set of alternative solutions</a:t>
            </a:r>
            <a:r>
              <a:rPr lang="en-US" dirty="0" smtClean="0"/>
              <a:t>.</a:t>
            </a: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Formulation </a:t>
            </a:r>
            <a:r>
              <a:rPr lang="en-US" b="1" dirty="0">
                <a:latin typeface="Times New Roman" panose="02020603050405020304" pitchFamily="18" charset="0"/>
                <a:cs typeface="Times New Roman" panose="02020603050405020304" pitchFamily="18" charset="0"/>
              </a:rPr>
              <a:t>of the </a:t>
            </a:r>
            <a:r>
              <a:rPr lang="en-US" b="1" dirty="0" smtClean="0">
                <a:latin typeface="Times New Roman" panose="02020603050405020304" pitchFamily="18" charset="0"/>
                <a:cs typeface="Times New Roman" panose="02020603050405020304" pitchFamily="18" charset="0"/>
              </a:rPr>
              <a:t>problem</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a:t>
            </a:r>
            <a:r>
              <a:rPr lang="en-US"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constructing </a:t>
            </a:r>
            <a:r>
              <a:rPr lang="en-US" b="1" dirty="0">
                <a:latin typeface="Times New Roman" panose="02020603050405020304" pitchFamily="18" charset="0"/>
                <a:cs typeface="Times New Roman" panose="02020603050405020304" pitchFamily="18" charset="0"/>
              </a:rPr>
              <a:t>a mathematical </a:t>
            </a:r>
            <a:r>
              <a:rPr lang="en-US" b="1" dirty="0" smtClean="0">
                <a:latin typeface="Times New Roman" panose="02020603050405020304" pitchFamily="18" charset="0"/>
                <a:cs typeface="Times New Roman" panose="02020603050405020304" pitchFamily="18" charset="0"/>
              </a:rPr>
              <a:t>model</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the first two phases of solving a problem by OR techniques</a:t>
            </a:r>
            <a:r>
              <a:rPr lang="en-US" dirty="0" smtClean="0">
                <a:latin typeface="Times New Roman" panose="02020603050405020304" pitchFamily="18" charset="0"/>
                <a:cs typeface="Times New Roman" panose="02020603050405020304" pitchFamily="18" charset="0"/>
              </a:rPr>
              <a:t>.</a:t>
            </a: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roblem </a:t>
            </a:r>
            <a:r>
              <a:rPr lang="en-US" dirty="0">
                <a:latin typeface="Times New Roman" panose="02020603050405020304" pitchFamily="18" charset="0"/>
                <a:cs typeface="Times New Roman" panose="02020603050405020304" pitchFamily="18" charset="0"/>
              </a:rPr>
              <a:t>should be </a:t>
            </a:r>
            <a:r>
              <a:rPr lang="en-US" b="1" dirty="0">
                <a:latin typeface="Times New Roman" panose="02020603050405020304" pitchFamily="18" charset="0"/>
                <a:cs typeface="Times New Roman" panose="02020603050405020304" pitchFamily="18" charset="0"/>
              </a:rPr>
              <a:t>formulated</a:t>
            </a:r>
            <a:r>
              <a:rPr lang="en-US" dirty="0">
                <a:latin typeface="Times New Roman" panose="02020603050405020304" pitchFamily="18" charset="0"/>
                <a:cs typeface="Times New Roman" panose="02020603050405020304" pitchFamily="18" charset="0"/>
              </a:rPr>
              <a:t> in an appropriate model. The following information are needed for problem formulation: </a:t>
            </a:r>
            <a:endParaRPr lang="en-US" dirty="0" smtClean="0">
              <a:latin typeface="Times New Roman" panose="02020603050405020304" pitchFamily="18" charset="0"/>
              <a:cs typeface="Times New Roman" panose="02020603050405020304" pitchFamily="18" charset="0"/>
            </a:endParaRPr>
          </a:p>
          <a:p>
            <a:pPr marL="2571750" lvl="5" indent="-285750">
              <a:lnSpc>
                <a:spcPct val="150000"/>
              </a:lnSpc>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Decision </a:t>
            </a:r>
            <a:r>
              <a:rPr lang="en-US" b="1" dirty="0">
                <a:latin typeface="Times New Roman" panose="02020603050405020304" pitchFamily="18" charset="0"/>
                <a:cs typeface="Times New Roman" panose="02020603050405020304" pitchFamily="18" charset="0"/>
              </a:rPr>
              <a:t>Makers</a:t>
            </a:r>
          </a:p>
          <a:p>
            <a:pPr marL="2571750" lvl="5"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Objective Function</a:t>
            </a:r>
          </a:p>
          <a:p>
            <a:pPr marL="2571750" lvl="5" indent="-285750">
              <a:lnSpc>
                <a:spcPct val="150000"/>
              </a:lnSpc>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Variables</a:t>
            </a:r>
            <a:endParaRPr lang="en-US" b="1" dirty="0">
              <a:latin typeface="Times New Roman" panose="02020603050405020304" pitchFamily="18" charset="0"/>
              <a:cs typeface="Times New Roman" panose="02020603050405020304" pitchFamily="18" charset="0"/>
            </a:endParaRPr>
          </a:p>
          <a:p>
            <a:pPr marL="2571750" lvl="5" indent="-285750">
              <a:lnSpc>
                <a:spcPct val="150000"/>
              </a:lnSpc>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Constraints </a:t>
            </a:r>
            <a:endParaRPr lang="en-US" b="1"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endParaRPr lang="en-US" dirty="0"/>
          </a:p>
        </p:txBody>
      </p:sp>
      <p:sp>
        <p:nvSpPr>
          <p:cNvPr id="13" name="TextBox 12"/>
          <p:cNvSpPr txBox="1"/>
          <p:nvPr/>
        </p:nvSpPr>
        <p:spPr>
          <a:xfrm>
            <a:off x="3231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Operation Research (OR)</a:t>
            </a:r>
            <a:endParaRPr lang="en-US" sz="24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16</a:t>
            </a:fld>
            <a:endParaRPr lang="en-US"/>
          </a:p>
        </p:txBody>
      </p:sp>
    </p:spTree>
    <p:extLst>
      <p:ext uri="{BB962C8B-B14F-4D97-AF65-F5344CB8AC3E}">
        <p14:creationId xmlns:p14="http://schemas.microsoft.com/office/powerpoint/2010/main" val="3876169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04209" y="100187"/>
            <a:ext cx="6489773" cy="830997"/>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Linear </a:t>
            </a:r>
            <a:r>
              <a:rPr lang="en-US" sz="2400" b="1" dirty="0">
                <a:latin typeface="Times New Roman" panose="02020603050405020304" pitchFamily="18" charset="0"/>
                <a:cs typeface="Times New Roman" panose="02020603050405020304" pitchFamily="18" charset="0"/>
              </a:rPr>
              <a:t>Programming/Non-Linear Programming</a:t>
            </a:r>
          </a:p>
          <a:p>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23150" y="990600"/>
            <a:ext cx="10804196" cy="5656036"/>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The term </a:t>
            </a:r>
            <a:r>
              <a:rPr lang="en-US" dirty="0" smtClean="0">
                <a:latin typeface="Times New Roman" panose="02020603050405020304" pitchFamily="18" charset="0"/>
                <a:ea typeface="Calibri" panose="020F0502020204030204" pitchFamily="34" charset="0"/>
              </a:rPr>
              <a:t>Linear Programming </a:t>
            </a:r>
            <a:r>
              <a:rPr lang="en-US" dirty="0">
                <a:latin typeface="Times New Roman" panose="02020603050405020304" pitchFamily="18" charset="0"/>
                <a:ea typeface="Calibri" panose="020F0502020204030204" pitchFamily="34" charset="0"/>
              </a:rPr>
              <a:t>(LP) is the combination of the two terms.  “</a:t>
            </a:r>
            <a:r>
              <a:rPr lang="en-US" b="1" dirty="0">
                <a:latin typeface="Times New Roman" panose="02020603050405020304" pitchFamily="18" charset="0"/>
                <a:ea typeface="Calibri" panose="020F0502020204030204" pitchFamily="34" charset="0"/>
              </a:rPr>
              <a:t>Linear</a:t>
            </a:r>
            <a:r>
              <a:rPr lang="en-US" dirty="0">
                <a:latin typeface="Times New Roman" panose="02020603050405020304" pitchFamily="18" charset="0"/>
                <a:ea typeface="Calibri" panose="020F0502020204030204" pitchFamily="34" charset="0"/>
              </a:rPr>
              <a:t>” means that </a:t>
            </a:r>
            <a:r>
              <a:rPr lang="en-US" b="1" dirty="0">
                <a:latin typeface="Times New Roman" panose="02020603050405020304" pitchFamily="18" charset="0"/>
                <a:ea typeface="Calibri" panose="020F0502020204030204" pitchFamily="34" charset="0"/>
              </a:rPr>
              <a:t>all the relations</a:t>
            </a:r>
            <a:r>
              <a:rPr lang="en-US" dirty="0">
                <a:latin typeface="Times New Roman" panose="02020603050405020304" pitchFamily="18" charset="0"/>
                <a:ea typeface="Calibri" panose="020F0502020204030204" pitchFamily="34" charset="0"/>
              </a:rPr>
              <a:t> in the problem are linear and “</a:t>
            </a:r>
            <a:r>
              <a:rPr lang="en-US" b="1" dirty="0">
                <a:latin typeface="Times New Roman" panose="02020603050405020304" pitchFamily="18" charset="0"/>
                <a:ea typeface="Calibri" panose="020F0502020204030204" pitchFamily="34" charset="0"/>
              </a:rPr>
              <a:t>Programming</a:t>
            </a:r>
            <a:r>
              <a:rPr lang="en-US" dirty="0">
                <a:latin typeface="Times New Roman" panose="02020603050405020304" pitchFamily="18" charset="0"/>
                <a:ea typeface="Calibri" panose="020F0502020204030204" pitchFamily="34" charset="0"/>
              </a:rPr>
              <a:t>” refers to the process determining particular program.</a:t>
            </a:r>
          </a:p>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The linear programming method is a technique of choosing the </a:t>
            </a:r>
            <a:r>
              <a:rPr lang="en-US" b="1" dirty="0">
                <a:latin typeface="Times New Roman" panose="02020603050405020304" pitchFamily="18" charset="0"/>
                <a:ea typeface="Calibri" panose="020F0502020204030204" pitchFamily="34" charset="0"/>
              </a:rPr>
              <a:t>best alternative </a:t>
            </a:r>
            <a:r>
              <a:rPr lang="en-US" dirty="0">
                <a:latin typeface="Times New Roman" panose="02020603050405020304" pitchFamily="18" charset="0"/>
                <a:ea typeface="Calibri" panose="020F0502020204030204" pitchFamily="34" charset="0"/>
              </a:rPr>
              <a:t>from the set of </a:t>
            </a:r>
            <a:r>
              <a:rPr lang="en-US" b="1" dirty="0">
                <a:latin typeface="Times New Roman" panose="02020603050405020304" pitchFamily="18" charset="0"/>
                <a:ea typeface="Calibri" panose="020F0502020204030204" pitchFamily="34" charset="0"/>
              </a:rPr>
              <a:t>feasible alternatives </a:t>
            </a:r>
            <a:r>
              <a:rPr lang="en-US" dirty="0">
                <a:latin typeface="Times New Roman" panose="02020603050405020304" pitchFamily="18" charset="0"/>
                <a:ea typeface="Calibri" panose="020F0502020204030204" pitchFamily="34" charset="0"/>
              </a:rPr>
              <a:t>while </a:t>
            </a:r>
            <a:r>
              <a:rPr lang="en-US" b="1" dirty="0">
                <a:latin typeface="Times New Roman" panose="02020603050405020304" pitchFamily="18" charset="0"/>
                <a:ea typeface="Calibri" panose="020F0502020204030204" pitchFamily="34" charset="0"/>
              </a:rPr>
              <a:t>objective</a:t>
            </a:r>
            <a:r>
              <a:rPr lang="en-US" dirty="0">
                <a:latin typeface="Times New Roman" panose="02020603050405020304" pitchFamily="18" charset="0"/>
                <a:ea typeface="Calibri" panose="020F0502020204030204" pitchFamily="34" charset="0"/>
              </a:rPr>
              <a:t> functions and </a:t>
            </a:r>
            <a:r>
              <a:rPr lang="en-US" b="1" dirty="0">
                <a:latin typeface="Times New Roman" panose="02020603050405020304" pitchFamily="18" charset="0"/>
                <a:ea typeface="Calibri" panose="020F0502020204030204" pitchFamily="34" charset="0"/>
              </a:rPr>
              <a:t>constraints </a:t>
            </a:r>
            <a:r>
              <a:rPr lang="en-US" dirty="0">
                <a:latin typeface="Times New Roman" panose="02020603050405020304" pitchFamily="18" charset="0"/>
                <a:ea typeface="Calibri" panose="020F0502020204030204" pitchFamily="34" charset="0"/>
              </a:rPr>
              <a:t>can be expressed as </a:t>
            </a:r>
            <a:r>
              <a:rPr lang="en-US" b="1" dirty="0">
                <a:latin typeface="Times New Roman" panose="02020603050405020304" pitchFamily="18" charset="0"/>
                <a:ea typeface="Calibri" panose="020F0502020204030204" pitchFamily="34" charset="0"/>
              </a:rPr>
              <a:t>linear</a:t>
            </a:r>
            <a:r>
              <a:rPr lang="en-US" dirty="0">
                <a:latin typeface="Times New Roman" panose="02020603050405020304" pitchFamily="18" charset="0"/>
                <a:ea typeface="Calibri" panose="020F0502020204030204" pitchFamily="34" charset="0"/>
              </a:rPr>
              <a:t> mathematical function</a:t>
            </a:r>
            <a:r>
              <a:rPr lang="en-US" dirty="0" smtClean="0">
                <a:latin typeface="Times New Roman" panose="02020603050405020304" pitchFamily="18" charset="0"/>
                <a:ea typeface="Calibri" panose="020F0502020204030204" pitchFamily="34" charset="0"/>
              </a:rPr>
              <a:t>.</a:t>
            </a:r>
          </a:p>
          <a:p>
            <a:pPr marL="285750" indent="-285750" algn="just">
              <a:lnSpc>
                <a:spcPct val="200000"/>
              </a:lnSpc>
              <a:buFont typeface="Arial" panose="020B0604020202020204" pitchFamily="34" charset="0"/>
              <a:buChar char="•"/>
            </a:pPr>
            <a:endParaRPr lang="en-US" dirty="0">
              <a:latin typeface="Times New Roman" panose="02020603050405020304" pitchFamily="18" charset="0"/>
              <a:ea typeface="Calibri" panose="020F0502020204030204" pitchFamily="34" charset="0"/>
            </a:endParaRPr>
          </a:p>
          <a:p>
            <a:pPr marL="285750" indent="-285750" algn="just">
              <a:lnSpc>
                <a:spcPct val="200000"/>
              </a:lnSpc>
              <a:spcAft>
                <a:spcPts val="800"/>
              </a:spcAft>
              <a:buFont typeface="Arial" panose="020B0604020202020204" pitchFamily="34"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main difference between nonlinear programming and linear programming is that nonlinear programming consist of </a:t>
            </a:r>
            <a:r>
              <a:rPr lang="en-US" b="1" dirty="0">
                <a:latin typeface="Times New Roman" panose="02020603050405020304" pitchFamily="18" charset="0"/>
                <a:ea typeface="Calibri" panose="020F0502020204030204" pitchFamily="34" charset="0"/>
                <a:cs typeface="Arial" panose="020B0604020202020204" pitchFamily="34" charset="0"/>
              </a:rPr>
              <a:t>at least one nonlinear function </a:t>
            </a:r>
            <a:r>
              <a:rPr lang="en-US" dirty="0">
                <a:latin typeface="Times New Roman" panose="02020603050405020304" pitchFamily="18" charset="0"/>
                <a:ea typeface="Calibri" panose="020F0502020204030204" pitchFamily="34" charset="0"/>
                <a:cs typeface="Arial" panose="020B0604020202020204" pitchFamily="34" charset="0"/>
              </a:rPr>
              <a:t>which could be the objective function, one or more constraints. </a:t>
            </a:r>
          </a:p>
          <a:p>
            <a:pPr marL="285750" indent="-285750" algn="just">
              <a:lnSpc>
                <a:spcPct val="200000"/>
              </a:lnSpc>
              <a:spcAft>
                <a:spcPts val="800"/>
              </a:spcAft>
              <a:buFont typeface="Arial" panose="020B0604020202020204" pitchFamily="34" charset="0"/>
              <a:buChar char="•"/>
            </a:pPr>
            <a:r>
              <a:rPr lang="en-US" dirty="0">
                <a:latin typeface="Times New Roman" panose="02020603050405020304" pitchFamily="18" charset="0"/>
                <a:ea typeface="Calibri" panose="020F0502020204030204" pitchFamily="34" charset="0"/>
                <a:cs typeface="Arial" panose="020B0604020202020204" pitchFamily="34" charset="0"/>
              </a:rPr>
              <a:t>Most of the systems in real world are inherently nonlinear. The problem is that nonlinear models are much more difficult to optimize. </a:t>
            </a:r>
          </a:p>
          <a:p>
            <a:pPr marL="285750" indent="-285750" algn="just">
              <a:lnSpc>
                <a:spcPct val="150000"/>
              </a:lnSpc>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lstStyle/>
          <a:p>
            <a:fld id="{921F0BDB-ADAD-4B3D-9DC4-9E459CA86CC4}" type="slidenum">
              <a:rPr lang="en-US" smtClean="0"/>
              <a:t>17</a:t>
            </a:fld>
            <a:endParaRPr lang="en-US"/>
          </a:p>
        </p:txBody>
      </p:sp>
    </p:spTree>
    <p:extLst>
      <p:ext uri="{BB962C8B-B14F-4D97-AF65-F5344CB8AC3E}">
        <p14:creationId xmlns:p14="http://schemas.microsoft.com/office/powerpoint/2010/main" val="296815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23150" y="88481"/>
            <a:ext cx="47060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Linear Model / Non-Linear Model</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23150" y="727110"/>
            <a:ext cx="10740927" cy="6422271"/>
          </a:xfrm>
          <a:prstGeom prst="rect">
            <a:avLst/>
          </a:prstGeom>
          <a:noFill/>
        </p:spPr>
        <p:txBody>
          <a:bodyPr wrap="square" rtlCol="0">
            <a:spAutoFit/>
          </a:bodyPr>
          <a:lstStyle/>
          <a:p>
            <a:pPr>
              <a:lnSpc>
                <a:spcPct val="150000"/>
              </a:lnSpc>
            </a:pPr>
            <a:r>
              <a:rPr lang="en-US" sz="2000" b="1" dirty="0">
                <a:latin typeface="Times New Roman" panose="02020603050405020304" pitchFamily="18" charset="0"/>
                <a:cs typeface="Times New Roman" panose="02020603050405020304" pitchFamily="18" charset="0"/>
              </a:rPr>
              <a:t>Linear Programming:</a:t>
            </a:r>
          </a:p>
          <a:p>
            <a:pPr marL="742950" lvl="1" indent="-285750" algn="just" eaLnBrk="0" hangingPunct="0">
              <a:lnSpc>
                <a:spcPct val="150000"/>
              </a:lnSpc>
              <a:spcBef>
                <a:spcPts val="15"/>
              </a:spcBef>
              <a:buFont typeface="Arial" panose="020B0604020202020204" pitchFamily="34" charset="0"/>
              <a:buChar char="•"/>
            </a:pPr>
            <a:r>
              <a:rPr lang="en-US" dirty="0">
                <a:latin typeface="Times New Roman" panose="02020603050405020304" pitchFamily="18" charset="0"/>
                <a:ea typeface="Calibri" panose="020F0502020204030204" pitchFamily="34" charset="0"/>
                <a:cs typeface="Times New Roman" panose="02020603050405020304" pitchFamily="18" charset="0"/>
              </a:rPr>
              <a:t>It indicates how the </a:t>
            </a:r>
            <a:r>
              <a:rPr lang="en-US" b="1" dirty="0">
                <a:latin typeface="Times New Roman" panose="02020603050405020304" pitchFamily="18" charset="0"/>
                <a:ea typeface="Calibri" panose="020F0502020204030204" pitchFamily="34" charset="0"/>
                <a:cs typeface="Times New Roman" panose="02020603050405020304" pitchFamily="18" charset="0"/>
              </a:rPr>
              <a:t>available resources </a:t>
            </a:r>
            <a:r>
              <a:rPr lang="en-US" dirty="0">
                <a:latin typeface="Times New Roman" panose="02020603050405020304" pitchFamily="18" charset="0"/>
                <a:ea typeface="Calibri" panose="020F0502020204030204" pitchFamily="34" charset="0"/>
                <a:cs typeface="Times New Roman" panose="02020603050405020304" pitchFamily="18" charset="0"/>
              </a:rPr>
              <a:t>can be used in the best way to </a:t>
            </a:r>
            <a:r>
              <a:rPr lang="en-US" b="1" dirty="0">
                <a:latin typeface="Times New Roman" panose="02020603050405020304" pitchFamily="18" charset="0"/>
                <a:ea typeface="Calibri" panose="020F0502020204030204" pitchFamily="34" charset="0"/>
                <a:cs typeface="Times New Roman" panose="02020603050405020304" pitchFamily="18" charset="0"/>
              </a:rPr>
              <a:t>optimize</a:t>
            </a:r>
            <a:r>
              <a:rPr lang="en-US" dirty="0">
                <a:latin typeface="Times New Roman" panose="02020603050405020304" pitchFamily="18" charset="0"/>
                <a:ea typeface="Calibri" panose="020F0502020204030204" pitchFamily="34" charset="0"/>
                <a:cs typeface="Times New Roman" panose="02020603050405020304" pitchFamily="18" charset="0"/>
              </a:rPr>
              <a:t> the objective function.</a:t>
            </a:r>
            <a:endParaRPr lang="en-US" dirty="0">
              <a:latin typeface="Times New Roman" panose="02020603050405020304" pitchFamily="18" charset="0"/>
              <a:ea typeface="Calibri" panose="020F0502020204030204" pitchFamily="34" charset="0"/>
            </a:endParaRPr>
          </a:p>
          <a:p>
            <a:pPr marL="742950" lvl="1" indent="-285750" algn="just" eaLnBrk="0" hangingPunct="0">
              <a:lnSpc>
                <a:spcPct val="150000"/>
              </a:lnSpc>
              <a:spcBef>
                <a:spcPts val="595"/>
              </a:spcBef>
              <a:buFont typeface="Arial" panose="020B0604020202020204" pitchFamily="34" charset="0"/>
              <a:buChar char="•"/>
              <a:tabLst>
                <a:tab pos="660400" algn="l"/>
              </a:tabLst>
            </a:pPr>
            <a:r>
              <a:rPr lang="en-US" dirty="0" smtClean="0">
                <a:latin typeface="Times New Roman" panose="02020603050405020304" pitchFamily="18" charset="0"/>
                <a:ea typeface="Calibri" panose="020F0502020204030204" pitchFamily="34" charset="0"/>
                <a:cs typeface="Times New Roman" panose="02020603050405020304" pitchFamily="18" charset="0"/>
              </a:rPr>
              <a:t>It </a:t>
            </a:r>
            <a:r>
              <a:rPr lang="en-US" dirty="0">
                <a:latin typeface="Times New Roman" panose="02020603050405020304" pitchFamily="18" charset="0"/>
                <a:ea typeface="Calibri" panose="020F0502020204030204" pitchFamily="34" charset="0"/>
                <a:cs typeface="Times New Roman" panose="02020603050405020304" pitchFamily="18" charset="0"/>
              </a:rPr>
              <a:t>improves the </a:t>
            </a:r>
            <a:r>
              <a:rPr lang="en-US" b="1" dirty="0">
                <a:latin typeface="Times New Roman" panose="02020603050405020304" pitchFamily="18" charset="0"/>
                <a:ea typeface="Calibri" panose="020F0502020204030204" pitchFamily="34" charset="0"/>
                <a:cs typeface="Times New Roman" panose="02020603050405020304" pitchFamily="18" charset="0"/>
              </a:rPr>
              <a:t>quality of decisions</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eaLnBrk="0" hangingPunct="0">
              <a:lnSpc>
                <a:spcPct val="150000"/>
              </a:lnSpc>
              <a:spcBef>
                <a:spcPts val="570"/>
              </a:spcBef>
              <a:buFont typeface="Arial" panose="020B0604020202020204" pitchFamily="34" charset="0"/>
              <a:buChar char="•"/>
              <a:tabLst>
                <a:tab pos="6604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It also reflects the </a:t>
            </a:r>
            <a:r>
              <a:rPr lang="en-US" b="1" dirty="0">
                <a:latin typeface="Times New Roman" panose="02020603050405020304" pitchFamily="18" charset="0"/>
                <a:ea typeface="Calibri" panose="020F0502020204030204" pitchFamily="34" charset="0"/>
                <a:cs typeface="Times New Roman" panose="02020603050405020304" pitchFamily="18" charset="0"/>
              </a:rPr>
              <a:t>drawbacks</a:t>
            </a:r>
            <a:r>
              <a:rPr lang="en-US" dirty="0">
                <a:latin typeface="Times New Roman" panose="02020603050405020304" pitchFamily="18" charset="0"/>
                <a:ea typeface="Calibri" panose="020F0502020204030204" pitchFamily="34" charset="0"/>
                <a:cs typeface="Times New Roman" panose="02020603050405020304" pitchFamily="18" charset="0"/>
              </a:rPr>
              <a:t> of the production process.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eaLnBrk="0" hangingPunct="0">
              <a:lnSpc>
                <a:spcPct val="150000"/>
              </a:lnSpc>
              <a:spcBef>
                <a:spcPts val="500"/>
              </a:spcBef>
              <a:buFont typeface="Arial" panose="020B0604020202020204" pitchFamily="34" charset="0"/>
              <a:buChar char="•"/>
            </a:pPr>
            <a:r>
              <a:rPr lang="en-US" dirty="0">
                <a:latin typeface="Times New Roman" panose="02020603050405020304" pitchFamily="18" charset="0"/>
                <a:ea typeface="Calibri" panose="020F0502020204030204" pitchFamily="34" charset="0"/>
                <a:cs typeface="Times New Roman" panose="02020603050405020304" pitchFamily="18" charset="0"/>
              </a:rPr>
              <a:t>It helps in </a:t>
            </a:r>
            <a:r>
              <a:rPr lang="en-US" b="1" dirty="0">
                <a:latin typeface="Times New Roman" panose="02020603050405020304" pitchFamily="18" charset="0"/>
                <a:ea typeface="Calibri" panose="020F0502020204030204" pitchFamily="34" charset="0"/>
                <a:cs typeface="Times New Roman" panose="02020603050405020304" pitchFamily="18" charset="0"/>
              </a:rPr>
              <a:t>re-evaluation</a:t>
            </a:r>
            <a:r>
              <a:rPr lang="en-US" dirty="0">
                <a:latin typeface="Times New Roman" panose="02020603050405020304" pitchFamily="18" charset="0"/>
                <a:ea typeface="Calibri" panose="020F0502020204030204" pitchFamily="34" charset="0"/>
                <a:cs typeface="Times New Roman" panose="02020603050405020304" pitchFamily="18" charset="0"/>
              </a:rPr>
              <a:t> of a basic plan with changing conditions</a:t>
            </a:r>
            <a:r>
              <a:rPr lang="en-US" dirty="0" smtClean="0">
                <a:latin typeface="Times New Roman" panose="02020603050405020304" pitchFamily="18" charset="0"/>
                <a:ea typeface="Calibri" panose="020F0502020204030204" pitchFamily="34" charset="0"/>
                <a:cs typeface="Times New Roman" panose="02020603050405020304" pitchFamily="18" charset="0"/>
              </a:rPr>
              <a:t>.</a:t>
            </a:r>
          </a:p>
          <a:p>
            <a:pPr marL="742950" lvl="1" indent="-285750" algn="just" eaLnBrk="0" hangingPunct="0">
              <a:lnSpc>
                <a:spcPct val="150000"/>
              </a:lnSpc>
              <a:spcBef>
                <a:spcPts val="500"/>
              </a:spcBef>
              <a:buFont typeface="Arial" panose="020B0604020202020204" pitchFamily="34" charset="0"/>
              <a:buChar char="•"/>
            </a:pPr>
            <a:endParaRPr lang="en-US" dirty="0">
              <a:latin typeface="Times New Roman" panose="02020603050405020304" pitchFamily="18" charset="0"/>
              <a:ea typeface="Calibri" panose="020F0502020204030204" pitchFamily="34" charset="0"/>
            </a:endParaRPr>
          </a:p>
          <a:p>
            <a:pPr lvl="0">
              <a:lnSpc>
                <a:spcPct val="150000"/>
              </a:lnSpc>
            </a:pPr>
            <a:r>
              <a:rPr lang="en-US" sz="2000" b="1" dirty="0">
                <a:latin typeface="Times New Roman" panose="02020603050405020304" pitchFamily="18" charset="0"/>
                <a:cs typeface="Times New Roman" panose="02020603050405020304" pitchFamily="18" charset="0"/>
              </a:rPr>
              <a:t>Non-Linear Programming:</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There may be </a:t>
            </a:r>
            <a:r>
              <a:rPr lang="en-US" b="1" dirty="0">
                <a:latin typeface="Times New Roman" panose="02020603050405020304" pitchFamily="18" charset="0"/>
                <a:cs typeface="Times New Roman" panose="02020603050405020304" pitchFamily="18" charset="0"/>
              </a:rPr>
              <a:t>multiple disconnected feasible regions</a:t>
            </a:r>
          </a:p>
          <a:p>
            <a:pPr marL="742950" lvl="1" indent="-28575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It’s </a:t>
            </a:r>
            <a:r>
              <a:rPr lang="en-US" dirty="0">
                <a:latin typeface="Times New Roman" panose="02020603050405020304" pitchFamily="18" charset="0"/>
                <a:cs typeface="Times New Roman" panose="02020603050405020304" pitchFamily="18" charset="0"/>
              </a:rPr>
              <a:t>hard to distinguish a </a:t>
            </a:r>
            <a:r>
              <a:rPr lang="en-US" b="1" dirty="0">
                <a:latin typeface="Times New Roman" panose="02020603050405020304" pitchFamily="18" charset="0"/>
                <a:cs typeface="Times New Roman" panose="02020603050405020304" pitchFamily="18" charset="0"/>
              </a:rPr>
              <a:t>local optimum </a:t>
            </a:r>
            <a:r>
              <a:rPr lang="en-US" dirty="0">
                <a:latin typeface="Times New Roman" panose="02020603050405020304" pitchFamily="18" charset="0"/>
                <a:cs typeface="Times New Roman" panose="02020603050405020304" pitchFamily="18" charset="0"/>
              </a:rPr>
              <a:t>from a </a:t>
            </a:r>
            <a:r>
              <a:rPr lang="en-US" b="1" dirty="0">
                <a:latin typeface="Times New Roman" panose="02020603050405020304" pitchFamily="18" charset="0"/>
                <a:cs typeface="Times New Roman" panose="02020603050405020304" pitchFamily="18" charset="0"/>
              </a:rPr>
              <a:t>global optimum </a:t>
            </a:r>
            <a:r>
              <a:rPr lang="en-US" dirty="0" smtClean="0">
                <a:latin typeface="Times New Roman" panose="02020603050405020304" pitchFamily="18" charset="0"/>
                <a:cs typeface="Times New Roman" panose="02020603050405020304" pitchFamily="18" charset="0"/>
              </a:rPr>
              <a:t>point</a:t>
            </a:r>
            <a:endParaRPr lang="en-US"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may be difficult to find a </a:t>
            </a:r>
            <a:r>
              <a:rPr lang="en-US" b="1" dirty="0">
                <a:latin typeface="Times New Roman" panose="02020603050405020304" pitchFamily="18" charset="0"/>
                <a:cs typeface="Times New Roman" panose="02020603050405020304" pitchFamily="18" charset="0"/>
              </a:rPr>
              <a:t>feasible starting point</a:t>
            </a:r>
          </a:p>
          <a:p>
            <a:pPr marL="742950" lvl="1" indent="-28575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Different </a:t>
            </a:r>
            <a:r>
              <a:rPr lang="en-US" b="1" dirty="0">
                <a:latin typeface="Times New Roman" panose="02020603050405020304" pitchFamily="18" charset="0"/>
                <a:cs typeface="Times New Roman" panose="02020603050405020304" pitchFamily="18" charset="0"/>
              </a:rPr>
              <a:t>starting points </a:t>
            </a:r>
            <a:r>
              <a:rPr lang="en-US" dirty="0">
                <a:latin typeface="Times New Roman" panose="02020603050405020304" pitchFamily="18" charset="0"/>
                <a:cs typeface="Times New Roman" panose="02020603050405020304" pitchFamily="18" charset="0"/>
              </a:rPr>
              <a:t>may lead to </a:t>
            </a:r>
            <a:r>
              <a:rPr lang="en-US" b="1" dirty="0">
                <a:latin typeface="Times New Roman" panose="02020603050405020304" pitchFamily="18" charset="0"/>
                <a:cs typeface="Times New Roman" panose="02020603050405020304" pitchFamily="18" charset="0"/>
              </a:rPr>
              <a:t>different final solution</a:t>
            </a:r>
          </a:p>
          <a:p>
            <a:pPr marL="742950" lvl="1" indent="-285750">
              <a:lnSpc>
                <a:spcPct val="150000"/>
              </a:lnSpc>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Different </a:t>
            </a:r>
            <a:r>
              <a:rPr lang="en-US" b="1" dirty="0">
                <a:latin typeface="Times New Roman" panose="02020603050405020304" pitchFamily="18" charset="0"/>
                <a:cs typeface="Times New Roman" panose="02020603050405020304" pitchFamily="18" charset="0"/>
              </a:rPr>
              <a:t>algorithms and solvers </a:t>
            </a:r>
            <a:r>
              <a:rPr lang="en-US" dirty="0">
                <a:latin typeface="Times New Roman" panose="02020603050405020304" pitchFamily="18" charset="0"/>
                <a:cs typeface="Times New Roman" panose="02020603050405020304" pitchFamily="18" charset="0"/>
              </a:rPr>
              <a:t>arrive at </a:t>
            </a:r>
            <a:r>
              <a:rPr lang="en-US" b="1" dirty="0">
                <a:latin typeface="Times New Roman" panose="02020603050405020304" pitchFamily="18" charset="0"/>
                <a:cs typeface="Times New Roman" panose="02020603050405020304" pitchFamily="18" charset="0"/>
              </a:rPr>
              <a:t>different </a:t>
            </a:r>
            <a:r>
              <a:rPr lang="en-US" b="1" dirty="0" smtClean="0">
                <a:latin typeface="Times New Roman" panose="02020603050405020304" pitchFamily="18" charset="0"/>
                <a:cs typeface="Times New Roman" panose="02020603050405020304" pitchFamily="18" charset="0"/>
              </a:rPr>
              <a:t>solutions</a:t>
            </a:r>
          </a:p>
          <a:p>
            <a:pPr marL="742950" lvl="1" indent="-285750">
              <a:lnSpc>
                <a:spcPct val="150000"/>
              </a:lnSpc>
              <a:buFont typeface="Arial" panose="020B0604020202020204" pitchFamily="34" charset="0"/>
              <a:buChar char="•"/>
            </a:pPr>
            <a:endParaRPr lang="en-US"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lvl="0"/>
            <a:endParaRPr lang="en-US" dirty="0"/>
          </a:p>
        </p:txBody>
      </p:sp>
      <p:pic>
        <p:nvPicPr>
          <p:cNvPr id="18" name="Picture 17"/>
          <p:cNvPicPr/>
          <p:nvPr/>
        </p:nvPicPr>
        <p:blipFill rotWithShape="1">
          <a:blip r:embed="rId3">
            <a:extLst>
              <a:ext uri="{28A0092B-C50C-407E-A947-70E740481C1C}">
                <a14:useLocalDpi xmlns:a14="http://schemas.microsoft.com/office/drawing/2010/main" val="0"/>
              </a:ext>
            </a:extLst>
          </a:blip>
          <a:srcRect l="15879" t="29996" r="35103" b="41542"/>
          <a:stretch/>
        </p:blipFill>
        <p:spPr bwMode="auto">
          <a:xfrm>
            <a:off x="6862118" y="4603182"/>
            <a:ext cx="4155253" cy="1631077"/>
          </a:xfrm>
          <a:prstGeom prst="rect">
            <a:avLst/>
          </a:prstGeom>
          <a:ln>
            <a:noFill/>
          </a:ln>
          <a:extLst>
            <a:ext uri="{53640926-AAD7-44D8-BBD7-CCE9431645EC}">
              <a14:shadowObscured xmlns:a14="http://schemas.microsoft.com/office/drawing/2010/main"/>
            </a:ext>
          </a:extLst>
        </p:spPr>
      </p:pic>
      <p:sp>
        <p:nvSpPr>
          <p:cNvPr id="3" name="Slide Number Placeholder 2"/>
          <p:cNvSpPr>
            <a:spLocks noGrp="1"/>
          </p:cNvSpPr>
          <p:nvPr>
            <p:ph type="sldNum" sz="quarter" idx="12"/>
          </p:nvPr>
        </p:nvSpPr>
        <p:spPr/>
        <p:txBody>
          <a:bodyPr/>
          <a:lstStyle/>
          <a:p>
            <a:fld id="{921F0BDB-ADAD-4B3D-9DC4-9E459CA86CC4}" type="slidenum">
              <a:rPr lang="en-US" smtClean="0"/>
              <a:t>18</a:t>
            </a:fld>
            <a:endParaRPr lang="en-US"/>
          </a:p>
        </p:txBody>
      </p:sp>
    </p:spTree>
    <p:extLst>
      <p:ext uri="{BB962C8B-B14F-4D97-AF65-F5344CB8AC3E}">
        <p14:creationId xmlns:p14="http://schemas.microsoft.com/office/powerpoint/2010/main" val="1056283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50150" y="88481"/>
            <a:ext cx="46806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Model Variables and Definitions</a:t>
            </a:r>
            <a:endParaRPr lang="en-US" sz="24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15154" y="1174166"/>
            <a:ext cx="10268746" cy="5400517"/>
          </a:xfrm>
          <a:prstGeom prst="rect">
            <a:avLst/>
          </a:prstGeom>
          <a:noFill/>
        </p:spPr>
        <p:txBody>
          <a:bodyPr wrap="square" rtlCol="0">
            <a:spAutoFit/>
          </a:bodyPr>
          <a:lstStyle/>
          <a:p>
            <a:pPr marL="342900" lvl="0" indent="-342900" algn="just">
              <a:lnSpc>
                <a:spcPct val="107000"/>
              </a:lnSpc>
              <a:buFont typeface="+mj-lt"/>
              <a:buAutoNum type="alphaUcParenR"/>
            </a:pPr>
            <a:r>
              <a:rPr lang="en-US" b="1" dirty="0">
                <a:latin typeface="Times New Roman" panose="02020603050405020304" pitchFamily="18" charset="0"/>
                <a:ea typeface="Calibri" panose="020F0502020204030204" pitchFamily="34" charset="0"/>
                <a:cs typeface="Times New Roman" panose="02020603050405020304" pitchFamily="18" charset="0"/>
              </a:rPr>
              <a:t>Variables</a:t>
            </a:r>
            <a:r>
              <a:rPr lang="en-US" b="1" dirty="0" smtClean="0">
                <a:latin typeface="Times New Roman" panose="02020603050405020304" pitchFamily="18" charset="0"/>
                <a:ea typeface="Calibri" panose="020F0502020204030204" pitchFamily="34" charset="0"/>
                <a:cs typeface="Times New Roman" panose="02020603050405020304" pitchFamily="18" charset="0"/>
              </a:rPr>
              <a:t>:</a:t>
            </a:r>
          </a:p>
          <a:p>
            <a:pPr marL="800100" lvl="1" indent="-342900"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SC</a:t>
            </a:r>
            <a:r>
              <a:rPr lang="en-US" b="1"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Difference in stored energy level in CAES from period t to t + 1</a:t>
            </a:r>
          </a:p>
          <a:p>
            <a:pPr marL="800100" lvl="1" indent="-342900"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SB</a:t>
            </a:r>
            <a:r>
              <a:rPr lang="en-US" b="1"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Difference in stored energy level in Battery from period t to t + 1</a:t>
            </a:r>
          </a:p>
          <a:p>
            <a:pPr marL="800100" lvl="1" indent="-342900">
              <a:lnSpc>
                <a:spcPct val="150000"/>
              </a:lnSpc>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X</a:t>
            </a:r>
            <a:r>
              <a:rPr lang="en-US" b="1" baseline="-25000" dirty="0" err="1" smtClean="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The amount of energy in MWh generated during hour t from the Grid generation facility</a:t>
            </a:r>
          </a:p>
          <a:p>
            <a:pPr marL="800100" lvl="1" indent="-342900">
              <a:lnSpc>
                <a:spcPct val="150000"/>
              </a:lnSpc>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Y</a:t>
            </a:r>
            <a:r>
              <a:rPr lang="en-US" b="1"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Part of the </a:t>
            </a:r>
            <a:r>
              <a:rPr lang="en-US" dirty="0">
                <a:latin typeface="Times New Roman" panose="02020603050405020304" pitchFamily="18" charset="0"/>
                <a:cs typeface="Times New Roman" panose="02020603050405020304" pitchFamily="18" charset="0"/>
              </a:rPr>
              <a:t>amount of energy in MWh generated during hour t from the PV </a:t>
            </a:r>
            <a:r>
              <a:rPr lang="en-US" dirty="0" smtClean="0">
                <a:latin typeface="Times New Roman" panose="02020603050405020304" pitchFamily="18" charset="0"/>
                <a:cs typeface="Times New Roman" panose="02020603050405020304" pitchFamily="18" charset="0"/>
              </a:rPr>
              <a:t> that goes directly to  	   	    meet the demand</a:t>
            </a:r>
          </a:p>
          <a:p>
            <a:pPr lvl="1">
              <a:lnSpc>
                <a:spcPct val="150000"/>
              </a:lnSpc>
            </a:pPr>
            <a:endParaRPr lang="en-US" dirty="0" smtClean="0">
              <a:latin typeface="Times New Roman" panose="02020603050405020304" pitchFamily="18" charset="0"/>
              <a:cs typeface="Times New Roman" panose="02020603050405020304" pitchFamily="18" charset="0"/>
            </a:endParaRPr>
          </a:p>
          <a:p>
            <a:pPr lvl="0" algn="just">
              <a:lnSpc>
                <a:spcPct val="150000"/>
              </a:lnSpc>
            </a:pPr>
            <a:r>
              <a:rPr lang="en-US" b="1" dirty="0" smtClean="0">
                <a:latin typeface="Times New Roman" panose="02020603050405020304" pitchFamily="18" charset="0"/>
                <a:cs typeface="Times New Roman" panose="02020603050405020304" pitchFamily="18" charset="0"/>
              </a:rPr>
              <a:t>B) Definitions</a:t>
            </a:r>
          </a:p>
          <a:p>
            <a:pPr marL="800100" lvl="1" indent="-342900">
              <a:lnSpc>
                <a:spcPct val="150000"/>
              </a:lnSpc>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SC</a:t>
            </a:r>
            <a:r>
              <a:rPr lang="en-US" b="1"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The amount of potential stored electricity in CAES at the beginning of hour t </a:t>
            </a:r>
          </a:p>
          <a:p>
            <a:pPr marL="800100" lvl="1" indent="-342900">
              <a:lnSpc>
                <a:spcPct val="150000"/>
              </a:lnSpc>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SB</a:t>
            </a:r>
            <a:r>
              <a:rPr lang="en-US" b="1"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The amount of potential stored electricity in Batteries at the beginning of hour t</a:t>
            </a:r>
          </a:p>
          <a:p>
            <a:pPr marL="800100" lvl="1" indent="-342900" algn="just">
              <a:lnSpc>
                <a:spcPct val="150000"/>
              </a:lnSpc>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V</a:t>
            </a:r>
            <a:r>
              <a:rPr lang="en-US" b="1" baseline="-25000" dirty="0" err="1" smtClean="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The value of </a:t>
            </a:r>
            <a:r>
              <a:rPr lang="en-US" dirty="0" smtClean="0">
                <a:latin typeface="Times New Roman" panose="02020603050405020304" pitchFamily="18" charset="0"/>
                <a:cs typeface="Times New Roman" panose="02020603050405020304" pitchFamily="18" charset="0"/>
              </a:rPr>
              <a:t>energy during hour </a:t>
            </a:r>
            <a:r>
              <a:rPr lang="en-US" dirty="0">
                <a:latin typeface="Times New Roman" panose="02020603050405020304" pitchFamily="18" charset="0"/>
                <a:cs typeface="Times New Roman" panose="02020603050405020304" pitchFamily="18" charset="0"/>
              </a:rPr>
              <a:t>t</a:t>
            </a:r>
          </a:p>
          <a:p>
            <a:pPr marL="342900" indent="-342900">
              <a:lnSpc>
                <a:spcPct val="150000"/>
              </a:lnSpc>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lvl="0" indent="-342900" algn="just">
              <a:lnSpc>
                <a:spcPct val="107000"/>
              </a:lnSpc>
              <a:buFont typeface="+mj-lt"/>
              <a:buAutoNum type="alphaUcParen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19</a:t>
            </a:fld>
            <a:endParaRPr lang="en-US"/>
          </a:p>
        </p:txBody>
      </p:sp>
    </p:spTree>
    <p:extLst>
      <p:ext uri="{BB962C8B-B14F-4D97-AF65-F5344CB8AC3E}">
        <p14:creationId xmlns:p14="http://schemas.microsoft.com/office/powerpoint/2010/main" val="351549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21F0BDB-ADAD-4B3D-9DC4-9E459CA86CC4}" type="slidenum">
              <a:rPr lang="en-US" smtClean="0"/>
              <a:t>2</a:t>
            </a:fld>
            <a:endParaRPr lang="en-US"/>
          </a:p>
        </p:txBody>
      </p:sp>
      <p:sp>
        <p:nvSpPr>
          <p:cNvPr id="7" name="TextBox 6"/>
          <p:cNvSpPr txBox="1"/>
          <p:nvPr/>
        </p:nvSpPr>
        <p:spPr>
          <a:xfrm>
            <a:off x="313899" y="119259"/>
            <a:ext cx="499508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Overview</a:t>
            </a:r>
            <a:endParaRPr lang="en-US" sz="2400" dirty="0">
              <a:latin typeface="Times New Roman" panose="02020603050405020304" pitchFamily="18" charset="0"/>
              <a:cs typeface="Times New Roman" panose="02020603050405020304" pitchFamily="18" charset="0"/>
            </a:endParaRPr>
          </a:p>
        </p:txBody>
      </p:sp>
      <p:graphicFrame>
        <p:nvGraphicFramePr>
          <p:cNvPr id="3" name="Diagram 2"/>
          <p:cNvGraphicFramePr/>
          <p:nvPr>
            <p:extLst>
              <p:ext uri="{D42A27DB-BD31-4B8C-83A1-F6EECF244321}">
                <p14:modId xmlns:p14="http://schemas.microsoft.com/office/powerpoint/2010/main" val="899530240"/>
              </p:ext>
            </p:extLst>
          </p:nvPr>
        </p:nvGraphicFramePr>
        <p:xfrm>
          <a:off x="1725768" y="1236371"/>
          <a:ext cx="7571347" cy="46057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5295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977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Model parameters</a:t>
            </a:r>
            <a:endParaRPr lang="en-US" sz="2400"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887509" y="638627"/>
            <a:ext cx="10066617" cy="5632311"/>
          </a:xfrm>
          <a:prstGeom prst="rect">
            <a:avLst/>
          </a:prstGeom>
          <a:noFill/>
        </p:spPr>
        <p:txBody>
          <a:bodyPr wrap="square" rtlCol="0">
            <a:spAutoFit/>
          </a:bodyPr>
          <a:lstStyle/>
          <a:p>
            <a:pPr lvl="0"/>
            <a:r>
              <a:rPr lang="en-US" b="1" dirty="0" smtClean="0">
                <a:latin typeface="Times New Roman" panose="02020603050405020304" pitchFamily="18" charset="0"/>
                <a:cs typeface="Times New Roman" panose="02020603050405020304" pitchFamily="18" charset="0"/>
              </a:rPr>
              <a:t>C) Parameters </a:t>
            </a: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t</a:t>
            </a:r>
            <a:r>
              <a:rPr lang="en-US" b="1" baseline="-25000" dirty="0" err="1">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 Hours of the day,      </a:t>
            </a:r>
            <a:r>
              <a:rPr lang="en-US" dirty="0" err="1">
                <a:latin typeface="Times New Roman" panose="02020603050405020304" pitchFamily="18" charset="0"/>
                <a:cs typeface="Times New Roman" panose="02020603050405020304" pitchFamily="18" charset="0"/>
              </a:rPr>
              <a:t>t</a:t>
            </a:r>
            <a:r>
              <a:rPr lang="en-US" baseline="-25000" dirty="0" err="1">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 {1, 2,…..,24}</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AC</a:t>
            </a:r>
            <a:r>
              <a:rPr lang="en-US" b="1"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Avoided cost of electricity per MWh which is the differences between the cost of </a:t>
            </a:r>
            <a:r>
              <a:rPr lang="en-US" dirty="0" smtClean="0">
                <a:latin typeface="Times New Roman" panose="02020603050405020304" pitchFamily="18" charset="0"/>
                <a:cs typeface="Times New Roman" panose="02020603050405020304" pitchFamily="18" charset="0"/>
              </a:rPr>
              <a:t>	       energy </a:t>
            </a:r>
            <a:r>
              <a:rPr lang="en-US" dirty="0">
                <a:latin typeface="Times New Roman" panose="02020603050405020304" pitchFamily="18" charset="0"/>
                <a:cs typeface="Times New Roman" panose="02020603050405020304" pitchFamily="18" charset="0"/>
              </a:rPr>
              <a:t>on peak time and off peak time and it depends on finals price of generated </a:t>
            </a:r>
            <a:r>
              <a:rPr lang="en-US" dirty="0" smtClean="0">
                <a:latin typeface="Times New Roman" panose="02020603050405020304" pitchFamily="18" charset="0"/>
                <a:cs typeface="Times New Roman" panose="02020603050405020304" pitchFamily="18" charset="0"/>
              </a:rPr>
              <a:t> 	       electricity </a:t>
            </a:r>
            <a:r>
              <a:rPr lang="en-US" dirty="0">
                <a:latin typeface="Times New Roman" panose="02020603050405020304" pitchFamily="18" charset="0"/>
                <a:cs typeface="Times New Roman" panose="02020603050405020304" pitchFamily="18" charset="0"/>
              </a:rPr>
              <a:t>in period t</a:t>
            </a:r>
            <a:r>
              <a:rPr lang="en-US" dirty="0" smtClean="0">
                <a:latin typeface="Times New Roman" panose="02020603050405020304" pitchFamily="18" charset="0"/>
                <a:cs typeface="Times New Roman" panose="02020603050405020304" pitchFamily="18" charset="0"/>
              </a:rPr>
              <a:t>.</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AĆ </a:t>
            </a:r>
            <a:r>
              <a:rPr lang="en-US" b="1"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Avoided cost of PV which is the deference between the cost of electricity from Grid and PV</a:t>
            </a:r>
          </a:p>
          <a:p>
            <a:pPr marL="742950" lvl="1" indent="-285750">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RC</a:t>
            </a:r>
            <a:r>
              <a:rPr lang="en-US" b="1" baseline="-25000" dirty="0" err="1" smtClean="0">
                <a:latin typeface="Times New Roman" panose="02020603050405020304" pitchFamily="18" charset="0"/>
                <a:cs typeface="Times New Roman" panose="02020603050405020304" pitchFamily="18" charset="0"/>
              </a:rPr>
              <a:t>Out</a:t>
            </a:r>
            <a:r>
              <a:rPr lang="en-US" dirty="0">
                <a:latin typeface="Times New Roman" panose="02020603050405020304" pitchFamily="18" charset="0"/>
                <a:cs typeface="Times New Roman" panose="02020603050405020304" pitchFamily="18" charset="0"/>
              </a:rPr>
              <a:t>: Maximum CAES’s generator rate per hour</a:t>
            </a:r>
          </a:p>
          <a:p>
            <a:pPr marL="742950" lvl="1" indent="-285750">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RC</a:t>
            </a:r>
            <a:r>
              <a:rPr lang="en-US" b="1" baseline="-25000" dirty="0" err="1">
                <a:latin typeface="Times New Roman" panose="02020603050405020304" pitchFamily="18" charset="0"/>
                <a:cs typeface="Times New Roman" panose="02020603050405020304" pitchFamily="18" charset="0"/>
              </a:rPr>
              <a:t>In</a:t>
            </a:r>
            <a:r>
              <a:rPr lang="en-US" dirty="0">
                <a:latin typeface="Times New Roman" panose="02020603050405020304" pitchFamily="18" charset="0"/>
                <a:cs typeface="Times New Roman" panose="02020603050405020304" pitchFamily="18" charset="0"/>
              </a:rPr>
              <a:t>: Maximum CAES’s Compressor rate per hour</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RB</a:t>
            </a:r>
            <a:r>
              <a:rPr lang="en-US" dirty="0">
                <a:latin typeface="Times New Roman" panose="02020603050405020304" pitchFamily="18" charset="0"/>
                <a:cs typeface="Times New Roman" panose="02020603050405020304" pitchFamily="18" charset="0"/>
              </a:rPr>
              <a:t>: Battery’s rate per hour</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BC</a:t>
            </a:r>
            <a:r>
              <a:rPr lang="en-US" dirty="0">
                <a:latin typeface="Times New Roman" panose="02020603050405020304" pitchFamily="18" charset="0"/>
                <a:cs typeface="Times New Roman" panose="02020603050405020304" pitchFamily="18" charset="0"/>
              </a:rPr>
              <a:t>: Battery </a:t>
            </a:r>
            <a:r>
              <a:rPr lang="en-US" dirty="0" smtClean="0">
                <a:latin typeface="Times New Roman" panose="02020603050405020304" pitchFamily="18" charset="0"/>
                <a:cs typeface="Times New Roman" panose="02020603050405020304" pitchFamily="18" charset="0"/>
              </a:rPr>
              <a:t>capacity </a:t>
            </a:r>
            <a:r>
              <a:rPr lang="en-US" dirty="0">
                <a:latin typeface="Times New Roman" panose="02020603050405020304" pitchFamily="18" charset="0"/>
                <a:cs typeface="Times New Roman" panose="02020603050405020304" pitchFamily="18" charset="0"/>
              </a:rPr>
              <a:t>at rated depth of discharge </a:t>
            </a:r>
          </a:p>
          <a:p>
            <a:pPr marL="742950" lvl="1" indent="-285750">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PV</a:t>
            </a:r>
            <a:r>
              <a:rPr lang="en-US" b="1" baseline="-25000" dirty="0" err="1">
                <a:latin typeface="Times New Roman" panose="02020603050405020304" pitchFamily="18" charset="0"/>
                <a:cs typeface="Times New Roman" panose="02020603050405020304" pitchFamily="18" charset="0"/>
              </a:rPr>
              <a:t>t</a:t>
            </a:r>
            <a:r>
              <a:rPr lang="en-US" b="1"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PV p</a:t>
            </a:r>
            <a:r>
              <a:rPr lang="en-US" dirty="0" smtClean="0">
                <a:latin typeface="Times New Roman" panose="02020603050405020304" pitchFamily="18" charset="0"/>
                <a:cs typeface="Times New Roman" panose="02020603050405020304" pitchFamily="18" charset="0"/>
              </a:rPr>
              <a:t>anels </a:t>
            </a:r>
            <a:r>
              <a:rPr lang="en-US" dirty="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eneration in period t</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G: </a:t>
            </a:r>
            <a:r>
              <a:rPr lang="en-US" dirty="0">
                <a:latin typeface="Times New Roman" panose="02020603050405020304" pitchFamily="18" charset="0"/>
                <a:cs typeface="Times New Roman" panose="02020603050405020304" pitchFamily="18" charset="0"/>
              </a:rPr>
              <a:t>Grid </a:t>
            </a:r>
            <a:r>
              <a:rPr lang="en-US" dirty="0" smtClean="0">
                <a:latin typeface="Times New Roman" panose="02020603050405020304" pitchFamily="18" charset="0"/>
                <a:cs typeface="Times New Roman" panose="02020603050405020304" pitchFamily="18" charset="0"/>
              </a:rPr>
              <a:t>capacity</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a:t>
            </a:r>
            <a:r>
              <a:rPr lang="en-US" b="1"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Fuel </a:t>
            </a:r>
            <a:r>
              <a:rPr lang="en-US" dirty="0" smtClean="0">
                <a:latin typeface="Times New Roman" panose="02020603050405020304" pitchFamily="18" charset="0"/>
                <a:cs typeface="Times New Roman" panose="02020603050405020304" pitchFamily="18" charset="0"/>
              </a:rPr>
              <a:t>cost</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CAES </a:t>
            </a:r>
            <a:r>
              <a:rPr lang="en-US" dirty="0" smtClean="0">
                <a:latin typeface="Times New Roman" panose="02020603050405020304" pitchFamily="18" charset="0"/>
                <a:cs typeface="Times New Roman" panose="02020603050405020304" pitchFamily="18" charset="0"/>
              </a:rPr>
              <a:t>conversion factor</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 Battery </a:t>
            </a:r>
            <a:r>
              <a:rPr lang="en-US" dirty="0" smtClean="0">
                <a:latin typeface="Times New Roman" panose="02020603050405020304" pitchFamily="18" charset="0"/>
                <a:cs typeface="Times New Roman" panose="02020603050405020304" pitchFamily="18" charset="0"/>
              </a:rPr>
              <a:t>efficiency </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a:t>
            </a:r>
            <a:r>
              <a:rPr lang="en-US" b="1"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Demand for load during hour t</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The variable I is an indicator variable equal to one if the subscript condition is satisfied, and zero otherwise.</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The amount of shortage </a:t>
            </a:r>
          </a:p>
          <a:p>
            <a:pPr marL="742950" lvl="1" indent="-285750">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S</a:t>
            </a:r>
            <a:r>
              <a:rPr lang="en-US" b="1" baseline="-25000" dirty="0" err="1">
                <a:latin typeface="Times New Roman" panose="02020603050405020304" pitchFamily="18" charset="0"/>
                <a:cs typeface="Times New Roman" panose="02020603050405020304" pitchFamily="18" charset="0"/>
              </a:rPr>
              <a:t>max</a:t>
            </a:r>
            <a:r>
              <a:rPr lang="en-US" dirty="0">
                <a:latin typeface="Times New Roman" panose="02020603050405020304" pitchFamily="18" charset="0"/>
                <a:cs typeface="Times New Roman" panose="02020603050405020304" pitchFamily="18" charset="0"/>
              </a:rPr>
              <a:t>: Maximum amount of </a:t>
            </a:r>
            <a:r>
              <a:rPr lang="en-US" dirty="0" smtClean="0">
                <a:latin typeface="Times New Roman" panose="02020603050405020304" pitchFamily="18" charset="0"/>
                <a:cs typeface="Times New Roman" panose="02020603050405020304" pitchFamily="18" charset="0"/>
              </a:rPr>
              <a:t>shortage</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20</a:t>
            </a:fld>
            <a:endParaRPr lang="en-US"/>
          </a:p>
        </p:txBody>
      </p:sp>
    </p:spTree>
    <p:extLst>
      <p:ext uri="{BB962C8B-B14F-4D97-AF65-F5344CB8AC3E}">
        <p14:creationId xmlns:p14="http://schemas.microsoft.com/office/powerpoint/2010/main" val="17366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700" y="3733922"/>
            <a:ext cx="2277377" cy="1518609"/>
          </a:xfrm>
          <a:prstGeom prst="ellipse">
            <a:avLst/>
          </a:prstGeom>
          <a:ln>
            <a:noFill/>
          </a:ln>
          <a:effectLst>
            <a:softEdge rad="112500"/>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0921" y="3733922"/>
            <a:ext cx="2297146" cy="1496549"/>
          </a:xfrm>
          <a:prstGeom prst="ellipse">
            <a:avLst/>
          </a:prstGeom>
          <a:ln>
            <a:noFill/>
          </a:ln>
          <a:effectLst>
            <a:softEdge rad="112500"/>
          </a:effec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4471" y="1804981"/>
            <a:ext cx="2481614" cy="1664242"/>
          </a:xfrm>
          <a:prstGeom prst="ellipse">
            <a:avLst/>
          </a:prstGeom>
          <a:ln>
            <a:noFill/>
          </a:ln>
          <a:effectLst>
            <a:softEdge rad="112500"/>
          </a:effectLst>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9373" y="1612961"/>
            <a:ext cx="2298700" cy="1506107"/>
          </a:xfrm>
          <a:prstGeom prst="ellipse">
            <a:avLst/>
          </a:prstGeom>
          <a:ln>
            <a:noFill/>
          </a:ln>
          <a:effectLst>
            <a:softEdge rad="112500"/>
          </a:effectLst>
        </p:spPr>
      </p:pic>
      <p:sp>
        <p:nvSpPr>
          <p:cNvPr id="2" name="Right Arrow 1"/>
          <p:cNvSpPr/>
          <p:nvPr/>
        </p:nvSpPr>
        <p:spPr>
          <a:xfrm>
            <a:off x="3439879" y="4305300"/>
            <a:ext cx="1453283" cy="496771"/>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err="1">
                <a:latin typeface="Times New Roman" panose="02020603050405020304" pitchFamily="18" charset="0"/>
                <a:cs typeface="Times New Roman" panose="02020603050405020304" pitchFamily="18" charset="0"/>
              </a:rPr>
              <a:t>RC</a:t>
            </a:r>
            <a:r>
              <a:rPr lang="en-US" b="1" baseline="-25000" dirty="0" err="1">
                <a:latin typeface="Times New Roman" panose="02020603050405020304" pitchFamily="18" charset="0"/>
                <a:cs typeface="Times New Roman" panose="02020603050405020304" pitchFamily="18" charset="0"/>
              </a:rPr>
              <a:t>In</a:t>
            </a:r>
            <a:endParaRPr lang="en-US" dirty="0"/>
          </a:p>
        </p:txBody>
      </p:sp>
      <p:sp>
        <p:nvSpPr>
          <p:cNvPr id="18" name="Right Arrow 17"/>
          <p:cNvSpPr/>
          <p:nvPr/>
        </p:nvSpPr>
        <p:spPr>
          <a:xfrm>
            <a:off x="7483126" y="4402005"/>
            <a:ext cx="1671788" cy="470345"/>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b="1" dirty="0" err="1" smtClean="0">
                <a:solidFill>
                  <a:schemeClr val="tx1"/>
                </a:solidFill>
                <a:latin typeface="Times New Roman" panose="02020603050405020304" pitchFamily="18" charset="0"/>
                <a:cs typeface="Times New Roman" panose="02020603050405020304" pitchFamily="18" charset="0"/>
              </a:rPr>
              <a:t>RC</a:t>
            </a:r>
            <a:r>
              <a:rPr lang="en-US" b="1" baseline="-25000" dirty="0" err="1" smtClean="0">
                <a:solidFill>
                  <a:schemeClr val="tx1"/>
                </a:solidFill>
                <a:latin typeface="Times New Roman" panose="02020603050405020304" pitchFamily="18" charset="0"/>
                <a:cs typeface="Times New Roman" panose="02020603050405020304" pitchFamily="18" charset="0"/>
              </a:rPr>
              <a:t>Out</a:t>
            </a:r>
            <a:endParaRPr lang="en-US" dirty="0">
              <a:solidFill>
                <a:schemeClr val="tx1"/>
              </a:solidFill>
            </a:endParaRPr>
          </a:p>
        </p:txBody>
      </p:sp>
      <p:sp>
        <p:nvSpPr>
          <p:cNvPr id="19" name="Right Arrow 18"/>
          <p:cNvSpPr/>
          <p:nvPr/>
        </p:nvSpPr>
        <p:spPr>
          <a:xfrm rot="19362088">
            <a:off x="3204222" y="3358612"/>
            <a:ext cx="1859554" cy="44892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smtClean="0">
                <a:latin typeface="Times New Roman" panose="02020603050405020304" pitchFamily="18" charset="0"/>
                <a:cs typeface="Times New Roman" panose="02020603050405020304" pitchFamily="18" charset="0"/>
              </a:rPr>
              <a:t>RB</a:t>
            </a:r>
            <a:endParaRPr lang="en-US" dirty="0"/>
          </a:p>
        </p:txBody>
      </p:sp>
      <p:sp>
        <p:nvSpPr>
          <p:cNvPr id="20" name="Right Arrow 19"/>
          <p:cNvSpPr/>
          <p:nvPr/>
        </p:nvSpPr>
        <p:spPr>
          <a:xfrm>
            <a:off x="7483126" y="2155280"/>
            <a:ext cx="1671789" cy="508776"/>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b="1" dirty="0" smtClean="0">
                <a:solidFill>
                  <a:schemeClr val="tx1"/>
                </a:solidFill>
                <a:latin typeface="Times New Roman" panose="02020603050405020304" pitchFamily="18" charset="0"/>
                <a:cs typeface="Times New Roman" panose="02020603050405020304" pitchFamily="18" charset="0"/>
              </a:rPr>
              <a:t>RB</a:t>
            </a:r>
            <a:endParaRPr lang="en-US" dirty="0">
              <a:solidFill>
                <a:schemeClr val="tx1"/>
              </a:solidFill>
            </a:endParaRPr>
          </a:p>
        </p:txBody>
      </p:sp>
      <p:sp>
        <p:nvSpPr>
          <p:cNvPr id="13" name="TextBox 12"/>
          <p:cNvSpPr txBox="1"/>
          <p:nvPr/>
        </p:nvSpPr>
        <p:spPr>
          <a:xfrm>
            <a:off x="914678" y="2402446"/>
            <a:ext cx="990600" cy="523220"/>
          </a:xfrm>
          <a:prstGeom prst="rect">
            <a:avLst/>
          </a:prstGeom>
          <a:noFill/>
        </p:spPr>
        <p:txBody>
          <a:bodyPr wrap="square" rtlCol="0">
            <a:spAutoFit/>
          </a:bodyPr>
          <a:lstStyle/>
          <a:p>
            <a:r>
              <a:rPr lang="en-US" sz="2800" b="1" dirty="0" smtClean="0">
                <a:solidFill>
                  <a:srgbClr val="FF0000"/>
                </a:solidFill>
                <a:latin typeface="Times New Roman" panose="02020603050405020304" pitchFamily="18" charset="0"/>
                <a:cs typeface="Times New Roman" panose="02020603050405020304" pitchFamily="18" charset="0"/>
              </a:rPr>
              <a:t>G</a:t>
            </a:r>
            <a:endParaRPr lang="en-US" sz="2800" b="1" dirty="0">
              <a:solidFill>
                <a:srgbClr val="FF0000"/>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922788" y="4171173"/>
            <a:ext cx="990600" cy="461665"/>
          </a:xfrm>
          <a:prstGeom prst="rect">
            <a:avLst/>
          </a:prstGeom>
          <a:noFill/>
        </p:spPr>
        <p:txBody>
          <a:bodyPr wrap="square" rtlCol="0">
            <a:spAutoFit/>
          </a:bodyPr>
          <a:lstStyle/>
          <a:p>
            <a:r>
              <a:rPr lang="en-US" sz="2400" b="1" dirty="0" smtClean="0">
                <a:solidFill>
                  <a:srgbClr val="FF0000"/>
                </a:solidFill>
                <a:latin typeface="Times New Roman" panose="02020603050405020304" pitchFamily="18" charset="0"/>
                <a:cs typeface="Times New Roman" panose="02020603050405020304" pitchFamily="18" charset="0"/>
              </a:rPr>
              <a:t>PV</a:t>
            </a:r>
            <a:endParaRPr lang="en-US" sz="2400" b="1" dirty="0">
              <a:solidFill>
                <a:srgbClr val="FF0000"/>
              </a:solidFill>
              <a:latin typeface="Times New Roman" panose="02020603050405020304" pitchFamily="18" charset="0"/>
              <a:cs typeface="Times New Roman" panose="02020603050405020304" pitchFamily="18" charset="0"/>
            </a:endParaRPr>
          </a:p>
        </p:txBody>
      </p:sp>
      <p:sp>
        <p:nvSpPr>
          <p:cNvPr id="14" name="Oval 13"/>
          <p:cNvSpPr/>
          <p:nvPr/>
        </p:nvSpPr>
        <p:spPr>
          <a:xfrm>
            <a:off x="484969" y="1449045"/>
            <a:ext cx="2671078" cy="4486513"/>
          </a:xfrm>
          <a:prstGeom prst="ellipse">
            <a:avLst/>
          </a:prstGeom>
          <a:noFill/>
          <a:ln w="19050"/>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6" name="Oval 25"/>
          <p:cNvSpPr/>
          <p:nvPr/>
        </p:nvSpPr>
        <p:spPr>
          <a:xfrm>
            <a:off x="4904338" y="1449045"/>
            <a:ext cx="2691303" cy="4486513"/>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p:cNvSpPr/>
          <p:nvPr/>
        </p:nvSpPr>
        <p:spPr>
          <a:xfrm rot="16200000">
            <a:off x="7295828" y="3354163"/>
            <a:ext cx="5170646" cy="589546"/>
          </a:xfrm>
          <a:prstGeom prst="rect">
            <a:avLst/>
          </a:prstGeom>
          <a:noFill/>
        </p:spPr>
        <p:txBody>
          <a:bodyPr vert="vert" wrap="square" lIns="91440" tIns="45720" rIns="91440" bIns="45720">
            <a:spAutoFit/>
          </a:bodyPr>
          <a:lstStyle/>
          <a:p>
            <a:pPr algn="ctr"/>
            <a:r>
              <a:rPr lang="en-US" sz="5400" b="1" cap="none" spc="0" dirty="0" smtClean="0">
                <a:ln w="12700">
                  <a:solidFill>
                    <a:schemeClr val="accent1"/>
                  </a:solidFill>
                  <a:prstDash val="solid"/>
                </a:ln>
                <a:solidFill>
                  <a:srgbClr val="00B050"/>
                </a:solidFill>
                <a:effectLst>
                  <a:outerShdw dist="38100" dir="2640000" algn="bl" rotWithShape="0">
                    <a:schemeClr val="accent1"/>
                  </a:outerShdw>
                </a:effectLst>
              </a:rPr>
              <a:t>DEMAND</a:t>
            </a:r>
            <a:endParaRPr lang="en-US" sz="5400" b="1" cap="none" spc="0" dirty="0">
              <a:ln w="12700">
                <a:solidFill>
                  <a:schemeClr val="accent1"/>
                </a:solidFill>
                <a:prstDash val="solid"/>
              </a:ln>
              <a:solidFill>
                <a:srgbClr val="00B050"/>
              </a:solidFill>
              <a:effectLst>
                <a:outerShdw dist="38100" dir="2640000" algn="bl" rotWithShape="0">
                  <a:schemeClr val="accent1"/>
                </a:outerShdw>
              </a:effectLst>
            </a:endParaRPr>
          </a:p>
        </p:txBody>
      </p:sp>
      <p:sp>
        <p:nvSpPr>
          <p:cNvPr id="21" name="Curved Down Arrow 20"/>
          <p:cNvSpPr/>
          <p:nvPr/>
        </p:nvSpPr>
        <p:spPr>
          <a:xfrm>
            <a:off x="2578100" y="774305"/>
            <a:ext cx="6731000" cy="1116622"/>
          </a:xfrm>
          <a:prstGeom prst="curvedDown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7" name="Curved Up Arrow 26"/>
          <p:cNvSpPr/>
          <p:nvPr/>
        </p:nvSpPr>
        <p:spPr>
          <a:xfrm>
            <a:off x="2439461" y="5282833"/>
            <a:ext cx="7008278" cy="1327466"/>
          </a:xfrm>
          <a:prstGeom prst="curvedUp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729946" y="1058445"/>
            <a:ext cx="2181123"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Generation Systems</a:t>
            </a:r>
            <a:endParaRPr lang="en-US" b="1"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5301452" y="1032728"/>
            <a:ext cx="1894543"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Storage Systems</a:t>
            </a:r>
            <a:endParaRPr lang="en-US" b="1"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2977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Model parameters</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5301452" y="586140"/>
            <a:ext cx="402674" cy="369332"/>
          </a:xfrm>
          <a:prstGeom prst="rect">
            <a:avLst/>
          </a:prstGeom>
        </p:spPr>
        <p:txBody>
          <a:bodyPr wrap="none">
            <a:spAutoFit/>
          </a:bodyPr>
          <a:lstStyle/>
          <a:p>
            <a:r>
              <a:rPr lang="en-US" b="1" dirty="0" err="1">
                <a:latin typeface="Times New Roman" panose="02020603050405020304" pitchFamily="18" charset="0"/>
                <a:cs typeface="Times New Roman" panose="02020603050405020304" pitchFamily="18" charset="0"/>
              </a:rPr>
              <a:t>X</a:t>
            </a:r>
            <a:r>
              <a:rPr lang="en-US" b="1" baseline="-25000" dirty="0" err="1">
                <a:latin typeface="Times New Roman" panose="02020603050405020304" pitchFamily="18" charset="0"/>
                <a:cs typeface="Times New Roman" panose="02020603050405020304" pitchFamily="18" charset="0"/>
              </a:rPr>
              <a:t>t</a:t>
            </a:r>
            <a:endParaRPr lang="en-US" dirty="0"/>
          </a:p>
        </p:txBody>
      </p:sp>
      <p:sp>
        <p:nvSpPr>
          <p:cNvPr id="16" name="Rectangle 15"/>
          <p:cNvSpPr/>
          <p:nvPr/>
        </p:nvSpPr>
        <p:spPr>
          <a:xfrm>
            <a:off x="5595384" y="6416320"/>
            <a:ext cx="402674" cy="369332"/>
          </a:xfrm>
          <a:prstGeom prst="rect">
            <a:avLst/>
          </a:prstGeom>
        </p:spPr>
        <p:txBody>
          <a:bodyPr wrap="none">
            <a:spAutoFit/>
          </a:bodyPr>
          <a:lstStyle/>
          <a:p>
            <a:r>
              <a:rPr lang="en-US" b="1" dirty="0" err="1">
                <a:latin typeface="Times New Roman" panose="02020603050405020304" pitchFamily="18" charset="0"/>
                <a:cs typeface="Times New Roman" panose="02020603050405020304" pitchFamily="18" charset="0"/>
              </a:rPr>
              <a:t>Y</a:t>
            </a:r>
            <a:r>
              <a:rPr lang="en-US" b="1" baseline="-25000" dirty="0" err="1">
                <a:latin typeface="Times New Roman" panose="02020603050405020304" pitchFamily="18" charset="0"/>
                <a:cs typeface="Times New Roman" panose="02020603050405020304" pitchFamily="18" charset="0"/>
              </a:rPr>
              <a:t>t</a:t>
            </a:r>
            <a:endParaRPr lang="en-US" dirty="0"/>
          </a:p>
        </p:txBody>
      </p:sp>
      <p:sp>
        <p:nvSpPr>
          <p:cNvPr id="5" name="Slide Number Placeholder 4"/>
          <p:cNvSpPr>
            <a:spLocks noGrp="1"/>
          </p:cNvSpPr>
          <p:nvPr>
            <p:ph type="sldNum" sz="quarter" idx="12"/>
          </p:nvPr>
        </p:nvSpPr>
        <p:spPr/>
        <p:txBody>
          <a:bodyPr/>
          <a:lstStyle/>
          <a:p>
            <a:fld id="{921F0BDB-ADAD-4B3D-9DC4-9E459CA86CC4}" type="slidenum">
              <a:rPr lang="en-US" smtClean="0"/>
              <a:t>21</a:t>
            </a:fld>
            <a:endParaRPr lang="en-US"/>
          </a:p>
        </p:txBody>
      </p:sp>
    </p:spTree>
    <p:extLst>
      <p:ext uri="{BB962C8B-B14F-4D97-AF65-F5344CB8AC3E}">
        <p14:creationId xmlns:p14="http://schemas.microsoft.com/office/powerpoint/2010/main" val="3061768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308601" y="849724"/>
            <a:ext cx="8985250" cy="5493812"/>
          </a:xfrm>
          <a:prstGeom prst="rect">
            <a:avLst/>
          </a:prstGeom>
          <a:noFill/>
        </p:spPr>
        <p:txBody>
          <a:bodyPr wrap="square" rtlCol="0">
            <a:spAutoFit/>
          </a:bodyPr>
          <a:lstStyle/>
          <a:p>
            <a:pPr marL="285750" lvl="0" indent="-285750">
              <a:lnSpc>
                <a:spcPct val="20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Hourly</a:t>
            </a:r>
            <a:r>
              <a:rPr lang="en-US" dirty="0">
                <a:latin typeface="Times New Roman" panose="02020603050405020304" pitchFamily="18" charset="0"/>
                <a:cs typeface="Times New Roman" panose="02020603050405020304" pitchFamily="18" charset="0"/>
              </a:rPr>
              <a:t> time intervals have been </a:t>
            </a:r>
            <a:r>
              <a:rPr lang="en-US" dirty="0" smtClean="0">
                <a:latin typeface="Times New Roman" panose="02020603050405020304" pitchFamily="18" charset="0"/>
                <a:cs typeface="Times New Roman" panose="02020603050405020304" pitchFamily="18" charset="0"/>
              </a:rPr>
              <a:t>used.</a:t>
            </a:r>
            <a:endParaRPr lang="en-US" dirty="0">
              <a:latin typeface="Times New Roman" panose="02020603050405020304" pitchFamily="18" charset="0"/>
              <a:cs typeface="Times New Roman" panose="02020603050405020304" pitchFamily="18" charset="0"/>
            </a:endParaRP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level of stored energy at the beginning of </a:t>
            </a:r>
            <a:r>
              <a:rPr lang="en-US" dirty="0" smtClean="0">
                <a:latin typeface="Times New Roman" panose="02020603050405020304" pitchFamily="18" charset="0"/>
                <a:cs typeface="Times New Roman" panose="02020603050405020304" pitchFamily="18" charset="0"/>
              </a:rPr>
              <a:t>first day have </a:t>
            </a:r>
            <a:r>
              <a:rPr lang="en-US" dirty="0">
                <a:latin typeface="Times New Roman" panose="02020603050405020304" pitchFamily="18" charset="0"/>
                <a:cs typeface="Times New Roman" panose="02020603050405020304" pitchFamily="18" charset="0"/>
              </a:rPr>
              <a:t>been assumed to be </a:t>
            </a:r>
            <a:r>
              <a:rPr lang="en-US" b="1" dirty="0">
                <a:latin typeface="Times New Roman" panose="02020603050405020304" pitchFamily="18" charset="0"/>
                <a:cs typeface="Times New Roman" panose="02020603050405020304" pitchFamily="18" charset="0"/>
              </a:rPr>
              <a:t>zero</a:t>
            </a:r>
            <a:r>
              <a:rPr lang="en-US" dirty="0">
                <a:latin typeface="Times New Roman" panose="02020603050405020304" pitchFamily="18" charset="0"/>
                <a:cs typeface="Times New Roman" panose="02020603050405020304" pitchFamily="18" charset="0"/>
              </a:rPr>
              <a:t>.</a:t>
            </a: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PV is the </a:t>
            </a:r>
            <a:r>
              <a:rPr lang="en-US" b="1" dirty="0">
                <a:latin typeface="Times New Roman" panose="02020603050405020304" pitchFamily="18" charset="0"/>
                <a:cs typeface="Times New Roman" panose="02020603050405020304" pitchFamily="18" charset="0"/>
              </a:rPr>
              <a:t>only</a:t>
            </a:r>
            <a:r>
              <a:rPr lang="en-US" dirty="0">
                <a:latin typeface="Times New Roman" panose="02020603050405020304" pitchFamily="18" charset="0"/>
                <a:cs typeface="Times New Roman" panose="02020603050405020304" pitchFamily="18" charset="0"/>
              </a:rPr>
              <a:t> source </a:t>
            </a:r>
            <a:r>
              <a:rPr lang="en-US" b="1" dirty="0">
                <a:latin typeface="Times New Roman" panose="02020603050405020304" pitchFamily="18" charset="0"/>
                <a:cs typeface="Times New Roman" panose="02020603050405020304" pitchFamily="18" charset="0"/>
              </a:rPr>
              <a:t>feeding ESSs</a:t>
            </a:r>
            <a:r>
              <a:rPr lang="en-US" dirty="0">
                <a:latin typeface="Times New Roman" panose="02020603050405020304" pitchFamily="18" charset="0"/>
                <a:cs typeface="Times New Roman" panose="02020603050405020304" pitchFamily="18" charset="0"/>
              </a:rPr>
              <a:t>.</a:t>
            </a: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All hybrid system’s components are already existed and there is </a:t>
            </a:r>
            <a:r>
              <a:rPr lang="en-US" b="1" dirty="0">
                <a:latin typeface="Times New Roman" panose="02020603050405020304" pitchFamily="18" charset="0"/>
                <a:cs typeface="Times New Roman" panose="02020603050405020304" pitchFamily="18" charset="0"/>
              </a:rPr>
              <a:t>no capital investment</a:t>
            </a:r>
            <a:r>
              <a:rPr lang="en-US" dirty="0">
                <a:latin typeface="Times New Roman" panose="02020603050405020304" pitchFamily="18" charset="0"/>
                <a:cs typeface="Times New Roman" panose="02020603050405020304" pitchFamily="18" charset="0"/>
              </a:rPr>
              <a:t>. </a:t>
            </a: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No storage system can be charged while, the other ESSs are discharging.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285750" lvl="0" indent="-285750">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It has been assumed that </a:t>
            </a:r>
            <a:r>
              <a:rPr lang="en-US" b="1" dirty="0">
                <a:latin typeface="Times New Roman" panose="02020603050405020304" pitchFamily="18" charset="0"/>
                <a:cs typeface="Times New Roman" panose="02020603050405020304" pitchFamily="18" charset="0"/>
              </a:rPr>
              <a:t>one type of battery </a:t>
            </a:r>
            <a:r>
              <a:rPr lang="en-US" dirty="0">
                <a:latin typeface="Times New Roman" panose="02020603050405020304" pitchFamily="18" charset="0"/>
                <a:cs typeface="Times New Roman" panose="02020603050405020304" pitchFamily="18" charset="0"/>
              </a:rPr>
              <a:t>is being used in this system. </a:t>
            </a:r>
          </a:p>
          <a:p>
            <a:pPr marL="285750" lvl="0" indent="-285750">
              <a:lnSpc>
                <a:spcPct val="20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Demand is constant </a:t>
            </a:r>
            <a:r>
              <a:rPr lang="en-US" dirty="0">
                <a:latin typeface="Times New Roman" panose="02020603050405020304" pitchFamily="18" charset="0"/>
                <a:cs typeface="Times New Roman" panose="02020603050405020304" pitchFamily="18" charset="0"/>
              </a:rPr>
              <a:t>during each time interval.</a:t>
            </a:r>
          </a:p>
          <a:p>
            <a:pPr marL="285750" lvl="0" indent="-285750">
              <a:lnSpc>
                <a:spcPct val="20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Grid generation </a:t>
            </a:r>
            <a:r>
              <a:rPr lang="en-US" dirty="0">
                <a:latin typeface="Times New Roman" panose="02020603050405020304" pitchFamily="18" charset="0"/>
                <a:cs typeface="Times New Roman" panose="02020603050405020304" pitchFamily="18" charset="0"/>
              </a:rPr>
              <a:t>is always </a:t>
            </a:r>
            <a:r>
              <a:rPr lang="en-US" b="1" dirty="0">
                <a:latin typeface="Times New Roman" panose="02020603050405020304" pitchFamily="18" charset="0"/>
                <a:cs typeface="Times New Roman" panose="02020603050405020304" pitchFamily="18" charset="0"/>
              </a:rPr>
              <a:t>constant</a:t>
            </a:r>
            <a:r>
              <a:rPr lang="en-US" dirty="0">
                <a:latin typeface="Times New Roman" panose="02020603050405020304" pitchFamily="18" charset="0"/>
                <a:cs typeface="Times New Roman" panose="02020603050405020304" pitchFamily="18" charset="0"/>
              </a:rPr>
              <a:t> during a day for all intervals.</a:t>
            </a:r>
          </a:p>
          <a:p>
            <a:pPr marL="285750" lvl="0" indent="-285750">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has been assumed that </a:t>
            </a:r>
            <a:r>
              <a:rPr lang="en-US" b="1" dirty="0">
                <a:latin typeface="Times New Roman" panose="02020603050405020304" pitchFamily="18" charset="0"/>
                <a:cs typeface="Times New Roman" panose="02020603050405020304" pitchFamily="18" charset="0"/>
              </a:rPr>
              <a:t>energy loss is zero</a:t>
            </a:r>
            <a:r>
              <a:rPr lang="en-US" dirty="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278641" y="72090"/>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Model Assumptions</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22</a:t>
            </a:fld>
            <a:endParaRPr lang="en-US"/>
          </a:p>
        </p:txBody>
      </p:sp>
    </p:spTree>
    <p:extLst>
      <p:ext uri="{BB962C8B-B14F-4D97-AF65-F5344CB8AC3E}">
        <p14:creationId xmlns:p14="http://schemas.microsoft.com/office/powerpoint/2010/main" val="11699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78641" y="72090"/>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Non-Linear Model</a:t>
            </a:r>
            <a:endParaRPr lang="en-US" sz="24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429543" y="788487"/>
            <a:ext cx="10634534" cy="6186309"/>
          </a:xfrm>
          <a:prstGeom prst="rect">
            <a:avLst/>
          </a:prstGeom>
          <a:noFill/>
        </p:spPr>
        <p:txBody>
          <a:bodyPr wrap="square" rtlCol="0">
            <a:spAutoFit/>
          </a:bodyPr>
          <a:lstStyle/>
          <a:p>
            <a:pPr marL="0" lvl="1">
              <a:lnSpc>
                <a:spcPct val="150000"/>
              </a:lnSpc>
            </a:pPr>
            <a:r>
              <a:rPr lang="en-US" dirty="0" smtClean="0">
                <a:latin typeface="Times New Roman" panose="02020603050405020304" pitchFamily="18" charset="0"/>
                <a:cs typeface="Times New Roman" panose="02020603050405020304" pitchFamily="18" charset="0"/>
              </a:rPr>
              <a:t>Maximize     </a:t>
            </a:r>
            <a:r>
              <a:rPr lang="en-US" dirty="0" err="1" smtClean="0">
                <a:latin typeface="Times New Roman" panose="02020603050405020304" pitchFamily="18" charset="0"/>
                <a:cs typeface="Times New Roman" panose="02020603050405020304" pitchFamily="18" charset="0"/>
              </a:rPr>
              <a:t>V</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I</a:t>
            </a:r>
            <a:r>
              <a:rPr lang="en-US" baseline="-25000" dirty="0">
                <a:latin typeface="Times New Roman" panose="02020603050405020304" pitchFamily="18" charset="0"/>
                <a:cs typeface="Times New Roman" panose="02020603050405020304" pitchFamily="18" charset="0"/>
              </a:rPr>
              <a:t>∆SC(t) ≥0, ∆SB(t) ≥0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smtClean="0">
                <a:latin typeface="Times New Roman" panose="02020603050405020304" pitchFamily="18" charset="0"/>
                <a:cs typeface="Times New Roman" panose="02020603050405020304" pitchFamily="18" charset="0"/>
              </a:rPr>
              <a:t>  	             I</a:t>
            </a:r>
            <a:r>
              <a:rPr lang="en-US" baseline="-25000" dirty="0">
                <a:latin typeface="Times New Roman" panose="02020603050405020304" pitchFamily="18" charset="0"/>
                <a:cs typeface="Times New Roman" panose="02020603050405020304" pitchFamily="18" charset="0"/>
              </a:rPr>
              <a:t>∆SC(t) ≤0, ∆SB(t) ≤0</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e]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 * f ]} + (AĆ </a:t>
            </a:r>
            <a:r>
              <a:rPr lang="en-US"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p>
          <a:p>
            <a:pPr marL="0" lvl="1">
              <a:lnSpc>
                <a:spcPct val="150000"/>
              </a:lnSpc>
            </a:pPr>
            <a:r>
              <a:rPr lang="en-US" dirty="0" err="1" smtClean="0">
                <a:latin typeface="Times New Roman" panose="02020603050405020304" pitchFamily="18" charset="0"/>
                <a:cs typeface="Times New Roman" panose="02020603050405020304" pitchFamily="18" charset="0"/>
              </a:rPr>
              <a:t>S.t.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1)	SC</a:t>
            </a:r>
            <a:r>
              <a:rPr lang="en-US" baseline="-25000" dirty="0">
                <a:latin typeface="Times New Roman" panose="02020603050405020304" pitchFamily="18" charset="0"/>
                <a:cs typeface="Times New Roman" panose="02020603050405020304" pitchFamily="18" charset="0"/>
              </a:rPr>
              <a:t>t+1</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lvl="3">
              <a:lnSpc>
                <a:spcPct val="150000"/>
              </a:lnSpc>
            </a:pPr>
            <a:r>
              <a:rPr lang="en-US" dirty="0">
                <a:latin typeface="Times New Roman" panose="02020603050405020304" pitchFamily="18" charset="0"/>
                <a:cs typeface="Times New Roman" panose="02020603050405020304" pitchFamily="18" charset="0"/>
              </a:rPr>
              <a:t>(2) 	SB</a:t>
            </a:r>
            <a:r>
              <a:rPr lang="en-US" baseline="-25000" dirty="0">
                <a:latin typeface="Times New Roman" panose="02020603050405020304" pitchFamily="18" charset="0"/>
                <a:cs typeface="Times New Roman" panose="02020603050405020304" pitchFamily="18" charset="0"/>
              </a:rPr>
              <a:t>t+1</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endParaRPr lang="en-US" dirty="0">
              <a:latin typeface="Times New Roman" panose="02020603050405020304" pitchFamily="18" charset="0"/>
              <a:cs typeface="Times New Roman" panose="02020603050405020304" pitchFamily="18" charset="0"/>
            </a:endParaRPr>
          </a:p>
          <a:p>
            <a:pPr lvl="3">
              <a:lnSpc>
                <a:spcPct val="150000"/>
              </a:lnSpc>
            </a:pPr>
            <a:r>
              <a:rPr lang="en-US" dirty="0">
                <a:latin typeface="Times New Roman" panose="02020603050405020304" pitchFamily="18" charset="0"/>
                <a:cs typeface="Times New Roman" panose="02020603050405020304" pitchFamily="18" charset="0"/>
              </a:rPr>
              <a:t>(3)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min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RC</a:t>
            </a:r>
            <a:r>
              <a:rPr lang="en-US" baseline="-25000" dirty="0" err="1">
                <a:latin typeface="Times New Roman" panose="02020603050405020304" pitchFamily="18" charset="0"/>
                <a:cs typeface="Times New Roman" panose="02020603050405020304" pitchFamily="18" charset="0"/>
              </a:rPr>
              <a:t>Out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lvl="3">
              <a:lnSpc>
                <a:spcPct val="150000"/>
              </a:lnSpc>
            </a:pPr>
            <a:r>
              <a:rPr lang="en-US" dirty="0">
                <a:latin typeface="Times New Roman" panose="02020603050405020304" pitchFamily="18" charset="0"/>
                <a:cs typeface="Times New Roman" panose="02020603050405020304" pitchFamily="18" charset="0"/>
              </a:rPr>
              <a:t>(4)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min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RB }</a:t>
            </a:r>
          </a:p>
          <a:p>
            <a:pPr lvl="3">
              <a:lnSpc>
                <a:spcPct val="150000"/>
              </a:lnSpc>
            </a:pPr>
            <a:r>
              <a:rPr lang="en-US" dirty="0">
                <a:latin typeface="Times New Roman" panose="02020603050405020304" pitchFamily="18" charset="0"/>
                <a:cs typeface="Times New Roman" panose="02020603050405020304" pitchFamily="18" charset="0"/>
              </a:rPr>
              <a:t>(5)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min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RC</a:t>
            </a:r>
            <a:r>
              <a:rPr lang="en-US" baseline="-25000" dirty="0" err="1">
                <a:latin typeface="Times New Roman" panose="02020603050405020304" pitchFamily="18" charset="0"/>
                <a:cs typeface="Times New Roman" panose="02020603050405020304" pitchFamily="18" charset="0"/>
              </a:rPr>
              <a:t>In</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lvl="3">
              <a:lnSpc>
                <a:spcPct val="150000"/>
              </a:lnSpc>
            </a:pPr>
            <a:r>
              <a:rPr lang="en-US" dirty="0">
                <a:latin typeface="Times New Roman" panose="02020603050405020304" pitchFamily="18" charset="0"/>
                <a:cs typeface="Times New Roman" panose="02020603050405020304" pitchFamily="18" charset="0"/>
              </a:rPr>
              <a:t>(6)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min </a:t>
            </a:r>
            <a:r>
              <a:rPr lang="en-US" dirty="0" smtClean="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RB }</a:t>
            </a:r>
          </a:p>
          <a:p>
            <a:pPr>
              <a:lnSpc>
                <a:spcPct val="150000"/>
              </a:lnSpc>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7)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&lt;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endParaRPr lang="en-US" baseline="-25000" dirty="0" smtClean="0">
              <a:latin typeface="Times New Roman" panose="02020603050405020304" pitchFamily="18" charset="0"/>
              <a:cs typeface="Times New Roman" panose="02020603050405020304" pitchFamily="18" charset="0"/>
            </a:endParaRPr>
          </a:p>
          <a:p>
            <a:pPr>
              <a:lnSpc>
                <a:spcPct val="150000"/>
              </a:lnSpc>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8)    </a:t>
            </a:r>
            <a:r>
              <a:rPr lang="en-US" dirty="0" err="1" smtClean="0">
                <a:latin typeface="Times New Roman" panose="02020603050405020304" pitchFamily="18" charset="0"/>
                <a:cs typeface="Times New Roman" panose="02020603050405020304" pitchFamily="18" charset="0"/>
              </a:rPr>
              <a:t>X</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D</a:t>
            </a:r>
            <a:r>
              <a:rPr lang="en-US" baseline="-25000" dirty="0">
                <a:latin typeface="Times New Roman" panose="02020603050405020304" pitchFamily="18" charset="0"/>
                <a:cs typeface="Times New Roman" panose="02020603050405020304" pitchFamily="18" charset="0"/>
              </a:rPr>
              <a:t>t</a:t>
            </a:r>
            <a:endParaRPr lang="en-US" sz="1600" dirty="0">
              <a:latin typeface="Times New Roman" panose="02020603050405020304" pitchFamily="18" charset="0"/>
              <a:cs typeface="Times New Roman" panose="02020603050405020304" pitchFamily="18" charset="0"/>
            </a:endParaRPr>
          </a:p>
          <a:p>
            <a:pPr lvl="0" fontAlgn="base">
              <a:lnSpc>
                <a:spcPct val="150000"/>
              </a:lnSpc>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(9)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baseline="-25000" dirty="0" smtClean="0">
                <a:latin typeface="Times New Roman" panose="02020603050405020304" pitchFamily="18" charset="0"/>
                <a:cs typeface="Times New Roman" panose="02020603050405020304" pitchFamily="18" charset="0"/>
              </a:rPr>
              <a:t>t</a:t>
            </a:r>
          </a:p>
          <a:p>
            <a:pPr lvl="0" fontAlgn="base">
              <a:lnSpc>
                <a:spcPct val="150000"/>
              </a:lnSpc>
            </a:pP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(10)</a:t>
            </a:r>
            <a:r>
              <a:rPr lang="en-US" sz="1600"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endParaRPr lang="en-US" dirty="0">
              <a:latin typeface="Times New Roman" panose="02020603050405020304" pitchFamily="18" charset="0"/>
              <a:cs typeface="Times New Roman" panose="02020603050405020304" pitchFamily="18" charset="0"/>
            </a:endParaRPr>
          </a:p>
          <a:p>
            <a:pPr lvl="0" fontAlgn="base">
              <a:lnSpc>
                <a:spcPct val="150000"/>
              </a:lnSpc>
            </a:pPr>
            <a:r>
              <a:rPr lang="en-US" dirty="0" smtClean="0">
                <a:latin typeface="Times New Roman" panose="02020603050405020304" pitchFamily="18" charset="0"/>
                <a:cs typeface="Times New Roman" panose="02020603050405020304" pitchFamily="18" charset="0"/>
              </a:rPr>
              <a:t>	       (11)	 </a:t>
            </a:r>
            <a:r>
              <a:rPr lang="en-US" dirty="0" err="1">
                <a:latin typeface="Times New Roman" panose="02020603050405020304" pitchFamily="18" charset="0"/>
                <a:cs typeface="Times New Roman" panose="02020603050405020304" pitchFamily="18" charset="0"/>
              </a:rPr>
              <a:t>X</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&lt; Grid </a:t>
            </a:r>
            <a:endParaRPr lang="en-US" sz="1600" dirty="0">
              <a:latin typeface="Times New Roman" panose="02020603050405020304" pitchFamily="18" charset="0"/>
              <a:cs typeface="Times New Roman" panose="02020603050405020304" pitchFamily="18" charset="0"/>
            </a:endParaRPr>
          </a:p>
          <a:p>
            <a:pPr lvl="3">
              <a:lnSpc>
                <a:spcPct val="150000"/>
              </a:lnSpc>
            </a:pP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a:t>
            </a:r>
            <a:r>
              <a:rPr lang="en-US" baseline="-25000" dirty="0" err="1"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{0,1</a:t>
            </a:r>
            <a:r>
              <a:rPr lang="en-US" dirty="0">
                <a:latin typeface="Times New Roman" panose="02020603050405020304" pitchFamily="18" charset="0"/>
                <a:cs typeface="Times New Roman" panose="02020603050405020304" pitchFamily="18" charset="0"/>
              </a:rPr>
              <a:t>, 2,…..,</a:t>
            </a:r>
            <a:r>
              <a:rPr lang="en-US" dirty="0" smtClean="0">
                <a:latin typeface="Times New Roman" panose="02020603050405020304" pitchFamily="18" charset="0"/>
                <a:cs typeface="Times New Roman" panose="02020603050405020304" pitchFamily="18" charset="0"/>
              </a:rPr>
              <a:t>23}, </a:t>
            </a:r>
            <a:r>
              <a:rPr lang="en-US" dirty="0">
                <a:latin typeface="Times New Roman" panose="02020603050405020304" pitchFamily="18" charset="0"/>
                <a:cs typeface="Times New Roman" panose="02020603050405020304" pitchFamily="18" charset="0"/>
              </a:rPr>
              <a:t>I ∈ {</a:t>
            </a:r>
            <a:r>
              <a:rPr lang="en-US" dirty="0" smtClean="0">
                <a:latin typeface="Times New Roman" panose="02020603050405020304" pitchFamily="18" charset="0"/>
                <a:cs typeface="Times New Roman" panose="02020603050405020304" pitchFamily="18" charset="0"/>
              </a:rPr>
              <a:t>0,1}, </a:t>
            </a:r>
            <a:r>
              <a:rPr lang="en-US" dirty="0" err="1" smtClean="0">
                <a:latin typeface="Times New Roman" panose="02020603050405020304" pitchFamily="18" charset="0"/>
                <a:cs typeface="Times New Roman" panose="02020603050405020304" pitchFamily="18" charset="0"/>
              </a:rPr>
              <a:t>X</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SB</a:t>
            </a:r>
            <a:r>
              <a:rPr lang="en-US" baseline="-250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0</a:t>
            </a:r>
          </a:p>
          <a:p>
            <a:endParaRPr lang="en-US" dirty="0"/>
          </a:p>
        </p:txBody>
      </p:sp>
      <p:sp>
        <p:nvSpPr>
          <p:cNvPr id="2" name="Slide Number Placeholder 1"/>
          <p:cNvSpPr>
            <a:spLocks noGrp="1"/>
          </p:cNvSpPr>
          <p:nvPr>
            <p:ph type="sldNum" sz="quarter" idx="12"/>
          </p:nvPr>
        </p:nvSpPr>
        <p:spPr/>
        <p:txBody>
          <a:bodyPr/>
          <a:lstStyle/>
          <a:p>
            <a:fld id="{921F0BDB-ADAD-4B3D-9DC4-9E459CA86CC4}" type="slidenum">
              <a:rPr lang="en-US" smtClean="0"/>
              <a:t>23</a:t>
            </a:fld>
            <a:endParaRPr lang="en-US"/>
          </a:p>
        </p:txBody>
      </p:sp>
    </p:spTree>
    <p:extLst>
      <p:ext uri="{BB962C8B-B14F-4D97-AF65-F5344CB8AC3E}">
        <p14:creationId xmlns:p14="http://schemas.microsoft.com/office/powerpoint/2010/main" val="155940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450" y="638627"/>
            <a:ext cx="10497249" cy="5078313"/>
          </a:xfrm>
          <a:prstGeom prst="rect">
            <a:avLst/>
          </a:prstGeom>
          <a:noFill/>
        </p:spPr>
        <p:txBody>
          <a:bodyPr wrap="square" rtlCol="0">
            <a:spAutoFit/>
          </a:bodyPr>
          <a:lstStyle/>
          <a:p>
            <a:pPr marL="0" lvl="1">
              <a:lnSpc>
                <a:spcPct val="150000"/>
              </a:lnSpc>
            </a:pP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I</a:t>
            </a:r>
            <a:r>
              <a:rPr lang="en-US" baseline="-25000" dirty="0">
                <a:latin typeface="Times New Roman" panose="02020603050405020304" pitchFamily="18" charset="0"/>
                <a:cs typeface="Times New Roman" panose="02020603050405020304" pitchFamily="18" charset="0"/>
              </a:rPr>
              <a:t>∆SC(t) ≥0, ∆SB(t) ≥0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smtClean="0">
                <a:latin typeface="Times New Roman" panose="02020603050405020304" pitchFamily="18" charset="0"/>
                <a:cs typeface="Times New Roman" panose="02020603050405020304" pitchFamily="18" charset="0"/>
              </a:rPr>
              <a:t>	 	        I</a:t>
            </a:r>
            <a:r>
              <a:rPr lang="en-US" baseline="-25000" dirty="0">
                <a:latin typeface="Times New Roman" panose="02020603050405020304" pitchFamily="18" charset="0"/>
                <a:cs typeface="Times New Roman" panose="02020603050405020304" pitchFamily="18" charset="0"/>
              </a:rPr>
              <a:t>∆SC(t) ≤0, ∆SB(t) ≤0</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e]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 * f ]} +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AĆ </a:t>
            </a:r>
            <a:r>
              <a:rPr lang="en-US" baseline="-25000" dirty="0">
                <a:latin typeface="Times New Roman" panose="02020603050405020304" pitchFamily="18" charset="0"/>
                <a:cs typeface="Times New Roman" panose="02020603050405020304" pitchFamily="18" charset="0"/>
              </a:rPr>
              <a:t>(t)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nSpc>
                <a:spcPct val="150000"/>
              </a:lnSpc>
            </a:pPr>
            <a:endParaRPr lang="en-US" dirty="0" smtClean="0">
              <a:latin typeface="Times New Roman" panose="02020603050405020304" pitchFamily="18" charset="0"/>
              <a:cs typeface="Times New Roman" panose="02020603050405020304" pitchFamily="18" charset="0"/>
            </a:endParaRPr>
          </a:p>
          <a:p>
            <a:pPr marL="742950" lvl="1" indent="-285750" algn="just">
              <a:lnSpc>
                <a:spcPct val="150000"/>
              </a:lnSpc>
              <a:buFont typeface="Arial" panose="020B0604020202020204" pitchFamily="34" charset="0"/>
              <a:buChar char="•"/>
            </a:pPr>
            <a:r>
              <a:rPr lang="en-US" dirty="0" err="1" smtClean="0">
                <a:latin typeface="Times New Roman" panose="02020603050405020304" pitchFamily="18" charset="0"/>
                <a:cs typeface="Times New Roman" panose="02020603050405020304" pitchFamily="18" charset="0"/>
              </a:rPr>
              <a:t>V</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calculates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value of energy </a:t>
            </a:r>
            <a:r>
              <a:rPr lang="en-US" dirty="0" smtClean="0">
                <a:latin typeface="Times New Roman" panose="02020603050405020304" pitchFamily="18" charset="0"/>
                <a:cs typeface="Times New Roman" panose="02020603050405020304" pitchFamily="18" charset="0"/>
              </a:rPr>
              <a:t>carried over a </a:t>
            </a:r>
            <a:r>
              <a:rPr lang="en-US" dirty="0">
                <a:latin typeface="Times New Roman" panose="02020603050405020304" pitchFamily="18" charset="0"/>
                <a:cs typeface="Times New Roman" panose="02020603050405020304" pitchFamily="18" charset="0"/>
              </a:rPr>
              <a:t>day. </a:t>
            </a:r>
            <a:endParaRPr lang="en-US" dirty="0" smtClean="0">
              <a:latin typeface="Times New Roman" panose="02020603050405020304" pitchFamily="18" charset="0"/>
              <a:cs typeface="Times New Roman" panose="02020603050405020304" pitchFamily="18" charset="0"/>
            </a:endParaRPr>
          </a:p>
          <a:p>
            <a:pPr marL="742950" lvl="1"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depends on the stored energy </a:t>
            </a:r>
            <a:r>
              <a:rPr lang="en-US" b="1" dirty="0">
                <a:latin typeface="Times New Roman" panose="02020603050405020304" pitchFamily="18" charset="0"/>
                <a:cs typeface="Times New Roman" panose="02020603050405020304" pitchFamily="18" charset="0"/>
              </a:rPr>
              <a:t>taken out </a:t>
            </a:r>
            <a:r>
              <a:rPr lang="en-US" dirty="0">
                <a:latin typeface="Times New Roman" panose="02020603050405020304" pitchFamily="18" charset="0"/>
                <a:cs typeface="Times New Roman" panose="02020603050405020304" pitchFamily="18" charset="0"/>
              </a:rPr>
              <a:t>or </a:t>
            </a:r>
            <a:r>
              <a:rPr lang="en-US" b="1" dirty="0">
                <a:latin typeface="Times New Roman" panose="02020603050405020304" pitchFamily="18" charset="0"/>
                <a:cs typeface="Times New Roman" panose="02020603050405020304" pitchFamily="18" charset="0"/>
              </a:rPr>
              <a:t>given into </a:t>
            </a:r>
            <a:r>
              <a:rPr lang="en-US" dirty="0">
                <a:latin typeface="Times New Roman" panose="02020603050405020304" pitchFamily="18" charset="0"/>
                <a:cs typeface="Times New Roman" panose="02020603050405020304" pitchFamily="18" charset="0"/>
              </a:rPr>
              <a:t>each energy storage </a:t>
            </a:r>
            <a:r>
              <a:rPr lang="en-US" dirty="0" smtClean="0">
                <a:latin typeface="Times New Roman" panose="02020603050405020304" pitchFamily="18" charset="0"/>
                <a:cs typeface="Times New Roman" panose="02020603050405020304" pitchFamily="18" charset="0"/>
              </a:rPr>
              <a:t>system and PV generation. </a:t>
            </a:r>
          </a:p>
          <a:p>
            <a:pPr marL="742950" lvl="1"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are two possible states for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They are either </a:t>
            </a:r>
            <a:r>
              <a:rPr lang="en-US" b="1" dirty="0">
                <a:latin typeface="Times New Roman" panose="02020603050405020304" pitchFamily="18" charset="0"/>
                <a:cs typeface="Times New Roman" panose="02020603050405020304" pitchFamily="18" charset="0"/>
              </a:rPr>
              <a:t>both greater </a:t>
            </a:r>
            <a:r>
              <a:rPr lang="en-US" dirty="0">
                <a:latin typeface="Times New Roman" panose="02020603050405020304" pitchFamily="18" charset="0"/>
                <a:cs typeface="Times New Roman" panose="02020603050405020304" pitchFamily="18" charset="0"/>
              </a:rPr>
              <a:t>than or equal to zero or </a:t>
            </a:r>
            <a:r>
              <a:rPr lang="en-US" b="1" dirty="0">
                <a:latin typeface="Times New Roman" panose="02020603050405020304" pitchFamily="18" charset="0"/>
                <a:cs typeface="Times New Roman" panose="02020603050405020304" pitchFamily="18" charset="0"/>
              </a:rPr>
              <a:t>less</a:t>
            </a:r>
            <a:r>
              <a:rPr lang="en-US" dirty="0">
                <a:latin typeface="Times New Roman" panose="02020603050405020304" pitchFamily="18" charset="0"/>
                <a:cs typeface="Times New Roman" panose="02020603050405020304" pitchFamily="18" charset="0"/>
              </a:rPr>
              <a:t> than or equal to zero. It means that there is </a:t>
            </a:r>
            <a:r>
              <a:rPr lang="en-US" b="1" dirty="0">
                <a:latin typeface="Times New Roman" panose="02020603050405020304" pitchFamily="18" charset="0"/>
                <a:cs typeface="Times New Roman" panose="02020603050405020304" pitchFamily="18" charset="0"/>
              </a:rPr>
              <a:t>no situation </a:t>
            </a:r>
            <a:r>
              <a:rPr lang="en-US" dirty="0">
                <a:latin typeface="Times New Roman" panose="02020603050405020304" pitchFamily="18" charset="0"/>
                <a:cs typeface="Times New Roman" panose="02020603050405020304" pitchFamily="18" charset="0"/>
              </a:rPr>
              <a:t>when </a:t>
            </a:r>
            <a:r>
              <a:rPr lang="en-US" b="1" dirty="0">
                <a:latin typeface="Times New Roman" panose="02020603050405020304" pitchFamily="18" charset="0"/>
                <a:cs typeface="Times New Roman" panose="02020603050405020304" pitchFamily="18" charset="0"/>
              </a:rPr>
              <a:t>∆</a:t>
            </a:r>
            <a:r>
              <a:rPr lang="en-US" b="1" dirty="0" err="1">
                <a:latin typeface="Times New Roman" panose="02020603050405020304" pitchFamily="18" charset="0"/>
                <a:cs typeface="Times New Roman" panose="02020603050405020304" pitchFamily="18" charset="0"/>
              </a:rPr>
              <a:t>SC</a:t>
            </a:r>
            <a:r>
              <a:rPr lang="en-US" b="1" baseline="-25000" dirty="0" err="1">
                <a:latin typeface="Times New Roman" panose="02020603050405020304" pitchFamily="18" charset="0"/>
                <a:cs typeface="Times New Roman" panose="02020603050405020304" pitchFamily="18" charset="0"/>
              </a:rPr>
              <a:t>t</a:t>
            </a:r>
            <a:r>
              <a:rPr lang="en-US" b="1" dirty="0">
                <a:latin typeface="Times New Roman" panose="02020603050405020304" pitchFamily="18" charset="0"/>
                <a:cs typeface="Times New Roman" panose="02020603050405020304" pitchFamily="18" charset="0"/>
              </a:rPr>
              <a:t> ≥0 and ∆</a:t>
            </a:r>
            <a:r>
              <a:rPr lang="en-US" b="1" dirty="0" err="1">
                <a:latin typeface="Times New Roman" panose="02020603050405020304" pitchFamily="18" charset="0"/>
                <a:cs typeface="Times New Roman" panose="02020603050405020304" pitchFamily="18" charset="0"/>
              </a:rPr>
              <a:t>SB</a:t>
            </a:r>
            <a:r>
              <a:rPr lang="en-US" b="1" baseline="-25000" dirty="0" err="1">
                <a:latin typeface="Times New Roman" panose="02020603050405020304" pitchFamily="18" charset="0"/>
                <a:cs typeface="Times New Roman" panose="02020603050405020304" pitchFamily="18" charset="0"/>
              </a:rPr>
              <a:t>t</a:t>
            </a:r>
            <a:r>
              <a:rPr lang="en-US" b="1" dirty="0">
                <a:latin typeface="Times New Roman" panose="02020603050405020304" pitchFamily="18" charset="0"/>
                <a:cs typeface="Times New Roman" panose="02020603050405020304" pitchFamily="18" charset="0"/>
              </a:rPr>
              <a:t> ≤0 </a:t>
            </a:r>
            <a:r>
              <a:rPr lang="en-US" dirty="0">
                <a:latin typeface="Times New Roman" panose="02020603050405020304" pitchFamily="18" charset="0"/>
                <a:cs typeface="Times New Roman" panose="02020603050405020304" pitchFamily="18" charset="0"/>
              </a:rPr>
              <a:t>or vice versa. The reason is when there is not enough generation to meet the demand, PV generation would be used to compensate the shortage and if it wasn’t enough either of the two storage systems will be used so, there is no more PV generation to feed the other one</a:t>
            </a:r>
            <a:r>
              <a:rPr lang="en-US" dirty="0" smtClean="0">
                <a:latin typeface="Times New Roman" panose="02020603050405020304" pitchFamily="18" charset="0"/>
                <a:cs typeface="Times New Roman" panose="02020603050405020304" pitchFamily="18" charset="0"/>
              </a:rPr>
              <a:t>.</a:t>
            </a:r>
          </a:p>
          <a:p>
            <a:pPr marL="742950" lvl="1" indent="-285750"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AC</a:t>
            </a:r>
            <a:r>
              <a:rPr lang="en-US" b="1" baseline="-25000" dirty="0">
                <a:latin typeface="Times New Roman" panose="02020603050405020304" pitchFamily="18" charset="0"/>
                <a:cs typeface="Times New Roman" panose="02020603050405020304" pitchFamily="18" charset="0"/>
              </a:rPr>
              <a:t>(t</a:t>
            </a:r>
            <a:r>
              <a:rPr lang="en-US" b="1"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added to the </a:t>
            </a:r>
            <a:r>
              <a:rPr lang="en-US" dirty="0">
                <a:latin typeface="Times New Roman" panose="02020603050405020304" pitchFamily="18" charset="0"/>
                <a:cs typeface="Times New Roman" panose="02020603050405020304" pitchFamily="18" charset="0"/>
              </a:rPr>
              <a:t>system to show the effect of </a:t>
            </a:r>
            <a:r>
              <a:rPr lang="en-US" b="1" dirty="0">
                <a:latin typeface="Times New Roman" panose="02020603050405020304" pitchFamily="18" charset="0"/>
                <a:cs typeface="Times New Roman" panose="02020603050405020304" pitchFamily="18" charset="0"/>
              </a:rPr>
              <a:t>different </a:t>
            </a:r>
            <a:r>
              <a:rPr lang="en-US" b="1" dirty="0" smtClean="0">
                <a:latin typeface="Times New Roman" panose="02020603050405020304" pitchFamily="18" charset="0"/>
                <a:cs typeface="Times New Roman" panose="02020603050405020304" pitchFamily="18" charset="0"/>
              </a:rPr>
              <a:t>prices </a:t>
            </a:r>
            <a:r>
              <a:rPr lang="en-US" dirty="0">
                <a:latin typeface="Times New Roman" panose="02020603050405020304" pitchFamily="18" charset="0"/>
                <a:cs typeface="Times New Roman" panose="02020603050405020304" pitchFamily="18" charset="0"/>
              </a:rPr>
              <a:t>of electricity generation during a day</a:t>
            </a:r>
            <a:r>
              <a:rPr lang="en-US" dirty="0" smtClean="0">
                <a:latin typeface="Times New Roman" panose="02020603050405020304" pitchFamily="18" charset="0"/>
                <a:cs typeface="Times New Roman" panose="02020603050405020304" pitchFamily="18" charset="0"/>
              </a:rPr>
              <a:t>.</a:t>
            </a:r>
          </a:p>
          <a:p>
            <a:pPr marL="742950" lvl="1" indent="-285750"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AĆ </a:t>
            </a:r>
            <a:r>
              <a:rPr lang="en-US" b="1" baseline="-25000" dirty="0">
                <a:latin typeface="Times New Roman" panose="02020603050405020304" pitchFamily="18" charset="0"/>
                <a:cs typeface="Times New Roman" panose="02020603050405020304" pitchFamily="18" charset="0"/>
              </a:rPr>
              <a:t>(t)</a:t>
            </a: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added to the system to show the different price of generated electricity from Grid and PV.</a:t>
            </a:r>
            <a:endParaRPr lang="en-US" dirty="0"/>
          </a:p>
        </p:txBody>
      </p:sp>
      <p:sp>
        <p:nvSpPr>
          <p:cNvPr id="12" name="TextBox 11"/>
          <p:cNvSpPr txBox="1"/>
          <p:nvPr/>
        </p:nvSpPr>
        <p:spPr>
          <a:xfrm>
            <a:off x="3231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Non-Linear Model</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24</a:t>
            </a:fld>
            <a:endParaRPr lang="en-US"/>
          </a:p>
        </p:txBody>
      </p:sp>
    </p:spTree>
    <p:extLst>
      <p:ext uri="{BB962C8B-B14F-4D97-AF65-F5344CB8AC3E}">
        <p14:creationId xmlns:p14="http://schemas.microsoft.com/office/powerpoint/2010/main" val="165380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66020" y="727110"/>
            <a:ext cx="9855102" cy="5493812"/>
          </a:xfrm>
          <a:prstGeom prst="rect">
            <a:avLst/>
          </a:prstGeom>
          <a:noFill/>
        </p:spPr>
        <p:txBody>
          <a:bodyPr wrap="square" rtlCol="0">
            <a:spAutoFit/>
          </a:bodyPr>
          <a:lstStyle/>
          <a:p>
            <a:pPr>
              <a:lnSpc>
                <a:spcPct val="150000"/>
              </a:lnSpc>
            </a:pPr>
            <a:r>
              <a:rPr lang="en-US" dirty="0">
                <a:latin typeface="Times New Roman" panose="02020603050405020304" pitchFamily="18" charset="0"/>
                <a:cs typeface="Times New Roman" panose="02020603050405020304" pitchFamily="18" charset="0"/>
              </a:rPr>
              <a:t>(1)	SC</a:t>
            </a:r>
            <a:r>
              <a:rPr lang="en-US" baseline="-25000" dirty="0">
                <a:latin typeface="Times New Roman" panose="02020603050405020304" pitchFamily="18" charset="0"/>
                <a:cs typeface="Times New Roman" panose="02020603050405020304" pitchFamily="18" charset="0"/>
              </a:rPr>
              <a:t>t+1</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150000"/>
              </a:lnSpc>
            </a:pPr>
            <a:r>
              <a:rPr lang="en-US" dirty="0" smtClean="0">
                <a:latin typeface="Times New Roman" panose="02020603050405020304" pitchFamily="18" charset="0"/>
                <a:cs typeface="Times New Roman" panose="02020603050405020304" pitchFamily="18" charset="0"/>
              </a:rPr>
              <a:t>(2) 	SB</a:t>
            </a:r>
            <a:r>
              <a:rPr lang="en-US" baseline="-25000" dirty="0" smtClean="0">
                <a:latin typeface="Times New Roman" panose="02020603050405020304" pitchFamily="18" charset="0"/>
                <a:cs typeface="Times New Roman" panose="02020603050405020304" pitchFamily="18" charset="0"/>
              </a:rPr>
              <a:t>t+1</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err="1" smtClean="0">
                <a:latin typeface="Times New Roman" panose="02020603050405020304" pitchFamily="18" charset="0"/>
                <a:cs typeface="Times New Roman" panose="02020603050405020304" pitchFamily="18" charset="0"/>
              </a:rPr>
              <a:t>SB</a:t>
            </a:r>
            <a:r>
              <a:rPr lang="en-US" baseline="-25000" dirty="0" err="1" smtClean="0">
                <a:latin typeface="Times New Roman" panose="02020603050405020304" pitchFamily="18" charset="0"/>
                <a:cs typeface="Times New Roman" panose="02020603050405020304" pitchFamily="18" charset="0"/>
              </a:rPr>
              <a:t>t</a:t>
            </a:r>
            <a:endParaRPr lang="en-US" dirty="0">
              <a:latin typeface="Times New Roman" panose="02020603050405020304" pitchFamily="18" charset="0"/>
              <a:cs typeface="Times New Roman" panose="02020603050405020304" pitchFamily="18" charset="0"/>
            </a:endParaRPr>
          </a:p>
          <a:p>
            <a:pPr marL="1200150" lvl="2"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levels </a:t>
            </a:r>
            <a:r>
              <a:rPr lang="en-US" dirty="0">
                <a:latin typeface="Times New Roman" panose="02020603050405020304" pitchFamily="18" charset="0"/>
                <a:cs typeface="Times New Roman" panose="02020603050405020304" pitchFamily="18" charset="0"/>
              </a:rPr>
              <a:t>of stored energy in storage systems at the </a:t>
            </a:r>
            <a:r>
              <a:rPr lang="en-US" dirty="0" smtClean="0">
                <a:latin typeface="Times New Roman" panose="02020603050405020304" pitchFamily="18" charset="0"/>
                <a:cs typeface="Times New Roman" panose="02020603050405020304" pitchFamily="18" charset="0"/>
              </a:rPr>
              <a:t>beginning </a:t>
            </a:r>
            <a:r>
              <a:rPr lang="en-US" dirty="0">
                <a:latin typeface="Times New Roman" panose="02020603050405020304" pitchFamily="18" charset="0"/>
                <a:cs typeface="Times New Roman" panose="02020603050405020304" pitchFamily="18" charset="0"/>
              </a:rPr>
              <a:t>of next period is equal to levels of the </a:t>
            </a:r>
            <a:r>
              <a:rPr lang="en-US" b="1" dirty="0">
                <a:latin typeface="Times New Roman" panose="02020603050405020304" pitchFamily="18" charset="0"/>
                <a:cs typeface="Times New Roman" panose="02020603050405020304" pitchFamily="18" charset="0"/>
              </a:rPr>
              <a:t>stored energy at the </a:t>
            </a:r>
            <a:r>
              <a:rPr lang="en-US" b="1" dirty="0" smtClean="0">
                <a:latin typeface="Times New Roman" panose="02020603050405020304" pitchFamily="18" charset="0"/>
                <a:cs typeface="Times New Roman" panose="02020603050405020304" pitchFamily="18" charset="0"/>
              </a:rPr>
              <a:t>beginning</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 current period </a:t>
            </a:r>
            <a:r>
              <a:rPr lang="en-US" b="1" dirty="0">
                <a:latin typeface="Times New Roman" panose="02020603050405020304" pitchFamily="18" charset="0"/>
                <a:cs typeface="Times New Roman" panose="02020603050405020304" pitchFamily="18" charset="0"/>
              </a:rPr>
              <a:t>plus</a:t>
            </a:r>
            <a:r>
              <a:rPr lang="en-US" dirty="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amount of energy which stored or given</a:t>
            </a:r>
            <a:r>
              <a:rPr lang="en-US" dirty="0">
                <a:latin typeface="Times New Roman" panose="02020603050405020304" pitchFamily="18" charset="0"/>
                <a:cs typeface="Times New Roman" panose="02020603050405020304" pitchFamily="18" charset="0"/>
              </a:rPr>
              <a:t> from the storage systems in the current period. </a:t>
            </a:r>
            <a:endParaRPr lang="en-US" dirty="0" smtClean="0">
              <a:latin typeface="Times New Roman" panose="02020603050405020304" pitchFamily="18" charset="0"/>
              <a:cs typeface="Times New Roman" panose="02020603050405020304" pitchFamily="18" charset="0"/>
            </a:endParaRPr>
          </a:p>
          <a:p>
            <a:pPr marL="1200150" lvl="2"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When </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or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a:t>
            </a:r>
            <a:r>
              <a:rPr lang="en-US" b="1" dirty="0">
                <a:latin typeface="Times New Roman" panose="02020603050405020304" pitchFamily="18" charset="0"/>
                <a:cs typeface="Times New Roman" panose="02020603050405020304" pitchFamily="18" charset="0"/>
              </a:rPr>
              <a:t>negative</a:t>
            </a:r>
            <a:r>
              <a:rPr lang="en-US" dirty="0">
                <a:latin typeface="Times New Roman" panose="02020603050405020304" pitchFamily="18" charset="0"/>
                <a:cs typeface="Times New Roman" panose="02020603050405020304" pitchFamily="18" charset="0"/>
              </a:rPr>
              <a:t>, it means that energy is </a:t>
            </a:r>
            <a:r>
              <a:rPr lang="en-US" b="1" dirty="0">
                <a:latin typeface="Times New Roman" panose="02020603050405020304" pitchFamily="18" charset="0"/>
                <a:cs typeface="Times New Roman" panose="02020603050405020304" pitchFamily="18" charset="0"/>
              </a:rPr>
              <a:t>taken out </a:t>
            </a:r>
            <a:r>
              <a:rPr lang="en-US" dirty="0">
                <a:latin typeface="Times New Roman" panose="02020603050405020304" pitchFamily="18" charset="0"/>
                <a:cs typeface="Times New Roman" panose="02020603050405020304" pitchFamily="18" charset="0"/>
              </a:rPr>
              <a:t>from the storage system</a:t>
            </a:r>
            <a:r>
              <a:rPr lang="en-US" dirty="0" smtClean="0">
                <a:latin typeface="Times New Roman" panose="02020603050405020304" pitchFamily="18" charset="0"/>
                <a:cs typeface="Times New Roman" panose="02020603050405020304" pitchFamily="18" charset="0"/>
              </a:rPr>
              <a:t>.</a:t>
            </a:r>
          </a:p>
          <a:p>
            <a:pPr lvl="1" algn="just">
              <a:lnSpc>
                <a:spcPct val="150000"/>
              </a:lnSpc>
            </a:pPr>
            <a:endParaRPr lang="en-US" dirty="0" smtClean="0">
              <a:latin typeface="Times New Roman" panose="02020603050405020304" pitchFamily="18" charset="0"/>
              <a:cs typeface="Times New Roman" panose="02020603050405020304" pitchFamily="18" charset="0"/>
            </a:endParaRPr>
          </a:p>
          <a:p>
            <a:pPr>
              <a:lnSpc>
                <a:spcPct val="150000"/>
              </a:lnSpc>
            </a:pPr>
            <a:r>
              <a:rPr lang="en-US" dirty="0">
                <a:latin typeface="Times New Roman" panose="02020603050405020304" pitchFamily="18" charset="0"/>
                <a:cs typeface="Times New Roman" panose="02020603050405020304" pitchFamily="18" charset="0"/>
              </a:rPr>
              <a:t>(3)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min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RC</a:t>
            </a:r>
            <a:r>
              <a:rPr lang="en-US" baseline="-25000" dirty="0" err="1">
                <a:latin typeface="Times New Roman" panose="02020603050405020304" pitchFamily="18" charset="0"/>
                <a:cs typeface="Times New Roman" panose="02020603050405020304" pitchFamily="18" charset="0"/>
              </a:rPr>
              <a:t>Out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a:lnSpc>
                <a:spcPct val="150000"/>
              </a:lnSpc>
            </a:pPr>
            <a:r>
              <a:rPr lang="en-US" dirty="0">
                <a:latin typeface="Times New Roman" panose="02020603050405020304" pitchFamily="18" charset="0"/>
                <a:cs typeface="Times New Roman" panose="02020603050405020304" pitchFamily="18" charset="0"/>
              </a:rPr>
              <a:t>(4)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min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RB }</a:t>
            </a:r>
          </a:p>
          <a:p>
            <a:pPr marL="1200150" lvl="2"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Energy </a:t>
            </a:r>
            <a:r>
              <a:rPr lang="en-US" b="1" dirty="0">
                <a:latin typeface="Times New Roman" panose="02020603050405020304" pitchFamily="18" charset="0"/>
                <a:cs typeface="Times New Roman" panose="02020603050405020304" pitchFamily="18" charset="0"/>
              </a:rPr>
              <a:t>cannot be taken out </a:t>
            </a:r>
            <a:r>
              <a:rPr lang="en-US" b="1" dirty="0" smtClean="0">
                <a:latin typeface="Times New Roman" panose="02020603050405020304" pitchFamily="18" charset="0"/>
                <a:cs typeface="Times New Roman" panose="02020603050405020304" pitchFamily="18" charset="0"/>
              </a:rPr>
              <a:t>faster</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than </a:t>
            </a:r>
            <a:r>
              <a:rPr lang="en-US" b="1" dirty="0">
                <a:latin typeface="Times New Roman" panose="02020603050405020304" pitchFamily="18" charset="0"/>
                <a:cs typeface="Times New Roman" panose="02020603050405020304" pitchFamily="18" charset="0"/>
              </a:rPr>
              <a:t>maximum </a:t>
            </a:r>
            <a:r>
              <a:rPr lang="en-US" b="1" dirty="0" smtClean="0">
                <a:latin typeface="Times New Roman" panose="02020603050405020304" pitchFamily="18" charset="0"/>
                <a:cs typeface="Times New Roman" panose="02020603050405020304" pitchFamily="18" charset="0"/>
              </a:rPr>
              <a:t>CAES generator rate </a:t>
            </a:r>
            <a:r>
              <a:rPr lang="en-US" dirty="0" smtClean="0">
                <a:latin typeface="Times New Roman" panose="02020603050405020304" pitchFamily="18" charset="0"/>
                <a:cs typeface="Times New Roman" panose="02020603050405020304" pitchFamily="18" charset="0"/>
              </a:rPr>
              <a:t>or</a:t>
            </a:r>
            <a:r>
              <a:rPr lang="en-US" b="1" dirty="0" smtClean="0">
                <a:latin typeface="Times New Roman" panose="02020603050405020304" pitchFamily="18" charset="0"/>
                <a:cs typeface="Times New Roman" panose="02020603050405020304" pitchFamily="18" charset="0"/>
              </a:rPr>
              <a:t> battery </a:t>
            </a:r>
            <a:r>
              <a:rPr lang="en-US" b="1" dirty="0">
                <a:latin typeface="Times New Roman" panose="02020603050405020304" pitchFamily="18" charset="0"/>
                <a:cs typeface="Times New Roman" panose="02020603050405020304" pitchFamily="18" charset="0"/>
              </a:rPr>
              <a:t>rate</a:t>
            </a:r>
            <a:r>
              <a:rPr lang="en-US" b="1"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more than </a:t>
            </a:r>
            <a:r>
              <a:rPr lang="en-US" b="1" dirty="0">
                <a:latin typeface="Times New Roman" panose="02020603050405020304" pitchFamily="18" charset="0"/>
                <a:cs typeface="Times New Roman" panose="02020603050405020304" pitchFamily="18" charset="0"/>
              </a:rPr>
              <a:t>available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amount of stored </a:t>
            </a:r>
            <a:r>
              <a:rPr lang="en-US" dirty="0">
                <a:latin typeface="Times New Roman" panose="02020603050405020304" pitchFamily="18" charset="0"/>
                <a:cs typeface="Times New Roman" panose="02020603050405020304" pitchFamily="18" charset="0"/>
              </a:rPr>
              <a:t>energy. </a:t>
            </a:r>
          </a:p>
        </p:txBody>
      </p:sp>
      <p:sp>
        <p:nvSpPr>
          <p:cNvPr id="18" name="TextBox 17"/>
          <p:cNvSpPr txBox="1"/>
          <p:nvPr/>
        </p:nvSpPr>
        <p:spPr>
          <a:xfrm>
            <a:off x="323150" y="88481"/>
            <a:ext cx="4234781"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Non-Linear Model Description</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25</a:t>
            </a:fld>
            <a:endParaRPr lang="en-US"/>
          </a:p>
        </p:txBody>
      </p:sp>
    </p:spTree>
    <p:extLst>
      <p:ext uri="{BB962C8B-B14F-4D97-AF65-F5344CB8AC3E}">
        <p14:creationId xmlns:p14="http://schemas.microsoft.com/office/powerpoint/2010/main" val="44133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4200" y="1128120"/>
            <a:ext cx="9499600" cy="4662815"/>
          </a:xfrm>
          <a:prstGeom prst="rect">
            <a:avLst/>
          </a:prstGeom>
          <a:noFill/>
        </p:spPr>
        <p:txBody>
          <a:bodyPr wrap="square" rtlCol="0">
            <a:spAutoFit/>
          </a:bodyPr>
          <a:lstStyle/>
          <a:p>
            <a:pPr marL="0" lvl="3">
              <a:lnSpc>
                <a:spcPct val="150000"/>
              </a:lnSpc>
            </a:pPr>
            <a:r>
              <a:rPr lang="en-US" dirty="0">
                <a:latin typeface="Times New Roman" panose="02020603050405020304" pitchFamily="18" charset="0"/>
                <a:cs typeface="Times New Roman" panose="02020603050405020304" pitchFamily="18" charset="0"/>
              </a:rPr>
              <a:t>(5)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min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PV</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RC</a:t>
            </a:r>
            <a:r>
              <a:rPr lang="en-US" baseline="-25000" dirty="0" err="1">
                <a:latin typeface="Times New Roman" panose="02020603050405020304" pitchFamily="18" charset="0"/>
                <a:cs typeface="Times New Roman" panose="02020603050405020304" pitchFamily="18" charset="0"/>
              </a:rPr>
              <a:t>In</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a:lnSpc>
                <a:spcPct val="150000"/>
              </a:lnSpc>
            </a:pPr>
            <a:r>
              <a:rPr lang="en-US" dirty="0" smtClean="0">
                <a:latin typeface="Times New Roman" panose="02020603050405020304" pitchFamily="18" charset="0"/>
                <a:cs typeface="Times New Roman" panose="02020603050405020304" pitchFamily="18" charset="0"/>
              </a:rPr>
              <a:t>(6)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min {</a:t>
            </a:r>
            <a:r>
              <a:rPr lang="en-US" dirty="0" err="1" smtClean="0">
                <a:latin typeface="Times New Roman" panose="02020603050405020304" pitchFamily="18" charset="0"/>
                <a:cs typeface="Times New Roman" panose="02020603050405020304" pitchFamily="18" charset="0"/>
              </a:rPr>
              <a:t>PV</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RB </a:t>
            </a:r>
            <a:r>
              <a:rPr lang="en-US" dirty="0" smtClean="0">
                <a:latin typeface="Times New Roman" panose="02020603050405020304" pitchFamily="18" charset="0"/>
                <a:cs typeface="Times New Roman" panose="02020603050405020304" pitchFamily="18" charset="0"/>
              </a:rPr>
              <a:t>}	</a:t>
            </a:r>
          </a:p>
          <a:p>
            <a:pPr algn="just">
              <a:lnSpc>
                <a:spcPct val="150000"/>
              </a:lnSpc>
            </a:pPr>
            <a:r>
              <a:rPr lang="en-US" dirty="0" smtClean="0">
                <a:latin typeface="Times New Roman" panose="02020603050405020304" pitchFamily="18" charset="0"/>
                <a:cs typeface="Times New Roman" panose="02020603050405020304" pitchFamily="18" charset="0"/>
              </a:rPr>
              <a:t>	Energy </a:t>
            </a:r>
            <a:r>
              <a:rPr lang="en-US" dirty="0">
                <a:latin typeface="Times New Roman" panose="02020603050405020304" pitchFamily="18" charset="0"/>
                <a:cs typeface="Times New Roman" panose="02020603050405020304" pitchFamily="18" charset="0"/>
              </a:rPr>
              <a:t>cannot be charged into the system </a:t>
            </a:r>
            <a:r>
              <a:rPr lang="en-US" b="1" dirty="0">
                <a:latin typeface="Times New Roman" panose="02020603050405020304" pitchFamily="18" charset="0"/>
                <a:cs typeface="Times New Roman" panose="02020603050405020304" pitchFamily="18" charset="0"/>
              </a:rPr>
              <a:t>faster</a:t>
            </a:r>
            <a:r>
              <a:rPr lang="en-US" dirty="0">
                <a:latin typeface="Times New Roman" panose="02020603050405020304" pitchFamily="18" charset="0"/>
                <a:cs typeface="Times New Roman" panose="02020603050405020304" pitchFamily="18" charset="0"/>
              </a:rPr>
              <a:t> than </a:t>
            </a:r>
            <a:r>
              <a:rPr lang="en-US" b="1" dirty="0">
                <a:latin typeface="Times New Roman" panose="02020603050405020304" pitchFamily="18" charset="0"/>
                <a:cs typeface="Times New Roman" panose="02020603050405020304" pitchFamily="18" charset="0"/>
              </a:rPr>
              <a:t>maximum compressor’s rate and 		</a:t>
            </a:r>
            <a:r>
              <a:rPr lang="en-US" b="1" dirty="0" smtClean="0">
                <a:latin typeface="Times New Roman" panose="02020603050405020304" pitchFamily="18" charset="0"/>
                <a:cs typeface="Times New Roman" panose="02020603050405020304" pitchFamily="18" charset="0"/>
              </a:rPr>
              <a:t>battery’s </a:t>
            </a:r>
            <a:r>
              <a:rPr lang="en-US" b="1" dirty="0">
                <a:latin typeface="Times New Roman" panose="02020603050405020304" pitchFamily="18" charset="0"/>
                <a:cs typeface="Times New Roman" panose="02020603050405020304" pitchFamily="18" charset="0"/>
              </a:rPr>
              <a:t>rate</a:t>
            </a:r>
            <a:r>
              <a:rPr lang="en-US" dirty="0">
                <a:latin typeface="Times New Roman" panose="02020603050405020304" pitchFamily="18" charset="0"/>
                <a:cs typeface="Times New Roman" panose="02020603050405020304" pitchFamily="18" charset="0"/>
              </a:rPr>
              <a:t>. Also, the difference in energy level cannot exceed </a:t>
            </a:r>
            <a:r>
              <a:rPr lang="en-US" dirty="0" smtClean="0">
                <a:latin typeface="Times New Roman" panose="02020603050405020304" pitchFamily="18" charset="0"/>
                <a:cs typeface="Times New Roman" panose="02020603050405020304" pitchFamily="18" charset="0"/>
              </a:rPr>
              <a:t>the part of </a:t>
            </a:r>
            <a:r>
              <a:rPr lang="en-US" b="1" dirty="0" smtClean="0">
                <a:latin typeface="Times New Roman" panose="02020603050405020304" pitchFamily="18" charset="0"/>
                <a:cs typeface="Times New Roman" panose="02020603050405020304" pitchFamily="18" charset="0"/>
              </a:rPr>
              <a:t>PV  	generation </a:t>
            </a:r>
            <a:r>
              <a:rPr lang="en-US" dirty="0" smtClean="0">
                <a:latin typeface="Times New Roman" panose="02020603050405020304" pitchFamily="18" charset="0"/>
                <a:cs typeface="Times New Roman" panose="02020603050405020304" pitchFamily="18" charset="0"/>
              </a:rPr>
              <a:t>which goes for </a:t>
            </a:r>
            <a:r>
              <a:rPr lang="en-US" b="1" dirty="0" smtClean="0">
                <a:latin typeface="Times New Roman" panose="02020603050405020304" pitchFamily="18" charset="0"/>
                <a:cs typeface="Times New Roman" panose="02020603050405020304" pitchFamily="18" charset="0"/>
              </a:rPr>
              <a:t>feeding storage systems</a:t>
            </a:r>
            <a:r>
              <a:rPr lang="en-US" dirty="0" smtClean="0">
                <a:latin typeface="Times New Roman" panose="02020603050405020304" pitchFamily="18" charset="0"/>
                <a:cs typeface="Times New Roman" panose="02020603050405020304" pitchFamily="18" charset="0"/>
              </a:rPr>
              <a:t>.</a:t>
            </a:r>
          </a:p>
          <a:p>
            <a:pPr algn="just">
              <a:lnSpc>
                <a:spcPct val="150000"/>
              </a:lnSpc>
            </a:pPr>
            <a:endParaRPr lang="en-US" dirty="0" smtClean="0">
              <a:latin typeface="Times New Roman" panose="02020603050405020304" pitchFamily="18" charset="0"/>
              <a:cs typeface="Times New Roman" panose="02020603050405020304" pitchFamily="18" charset="0"/>
            </a:endParaRPr>
          </a:p>
          <a:p>
            <a:pPr marL="0" lvl="3" algn="just">
              <a:lnSpc>
                <a:spcPct val="150000"/>
              </a:lnSpc>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7)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&lt;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endParaRPr lang="en-US" baseline="-25000" dirty="0">
              <a:latin typeface="Times New Roman" panose="02020603050405020304" pitchFamily="18" charset="0"/>
              <a:cs typeface="Times New Roman" panose="02020603050405020304" pitchFamily="18" charset="0"/>
            </a:endParaRPr>
          </a:p>
          <a:p>
            <a:pPr lvl="2" algn="just">
              <a:lnSpc>
                <a:spcPct val="150000"/>
              </a:lnSpc>
            </a:pPr>
            <a:r>
              <a:rPr lang="en-US" dirty="0" smtClean="0">
                <a:latin typeface="Times New Roman" panose="02020603050405020304" pitchFamily="18" charset="0"/>
                <a:cs typeface="Times New Roman" panose="02020603050405020304" pitchFamily="18" charset="0"/>
              </a:rPr>
              <a:t>Total </a:t>
            </a:r>
            <a:r>
              <a:rPr lang="en-US" dirty="0">
                <a:latin typeface="Times New Roman" panose="02020603050405020304" pitchFamily="18" charset="0"/>
                <a:cs typeface="Times New Roman" panose="02020603050405020304" pitchFamily="18" charset="0"/>
              </a:rPr>
              <a:t>amount of </a:t>
            </a:r>
            <a:r>
              <a:rPr lang="en-US" b="1" dirty="0">
                <a:latin typeface="Times New Roman" panose="02020603050405020304" pitchFamily="18" charset="0"/>
                <a:cs typeface="Times New Roman" panose="02020603050405020304" pitchFamily="18" charset="0"/>
              </a:rPr>
              <a:t>stored energy </a:t>
            </a:r>
            <a:r>
              <a:rPr lang="en-US" dirty="0">
                <a:latin typeface="Times New Roman" panose="02020603050405020304" pitchFamily="18" charset="0"/>
                <a:cs typeface="Times New Roman" panose="02020603050405020304" pitchFamily="18" charset="0"/>
              </a:rPr>
              <a:t>by </a:t>
            </a:r>
            <a:r>
              <a:rPr lang="en-US" b="1" dirty="0">
                <a:latin typeface="Times New Roman" panose="02020603050405020304" pitchFamily="18" charset="0"/>
                <a:cs typeface="Times New Roman" panose="02020603050405020304" pitchFamily="18" charset="0"/>
              </a:rPr>
              <a:t>all storage </a:t>
            </a:r>
            <a:r>
              <a:rPr lang="en-US" b="1" dirty="0" smtClean="0">
                <a:latin typeface="Times New Roman" panose="02020603050405020304" pitchFamily="18" charset="0"/>
                <a:cs typeface="Times New Roman" panose="02020603050405020304" pitchFamily="18" charset="0"/>
              </a:rPr>
              <a:t>systems </a:t>
            </a:r>
            <a:r>
              <a:rPr lang="en-US" dirty="0" smtClean="0">
                <a:latin typeface="Times New Roman" panose="02020603050405020304" pitchFamily="18" charset="0"/>
                <a:cs typeface="Times New Roman" panose="02020603050405020304" pitchFamily="18" charset="0"/>
              </a:rPr>
              <a:t>plus</a:t>
            </a:r>
            <a:r>
              <a:rPr lang="en-US" b="1" dirty="0" smtClean="0">
                <a:latin typeface="Times New Roman" panose="02020603050405020304" pitchFamily="18" charset="0"/>
                <a:cs typeface="Times New Roman" panose="02020603050405020304" pitchFamily="18" charset="0"/>
              </a:rPr>
              <a:t> PV generation that goes directly to meet the demand </a:t>
            </a:r>
            <a:r>
              <a:rPr lang="en-US" dirty="0">
                <a:latin typeface="Times New Roman" panose="02020603050405020304" pitchFamily="18" charset="0"/>
                <a:cs typeface="Times New Roman" panose="02020603050405020304" pitchFamily="18" charset="0"/>
              </a:rPr>
              <a:t>during hour t </a:t>
            </a:r>
            <a:r>
              <a:rPr lang="en-US" b="1" dirty="0">
                <a:latin typeface="Times New Roman" panose="02020603050405020304" pitchFamily="18" charset="0"/>
                <a:cs typeface="Times New Roman" panose="02020603050405020304" pitchFamily="18" charset="0"/>
              </a:rPr>
              <a:t>cannot exceed</a:t>
            </a:r>
            <a:r>
              <a:rPr lang="en-US" dirty="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PV generation </a:t>
            </a:r>
            <a:r>
              <a:rPr lang="en-US" dirty="0">
                <a:latin typeface="Times New Roman" panose="02020603050405020304" pitchFamily="18" charset="0"/>
                <a:cs typeface="Times New Roman" panose="02020603050405020304" pitchFamily="18" charset="0"/>
              </a:rPr>
              <a:t>during that time since, PV generation is the only source for feeding all storage systems.</a:t>
            </a:r>
          </a:p>
          <a:p>
            <a:pPr lvl="2" algn="just">
              <a:lnSpc>
                <a:spcPct val="150000"/>
              </a:lnSpc>
            </a:pPr>
            <a:endParaRPr lang="en-US"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231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Non-Linear Model</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26</a:t>
            </a:fld>
            <a:endParaRPr lang="en-US"/>
          </a:p>
        </p:txBody>
      </p:sp>
    </p:spTree>
    <p:extLst>
      <p:ext uri="{BB962C8B-B14F-4D97-AF65-F5344CB8AC3E}">
        <p14:creationId xmlns:p14="http://schemas.microsoft.com/office/powerpoint/2010/main" val="3779545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2550" y="2333685"/>
            <a:ext cx="10192448" cy="4524315"/>
          </a:xfrm>
          <a:prstGeom prst="rect">
            <a:avLst/>
          </a:prstGeom>
          <a:noFill/>
        </p:spPr>
        <p:txBody>
          <a:bodyPr wrap="square" rtlCol="0">
            <a:spAutoFit/>
          </a:bodyPr>
          <a:lstStyle/>
          <a:p>
            <a:pPr marL="742950" lvl="1"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Inequality (8) </a:t>
            </a:r>
            <a:r>
              <a:rPr lang="en-US" dirty="0">
                <a:latin typeface="Times New Roman" panose="02020603050405020304" pitchFamily="18" charset="0"/>
                <a:cs typeface="Times New Roman" panose="02020603050405020304" pitchFamily="18" charset="0"/>
              </a:rPr>
              <a:t>can guarantee that </a:t>
            </a:r>
            <a:r>
              <a:rPr lang="en-US" dirty="0" smtClean="0">
                <a:latin typeface="Times New Roman" panose="02020603050405020304" pitchFamily="18" charset="0"/>
                <a:cs typeface="Times New Roman" panose="02020603050405020304" pitchFamily="18" charset="0"/>
              </a:rPr>
              <a:t>shortage will not occur in this system.</a:t>
            </a:r>
          </a:p>
          <a:p>
            <a:pPr marL="742950" lvl="1"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Shortage can be added to this model but, maximum amount of shortage and the penalty for the shortage should be considered</a:t>
            </a:r>
            <a:r>
              <a:rPr lang="en-US" dirty="0" smtClean="0">
                <a:latin typeface="Times New Roman" panose="02020603050405020304" pitchFamily="18" charset="0"/>
                <a:cs typeface="Times New Roman" panose="02020603050405020304" pitchFamily="18" charset="0"/>
              </a:rPr>
              <a:t>.</a:t>
            </a:r>
          </a:p>
          <a:p>
            <a:pPr marL="742950" lvl="1" indent="-285750" algn="just">
              <a:lnSpc>
                <a:spcPct val="15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algn="just">
              <a:lnSpc>
                <a:spcPct val="150000"/>
              </a:lnSpc>
            </a:pPr>
            <a:r>
              <a:rPr lang="en-US" dirty="0" smtClean="0">
                <a:latin typeface="Times New Roman" panose="02020603050405020304" pitchFamily="18" charset="0"/>
                <a:ea typeface="SimSun" panose="02010600030101010101" pitchFamily="2" charset="-122"/>
              </a:rPr>
              <a:t>(8’) </a:t>
            </a:r>
            <a:r>
              <a:rPr lang="en-US" dirty="0">
                <a:latin typeface="Times New Roman" panose="02020603050405020304" pitchFamily="18" charset="0"/>
                <a:ea typeface="SimSun" panose="02010600030101010101" pitchFamily="2" charset="-122"/>
              </a:rPr>
              <a:t>	</a:t>
            </a:r>
            <a:r>
              <a:rPr lang="en-US" dirty="0" err="1">
                <a:latin typeface="Times New Roman" panose="02020603050405020304" pitchFamily="18" charset="0"/>
                <a:ea typeface="SimSun" panose="02010600030101010101" pitchFamily="2" charset="-122"/>
              </a:rPr>
              <a:t>X</a:t>
            </a:r>
            <a:r>
              <a:rPr lang="en-US" baseline="-25000" dirty="0" err="1">
                <a:latin typeface="Times New Roman" panose="02020603050405020304" pitchFamily="18" charset="0"/>
                <a:ea typeface="SimSun" panose="02010600030101010101" pitchFamily="2" charset="-122"/>
              </a:rPr>
              <a:t>t</a:t>
            </a:r>
            <a:r>
              <a:rPr lang="en-US" dirty="0">
                <a:latin typeface="Times New Roman" panose="02020603050405020304" pitchFamily="18" charset="0"/>
                <a:ea typeface="SimSun" panose="02010600030101010101" pitchFamily="2" charset="-122"/>
              </a:rPr>
              <a:t> + </a:t>
            </a:r>
            <a:r>
              <a:rPr lang="en-US" dirty="0" err="1">
                <a:latin typeface="Times New Roman" panose="02020603050405020304" pitchFamily="18" charset="0"/>
                <a:ea typeface="SimSun" panose="02010600030101010101" pitchFamily="2" charset="-122"/>
              </a:rPr>
              <a:t>Y</a:t>
            </a:r>
            <a:r>
              <a:rPr lang="en-US" baseline="-25000" dirty="0" err="1">
                <a:latin typeface="Times New Roman" panose="02020603050405020304" pitchFamily="18" charset="0"/>
                <a:ea typeface="SimSun" panose="02010600030101010101" pitchFamily="2" charset="-122"/>
              </a:rPr>
              <a:t>t</a:t>
            </a:r>
            <a:r>
              <a:rPr lang="en-US" dirty="0">
                <a:latin typeface="Times New Roman" panose="02020603050405020304" pitchFamily="18" charset="0"/>
                <a:ea typeface="SimSun" panose="02010600030101010101" pitchFamily="2" charset="-122"/>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ea typeface="SimSun" panose="02010600030101010101" pitchFamily="2" charset="-122"/>
              </a:rPr>
              <a:t>– </a:t>
            </a:r>
            <a:r>
              <a:rPr lang="en-US" dirty="0">
                <a:latin typeface="Times New Roman" panose="02020603050405020304" pitchFamily="18" charset="0"/>
                <a:ea typeface="SimSun" panose="02010600030101010101" pitchFamily="2" charset="-122"/>
              </a:rPr>
              <a:t>S ≥ D</a:t>
            </a:r>
            <a:r>
              <a:rPr lang="en-US" baseline="-25000" dirty="0">
                <a:latin typeface="Times New Roman" panose="02020603050405020304" pitchFamily="18" charset="0"/>
                <a:ea typeface="SimSun" panose="02010600030101010101" pitchFamily="2" charset="-122"/>
              </a:rPr>
              <a:t>t</a:t>
            </a:r>
            <a:r>
              <a:rPr lang="en-US" dirty="0">
                <a:latin typeface="Times New Roman" panose="02020603050405020304" pitchFamily="18" charset="0"/>
                <a:ea typeface="SimSun" panose="02010600030101010101" pitchFamily="2" charset="-122"/>
              </a:rPr>
              <a:t> </a:t>
            </a:r>
          </a:p>
          <a:p>
            <a:pPr algn="just">
              <a:lnSpc>
                <a:spcPct val="150000"/>
              </a:lnSpc>
            </a:pPr>
            <a:r>
              <a:rPr lang="en-US" dirty="0" smtClean="0">
                <a:latin typeface="Times New Roman" panose="02020603050405020304" pitchFamily="18" charset="0"/>
                <a:ea typeface="SimSun" panose="02010600030101010101" pitchFamily="2" charset="-122"/>
              </a:rPr>
              <a:t>(12)</a:t>
            </a:r>
            <a:r>
              <a:rPr lang="en-US" b="1" dirty="0" smtClean="0">
                <a:latin typeface="Times New Roman" panose="02020603050405020304" pitchFamily="18" charset="0"/>
                <a:ea typeface="SimSun" panose="02010600030101010101" pitchFamily="2" charset="-122"/>
              </a:rPr>
              <a:t>	</a:t>
            </a:r>
            <a:r>
              <a:rPr lang="en-US" dirty="0" smtClean="0">
                <a:latin typeface="Times New Roman" panose="02020603050405020304" pitchFamily="18" charset="0"/>
                <a:ea typeface="SimSun" panose="02010600030101010101" pitchFamily="2" charset="-122"/>
              </a:rPr>
              <a:t>S </a:t>
            </a:r>
            <a:r>
              <a:rPr lang="en-US" dirty="0">
                <a:latin typeface="Times New Roman" panose="02020603050405020304" pitchFamily="18" charset="0"/>
                <a:ea typeface="SimSun" panose="02010600030101010101" pitchFamily="2" charset="-122"/>
              </a:rPr>
              <a:t>≤ </a:t>
            </a:r>
            <a:r>
              <a:rPr lang="en-US" dirty="0" err="1" smtClean="0">
                <a:latin typeface="Times New Roman" panose="02020603050405020304" pitchFamily="18" charset="0"/>
                <a:ea typeface="SimSun" panose="02010600030101010101" pitchFamily="2" charset="-122"/>
              </a:rPr>
              <a:t>S</a:t>
            </a:r>
            <a:r>
              <a:rPr lang="en-US" baseline="-25000" dirty="0" err="1" smtClean="0">
                <a:latin typeface="Times New Roman" panose="02020603050405020304" pitchFamily="18" charset="0"/>
                <a:ea typeface="SimSun" panose="02010600030101010101" pitchFamily="2" charset="-122"/>
              </a:rPr>
              <a:t>max</a:t>
            </a:r>
            <a:endParaRPr lang="en-US" baseline="-25000" dirty="0" smtClean="0">
              <a:latin typeface="Times New Roman" panose="02020603050405020304" pitchFamily="18" charset="0"/>
              <a:ea typeface="SimSun" panose="02010600030101010101" pitchFamily="2" charset="-122"/>
            </a:endParaRPr>
          </a:p>
          <a:p>
            <a:pPr algn="just">
              <a:lnSpc>
                <a:spcPct val="150000"/>
              </a:lnSpc>
            </a:pPr>
            <a:r>
              <a:rPr lang="en-US" dirty="0" smtClean="0">
                <a:latin typeface="Times New Roman" panose="02020603050405020304" pitchFamily="18" charset="0"/>
                <a:ea typeface="SimSun" panose="02010600030101010101" pitchFamily="2" charset="-122"/>
              </a:rPr>
              <a:t>	</a:t>
            </a:r>
          </a:p>
          <a:p>
            <a:pPr marL="742950" lvl="1" indent="-285750" algn="just">
              <a:lnSpc>
                <a:spcPct val="150000"/>
              </a:lnSpc>
              <a:buFont typeface="Arial" panose="020B0604020202020204" pitchFamily="34" charset="0"/>
              <a:buChar char="•"/>
            </a:pPr>
            <a:r>
              <a:rPr lang="en-US" dirty="0" smtClean="0">
                <a:latin typeface="Times New Roman" panose="02020603050405020304" pitchFamily="18" charset="0"/>
                <a:ea typeface="SimSun" panose="02010600030101010101" pitchFamily="2" charset="-122"/>
              </a:rPr>
              <a:t>(</a:t>
            </a:r>
            <a:r>
              <a:rPr lang="en-US" dirty="0">
                <a:latin typeface="Times New Roman" panose="02020603050405020304" pitchFamily="18" charset="0"/>
                <a:ea typeface="SimSun" panose="02010600030101010101" pitchFamily="2" charset="-122"/>
              </a:rPr>
              <a:t>9</a:t>
            </a:r>
            <a:r>
              <a:rPr lang="en-US" dirty="0" smtClean="0">
                <a:latin typeface="Times New Roman" panose="02020603050405020304" pitchFamily="18" charset="0"/>
                <a:ea typeface="SimSun" panose="02010600030101010101" pitchFamily="2" charset="-122"/>
              </a:rPr>
              <a:t>)  and (10) shows that the part PV generation that goes for meeting the demand cannot exceed the demand and PV generation.</a:t>
            </a:r>
          </a:p>
          <a:p>
            <a:pPr marL="742950" lvl="1" indent="-285750" algn="just">
              <a:lnSpc>
                <a:spcPct val="150000"/>
              </a:lnSpc>
              <a:buFont typeface="Arial" panose="020B0604020202020204" pitchFamily="34" charset="0"/>
              <a:buChar char="•"/>
            </a:pPr>
            <a:r>
              <a:rPr lang="en-US" dirty="0" smtClean="0">
                <a:latin typeface="Times New Roman" panose="02020603050405020304" pitchFamily="18" charset="0"/>
                <a:ea typeface="SimSun" panose="02010600030101010101" pitchFamily="2" charset="-122"/>
              </a:rPr>
              <a:t>(10) is the capacity limitations of the grid generation.		</a:t>
            </a:r>
            <a:endParaRPr lang="en-US" dirty="0">
              <a:latin typeface="Times New Roman" panose="02020603050405020304" pitchFamily="18" charset="0"/>
              <a:ea typeface="SimSun" panose="02010600030101010101" pitchFamily="2" charset="-122"/>
            </a:endParaRPr>
          </a:p>
          <a:p>
            <a:endParaRPr lang="en-US" dirty="0"/>
          </a:p>
        </p:txBody>
      </p:sp>
      <p:sp>
        <p:nvSpPr>
          <p:cNvPr id="12" name="TextBox 11"/>
          <p:cNvSpPr txBox="1"/>
          <p:nvPr/>
        </p:nvSpPr>
        <p:spPr>
          <a:xfrm>
            <a:off x="323151" y="88481"/>
            <a:ext cx="379407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Non-Linear Model</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810372" y="727110"/>
            <a:ext cx="5293471" cy="2031325"/>
          </a:xfrm>
          <a:prstGeom prst="rect">
            <a:avLst/>
          </a:prstGeom>
          <a:noFill/>
        </p:spPr>
        <p:txBody>
          <a:bodyPr wrap="square" rtlCol="0">
            <a:spAutoFit/>
          </a:bodyPr>
          <a:lstStyle/>
          <a:p>
            <a:pPr marL="1714500" lvl="3" indent="-342900">
              <a:lnSpc>
                <a:spcPct val="150000"/>
              </a:lnSpc>
              <a:buAutoNum type="arabicParenBoth" startAt="8"/>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X</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D</a:t>
            </a:r>
            <a:r>
              <a:rPr lang="en-US" baseline="-25000" dirty="0">
                <a:latin typeface="Times New Roman" panose="02020603050405020304" pitchFamily="18" charset="0"/>
                <a:cs typeface="Times New Roman" panose="02020603050405020304" pitchFamily="18" charset="0"/>
              </a:rPr>
              <a:t>t</a:t>
            </a:r>
          </a:p>
          <a:p>
            <a:pPr marL="1714500" lvl="3" indent="-342900">
              <a:lnSpc>
                <a:spcPct val="150000"/>
              </a:lnSpc>
              <a:buFontTx/>
              <a:buAutoNum type="arabicParenBoth" startAt="8"/>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baseline="-25000" dirty="0" smtClean="0">
                <a:latin typeface="Times New Roman" panose="02020603050405020304" pitchFamily="18" charset="0"/>
                <a:cs typeface="Times New Roman" panose="02020603050405020304" pitchFamily="18" charset="0"/>
              </a:rPr>
              <a:t>t</a:t>
            </a:r>
          </a:p>
          <a:p>
            <a:pPr marL="1714500" lvl="3" indent="-342900">
              <a:lnSpc>
                <a:spcPct val="150000"/>
              </a:lnSpc>
              <a:buFontTx/>
              <a:buAutoNum type="arabicParenBoth" startAt="8"/>
            </a:pP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PV</a:t>
            </a:r>
            <a:r>
              <a:rPr lang="en-US" baseline="-25000" dirty="0" err="1" smtClean="0">
                <a:latin typeface="Times New Roman" panose="02020603050405020304" pitchFamily="18" charset="0"/>
                <a:cs typeface="Times New Roman" panose="02020603050405020304" pitchFamily="18" charset="0"/>
              </a:rPr>
              <a:t>t</a:t>
            </a:r>
            <a:endParaRPr lang="en-US" baseline="-25000" dirty="0">
              <a:latin typeface="Times New Roman" panose="02020603050405020304" pitchFamily="18" charset="0"/>
              <a:cs typeface="Times New Roman" panose="02020603050405020304" pitchFamily="18" charset="0"/>
            </a:endParaRPr>
          </a:p>
          <a:p>
            <a:pPr lvl="3">
              <a:lnSpc>
                <a:spcPct val="150000"/>
              </a:lnSpc>
            </a:pPr>
            <a:r>
              <a:rPr lang="en-US" dirty="0">
                <a:latin typeface="Times New Roman" panose="02020603050405020304" pitchFamily="18" charset="0"/>
                <a:cs typeface="Times New Roman" panose="02020603050405020304" pitchFamily="18" charset="0"/>
              </a:rPr>
              <a:t>(11)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X</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Grid </a:t>
            </a:r>
          </a:p>
          <a:p>
            <a:endParaRPr lang="en-US" dirty="0"/>
          </a:p>
        </p:txBody>
      </p:sp>
      <p:sp>
        <p:nvSpPr>
          <p:cNvPr id="2" name="Slide Number Placeholder 1"/>
          <p:cNvSpPr>
            <a:spLocks noGrp="1"/>
          </p:cNvSpPr>
          <p:nvPr>
            <p:ph type="sldNum" sz="quarter" idx="12"/>
          </p:nvPr>
        </p:nvSpPr>
        <p:spPr/>
        <p:txBody>
          <a:bodyPr/>
          <a:lstStyle/>
          <a:p>
            <a:fld id="{921F0BDB-ADAD-4B3D-9DC4-9E459CA86CC4}" type="slidenum">
              <a:rPr lang="en-US" smtClean="0"/>
              <a:t>27</a:t>
            </a:fld>
            <a:endParaRPr lang="en-US"/>
          </a:p>
        </p:txBody>
      </p:sp>
    </p:spTree>
    <p:extLst>
      <p:ext uri="{BB962C8B-B14F-4D97-AF65-F5344CB8AC3E}">
        <p14:creationId xmlns:p14="http://schemas.microsoft.com/office/powerpoint/2010/main" val="1870004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Transforming Non-linear Model to Linear Model</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34833" y="1579459"/>
            <a:ext cx="9702800" cy="5170646"/>
          </a:xfrm>
          <a:prstGeom prst="rect">
            <a:avLst/>
          </a:prstGeom>
          <a:noFill/>
        </p:spPr>
        <p:txBody>
          <a:bodyPr wrap="square" rtlCol="0">
            <a:spAutoFit/>
          </a:bodyPr>
          <a:lstStyle/>
          <a:p>
            <a:pPr lvl="2"/>
            <a:r>
              <a:rPr lang="en-US" sz="1600" dirty="0" err="1" smtClean="0">
                <a:latin typeface="Times New Roman" panose="02020603050405020304" pitchFamily="18" charset="0"/>
                <a:cs typeface="Times New Roman" panose="02020603050405020304" pitchFamily="18" charset="0"/>
              </a:rPr>
              <a:t>S.t.</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1)	SC</a:t>
            </a:r>
            <a:r>
              <a:rPr lang="en-US" sz="1600" baseline="-25000" dirty="0">
                <a:latin typeface="Times New Roman" panose="02020603050405020304" pitchFamily="18" charset="0"/>
                <a:cs typeface="Times New Roman" panose="02020603050405020304" pitchFamily="18" charset="0"/>
              </a:rPr>
              <a:t>t+1</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(2) 	SB</a:t>
            </a:r>
            <a:r>
              <a:rPr lang="en-US" sz="1600" baseline="-25000" dirty="0">
                <a:latin typeface="Times New Roman" panose="02020603050405020304" pitchFamily="18" charset="0"/>
                <a:cs typeface="Times New Roman" panose="02020603050405020304" pitchFamily="18" charset="0"/>
              </a:rPr>
              <a:t>t+1</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(3)	(-)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(4)</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RC</a:t>
            </a:r>
            <a:r>
              <a:rPr lang="en-US" sz="1600" baseline="-25000" dirty="0" err="1">
                <a:latin typeface="Times New Roman" panose="02020603050405020304" pitchFamily="18" charset="0"/>
                <a:cs typeface="Times New Roman" panose="02020603050405020304" pitchFamily="18" charset="0"/>
              </a:rPr>
              <a:t>Out</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(5)	(-)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(6)</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RB</a:t>
            </a:r>
          </a:p>
          <a:p>
            <a:pPr lvl="4"/>
            <a:r>
              <a:rPr lang="en-US" sz="1600" dirty="0">
                <a:latin typeface="Times New Roman" panose="02020603050405020304" pitchFamily="18" charset="0"/>
                <a:cs typeface="Times New Roman" panose="02020603050405020304" pitchFamily="18" charset="0"/>
              </a:rPr>
              <a:t>(7)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PV</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Y</a:t>
            </a:r>
            <a:r>
              <a:rPr lang="en-US" sz="1600" baseline="-25000" dirty="0" err="1" smtClean="0">
                <a:latin typeface="Times New Roman" panose="02020603050405020304" pitchFamily="18" charset="0"/>
                <a:cs typeface="Times New Roman" panose="02020603050405020304" pitchFamily="18" charset="0"/>
              </a:rPr>
              <a:t>t</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(8)</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RC</a:t>
            </a:r>
            <a:r>
              <a:rPr lang="en-US" sz="1600" baseline="-25000" dirty="0" err="1">
                <a:latin typeface="Times New Roman" panose="02020603050405020304" pitchFamily="18" charset="0"/>
                <a:cs typeface="Times New Roman" panose="02020603050405020304" pitchFamily="18" charset="0"/>
              </a:rPr>
              <a:t>In</a:t>
            </a:r>
            <a:endParaRPr lang="en-US" sz="1600" dirty="0">
              <a:latin typeface="Times New Roman" panose="02020603050405020304" pitchFamily="18" charset="0"/>
              <a:cs typeface="Times New Roman" panose="02020603050405020304" pitchFamily="18" charset="0"/>
            </a:endParaRPr>
          </a:p>
          <a:p>
            <a:pPr lvl="4"/>
            <a:r>
              <a:rPr lang="en-US" sz="1600" dirty="0">
                <a:latin typeface="Times New Roman" panose="02020603050405020304" pitchFamily="18" charset="0"/>
                <a:cs typeface="Times New Roman" panose="02020603050405020304" pitchFamily="18" charset="0"/>
              </a:rPr>
              <a:t>(9)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PV</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t>
            </a:r>
            <a:r>
              <a:rPr lang="en-US" sz="1600" dirty="0" err="1" smtClean="0">
                <a:latin typeface="Times New Roman" panose="02020603050405020304" pitchFamily="18" charset="0"/>
                <a:cs typeface="Times New Roman" panose="02020603050405020304" pitchFamily="18" charset="0"/>
              </a:rPr>
              <a:t>Y</a:t>
            </a:r>
            <a:r>
              <a:rPr lang="en-US" sz="1600" baseline="-25000" dirty="0" err="1" smtClean="0">
                <a:latin typeface="Times New Roman" panose="02020603050405020304" pitchFamily="18" charset="0"/>
                <a:cs typeface="Times New Roman" panose="02020603050405020304" pitchFamily="18" charset="0"/>
              </a:rPr>
              <a:t>t</a:t>
            </a:r>
            <a:r>
              <a:rPr lang="en-US" sz="1600" baseline="-250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p>
          <a:p>
            <a:pPr lvl="4"/>
            <a:r>
              <a:rPr lang="en-US" sz="1600" dirty="0">
                <a:latin typeface="Times New Roman" panose="02020603050405020304" pitchFamily="18" charset="0"/>
                <a:cs typeface="Times New Roman" panose="02020603050405020304" pitchFamily="18" charset="0"/>
              </a:rPr>
              <a:t>(10)</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RB</a:t>
            </a:r>
          </a:p>
          <a:p>
            <a:pPr lvl="4"/>
            <a:r>
              <a:rPr lang="en-US" sz="1600" dirty="0">
                <a:latin typeface="Times New Roman" panose="02020603050405020304" pitchFamily="18" charset="0"/>
                <a:cs typeface="Times New Roman" panose="02020603050405020304" pitchFamily="18" charset="0"/>
              </a:rPr>
              <a:t>(11)	</a:t>
            </a:r>
            <a:r>
              <a:rPr lang="en-US" sz="1600" dirty="0" err="1">
                <a:latin typeface="Times New Roman" panose="02020603050405020304" pitchFamily="18" charset="0"/>
                <a:cs typeface="Times New Roman" panose="02020603050405020304" pitchFamily="18" charset="0"/>
              </a:rPr>
              <a:t>Y</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&lt; </a:t>
            </a:r>
            <a:r>
              <a:rPr lang="en-US" sz="1600" dirty="0" err="1">
                <a:latin typeface="Times New Roman" panose="02020603050405020304" pitchFamily="18" charset="0"/>
                <a:cs typeface="Times New Roman" panose="02020603050405020304" pitchFamily="18" charset="0"/>
              </a:rPr>
              <a:t>PV</a:t>
            </a:r>
            <a:r>
              <a:rPr lang="en-US" sz="1600" baseline="-25000" dirty="0" err="1">
                <a:latin typeface="Times New Roman" panose="02020603050405020304" pitchFamily="18" charset="0"/>
                <a:cs typeface="Times New Roman" panose="02020603050405020304" pitchFamily="18" charset="0"/>
              </a:rPr>
              <a:t>t</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endParaRPr lang="en-US" sz="1600" dirty="0" smtClean="0">
              <a:latin typeface="Times New Roman" panose="02020603050405020304" pitchFamily="18" charset="0"/>
              <a:cs typeface="Times New Roman" panose="02020603050405020304" pitchFamily="18" charset="0"/>
            </a:endParaRPr>
          </a:p>
          <a:p>
            <a:pPr lvl="4"/>
            <a:r>
              <a:rPr lang="en-US" sz="1600" dirty="0" smtClean="0">
                <a:latin typeface="Times New Roman" panose="02020603050405020304" pitchFamily="18" charset="0"/>
                <a:cs typeface="Times New Roman" panose="02020603050405020304" pitchFamily="18" charset="0"/>
              </a:rPr>
              <a:t>(12)</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&gt; (1-I)*(-M)                                           </a:t>
            </a:r>
          </a:p>
          <a:p>
            <a:pPr lvl="4"/>
            <a:r>
              <a:rPr lang="en-US" sz="1600" dirty="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13)</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&gt; (1-I)*(-M)  </a:t>
            </a:r>
          </a:p>
          <a:p>
            <a:pPr lvl="4"/>
            <a:r>
              <a:rPr lang="en-US" sz="1600" dirty="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14)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&lt; IM</a:t>
            </a:r>
          </a:p>
          <a:p>
            <a:pPr lvl="4"/>
            <a:r>
              <a:rPr lang="en-US" sz="1600" dirty="0" smtClean="0">
                <a:latin typeface="Times New Roman" panose="02020603050405020304" pitchFamily="18" charset="0"/>
                <a:cs typeface="Times New Roman" panose="02020603050405020304" pitchFamily="18" charset="0"/>
              </a:rPr>
              <a:t>(15)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&lt; IM                       		                                         </a:t>
            </a:r>
            <a:endParaRPr lang="en-US" sz="1600" dirty="0" smtClean="0">
              <a:latin typeface="Times New Roman" panose="02020603050405020304" pitchFamily="18" charset="0"/>
              <a:cs typeface="Times New Roman" panose="02020603050405020304" pitchFamily="18" charset="0"/>
            </a:endParaRPr>
          </a:p>
          <a:p>
            <a:pPr marL="2171700" lvl="4" indent="-342900">
              <a:buAutoNum type="arabicParenBoth" startAt="16"/>
            </a:pP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X</a:t>
            </a:r>
            <a:r>
              <a:rPr lang="en-US" sz="1600" baseline="-25000" dirty="0" err="1" smtClean="0">
                <a:latin typeface="Times New Roman" panose="02020603050405020304" pitchFamily="18" charset="0"/>
                <a:cs typeface="Times New Roman" panose="02020603050405020304" pitchFamily="18" charset="0"/>
              </a:rPr>
              <a:t>t</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Y</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SB</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 D</a:t>
            </a:r>
            <a:r>
              <a:rPr lang="en-US" sz="1600" baseline="-25000" dirty="0">
                <a:latin typeface="Times New Roman" panose="02020603050405020304" pitchFamily="18" charset="0"/>
                <a:cs typeface="Times New Roman" panose="02020603050405020304" pitchFamily="18" charset="0"/>
              </a:rPr>
              <a:t>t </a:t>
            </a:r>
            <a:endParaRPr lang="en-US" sz="1600" baseline="-25000" dirty="0" smtClean="0">
              <a:latin typeface="Times New Roman" panose="02020603050405020304" pitchFamily="18" charset="0"/>
              <a:cs typeface="Times New Roman" panose="02020603050405020304" pitchFamily="18" charset="0"/>
            </a:endParaRPr>
          </a:p>
          <a:p>
            <a:pPr marL="2171700" lvl="4" indent="-342900">
              <a:buAutoNum type="arabicParenBoth" startAt="17"/>
            </a:pP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Y</a:t>
            </a:r>
            <a:r>
              <a:rPr lang="en-US" sz="1600" baseline="-25000" dirty="0" err="1" smtClean="0">
                <a:latin typeface="Times New Roman" panose="02020603050405020304" pitchFamily="18" charset="0"/>
                <a:cs typeface="Times New Roman" panose="02020603050405020304" pitchFamily="18" charset="0"/>
              </a:rPr>
              <a:t>t</a:t>
            </a:r>
            <a:r>
              <a:rPr lang="en-US" sz="1600" baseline="-250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D</a:t>
            </a:r>
            <a:r>
              <a:rPr lang="en-US" sz="1600" baseline="-25000" dirty="0">
                <a:latin typeface="Times New Roman" panose="02020603050405020304" pitchFamily="18" charset="0"/>
                <a:cs typeface="Times New Roman" panose="02020603050405020304" pitchFamily="18" charset="0"/>
              </a:rPr>
              <a:t>t </a:t>
            </a:r>
            <a:endParaRPr lang="en-US" sz="1600" baseline="-25000" dirty="0" smtClean="0">
              <a:latin typeface="Times New Roman" panose="02020603050405020304" pitchFamily="18" charset="0"/>
              <a:cs typeface="Times New Roman" panose="02020603050405020304" pitchFamily="18" charset="0"/>
            </a:endParaRPr>
          </a:p>
          <a:p>
            <a:pPr marL="2171700" lvl="4" indent="-342900">
              <a:buFontTx/>
              <a:buAutoNum type="arabicParenBoth" startAt="17"/>
            </a:pPr>
            <a:r>
              <a:rPr lang="en-US" sz="1600" baseline="-25000" dirty="0">
                <a:latin typeface="Times New Roman" panose="02020603050405020304" pitchFamily="18" charset="0"/>
                <a:cs typeface="Times New Roman" panose="02020603050405020304" pitchFamily="18" charset="0"/>
              </a:rPr>
              <a:t> </a:t>
            </a:r>
            <a:r>
              <a:rPr lang="en-US" sz="1600" baseline="-25000" dirty="0" smtClean="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Y</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PV</a:t>
            </a:r>
            <a:r>
              <a:rPr lang="en-US" sz="1600" baseline="-25000" dirty="0" err="1">
                <a:latin typeface="Times New Roman" panose="02020603050405020304" pitchFamily="18" charset="0"/>
                <a:cs typeface="Times New Roman" panose="02020603050405020304" pitchFamily="18" charset="0"/>
              </a:rPr>
              <a:t>t</a:t>
            </a:r>
            <a:endParaRPr lang="en-US" sz="1600" baseline="-25000" dirty="0">
              <a:latin typeface="Times New Roman" panose="02020603050405020304" pitchFamily="18" charset="0"/>
              <a:cs typeface="Times New Roman" panose="02020603050405020304" pitchFamily="18" charset="0"/>
            </a:endParaRPr>
          </a:p>
          <a:p>
            <a:pPr lvl="4"/>
            <a:r>
              <a:rPr lang="en-US" sz="1600" dirty="0" smtClean="0">
                <a:latin typeface="Times New Roman" panose="02020603050405020304" pitchFamily="18" charset="0"/>
                <a:cs typeface="Times New Roman" panose="02020603050405020304" pitchFamily="18" charset="0"/>
              </a:rPr>
              <a:t>(19)</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X</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Grid </a:t>
            </a:r>
          </a:p>
          <a:p>
            <a:pPr lvl="4"/>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t</a:t>
            </a:r>
            <a:r>
              <a:rPr lang="en-US" sz="1600" baseline="-25000" dirty="0" err="1" smtClean="0">
                <a:latin typeface="Times New Roman" panose="02020603050405020304" pitchFamily="18" charset="0"/>
                <a:cs typeface="Times New Roman" panose="02020603050405020304" pitchFamily="18" charset="0"/>
              </a:rPr>
              <a:t>i</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{0, 1,…..,23}, I ∈ {0,1}, {</a:t>
            </a:r>
            <a:r>
              <a:rPr lang="en-US" sz="1600" dirty="0" err="1">
                <a:latin typeface="Times New Roman" panose="02020603050405020304" pitchFamily="18" charset="0"/>
                <a:cs typeface="Times New Roman" panose="02020603050405020304" pitchFamily="18" charset="0"/>
              </a:rPr>
              <a:t>X</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 </a:t>
            </a:r>
            <a:r>
              <a:rPr lang="en-US" sz="1600" dirty="0" err="1">
                <a:latin typeface="Times New Roman" panose="02020603050405020304" pitchFamily="18" charset="0"/>
                <a:cs typeface="Times New Roman" panose="02020603050405020304" pitchFamily="18" charset="0"/>
              </a:rPr>
              <a:t>Y</a:t>
            </a:r>
            <a:r>
              <a:rPr lang="en-US" sz="1600" baseline="-25000" dirty="0" err="1">
                <a:latin typeface="Times New Roman" panose="02020603050405020304" pitchFamily="18" charset="0"/>
                <a:cs typeface="Times New Roman" panose="02020603050405020304" pitchFamily="18" charset="0"/>
              </a:rPr>
              <a:t>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SC</a:t>
            </a:r>
            <a:r>
              <a:rPr lang="en-US" sz="1600" baseline="-25000" dirty="0" err="1">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r>
              <a:rPr lang="en-US" sz="1600" baseline="-250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SB</a:t>
            </a:r>
            <a:r>
              <a:rPr lang="en-US" sz="1600" baseline="-250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t>
            </a:r>
            <a:r>
              <a:rPr lang="en-US" sz="1600" baseline="-250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0</a:t>
            </a:r>
          </a:p>
        </p:txBody>
      </p:sp>
      <p:sp>
        <p:nvSpPr>
          <p:cNvPr id="2" name="TextBox 1"/>
          <p:cNvSpPr txBox="1"/>
          <p:nvPr/>
        </p:nvSpPr>
        <p:spPr>
          <a:xfrm>
            <a:off x="634833" y="702885"/>
            <a:ext cx="8860860" cy="923330"/>
          </a:xfrm>
          <a:prstGeom prst="rect">
            <a:avLst/>
          </a:prstGeom>
          <a:noFill/>
        </p:spPr>
        <p:txBody>
          <a:bodyPr wrap="square" rtlCol="0">
            <a:spAutoFit/>
          </a:bodyPr>
          <a:lstStyle/>
          <a:p>
            <a:pPr marL="0" lvl="2"/>
            <a:r>
              <a:rPr lang="en-US" dirty="0">
                <a:latin typeface="Times New Roman" panose="02020603050405020304" pitchFamily="18" charset="0"/>
                <a:cs typeface="Times New Roman" panose="02020603050405020304" pitchFamily="18" charset="0"/>
              </a:rPr>
              <a:t>Maximize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I *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(1-I)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e]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 * f ]} + (AĆ </a:t>
            </a:r>
            <a:r>
              <a:rPr lang="en-US"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12"/>
          </p:nvPr>
        </p:nvSpPr>
        <p:spPr/>
        <p:txBody>
          <a:bodyPr/>
          <a:lstStyle/>
          <a:p>
            <a:fld id="{921F0BDB-ADAD-4B3D-9DC4-9E459CA86CC4}" type="slidenum">
              <a:rPr lang="en-US" smtClean="0"/>
              <a:t>28</a:t>
            </a:fld>
            <a:endParaRPr lang="en-US"/>
          </a:p>
        </p:txBody>
      </p:sp>
    </p:spTree>
    <p:extLst>
      <p:ext uri="{BB962C8B-B14F-4D97-AF65-F5344CB8AC3E}">
        <p14:creationId xmlns:p14="http://schemas.microsoft.com/office/powerpoint/2010/main" val="266712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201" y="763499"/>
            <a:ext cx="9296400" cy="2446824"/>
          </a:xfrm>
          <a:prstGeom prst="rect">
            <a:avLst/>
          </a:prstGeom>
          <a:noFill/>
        </p:spPr>
        <p:txBody>
          <a:bodyPr wrap="square" rtlCol="0">
            <a:spAutoFit/>
          </a:bodyPr>
          <a:lstStyle/>
          <a:p>
            <a:pPr marL="0" lvl="1">
              <a:lnSpc>
                <a:spcPct val="150000"/>
              </a:lnSpc>
            </a:pPr>
            <a:r>
              <a:rPr lang="en-US" dirty="0" smtClean="0">
                <a:latin typeface="Times New Roman" panose="02020603050405020304" pitchFamily="18" charset="0"/>
                <a:cs typeface="Times New Roman" panose="02020603050405020304" pitchFamily="18" charset="0"/>
              </a:rPr>
              <a:t>The objective function was not a linear function and it has to transform to linear function.</a:t>
            </a:r>
          </a:p>
          <a:p>
            <a:pPr marL="0" lvl="1">
              <a:lnSpc>
                <a:spcPct val="150000"/>
              </a:lnSpc>
            </a:pP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I</a:t>
            </a:r>
            <a:r>
              <a:rPr lang="en-US" baseline="-25000" dirty="0">
                <a:latin typeface="Times New Roman" panose="02020603050405020304" pitchFamily="18" charset="0"/>
                <a:cs typeface="Times New Roman" panose="02020603050405020304" pitchFamily="18" charset="0"/>
              </a:rPr>
              <a:t>∆SC(t) ≥0, ∆SB(t) ≥0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smtClean="0">
                <a:latin typeface="Times New Roman" panose="02020603050405020304" pitchFamily="18" charset="0"/>
                <a:cs typeface="Times New Roman" panose="02020603050405020304" pitchFamily="18" charset="0"/>
              </a:rPr>
              <a:t>I</a:t>
            </a:r>
            <a:r>
              <a:rPr lang="en-US" baseline="-25000" dirty="0">
                <a:latin typeface="Times New Roman" panose="02020603050405020304" pitchFamily="18" charset="0"/>
                <a:cs typeface="Times New Roman" panose="02020603050405020304" pitchFamily="18" charset="0"/>
              </a:rPr>
              <a:t>∆SC(t) ≤0, ∆SB(t) ≤0</a:t>
            </a:r>
            <a:r>
              <a:rPr lang="en-US" dirty="0">
                <a:latin typeface="Times New Roman" panose="02020603050405020304" pitchFamily="18" charset="0"/>
                <a:cs typeface="Times New Roman" panose="02020603050405020304" pitchFamily="18" charset="0"/>
              </a:rPr>
              <a:t> {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e]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 * f ]} + (AĆ </a:t>
            </a:r>
            <a:r>
              <a:rPr lang="en-US"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marL="0" lvl="1">
              <a:lnSpc>
                <a:spcPct val="150000"/>
              </a:lnSpc>
            </a:pPr>
            <a:endParaRPr lang="en-US" dirty="0" smtClean="0">
              <a:latin typeface="Times New Roman" panose="02020603050405020304" pitchFamily="18" charset="0"/>
              <a:cs typeface="Times New Roman" panose="02020603050405020304" pitchFamily="18" charset="0"/>
            </a:endParaRPr>
          </a:p>
          <a:p>
            <a:pPr marL="0" lvl="1">
              <a:lnSpc>
                <a:spcPct val="150000"/>
              </a:lnSpc>
            </a:pPr>
            <a:endParaRPr lang="en-US" dirty="0">
              <a:latin typeface="Times New Roman" panose="02020603050405020304" pitchFamily="18" charset="0"/>
              <a:cs typeface="Times New Roman" panose="02020603050405020304" pitchFamily="18" charset="0"/>
            </a:endParaRPr>
          </a:p>
          <a:p>
            <a:endParaRPr lang="en-US" dirty="0"/>
          </a:p>
        </p:txBody>
      </p:sp>
      <p:sp>
        <p:nvSpPr>
          <p:cNvPr id="14" name="TextBox 13"/>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Transforming Non-linear Model to Linear Model</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932039" y="2973893"/>
            <a:ext cx="8352637" cy="1338828"/>
          </a:xfrm>
          <a:prstGeom prst="rect">
            <a:avLst/>
          </a:prstGeom>
          <a:noFill/>
        </p:spPr>
        <p:txBody>
          <a:bodyPr wrap="square" rtlCol="0">
            <a:spAutoFit/>
          </a:bodyPr>
          <a:lstStyle/>
          <a:p>
            <a:pPr marL="0" lvl="2">
              <a:lnSpc>
                <a:spcPct val="150000"/>
              </a:lnSpc>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 *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1-I)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 e]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AC</a:t>
            </a:r>
            <a:r>
              <a:rPr lang="en-US" baseline="-25000"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 ) * f ]} + (AĆ </a:t>
            </a:r>
            <a:r>
              <a:rPr lang="en-US"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a:p>
            <a:pPr>
              <a:lnSpc>
                <a:spcPct val="150000"/>
              </a:lnSpc>
            </a:pPr>
            <a:r>
              <a:rPr lang="en-US" dirty="0" smtClean="0">
                <a:latin typeface="Times New Roman" panose="02020603050405020304" pitchFamily="18" charset="0"/>
                <a:cs typeface="Times New Roman" panose="02020603050405020304" pitchFamily="18" charset="0"/>
              </a:rPr>
              <a:t>	</a:t>
            </a:r>
            <a:endParaRPr lang="en-US" dirty="0"/>
          </a:p>
        </p:txBody>
      </p:sp>
      <p:sp>
        <p:nvSpPr>
          <p:cNvPr id="4" name="TextBox 3"/>
          <p:cNvSpPr txBox="1"/>
          <p:nvPr/>
        </p:nvSpPr>
        <p:spPr>
          <a:xfrm>
            <a:off x="1917699" y="3881642"/>
            <a:ext cx="5194300" cy="2585323"/>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&gt; (1-I)*(-M)         </a:t>
            </a:r>
            <a:endParaRPr lang="en-US"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&gt; (1-I)*(-M)  	</a:t>
            </a:r>
            <a:endParaRPr lang="en-US"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&lt; </a:t>
            </a:r>
            <a:r>
              <a:rPr lang="en-US" dirty="0" smtClean="0">
                <a:latin typeface="Times New Roman" panose="02020603050405020304" pitchFamily="18" charset="0"/>
                <a:cs typeface="Times New Roman" panose="02020603050405020304" pitchFamily="18" charset="0"/>
              </a:rPr>
              <a:t>IM</a:t>
            </a:r>
          </a:p>
          <a:p>
            <a:pPr marL="285750" indent="-285750">
              <a:lnSpc>
                <a:spcPct val="2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&lt; IM</a:t>
            </a:r>
          </a:p>
          <a:p>
            <a:endParaRPr lang="en-US" dirty="0"/>
          </a:p>
        </p:txBody>
      </p:sp>
      <p:sp>
        <p:nvSpPr>
          <p:cNvPr id="9" name="Down Arrow 8"/>
          <p:cNvSpPr/>
          <p:nvPr/>
        </p:nvSpPr>
        <p:spPr>
          <a:xfrm>
            <a:off x="4514849" y="2236266"/>
            <a:ext cx="412751" cy="612758"/>
          </a:xfrm>
          <a:prstGeom prst="down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921F0BDB-ADAD-4B3D-9DC4-9E459CA86CC4}" type="slidenum">
              <a:rPr lang="en-US" smtClean="0"/>
              <a:t>29</a:t>
            </a:fld>
            <a:endParaRPr lang="en-US"/>
          </a:p>
        </p:txBody>
      </p:sp>
    </p:spTree>
    <p:extLst>
      <p:ext uri="{BB962C8B-B14F-4D97-AF65-F5344CB8AC3E}">
        <p14:creationId xmlns:p14="http://schemas.microsoft.com/office/powerpoint/2010/main" val="2876277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5528" y="704332"/>
            <a:ext cx="9407312" cy="3754874"/>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Energy </a:t>
            </a:r>
            <a:r>
              <a:rPr lang="en-US" dirty="0" smtClean="0">
                <a:latin typeface="Times New Roman" panose="02020603050405020304" pitchFamily="18" charset="0"/>
                <a:cs typeface="Times New Roman" panose="02020603050405020304" pitchFamily="18" charset="0"/>
              </a:rPr>
              <a:t>source management is important in </a:t>
            </a:r>
            <a:r>
              <a:rPr lang="en-US" b="1" dirty="0" smtClean="0">
                <a:latin typeface="Times New Roman" panose="02020603050405020304" pitchFamily="18" charset="0"/>
                <a:cs typeface="Times New Roman" panose="02020603050405020304" pitchFamily="18" charset="0"/>
              </a:rPr>
              <a:t>domestic</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a:t>
            </a:r>
            <a:r>
              <a:rPr lang="en-US" b="1" dirty="0">
                <a:latin typeface="Times New Roman" panose="02020603050405020304" pitchFamily="18" charset="0"/>
                <a:cs typeface="Times New Roman" panose="02020603050405020304" pitchFamily="18" charset="0"/>
              </a:rPr>
              <a:t>international</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scale.</a:t>
            </a:r>
          </a:p>
          <a:p>
            <a:pPr lvl="4" algn="just">
              <a:lnSpc>
                <a:spcPct val="200000"/>
              </a:lnSpc>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Availability</a:t>
            </a:r>
            <a:endParaRPr lang="en-US" dirty="0">
              <a:latin typeface="Times New Roman" panose="02020603050405020304" pitchFamily="18" charset="0"/>
              <a:cs typeface="Times New Roman" panose="02020603050405020304" pitchFamily="18" charset="0"/>
            </a:endParaRPr>
          </a:p>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Energy Sources </a:t>
            </a:r>
          </a:p>
          <a:p>
            <a:pPr lvl="6" algn="just">
              <a:lnSpc>
                <a:spcPct val="150000"/>
              </a:lnSpc>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Efficiency</a:t>
            </a: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Increasing </a:t>
            </a:r>
            <a:r>
              <a:rPr lang="en-US" b="1" dirty="0">
                <a:latin typeface="Times New Roman" panose="02020603050405020304" pitchFamily="18" charset="0"/>
                <a:cs typeface="Times New Roman" panose="02020603050405020304" pitchFamily="18" charset="0"/>
              </a:rPr>
              <a:t>world population </a:t>
            </a:r>
            <a:r>
              <a:rPr lang="en-US" dirty="0">
                <a:latin typeface="Times New Roman" panose="02020603050405020304" pitchFamily="18" charset="0"/>
                <a:cs typeface="Times New Roman" panose="02020603050405020304" pitchFamily="18" charset="0"/>
              </a:rPr>
              <a:t>leads to requiring </a:t>
            </a:r>
            <a:r>
              <a:rPr lang="en-US" b="1" dirty="0">
                <a:latin typeface="Times New Roman" panose="02020603050405020304" pitchFamily="18" charset="0"/>
                <a:cs typeface="Times New Roman" panose="02020603050405020304" pitchFamily="18" charset="0"/>
              </a:rPr>
              <a:t>increased availability </a:t>
            </a:r>
            <a:r>
              <a:rPr lang="en-US" dirty="0">
                <a:latin typeface="Times New Roman" panose="02020603050405020304" pitchFamily="18" charset="0"/>
                <a:cs typeface="Times New Roman" panose="02020603050405020304" pitchFamily="18" charset="0"/>
              </a:rPr>
              <a:t>of the energy and more </a:t>
            </a:r>
            <a:r>
              <a:rPr lang="en-US" b="1" dirty="0">
                <a:latin typeface="Times New Roman" panose="02020603050405020304" pitchFamily="18" charset="0"/>
                <a:cs typeface="Times New Roman" panose="02020603050405020304" pitchFamily="18" charset="0"/>
              </a:rPr>
              <a:t>effective ways of utilizing </a:t>
            </a:r>
            <a:r>
              <a:rPr lang="en-US" dirty="0">
                <a:latin typeface="Times New Roman" panose="02020603050405020304" pitchFamily="18" charset="0"/>
                <a:cs typeface="Times New Roman" panose="02020603050405020304" pitchFamily="18" charset="0"/>
              </a:rPr>
              <a:t>the available portion of the energy sources</a:t>
            </a:r>
            <a:r>
              <a:rPr lang="en-US" dirty="0" smtClean="0">
                <a:latin typeface="Times New Roman" panose="02020603050405020304" pitchFamily="18" charset="0"/>
                <a:cs typeface="Times New Roman" panose="02020603050405020304" pitchFamily="18" charset="0"/>
              </a:rPr>
              <a:t>.</a:t>
            </a:r>
          </a:p>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Finding a </a:t>
            </a:r>
            <a:r>
              <a:rPr lang="en-US" sz="2000" b="1" dirty="0">
                <a:latin typeface="Times New Roman" panose="02020603050405020304" pitchFamily="18" charset="0"/>
                <a:cs typeface="Times New Roman" panose="02020603050405020304" pitchFamily="18" charset="0"/>
              </a:rPr>
              <a:t>reliable</a:t>
            </a:r>
            <a:r>
              <a:rPr lang="en-US" dirty="0">
                <a:latin typeface="Times New Roman" panose="02020603050405020304" pitchFamily="18" charset="0"/>
                <a:cs typeface="Times New Roman" panose="02020603050405020304" pitchFamily="18" charset="0"/>
              </a:rPr>
              <a:t> and </a:t>
            </a:r>
            <a:r>
              <a:rPr lang="en-US" sz="2000" b="1" dirty="0">
                <a:latin typeface="Times New Roman" panose="02020603050405020304" pitchFamily="18" charset="0"/>
                <a:cs typeface="Times New Roman" panose="02020603050405020304" pitchFamily="18" charset="0"/>
              </a:rPr>
              <a:t>safe</a:t>
            </a:r>
            <a:r>
              <a:rPr lang="en-US" dirty="0">
                <a:latin typeface="Times New Roman" panose="02020603050405020304" pitchFamily="18" charset="0"/>
                <a:cs typeface="Times New Roman" panose="02020603050405020304" pitchFamily="18" charset="0"/>
              </a:rPr>
              <a:t> energy </a:t>
            </a:r>
            <a:r>
              <a:rPr lang="en-US" dirty="0" smtClean="0">
                <a:latin typeface="Times New Roman" panose="02020603050405020304" pitchFamily="18" charset="0"/>
                <a:cs typeface="Times New Roman" panose="02020603050405020304" pitchFamily="18" charset="0"/>
              </a:rPr>
              <a:t>source </a:t>
            </a:r>
            <a:r>
              <a:rPr lang="en-US" dirty="0">
                <a:latin typeface="Times New Roman" panose="02020603050405020304" pitchFamily="18" charset="0"/>
                <a:cs typeface="Times New Roman" panose="02020603050405020304" pitchFamily="18" charset="0"/>
              </a:rPr>
              <a:t>is one of the most important concern in recent years. </a:t>
            </a:r>
          </a:p>
        </p:txBody>
      </p:sp>
      <p:sp>
        <p:nvSpPr>
          <p:cNvPr id="13" name="Oval 12"/>
          <p:cNvSpPr/>
          <p:nvPr/>
        </p:nvSpPr>
        <p:spPr>
          <a:xfrm>
            <a:off x="8947168" y="1110363"/>
            <a:ext cx="2130839" cy="1689273"/>
          </a:xfrm>
          <a:prstGeom prst="ellipse">
            <a:avLst/>
          </a:prstGeom>
          <a:solidFill>
            <a:schemeClr val="accent6"/>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tx1"/>
                </a:solidFill>
                <a:latin typeface="Times New Roman" panose="02020603050405020304" pitchFamily="18" charset="0"/>
                <a:cs typeface="Times New Roman" panose="02020603050405020304" pitchFamily="18" charset="0"/>
              </a:rPr>
              <a:t>Non-Renewable Energy Sources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4" name="Notched Right Arrow 13"/>
          <p:cNvSpPr/>
          <p:nvPr/>
        </p:nvSpPr>
        <p:spPr>
          <a:xfrm rot="5400000">
            <a:off x="9429915" y="3302331"/>
            <a:ext cx="1220529" cy="481839"/>
          </a:xfrm>
          <a:prstGeom prst="notchedRightArrow">
            <a:avLst/>
          </a:prstGeom>
          <a:solidFill>
            <a:schemeClr val="accent6"/>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p:cNvSpPr/>
          <p:nvPr/>
        </p:nvSpPr>
        <p:spPr>
          <a:xfrm rot="21568165">
            <a:off x="9018052" y="4214063"/>
            <a:ext cx="2083331" cy="1583134"/>
          </a:xfrm>
          <a:prstGeom prst="ellipse">
            <a:avLst/>
          </a:prstGeom>
          <a:solidFill>
            <a:schemeClr val="accent6"/>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tx1"/>
                </a:solidFill>
                <a:latin typeface="Times New Roman" panose="02020603050405020304" pitchFamily="18" charset="0"/>
                <a:cs typeface="Times New Roman" panose="02020603050405020304" pitchFamily="18" charset="0"/>
              </a:rPr>
              <a:t>Renewable Energy Sources</a:t>
            </a:r>
            <a:endParaRPr lang="en-US" b="1" dirty="0">
              <a:solidFill>
                <a:schemeClr val="tx1"/>
              </a:solidFill>
              <a:latin typeface="Times New Roman" panose="02020603050405020304" pitchFamily="18" charset="0"/>
              <a:cs typeface="Times New Roman" panose="02020603050405020304" pitchFamily="18" charset="0"/>
            </a:endParaRPr>
          </a:p>
        </p:txBody>
      </p:sp>
      <p:cxnSp>
        <p:nvCxnSpPr>
          <p:cNvPr id="9" name="Straight Arrow Connector 8"/>
          <p:cNvCxnSpPr/>
          <p:nvPr/>
        </p:nvCxnSpPr>
        <p:spPr>
          <a:xfrm flipV="1">
            <a:off x="2048600" y="1712854"/>
            <a:ext cx="1223889" cy="289514"/>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5" name="Straight Arrow Connector 24"/>
          <p:cNvCxnSpPr/>
          <p:nvPr/>
        </p:nvCxnSpPr>
        <p:spPr>
          <a:xfrm>
            <a:off x="2048600" y="2154768"/>
            <a:ext cx="1223889" cy="336015"/>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40768" t="37083" r="40909" b="29247"/>
          <a:stretch/>
        </p:blipFill>
        <p:spPr>
          <a:xfrm>
            <a:off x="4648166" y="4347909"/>
            <a:ext cx="2363517" cy="2510091"/>
          </a:xfrm>
          <a:prstGeom prst="rect">
            <a:avLst/>
          </a:prstGeom>
        </p:spPr>
      </p:pic>
      <p:sp>
        <p:nvSpPr>
          <p:cNvPr id="28" name="TextBox 27"/>
          <p:cNvSpPr txBox="1"/>
          <p:nvPr/>
        </p:nvSpPr>
        <p:spPr>
          <a:xfrm>
            <a:off x="245660" y="4719477"/>
            <a:ext cx="4050569"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US energy sources contribution</a:t>
            </a:r>
            <a:r>
              <a:rPr lang="en-US" dirty="0" smtClean="0"/>
              <a:t>:</a:t>
            </a:r>
            <a:endParaRPr lang="en-US" dirty="0"/>
          </a:p>
        </p:txBody>
      </p:sp>
      <p:sp>
        <p:nvSpPr>
          <p:cNvPr id="2" name="Slide Number Placeholder 1"/>
          <p:cNvSpPr>
            <a:spLocks noGrp="1"/>
          </p:cNvSpPr>
          <p:nvPr>
            <p:ph type="sldNum" sz="quarter" idx="12"/>
          </p:nvPr>
        </p:nvSpPr>
        <p:spPr/>
        <p:txBody>
          <a:bodyPr/>
          <a:lstStyle/>
          <a:p>
            <a:fld id="{921F0BDB-ADAD-4B3D-9DC4-9E459CA86CC4}" type="slidenum">
              <a:rPr lang="en-US" smtClean="0"/>
              <a:t>3</a:t>
            </a:fld>
            <a:endParaRPr lang="en-US"/>
          </a:p>
        </p:txBody>
      </p:sp>
      <p:sp>
        <p:nvSpPr>
          <p:cNvPr id="11" name="TextBox 10"/>
          <p:cNvSpPr txBox="1"/>
          <p:nvPr/>
        </p:nvSpPr>
        <p:spPr>
          <a:xfrm>
            <a:off x="313899" y="119259"/>
            <a:ext cx="499508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Energy Sources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134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4892" y="1785704"/>
            <a:ext cx="10341680" cy="4801314"/>
          </a:xfrm>
          <a:prstGeom prst="rect">
            <a:avLst/>
          </a:prstGeom>
          <a:noFill/>
        </p:spPr>
        <p:txBody>
          <a:bodyPr wrap="square" rtlCol="0">
            <a:spAutoFit/>
          </a:bodyPr>
          <a:lstStyle/>
          <a:p>
            <a:pPr marL="0" lvl="4">
              <a:lnSpc>
                <a:spcPct val="200000"/>
              </a:lnSpc>
            </a:pPr>
            <a:r>
              <a:rPr lang="en-US" dirty="0" smtClean="0">
                <a:latin typeface="Times New Roman" panose="02020603050405020304" pitchFamily="18" charset="0"/>
                <a:ea typeface="SimSun" panose="02010600030101010101" pitchFamily="2" charset="-122"/>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SC</a:t>
            </a:r>
            <a:r>
              <a:rPr lang="en-US" baseline="-25000" dirty="0" err="1" smtClean="0">
                <a:latin typeface="Times New Roman" panose="02020603050405020304" pitchFamily="18" charset="0"/>
                <a:cs typeface="Times New Roman" panose="02020603050405020304" pitchFamily="18" charset="0"/>
              </a:rPr>
              <a:t>t</a:t>
            </a:r>
            <a:endParaRPr lang="en-US" dirty="0" smtClean="0">
              <a:latin typeface="Times New Roman" panose="02020603050405020304" pitchFamily="18" charset="0"/>
              <a:ea typeface="SimSun" panose="02010600030101010101" pitchFamily="2" charset="-122"/>
            </a:endParaRPr>
          </a:p>
          <a:p>
            <a:pPr marL="342900" lvl="4" indent="-342900">
              <a:lnSpc>
                <a:spcPct val="200000"/>
              </a:lnSpc>
              <a:buFontTx/>
              <a:buAutoNum type="arabicParenBoth" startAt="3"/>
            </a:pP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SC</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 min { </a:t>
            </a:r>
            <a:r>
              <a:rPr lang="en-US" dirty="0" err="1" smtClean="0">
                <a:latin typeface="Times New Roman" panose="02020603050405020304" pitchFamily="18" charset="0"/>
                <a:cs typeface="Times New Roman" panose="02020603050405020304" pitchFamily="18" charset="0"/>
              </a:rPr>
              <a:t>SC</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RC</a:t>
            </a:r>
            <a:r>
              <a:rPr lang="en-US" baseline="-25000" dirty="0" err="1" smtClean="0">
                <a:latin typeface="Times New Roman" panose="02020603050405020304" pitchFamily="18" charset="0"/>
                <a:cs typeface="Times New Roman" panose="02020603050405020304" pitchFamily="18" charset="0"/>
              </a:rPr>
              <a:t>Out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RC</a:t>
            </a:r>
            <a:r>
              <a:rPr lang="en-US" baseline="-25000" dirty="0" err="1" smtClean="0">
                <a:latin typeface="Times New Roman" panose="02020603050405020304" pitchFamily="18" charset="0"/>
                <a:cs typeface="Times New Roman" panose="02020603050405020304" pitchFamily="18" charset="0"/>
              </a:rPr>
              <a:t>Out</a:t>
            </a:r>
            <a:endParaRPr lang="en-US" dirty="0" smtClean="0">
              <a:latin typeface="Times New Roman" panose="02020603050405020304" pitchFamily="18" charset="0"/>
              <a:cs typeface="Times New Roman" panose="02020603050405020304" pitchFamily="18" charset="0"/>
            </a:endParaRPr>
          </a:p>
          <a:p>
            <a:pPr marL="0" lvl="4">
              <a:lnSpc>
                <a:spcPct val="200000"/>
              </a:lnSpc>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SB</a:t>
            </a:r>
            <a:r>
              <a:rPr lang="en-US" baseline="-25000" dirty="0" err="1" smtClean="0">
                <a:latin typeface="Times New Roman" panose="02020603050405020304" pitchFamily="18" charset="0"/>
                <a:cs typeface="Times New Roman" panose="02020603050405020304" pitchFamily="18" charset="0"/>
              </a:rPr>
              <a:t>t</a:t>
            </a:r>
            <a:endParaRPr lang="en-US" dirty="0" smtClean="0">
              <a:latin typeface="Times New Roman" panose="02020603050405020304" pitchFamily="18" charset="0"/>
              <a:cs typeface="Times New Roman" panose="02020603050405020304" pitchFamily="18" charset="0"/>
            </a:endParaRPr>
          </a:p>
          <a:p>
            <a:pPr marL="0" lvl="4">
              <a:lnSpc>
                <a:spcPct val="200000"/>
              </a:lnSpc>
            </a:pPr>
            <a:r>
              <a:rPr lang="en-US" dirty="0" smtClean="0">
                <a:latin typeface="Times New Roman" panose="02020603050405020304" pitchFamily="18" charset="0"/>
                <a:cs typeface="Times New Roman" panose="02020603050405020304" pitchFamily="18" charset="0"/>
              </a:rPr>
              <a:t>(4)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min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RB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RB</a:t>
            </a:r>
          </a:p>
          <a:p>
            <a:pPr lvl="8">
              <a:lnSpc>
                <a:spcPct val="200000"/>
              </a:lnSpc>
            </a:pPr>
            <a:r>
              <a:rPr lang="en-US" dirty="0" smtClean="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SC</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endParaRPr lang="en-US" dirty="0" smtClean="0">
              <a:latin typeface="Times New Roman" panose="02020603050405020304" pitchFamily="18" charset="0"/>
              <a:cs typeface="Times New Roman" panose="02020603050405020304" pitchFamily="18" charset="0"/>
            </a:endParaRPr>
          </a:p>
          <a:p>
            <a:pPr marL="0" lvl="4">
              <a:lnSpc>
                <a:spcPct val="200000"/>
              </a:lnSpc>
            </a:pPr>
            <a:r>
              <a:rPr lang="en-US" dirty="0" smtClean="0">
                <a:latin typeface="Times New Roman" panose="02020603050405020304" pitchFamily="18" charset="0"/>
                <a:cs typeface="Times New Roman" panose="02020603050405020304" pitchFamily="18" charset="0"/>
              </a:rPr>
              <a:t>(5) ∆ </a:t>
            </a:r>
            <a:r>
              <a:rPr lang="en-US" dirty="0" err="1" smtClean="0">
                <a:latin typeface="Times New Roman" panose="02020603050405020304" pitchFamily="18" charset="0"/>
                <a:cs typeface="Times New Roman" panose="02020603050405020304" pitchFamily="18" charset="0"/>
              </a:rPr>
              <a:t>SC</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min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RC</a:t>
            </a:r>
            <a:r>
              <a:rPr lang="en-US" baseline="-25000" dirty="0" err="1" smtClean="0">
                <a:latin typeface="Times New Roman" panose="02020603050405020304" pitchFamily="18" charset="0"/>
                <a:cs typeface="Times New Roman" panose="02020603050405020304" pitchFamily="18" charset="0"/>
              </a:rPr>
              <a:t>In</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a:t>
            </a:r>
            <a:r>
              <a:rPr lang="en-US" dirty="0" err="1" smtClean="0">
                <a:latin typeface="Times New Roman" panose="02020603050405020304" pitchFamily="18" charset="0"/>
                <a:cs typeface="Times New Roman" panose="02020603050405020304" pitchFamily="18" charset="0"/>
              </a:rPr>
              <a:t>SC</a:t>
            </a:r>
            <a:r>
              <a:rPr lang="en-US" baseline="-25000" dirty="0" err="1" smtClean="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RC</a:t>
            </a:r>
            <a:r>
              <a:rPr lang="en-US" baseline="-25000" dirty="0" err="1" smtClean="0">
                <a:latin typeface="Times New Roman" panose="02020603050405020304" pitchFamily="18" charset="0"/>
                <a:cs typeface="Times New Roman" panose="02020603050405020304" pitchFamily="18" charset="0"/>
              </a:rPr>
              <a:t>In</a:t>
            </a:r>
            <a:endParaRPr lang="en-US" dirty="0" smtClean="0">
              <a:latin typeface="Times New Roman" panose="02020603050405020304" pitchFamily="18" charset="0"/>
              <a:cs typeface="Times New Roman" panose="02020603050405020304" pitchFamily="18" charset="0"/>
            </a:endParaRPr>
          </a:p>
          <a:p>
            <a:pPr lvl="1">
              <a:lnSpc>
                <a:spcPct val="200000"/>
              </a:lnSpc>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t>
            </a:r>
            <a:r>
              <a:rPr lang="en-US" baseline="-25000" dirty="0" err="1" smtClean="0">
                <a:latin typeface="Times New Roman" panose="02020603050405020304" pitchFamily="18" charset="0"/>
                <a:cs typeface="Times New Roman" panose="02020603050405020304" pitchFamily="18" charset="0"/>
              </a:rPr>
              <a:t>t</a:t>
            </a:r>
            <a:endParaRPr lang="en-US" dirty="0" smtClean="0">
              <a:latin typeface="Times New Roman" panose="02020603050405020304" pitchFamily="18" charset="0"/>
              <a:cs typeface="Times New Roman" panose="02020603050405020304" pitchFamily="18" charset="0"/>
            </a:endParaRPr>
          </a:p>
          <a:p>
            <a:pPr>
              <a:lnSpc>
                <a:spcPct val="200000"/>
              </a:lnSpc>
            </a:pPr>
            <a:r>
              <a:rPr lang="en-US" dirty="0" smtClean="0">
                <a:latin typeface="Times New Roman" panose="02020603050405020304" pitchFamily="18" charset="0"/>
                <a:cs typeface="Times New Roman" panose="02020603050405020304" pitchFamily="18" charset="0"/>
              </a:rPr>
              <a:t>(6) ∆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min {</a:t>
            </a:r>
            <a:r>
              <a:rPr lang="en-US" dirty="0" err="1">
                <a:latin typeface="Times New Roman" panose="02020603050405020304" pitchFamily="18" charset="0"/>
                <a:cs typeface="Times New Roman" panose="02020603050405020304" pitchFamily="18" charset="0"/>
              </a:rPr>
              <a:t>PV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Y</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 RB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SB</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RB</a:t>
            </a:r>
          </a:p>
          <a:p>
            <a:endParaRPr lang="en-US" dirty="0"/>
          </a:p>
        </p:txBody>
      </p:sp>
      <p:cxnSp>
        <p:nvCxnSpPr>
          <p:cNvPr id="4" name="Straight Arrow Connector 3"/>
          <p:cNvCxnSpPr/>
          <p:nvPr/>
        </p:nvCxnSpPr>
        <p:spPr>
          <a:xfrm>
            <a:off x="4883383" y="2794000"/>
            <a:ext cx="1320800"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p:nvPr/>
        </p:nvCxnSpPr>
        <p:spPr>
          <a:xfrm flipV="1">
            <a:off x="4883383" y="2286000"/>
            <a:ext cx="1320800" cy="395667"/>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p:cNvCxnSpPr/>
          <p:nvPr/>
        </p:nvCxnSpPr>
        <p:spPr>
          <a:xfrm>
            <a:off x="4883383" y="3881642"/>
            <a:ext cx="1320800"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9" name="Straight Arrow Connector 18"/>
          <p:cNvCxnSpPr/>
          <p:nvPr/>
        </p:nvCxnSpPr>
        <p:spPr>
          <a:xfrm flipV="1">
            <a:off x="4883383" y="3373642"/>
            <a:ext cx="1320800" cy="395667"/>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0" name="Straight Arrow Connector 19"/>
          <p:cNvCxnSpPr/>
          <p:nvPr/>
        </p:nvCxnSpPr>
        <p:spPr>
          <a:xfrm>
            <a:off x="4972283" y="4954131"/>
            <a:ext cx="1320800"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1" name="Straight Arrow Connector 20"/>
          <p:cNvCxnSpPr/>
          <p:nvPr/>
        </p:nvCxnSpPr>
        <p:spPr>
          <a:xfrm flipV="1">
            <a:off x="4972283" y="4446131"/>
            <a:ext cx="1320800" cy="395667"/>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5" name="Straight Arrow Connector 24"/>
          <p:cNvCxnSpPr/>
          <p:nvPr/>
        </p:nvCxnSpPr>
        <p:spPr>
          <a:xfrm>
            <a:off x="4883383" y="6112626"/>
            <a:ext cx="1320800"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6" name="Straight Arrow Connector 25"/>
          <p:cNvCxnSpPr/>
          <p:nvPr/>
        </p:nvCxnSpPr>
        <p:spPr>
          <a:xfrm flipV="1">
            <a:off x="4883383" y="5604626"/>
            <a:ext cx="1320800" cy="395667"/>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sp>
        <p:nvSpPr>
          <p:cNvPr id="10" name="TextBox 9"/>
          <p:cNvSpPr txBox="1"/>
          <p:nvPr/>
        </p:nvSpPr>
        <p:spPr>
          <a:xfrm>
            <a:off x="932039" y="941320"/>
            <a:ext cx="9357721" cy="923330"/>
          </a:xfrm>
          <a:prstGeom prst="rect">
            <a:avLst/>
          </a:prstGeom>
          <a:noFill/>
        </p:spPr>
        <p:txBody>
          <a:bodyPr wrap="square" rtlCol="0">
            <a:spAutoFit/>
          </a:bodyPr>
          <a:lstStyle/>
          <a:p>
            <a:r>
              <a:rPr lang="en-US" dirty="0">
                <a:latin typeface="Times New Roman" panose="02020603050405020304" pitchFamily="18" charset="0"/>
                <a:ea typeface="SimSun" panose="02010600030101010101" pitchFamily="2" charset="-122"/>
              </a:rPr>
              <a:t>Each of the inequalities of (3), (4), (5) and (6) have been transformed to two separate inequalities to eliminate </a:t>
            </a:r>
            <a:r>
              <a:rPr lang="en-US" dirty="0" smtClean="0">
                <a:latin typeface="Times New Roman" panose="02020603050405020304" pitchFamily="18" charset="0"/>
                <a:ea typeface="SimSun" panose="02010600030101010101" pitchFamily="2" charset="-122"/>
              </a:rPr>
              <a:t>Minimum </a:t>
            </a:r>
            <a:r>
              <a:rPr lang="en-US" dirty="0">
                <a:latin typeface="Times New Roman" panose="02020603050405020304" pitchFamily="18" charset="0"/>
                <a:ea typeface="SimSun" panose="02010600030101010101" pitchFamily="2" charset="-122"/>
              </a:rPr>
              <a:t>function.</a:t>
            </a:r>
          </a:p>
          <a:p>
            <a:endParaRPr lang="en-US" dirty="0"/>
          </a:p>
        </p:txBody>
      </p:sp>
      <p:sp>
        <p:nvSpPr>
          <p:cNvPr id="27" name="TextBox 26"/>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Transforming Non-linear Model to Linear Model</a:t>
            </a:r>
            <a:endParaRPr lang="en-US" sz="24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30</a:t>
            </a:fld>
            <a:endParaRPr lang="en-US"/>
          </a:p>
        </p:txBody>
      </p:sp>
    </p:spTree>
    <p:extLst>
      <p:ext uri="{BB962C8B-B14F-4D97-AF65-F5344CB8AC3E}">
        <p14:creationId xmlns:p14="http://schemas.microsoft.com/office/powerpoint/2010/main" val="185304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Numerical Example</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1294895" y="638627"/>
            <a:ext cx="9551963" cy="5078313"/>
          </a:xfrm>
          <a:prstGeom prst="rect">
            <a:avLst/>
          </a:prstGeom>
          <a:noFill/>
        </p:spPr>
        <p:txBody>
          <a:bodyPr wrap="square" rtlCol="0">
            <a:spAutoFit/>
          </a:bodyPr>
          <a:lstStyle/>
          <a:p>
            <a:pPr marL="342900" marR="0" lvl="0" indent="-342900" algn="just">
              <a:lnSpc>
                <a:spcPct val="150000"/>
              </a:lnSpc>
              <a:spcBef>
                <a:spcPts val="0"/>
              </a:spcBef>
              <a:spcAft>
                <a:spcPts val="0"/>
              </a:spcAft>
              <a:buFont typeface="Symbol" panose="05050102010706020507" pitchFamily="18" charset="2"/>
              <a:buChar char=""/>
            </a:pPr>
            <a:r>
              <a:rPr lang="en-US" dirty="0" err="1" smtClean="0">
                <a:latin typeface="Times New Roman" panose="02020603050405020304" pitchFamily="18" charset="0"/>
                <a:ea typeface="SimSun" panose="02010600030101010101" pitchFamily="2" charset="-122"/>
                <a:cs typeface="Times New Roman" panose="02020603050405020304" pitchFamily="18" charset="0"/>
              </a:rPr>
              <a:t>RC</a:t>
            </a:r>
            <a:r>
              <a:rPr lang="en-US" baseline="-25000" dirty="0" err="1" smtClean="0">
                <a:latin typeface="Times New Roman" panose="02020603050405020304" pitchFamily="18" charset="0"/>
                <a:ea typeface="SimSun" panose="02010600030101010101" pitchFamily="2" charset="-122"/>
                <a:cs typeface="Times New Roman" panose="02020603050405020304" pitchFamily="18" charset="0"/>
              </a:rPr>
              <a:t>In</a:t>
            </a:r>
            <a:r>
              <a:rPr lang="en-US" baseline="-250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dirty="0" smtClean="0">
                <a:latin typeface="Times New Roman" panose="02020603050405020304" pitchFamily="18" charset="0"/>
                <a:ea typeface="SimSun" panose="02010600030101010101" pitchFamily="2" charset="-122"/>
                <a:cs typeface="Times New Roman" panose="02020603050405020304" pitchFamily="18" charset="0"/>
              </a:rPr>
              <a:t>: </a:t>
            </a:r>
            <a:r>
              <a:rPr lang="en-US" dirty="0">
                <a:latin typeface="Times New Roman" panose="02020603050405020304" pitchFamily="18" charset="0"/>
                <a:ea typeface="SimSun" panose="02010600030101010101" pitchFamily="2" charset="-122"/>
                <a:cs typeface="Times New Roman" panose="02020603050405020304" pitchFamily="18" charset="0"/>
              </a:rPr>
              <a:t>600 MW per hour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Symbol" panose="05050102010706020507" pitchFamily="18" charset="2"/>
              <a:buChar char=""/>
            </a:pPr>
            <a:r>
              <a:rPr lang="en-US" dirty="0" err="1">
                <a:latin typeface="Times New Roman" panose="02020603050405020304" pitchFamily="18" charset="0"/>
                <a:ea typeface="SimSun" panose="02010600030101010101" pitchFamily="2" charset="-122"/>
                <a:cs typeface="Times New Roman" panose="02020603050405020304" pitchFamily="18" charset="0"/>
              </a:rPr>
              <a:t>RC</a:t>
            </a:r>
            <a:r>
              <a:rPr lang="en-US" baseline="-25000" dirty="0" err="1">
                <a:latin typeface="Times New Roman" panose="02020603050405020304" pitchFamily="18" charset="0"/>
                <a:ea typeface="SimSun" panose="02010600030101010101" pitchFamily="2" charset="-122"/>
                <a:cs typeface="Times New Roman" panose="02020603050405020304" pitchFamily="18" charset="0"/>
              </a:rPr>
              <a:t>Out</a:t>
            </a: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dirty="0" smtClean="0">
                <a:latin typeface="Times New Roman" panose="02020603050405020304" pitchFamily="18" charset="0"/>
                <a:ea typeface="SimSun" panose="02010600030101010101" pitchFamily="2" charset="-122"/>
                <a:cs typeface="Times New Roman" panose="02020603050405020304" pitchFamily="18" charset="0"/>
              </a:rPr>
              <a:t>: </a:t>
            </a:r>
            <a:r>
              <a:rPr lang="en-US" dirty="0">
                <a:latin typeface="Times New Roman" panose="02020603050405020304" pitchFamily="18" charset="0"/>
                <a:ea typeface="SimSun" panose="02010600030101010101" pitchFamily="2" charset="-122"/>
                <a:cs typeface="Times New Roman" panose="02020603050405020304" pitchFamily="18" charset="0"/>
              </a:rPr>
              <a:t>500 MW per hour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50000"/>
              </a:lnSpc>
              <a:buFont typeface="Symbol" panose="05050102010706020507" pitchFamily="18" charset="2"/>
              <a:buChar char=""/>
            </a:pPr>
            <a:r>
              <a:rPr lang="en-US" dirty="0">
                <a:latin typeface="Times New Roman" panose="02020603050405020304" pitchFamily="18" charset="0"/>
                <a:ea typeface="SimSun" panose="02010600030101010101" pitchFamily="2" charset="-122"/>
                <a:cs typeface="Times New Roman" panose="02020603050405020304" pitchFamily="18" charset="0"/>
              </a:rPr>
              <a:t>f = </a:t>
            </a:r>
            <a:r>
              <a:rPr lang="en-US" dirty="0" smtClean="0">
                <a:latin typeface="Times New Roman" panose="02020603050405020304" pitchFamily="18" charset="0"/>
                <a:ea typeface="SimSun" panose="02010600030101010101" pitchFamily="2" charset="-122"/>
                <a:cs typeface="Times New Roman" panose="02020603050405020304" pitchFamily="18" charset="0"/>
              </a:rPr>
              <a:t>1/0.75=1.33</a:t>
            </a:r>
            <a:r>
              <a:rPr lang="en-US" sz="1600" dirty="0" smtClean="0">
                <a:latin typeface="Calibri" panose="020F0502020204030204" pitchFamily="34" charset="0"/>
                <a:ea typeface="SimSun" panose="02010600030101010101" pitchFamily="2" charset="-122"/>
                <a:cs typeface="Times New Roman" panose="02020603050405020304" pitchFamily="18" charset="0"/>
              </a:rPr>
              <a:t>, </a:t>
            </a:r>
            <a:r>
              <a:rPr lang="en-US" dirty="0" smtClean="0">
                <a:latin typeface="Times New Roman" panose="02020603050405020304" pitchFamily="18" charset="0"/>
                <a:ea typeface="SimSun" panose="02010600030101010101" pitchFamily="2" charset="-122"/>
                <a:cs typeface="Times New Roman" panose="02020603050405020304" pitchFamily="18" charset="0"/>
              </a:rPr>
              <a:t>0.75 </a:t>
            </a:r>
            <a:r>
              <a:rPr lang="en-US" dirty="0">
                <a:latin typeface="Times New Roman" panose="02020603050405020304" pitchFamily="18" charset="0"/>
                <a:ea typeface="SimSun" panose="02010600030101010101" pitchFamily="2" charset="-122"/>
                <a:cs typeface="Times New Roman" panose="02020603050405020304" pitchFamily="18" charset="0"/>
              </a:rPr>
              <a:t>KWh of power used to store energy yields 1.0 kWh of energy while combined with 4300 BTU of natural gas. </a:t>
            </a:r>
            <a:endParaRPr lang="en-US" dirty="0" smtClean="0">
              <a:latin typeface="Times New Roman" panose="02020603050405020304" pitchFamily="18" charset="0"/>
              <a:ea typeface="SimSun" panose="02010600030101010101" pitchFamily="2" charset="-122"/>
              <a:cs typeface="Times New Roman" panose="02020603050405020304" pitchFamily="18" charset="0"/>
            </a:endParaRPr>
          </a:p>
          <a:p>
            <a:pPr marL="342900" indent="-342900" algn="just">
              <a:lnSpc>
                <a:spcPct val="150000"/>
              </a:lnSpc>
              <a:buFont typeface="Symbol" panose="05050102010706020507" pitchFamily="18" charset="2"/>
              <a:buChar char=""/>
            </a:pPr>
            <a:r>
              <a:rPr lang="en-US" dirty="0">
                <a:latin typeface="Times New Roman" panose="02020603050405020304" pitchFamily="18" charset="0"/>
                <a:cs typeface="Times New Roman" panose="02020603050405020304" pitchFamily="18" charset="0"/>
              </a:rPr>
              <a:t>AĆ </a:t>
            </a:r>
            <a:r>
              <a:rPr lang="en-US" baseline="-25000" dirty="0">
                <a:latin typeface="Times New Roman" panose="02020603050405020304" pitchFamily="18" charset="0"/>
                <a:cs typeface="Times New Roman" panose="02020603050405020304" pitchFamily="18" charset="0"/>
              </a:rPr>
              <a:t>(t</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is equal to $0.05.</a:t>
            </a:r>
            <a:endParaRPr lang="en-US" dirty="0" smtClean="0">
              <a:latin typeface="Times New Roman" panose="02020603050405020304" pitchFamily="18" charset="0"/>
              <a:ea typeface="SimSun" panose="02010600030101010101" pitchFamily="2" charset="-122"/>
              <a:cs typeface="Times New Roman" panose="02020603050405020304" pitchFamily="18" charset="0"/>
            </a:endParaRPr>
          </a:p>
          <a:p>
            <a:pPr marL="342900" indent="-342900" algn="just">
              <a:lnSpc>
                <a:spcPct val="150000"/>
              </a:lnSpc>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Arial" panose="020B0604020202020204" pitchFamily="34" charset="0"/>
              </a:rPr>
              <a:t>As </a:t>
            </a:r>
            <a:r>
              <a:rPr lang="en-US" dirty="0">
                <a:latin typeface="Times New Roman" panose="02020603050405020304" pitchFamily="18" charset="0"/>
                <a:ea typeface="SimSun" panose="02010600030101010101" pitchFamily="2" charset="-122"/>
                <a:cs typeface="Arial" panose="020B0604020202020204" pitchFamily="34" charset="0"/>
              </a:rPr>
              <a:t>an example, </a:t>
            </a:r>
            <a:r>
              <a:rPr lang="en-US" dirty="0" smtClean="0">
                <a:latin typeface="Times New Roman" panose="02020603050405020304" pitchFamily="18" charset="0"/>
                <a:ea typeface="SimSun" panose="02010600030101010101" pitchFamily="2" charset="-122"/>
                <a:cs typeface="Arial" panose="020B0604020202020204" pitchFamily="34" charset="0"/>
              </a:rPr>
              <a:t>Lead-Acid </a:t>
            </a:r>
            <a:r>
              <a:rPr lang="en-US" dirty="0">
                <a:latin typeface="Times New Roman" panose="02020603050405020304" pitchFamily="18" charset="0"/>
                <a:ea typeface="SimSun" panose="02010600030101010101" pitchFamily="2" charset="-122"/>
                <a:cs typeface="Arial" panose="020B0604020202020204" pitchFamily="34" charset="0"/>
              </a:rPr>
              <a:t>battery has been selected</a:t>
            </a:r>
            <a:r>
              <a:rPr lang="en-US" dirty="0" smtClean="0">
                <a:latin typeface="Times New Roman" panose="02020603050405020304" pitchFamily="18" charset="0"/>
                <a:ea typeface="SimSun" panose="02010600030101010101" pitchFamily="2" charset="-122"/>
                <a:cs typeface="Arial" panose="020B0604020202020204" pitchFamily="34" charset="0"/>
              </a:rPr>
              <a:t>:</a:t>
            </a:r>
          </a:p>
          <a:p>
            <a:pPr marL="342900" indent="-342900" algn="just">
              <a:lnSpc>
                <a:spcPct val="150000"/>
              </a:lnSpc>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BC </a:t>
            </a:r>
            <a:r>
              <a:rPr lang="en-US" dirty="0">
                <a:latin typeface="Times New Roman" panose="02020603050405020304" pitchFamily="18" charset="0"/>
                <a:ea typeface="SimSun" panose="02010600030101010101" pitchFamily="2" charset="-122"/>
                <a:cs typeface="Times New Roman" panose="02020603050405020304" pitchFamily="18" charset="0"/>
              </a:rPr>
              <a:t>is 10,000 KW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e </a:t>
            </a:r>
            <a:r>
              <a:rPr lang="en-US" dirty="0">
                <a:latin typeface="Times New Roman" panose="02020603050405020304" pitchFamily="18" charset="0"/>
                <a:ea typeface="SimSun" panose="02010600030101010101" pitchFamily="2" charset="-122"/>
                <a:cs typeface="Times New Roman" panose="02020603050405020304" pitchFamily="18" charset="0"/>
              </a:rPr>
              <a:t>is 90 %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20 </a:t>
            </a:r>
            <a:r>
              <a:rPr lang="en-US" dirty="0">
                <a:latin typeface="Times New Roman" panose="02020603050405020304" pitchFamily="18" charset="0"/>
                <a:ea typeface="SimSun" panose="02010600030101010101" pitchFamily="2" charset="-122"/>
                <a:cs typeface="Times New Roman" panose="02020603050405020304" pitchFamily="18" charset="0"/>
              </a:rPr>
              <a:t>Battery exist in the system</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C</a:t>
            </a:r>
            <a:r>
              <a:rPr lang="en-US" baseline="-25000" dirty="0" smtClean="0">
                <a:latin typeface="Times New Roman" panose="02020603050405020304" pitchFamily="18" charset="0"/>
                <a:ea typeface="SimSun" panose="02010600030101010101" pitchFamily="2" charset="-122"/>
                <a:cs typeface="Times New Roman" panose="02020603050405020304" pitchFamily="18" charset="0"/>
              </a:rPr>
              <a:t>F</a:t>
            </a:r>
            <a:r>
              <a:rPr lang="en-US" dirty="0" smtClean="0">
                <a:latin typeface="Times New Roman" panose="02020603050405020304" pitchFamily="18" charset="0"/>
                <a:ea typeface="SimSun" panose="02010600030101010101" pitchFamily="2" charset="-122"/>
                <a:cs typeface="Times New Roman" panose="02020603050405020304" pitchFamily="18" charset="0"/>
              </a:rPr>
              <a:t> </a:t>
            </a:r>
            <a:r>
              <a:rPr lang="en-US" dirty="0">
                <a:latin typeface="Times New Roman" panose="02020603050405020304" pitchFamily="18" charset="0"/>
                <a:ea typeface="SimSun" panose="02010600030101010101" pitchFamily="2" charset="-122"/>
                <a:cs typeface="Times New Roman" panose="02020603050405020304" pitchFamily="18" charset="0"/>
              </a:rPr>
              <a:t>is $</a:t>
            </a:r>
            <a:r>
              <a:rPr lang="en-US" dirty="0" smtClean="0">
                <a:latin typeface="Times New Roman" panose="02020603050405020304" pitchFamily="18" charset="0"/>
                <a:ea typeface="SimSun" panose="02010600030101010101" pitchFamily="2" charset="-122"/>
                <a:cs typeface="Times New Roman" panose="02020603050405020304" pitchFamily="18" charset="0"/>
              </a:rPr>
              <a:t>0.020 </a:t>
            </a:r>
            <a:r>
              <a:rPr lang="en-US" dirty="0">
                <a:latin typeface="Times New Roman" panose="02020603050405020304" pitchFamily="18" charset="0"/>
                <a:ea typeface="SimSun" panose="02010600030101010101" pitchFamily="2" charset="-122"/>
                <a:cs typeface="Times New Roman" panose="02020603050405020304" pitchFamily="18" charset="0"/>
              </a:rPr>
              <a:t>per </a:t>
            </a:r>
            <a:r>
              <a:rPr lang="en-US" dirty="0" smtClean="0">
                <a:latin typeface="Times New Roman" panose="02020603050405020304" pitchFamily="18" charset="0"/>
                <a:ea typeface="SimSun" panose="02010600030101010101" pitchFamily="2" charset="-122"/>
                <a:cs typeface="Times New Roman" panose="02020603050405020304" pitchFamily="18" charset="0"/>
              </a:rPr>
              <a:t>MWh </a:t>
            </a:r>
          </a:p>
          <a:p>
            <a:pPr marL="342900" marR="0" lvl="0" indent="-342900" algn="just">
              <a:lnSpc>
                <a:spcPct val="150000"/>
              </a:lnSpc>
              <a:spcBef>
                <a:spcPts val="0"/>
              </a:spcBef>
              <a:spcAft>
                <a:spcPts val="0"/>
              </a:spcAft>
              <a:buFont typeface="Symbol" panose="05050102010706020507" pitchFamily="18" charset="2"/>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PV </a:t>
            </a:r>
            <a:r>
              <a:rPr lang="en-US" dirty="0">
                <a:latin typeface="Times New Roman" panose="02020603050405020304" pitchFamily="18" charset="0"/>
                <a:ea typeface="SimSun" panose="02010600030101010101" pitchFamily="2" charset="-122"/>
                <a:cs typeface="Times New Roman" panose="02020603050405020304" pitchFamily="18" charset="0"/>
              </a:rPr>
              <a:t>capacity is </a:t>
            </a:r>
            <a:r>
              <a:rPr lang="en-US" dirty="0" smtClean="0">
                <a:latin typeface="Times New Roman" panose="02020603050405020304" pitchFamily="18" charset="0"/>
                <a:ea typeface="SimSun" panose="02010600030101010101" pitchFamily="2" charset="-122"/>
                <a:cs typeface="Times New Roman" panose="02020603050405020304" pitchFamily="18" charset="0"/>
              </a:rPr>
              <a:t>10000 MW</a:t>
            </a:r>
          </a:p>
          <a:p>
            <a:pPr marL="342900" marR="0" lvl="0" indent="-342900" algn="just">
              <a:lnSpc>
                <a:spcPct val="150000"/>
              </a:lnSpc>
              <a:spcBef>
                <a:spcPts val="0"/>
              </a:spcBef>
              <a:spcAft>
                <a:spcPts val="0"/>
              </a:spcAft>
              <a:buFont typeface="Symbol" panose="05050102010706020507" pitchFamily="18" charset="2"/>
              <a:buChar char=""/>
            </a:pPr>
            <a:r>
              <a:rPr lang="en-US" dirty="0">
                <a:latin typeface="Times New Roman" panose="02020603050405020304" pitchFamily="18" charset="0"/>
                <a:ea typeface="SimSun" panose="02010600030101010101" pitchFamily="2" charset="-122"/>
                <a:cs typeface="Times New Roman" panose="02020603050405020304" pitchFamily="18" charset="0"/>
              </a:rPr>
              <a:t>Grid capacity is </a:t>
            </a:r>
            <a:r>
              <a:rPr lang="en-US" dirty="0" smtClean="0">
                <a:latin typeface="Times New Roman" panose="02020603050405020304" pitchFamily="18" charset="0"/>
                <a:ea typeface="SimSun" panose="02010600030101010101" pitchFamily="2" charset="-122"/>
                <a:cs typeface="Times New Roman" panose="02020603050405020304" pitchFamily="18" charset="0"/>
              </a:rPr>
              <a:t>2</a:t>
            </a:r>
            <a:r>
              <a:rPr lang="en-US" sz="1600" dirty="0" smtClean="0">
                <a:effectLst/>
                <a:latin typeface="Times New Roman" panose="02020603050405020304" pitchFamily="18" charset="0"/>
                <a:ea typeface="SimSun" panose="02010600030101010101" pitchFamily="2" charset="-122"/>
                <a:cs typeface="Times New Roman" panose="02020603050405020304" pitchFamily="18" charset="0"/>
              </a:rPr>
              <a:t>0000 MW</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31</a:t>
            </a:fld>
            <a:endParaRPr lang="en-US"/>
          </a:p>
        </p:txBody>
      </p:sp>
    </p:spTree>
    <p:extLst>
      <p:ext uri="{BB962C8B-B14F-4D97-AF65-F5344CB8AC3E}">
        <p14:creationId xmlns:p14="http://schemas.microsoft.com/office/powerpoint/2010/main" val="266533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3323640546"/>
              </p:ext>
            </p:extLst>
          </p:nvPr>
        </p:nvGraphicFramePr>
        <p:xfrm>
          <a:off x="1720703" y="896490"/>
          <a:ext cx="8102990" cy="5599523"/>
        </p:xfrm>
        <a:graphic>
          <a:graphicData uri="http://schemas.openxmlformats.org/drawingml/2006/table">
            <a:tbl>
              <a:tblPr firstRow="1" firstCol="1" bandRow="1">
                <a:tableStyleId>{912C8C85-51F0-491E-9774-3900AFEF0FD7}</a:tableStyleId>
              </a:tblPr>
              <a:tblGrid>
                <a:gridCol w="1058156"/>
                <a:gridCol w="1037356"/>
                <a:gridCol w="1037356"/>
                <a:gridCol w="890029"/>
                <a:gridCol w="1058156"/>
                <a:gridCol w="1038222"/>
                <a:gridCol w="1038222"/>
                <a:gridCol w="945493"/>
              </a:tblGrid>
              <a:tr h="468340">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t</a:t>
                      </a:r>
                      <a:r>
                        <a:rPr lang="en-US" sz="2000" baseline="-25000" dirty="0" err="1">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D</a:t>
                      </a:r>
                      <a:r>
                        <a:rPr lang="en-US" sz="2000" baseline="-25000" dirty="0">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PV</a:t>
                      </a:r>
                      <a:r>
                        <a:rPr lang="en-US" sz="2000" baseline="-25000" dirty="0" err="1">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AC</a:t>
                      </a:r>
                      <a:r>
                        <a:rPr lang="en-US" sz="2000" baseline="-25000" dirty="0" err="1">
                          <a:effectLst/>
                          <a:latin typeface="Times New Roman" panose="02020603050405020304" pitchFamily="18" charset="0"/>
                          <a:cs typeface="Times New Roman" panose="02020603050405020304" pitchFamily="18" charset="0"/>
                        </a:rPr>
                        <a:t>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t</a:t>
                      </a:r>
                      <a:r>
                        <a:rPr lang="en-US" sz="2000" baseline="-25000" dirty="0" err="1">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D</a:t>
                      </a:r>
                      <a:r>
                        <a:rPr lang="en-US" sz="2000" baseline="-25000" dirty="0">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PV</a:t>
                      </a:r>
                      <a:r>
                        <a:rPr lang="en-US" sz="2000" baseline="-25000" dirty="0" err="1">
                          <a:effectLst/>
                          <a:latin typeface="Times New Roman" panose="02020603050405020304" pitchFamily="18" charset="0"/>
                          <a:cs typeface="Times New Roman" panose="02020603050405020304" pitchFamily="18" charset="0"/>
                        </a:rPr>
                        <a:t>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AC</a:t>
                      </a:r>
                      <a:r>
                        <a:rPr lang="en-US" sz="2000" baseline="-25000" dirty="0" err="1">
                          <a:effectLst/>
                          <a:latin typeface="Times New Roman" panose="02020603050405020304" pitchFamily="18" charset="0"/>
                          <a:cs typeface="Times New Roman" panose="02020603050405020304" pitchFamily="18" charset="0"/>
                        </a:rPr>
                        <a:t>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335806">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0:00</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850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0.013</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12:00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4000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5500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0.007</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1:00</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750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0.013</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13:00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3300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5200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0.008</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29311">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2:00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750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a:effectLst/>
                          <a:latin typeface="Times New Roman" panose="02020603050405020304" pitchFamily="18" charset="0"/>
                          <a:cs typeface="Times New Roman" panose="02020603050405020304" pitchFamily="18" charset="0"/>
                        </a:rPr>
                        <a:t>0.013</a:t>
                      </a:r>
                      <a:endParaRPr lang="en-US" sz="1600" kern="120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14:00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3100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4800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0.009</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3:00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750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a:effectLst/>
                          <a:latin typeface="Times New Roman" panose="02020603050405020304" pitchFamily="18" charset="0"/>
                          <a:cs typeface="Times New Roman" panose="02020603050405020304" pitchFamily="18" charset="0"/>
                        </a:rPr>
                        <a:t>0.013</a:t>
                      </a:r>
                      <a:endParaRPr lang="en-US" sz="1600" kern="120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15:00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3200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4200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0.008</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29311">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4:00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2500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0.012</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16:00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5100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2600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0.001</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5:00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3900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0.01</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17:00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8200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1000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29311">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6:00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4300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100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0.007</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18:00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7800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0.002</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7:00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3900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200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0.003</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19:00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5300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0.004</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29311">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8:00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3300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1500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0.004</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20:00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3700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0.006</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9:00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3500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3500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0.005</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21:00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2300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0.009</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29311">
                <a:tc>
                  <a:txBody>
                    <a:bodyPr/>
                    <a:lstStyle/>
                    <a:p>
                      <a:pPr marL="5842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10:00</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3900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5000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0.006</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22:00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1600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0.01</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r h="417927">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11:00</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4200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5500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0.007</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5842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23:00</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ctr"/>
                      <a:r>
                        <a:rPr lang="en-US" sz="1600" kern="1200" dirty="0">
                          <a:effectLst/>
                          <a:latin typeface="Times New Roman" panose="02020603050405020304" pitchFamily="18" charset="0"/>
                          <a:cs typeface="Times New Roman" panose="02020603050405020304" pitchFamily="18" charset="0"/>
                        </a:rPr>
                        <a:t>4000</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fontAlgn="ctr" latinLnBrk="0" hangingPunct="1">
                        <a:lnSpc>
                          <a:spcPct val="107000"/>
                        </a:lnSpc>
                        <a:spcBef>
                          <a:spcPts val="0"/>
                        </a:spcBef>
                        <a:spcAft>
                          <a:spcPts val="0"/>
                        </a:spcAft>
                      </a:pPr>
                      <a:r>
                        <a:rPr lang="en-US" sz="1600" kern="1200" dirty="0">
                          <a:effectLst/>
                          <a:latin typeface="Times New Roman" panose="02020603050405020304" pitchFamily="18" charset="0"/>
                          <a:cs typeface="Times New Roman" panose="02020603050405020304" pitchFamily="18" charset="0"/>
                        </a:rPr>
                        <a:t>0.007</a:t>
                      </a:r>
                      <a:endParaRPr lang="en-US" sz="1600" kern="1200" dirty="0">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nchor="ctr"/>
                </a:tc>
              </a:tr>
            </a:tbl>
          </a:graphicData>
        </a:graphic>
      </p:graphicFrame>
      <p:sp>
        <p:nvSpPr>
          <p:cNvPr id="11" name="TextBox 10"/>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Numerical Example Inputs Data</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32</a:t>
            </a:fld>
            <a:endParaRPr lang="en-US"/>
          </a:p>
        </p:txBody>
      </p:sp>
    </p:spTree>
    <p:extLst>
      <p:ext uri="{BB962C8B-B14F-4D97-AF65-F5344CB8AC3E}">
        <p14:creationId xmlns:p14="http://schemas.microsoft.com/office/powerpoint/2010/main" val="982131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Numerical Results</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33</a:t>
            </a:fld>
            <a:endParaRPr lang="en-US"/>
          </a:p>
        </p:txBody>
      </p:sp>
      <p:sp>
        <p:nvSpPr>
          <p:cNvPr id="5" name="TextBox 4"/>
          <p:cNvSpPr txBox="1"/>
          <p:nvPr/>
        </p:nvSpPr>
        <p:spPr>
          <a:xfrm>
            <a:off x="9423775" y="3524079"/>
            <a:ext cx="1223360" cy="923330"/>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V </a:t>
            </a:r>
            <a:r>
              <a:rPr lang="en-US" b="1" dirty="0">
                <a:latin typeface="Times New Roman" panose="02020603050405020304" pitchFamily="18" charset="0"/>
                <a:cs typeface="Times New Roman" panose="02020603050405020304" pitchFamily="18" charset="0"/>
              </a:rPr>
              <a:t>is equal to $</a:t>
            </a:r>
            <a:r>
              <a:rPr lang="en-US" b="1" dirty="0" smtClean="0">
                <a:latin typeface="Times New Roman" panose="02020603050405020304" pitchFamily="18" charset="0"/>
                <a:cs typeface="Times New Roman" panose="02020603050405020304" pitchFamily="18" charset="0"/>
              </a:rPr>
              <a:t>1690.6 for a day</a:t>
            </a:r>
            <a:endParaRPr lang="en-US" b="1"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312008851"/>
              </p:ext>
            </p:extLst>
          </p:nvPr>
        </p:nvGraphicFramePr>
        <p:xfrm>
          <a:off x="1023354" y="751655"/>
          <a:ext cx="8243248" cy="5981712"/>
        </p:xfrm>
        <a:graphic>
          <a:graphicData uri="http://schemas.openxmlformats.org/drawingml/2006/table">
            <a:tbl>
              <a:tblPr firstRow="1" firstCol="1" bandRow="1"/>
              <a:tblGrid>
                <a:gridCol w="1141712"/>
                <a:gridCol w="1062365"/>
                <a:gridCol w="1062365"/>
                <a:gridCol w="1065009"/>
                <a:gridCol w="929239"/>
                <a:gridCol w="1065009"/>
                <a:gridCol w="1028864"/>
                <a:gridCol w="888685"/>
              </a:tblGrid>
              <a:tr h="262014">
                <a:tc>
                  <a:txBody>
                    <a:bodyPr/>
                    <a:lstStyle/>
                    <a:p>
                      <a:pPr marL="58420" marR="0" algn="ctr">
                        <a:spcBef>
                          <a:spcPts val="0"/>
                        </a:spcBef>
                        <a:spcAft>
                          <a:spcPts val="0"/>
                        </a:spcAft>
                      </a:pPr>
                      <a:r>
                        <a:rPr lang="en-US" sz="1800" b="1" dirty="0" err="1">
                          <a:effectLst/>
                          <a:latin typeface="Times New Roman" panose="02020603050405020304" pitchFamily="18" charset="0"/>
                          <a:ea typeface="Calibri" panose="020F0502020204030204" pitchFamily="34" charset="0"/>
                        </a:rPr>
                        <a:t>t</a:t>
                      </a:r>
                      <a:r>
                        <a:rPr lang="en-US" sz="1800" b="1" baseline="-25000" dirty="0" err="1">
                          <a:effectLst/>
                          <a:latin typeface="Times New Roman" panose="02020603050405020304" pitchFamily="18" charset="0"/>
                          <a:ea typeface="Calibri" panose="020F0502020204030204" pitchFamily="34" charset="0"/>
                        </a:rPr>
                        <a:t>i</a:t>
                      </a:r>
                      <a:endParaRPr lang="en-US" sz="2800" b="1" dirty="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dirty="0" err="1">
                          <a:effectLst/>
                          <a:latin typeface="Times New Roman" panose="02020603050405020304" pitchFamily="18" charset="0"/>
                          <a:ea typeface="Calibri" panose="020F0502020204030204" pitchFamily="34" charset="0"/>
                        </a:rPr>
                        <a:t>X</a:t>
                      </a:r>
                      <a:r>
                        <a:rPr lang="en-US" sz="1800" b="1" baseline="-25000" dirty="0" err="1">
                          <a:effectLst/>
                          <a:latin typeface="Times New Roman" panose="02020603050405020304" pitchFamily="18" charset="0"/>
                          <a:ea typeface="Calibri" panose="020F0502020204030204" pitchFamily="34" charset="0"/>
                        </a:rPr>
                        <a:t>t</a:t>
                      </a:r>
                      <a:endParaRPr lang="en-US" sz="2800" b="1" dirty="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a:effectLst/>
                          <a:latin typeface="Times New Roman" panose="02020603050405020304" pitchFamily="18" charset="0"/>
                          <a:ea typeface="Calibri" panose="020F0502020204030204" pitchFamily="34" charset="0"/>
                        </a:rPr>
                        <a:t>Y</a:t>
                      </a:r>
                      <a:r>
                        <a:rPr lang="en-US" sz="1800" b="1" baseline="-25000">
                          <a:effectLst/>
                          <a:latin typeface="Times New Roman" panose="02020603050405020304" pitchFamily="18" charset="0"/>
                          <a:ea typeface="Calibri" panose="020F0502020204030204" pitchFamily="34" charset="0"/>
                        </a:rPr>
                        <a:t>t</a:t>
                      </a:r>
                      <a:endParaRPr lang="en-US" sz="2800" b="1">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a:effectLst/>
                          <a:latin typeface="Times New Roman" panose="02020603050405020304" pitchFamily="18" charset="0"/>
                          <a:ea typeface="Calibri" panose="020F0502020204030204" pitchFamily="34" charset="0"/>
                        </a:rPr>
                        <a:t>SC</a:t>
                      </a:r>
                      <a:r>
                        <a:rPr lang="en-US" sz="1800" b="1" baseline="-25000">
                          <a:effectLst/>
                          <a:latin typeface="Times New Roman" panose="02020603050405020304" pitchFamily="18" charset="0"/>
                          <a:ea typeface="Calibri" panose="020F0502020204030204" pitchFamily="34" charset="0"/>
                        </a:rPr>
                        <a:t>t</a:t>
                      </a:r>
                      <a:endParaRPr lang="en-US" sz="2800" b="1">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SC</a:t>
                      </a:r>
                      <a:r>
                        <a:rPr lang="en-US" sz="1800" b="1" baseline="-25000" dirty="0" err="1">
                          <a:effectLst/>
                          <a:latin typeface="Times New Roman" panose="02020603050405020304" pitchFamily="18" charset="0"/>
                          <a:ea typeface="Calibri" panose="020F0502020204030204" pitchFamily="34" charset="0"/>
                        </a:rPr>
                        <a:t>t</a:t>
                      </a:r>
                      <a:endParaRPr lang="en-US" sz="2800" b="1" dirty="0">
                        <a:effectLst/>
                        <a:latin typeface="Times New Roman" panose="02020603050405020304" pitchFamily="18" charset="0"/>
                        <a:ea typeface="Calibri" panose="020F0502020204030204" pitchFamily="34" charset="0"/>
                      </a:endParaRPr>
                    </a:p>
                  </a:txBody>
                  <a:tcPr marL="60522" marR="60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a:effectLst/>
                          <a:latin typeface="Times New Roman" panose="02020603050405020304" pitchFamily="18" charset="0"/>
                          <a:ea typeface="Calibri" panose="020F0502020204030204" pitchFamily="34" charset="0"/>
                        </a:rPr>
                        <a:t>SB</a:t>
                      </a:r>
                      <a:r>
                        <a:rPr lang="en-US" sz="1800" b="1" baseline="-25000">
                          <a:effectLst/>
                          <a:latin typeface="Times New Roman" panose="02020603050405020304" pitchFamily="18" charset="0"/>
                          <a:ea typeface="Calibri" panose="020F0502020204030204" pitchFamily="34" charset="0"/>
                        </a:rPr>
                        <a:t>t</a:t>
                      </a:r>
                      <a:endParaRPr lang="en-US" sz="2800" b="1">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a:effectLst/>
                          <a:latin typeface="Times New Roman" panose="02020603050405020304" pitchFamily="18" charset="0"/>
                          <a:ea typeface="Calibri" panose="020F0502020204030204" pitchFamily="34" charset="0"/>
                        </a:rPr>
                        <a:t>∆SB</a:t>
                      </a:r>
                      <a:r>
                        <a:rPr lang="en-US" sz="1800" b="1" baseline="-25000">
                          <a:effectLst/>
                          <a:latin typeface="Times New Roman" panose="02020603050405020304" pitchFamily="18" charset="0"/>
                          <a:ea typeface="Calibri" panose="020F0502020204030204" pitchFamily="34" charset="0"/>
                        </a:rPr>
                        <a:t>t</a:t>
                      </a:r>
                      <a:endParaRPr lang="en-US" sz="2800" b="1">
                        <a:effectLst/>
                        <a:latin typeface="Times New Roman" panose="02020603050405020304" pitchFamily="18" charset="0"/>
                        <a:ea typeface="Calibri" panose="020F0502020204030204" pitchFamily="34" charset="0"/>
                      </a:endParaRPr>
                    </a:p>
                  </a:txBody>
                  <a:tcPr marL="60522" marR="60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a:spcBef>
                          <a:spcPts val="0"/>
                        </a:spcBef>
                        <a:spcAft>
                          <a:spcPts val="0"/>
                        </a:spcAft>
                      </a:pPr>
                      <a:r>
                        <a:rPr lang="en-US" sz="1800" b="1" dirty="0" err="1">
                          <a:effectLst/>
                          <a:latin typeface="Times New Roman" panose="02020603050405020304" pitchFamily="18" charset="0"/>
                          <a:ea typeface="Calibri" panose="020F0502020204030204" pitchFamily="34" charset="0"/>
                        </a:rPr>
                        <a:t>V</a:t>
                      </a:r>
                      <a:r>
                        <a:rPr lang="en-US" sz="1800" b="1" baseline="-25000" dirty="0" err="1">
                          <a:effectLst/>
                          <a:latin typeface="Times New Roman" panose="02020603050405020304" pitchFamily="18" charset="0"/>
                          <a:ea typeface="Calibri" panose="020F0502020204030204" pitchFamily="34" charset="0"/>
                        </a:rPr>
                        <a:t>t</a:t>
                      </a:r>
                      <a:endParaRPr lang="en-US" sz="2800" b="1" dirty="0">
                        <a:effectLst/>
                        <a:latin typeface="Times New Roman" panose="02020603050405020304" pitchFamily="18" charset="0"/>
                        <a:ea typeface="Calibri" panose="020F0502020204030204" pitchFamily="34" charset="0"/>
                      </a:endParaRPr>
                    </a:p>
                  </a:txBody>
                  <a:tcPr marL="60522" marR="60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dirty="0">
                          <a:effectLst/>
                          <a:latin typeface="Times New Roman" panose="02020603050405020304" pitchFamily="18" charset="0"/>
                          <a:ea typeface="Calibri" panose="020F0502020204030204" pitchFamily="34" charset="0"/>
                        </a:rPr>
                        <a:t>0:00</a:t>
                      </a:r>
                      <a:endParaRPr lang="en-US" sz="2400" dirty="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850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dirty="0">
                          <a:effectLst/>
                          <a:latin typeface="Times New Roman" panose="02020603050405020304" pitchFamily="18" charset="0"/>
                          <a:ea typeface="Calibri" panose="020F0502020204030204" pitchFamily="34" charset="0"/>
                        </a:rPr>
                        <a:t>1:00</a:t>
                      </a:r>
                      <a:endParaRPr lang="en-US" sz="2400" dirty="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750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dirty="0">
                          <a:effectLst/>
                          <a:latin typeface="Times New Roman" panose="02020603050405020304" pitchFamily="18" charset="0"/>
                          <a:ea typeface="Calibri" panose="020F0502020204030204" pitchFamily="34" charset="0"/>
                        </a:rPr>
                        <a:t>2:00</a:t>
                      </a:r>
                      <a:endParaRPr lang="en-US" sz="2400" dirty="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750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3:00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750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4:00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5:00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3900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6:00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4200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7:00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3700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8:00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1800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9:00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3500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10:00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3900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199.8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11:00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4200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215.6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12:00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5400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1200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270.8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13:00</a:t>
                      </a:r>
                      <a:endParaRPr lang="en-US" sz="2400">
                        <a:effectLst/>
                        <a:latin typeface="Times New Roman" panose="02020603050405020304" pitchFamily="18" charset="0"/>
                        <a:ea typeface="Calibri" panose="020F0502020204030204" pitchFamily="34" charset="0"/>
                      </a:endParaRPr>
                    </a:p>
                  </a:txBody>
                  <a:tcPr marL="60522" marR="605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4000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1200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205.6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14:00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3300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1800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700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171.4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15:00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900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162.2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16:00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125.2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17:00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3400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1000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18:00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7000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800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19:00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7100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600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20:00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4600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1000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21:00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3000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22:00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19">
                <a:tc>
                  <a:txBody>
                    <a:bodyPr/>
                    <a:lstStyle/>
                    <a:p>
                      <a:pPr marL="58420" marR="0" algn="ctr">
                        <a:spcBef>
                          <a:spcPts val="0"/>
                        </a:spcBef>
                        <a:spcAft>
                          <a:spcPts val="0"/>
                        </a:spcAft>
                      </a:pPr>
                      <a:r>
                        <a:rPr lang="en-US" sz="1400">
                          <a:effectLst/>
                          <a:latin typeface="Times New Roman" panose="02020603050405020304" pitchFamily="18" charset="0"/>
                          <a:ea typeface="Calibri" panose="020F0502020204030204" pitchFamily="34" charset="0"/>
                        </a:rPr>
                        <a:t>23:00</a:t>
                      </a:r>
                      <a:endParaRPr lang="en-US" sz="2400">
                        <a:effectLst/>
                        <a:latin typeface="Times New Roman" panose="02020603050405020304" pitchFamily="18" charset="0"/>
                        <a:ea typeface="Calibri" panose="020F0502020204030204" pitchFamily="34" charset="0"/>
                      </a:endParaRPr>
                    </a:p>
                  </a:txBody>
                  <a:tcPr marL="60522" marR="60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b"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8420" marR="0" algn="ctr" defTabSz="914400" rtl="0" eaLnBrk="1" fontAlgn="ctr" latinLnBrk="0" hangingPunct="1">
                        <a:spcBef>
                          <a:spcPts val="0"/>
                        </a:spcBef>
                        <a:spcAft>
                          <a:spcPts val="0"/>
                        </a:spcAft>
                      </a:pPr>
                      <a:r>
                        <a:rPr lang="en-US" sz="1400" kern="1200" dirty="0">
                          <a:solidFill>
                            <a:schemeClr val="tx1"/>
                          </a:solidFill>
                          <a:effectLst/>
                          <a:latin typeface="Times New Roman" panose="02020603050405020304" pitchFamily="18" charset="0"/>
                          <a:ea typeface="Calibri" panose="020F0502020204030204" pitchFamily="34" charset="0"/>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fontAlgn="b" latinLnBrk="0" hangingPunct="1">
                        <a:lnSpc>
                          <a:spcPct val="107000"/>
                        </a:lnSpc>
                        <a:spcBef>
                          <a:spcPts val="0"/>
                        </a:spcBef>
                        <a:spcAft>
                          <a:spcPts val="0"/>
                        </a:spcAft>
                      </a:pPr>
                      <a:r>
                        <a:rPr lang="en-US" sz="14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62818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Graphical Results</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rot="16200000">
            <a:off x="211914" y="2550337"/>
            <a:ext cx="1799771" cy="338554"/>
          </a:xfrm>
          <a:prstGeom prst="rect">
            <a:avLst/>
          </a:prstGeom>
          <a:noFill/>
        </p:spPr>
        <p:txBody>
          <a:bodyPr wrap="square" rtlCol="0">
            <a:spAutoFit/>
          </a:bodyPr>
          <a:lstStyle/>
          <a:p>
            <a:r>
              <a:rPr lang="en-US" sz="1600" dirty="0" smtClean="0">
                <a:solidFill>
                  <a:schemeClr val="bg1"/>
                </a:solidFill>
                <a:latin typeface="Times New Roman" panose="02020603050405020304" pitchFamily="18" charset="0"/>
                <a:cs typeface="Times New Roman" panose="02020603050405020304" pitchFamily="18" charset="0"/>
              </a:rPr>
              <a:t>MW</a:t>
            </a:r>
            <a:endParaRPr lang="en-US" sz="16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34</a:t>
            </a:fld>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2944" t="30513" r="29293" b="22005"/>
          <a:stretch/>
        </p:blipFill>
        <p:spPr>
          <a:xfrm>
            <a:off x="884753" y="988367"/>
            <a:ext cx="9545032" cy="5334839"/>
          </a:xfrm>
          <a:prstGeom prst="rect">
            <a:avLst/>
          </a:prstGeom>
        </p:spPr>
      </p:pic>
      <p:sp>
        <p:nvSpPr>
          <p:cNvPr id="7" name="TextBox 6"/>
          <p:cNvSpPr txBox="1"/>
          <p:nvPr/>
        </p:nvSpPr>
        <p:spPr>
          <a:xfrm rot="16200000">
            <a:off x="497217" y="2814142"/>
            <a:ext cx="957942" cy="369332"/>
          </a:xfrm>
          <a:prstGeom prst="rect">
            <a:avLst/>
          </a:prstGeom>
          <a:noFill/>
        </p:spPr>
        <p:txBody>
          <a:bodyPr wrap="square" rtlCol="0">
            <a:spAutoFit/>
          </a:bodyPr>
          <a:lstStyle/>
          <a:p>
            <a:r>
              <a:rPr lang="en-US" dirty="0" smtClean="0">
                <a:solidFill>
                  <a:schemeClr val="bg1"/>
                </a:solidFill>
                <a:latin typeface="Times New Roman" panose="02020603050405020304" pitchFamily="18" charset="0"/>
                <a:cs typeface="Times New Roman" panose="02020603050405020304" pitchFamily="18" charset="0"/>
              </a:rPr>
              <a:t>MW</a:t>
            </a: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9430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Graphical Results</a:t>
            </a:r>
            <a:endParaRPr lang="en-US" sz="2400" b="1" dirty="0">
              <a:latin typeface="Times New Roman" panose="02020603050405020304" pitchFamily="18" charset="0"/>
              <a:cs typeface="Times New Roman" panose="02020603050405020304" pitchFamily="18" charset="0"/>
            </a:endParaRPr>
          </a:p>
        </p:txBody>
      </p:sp>
      <p:pic>
        <p:nvPicPr>
          <p:cNvPr id="11" name="Picture 10"/>
          <p:cNvPicPr/>
          <p:nvPr/>
        </p:nvPicPr>
        <p:blipFill rotWithShape="1">
          <a:blip r:embed="rId2">
            <a:extLst>
              <a:ext uri="{28A0092B-C50C-407E-A947-70E740481C1C}">
                <a14:useLocalDpi xmlns:a14="http://schemas.microsoft.com/office/drawing/2010/main" val="0"/>
              </a:ext>
            </a:extLst>
          </a:blip>
          <a:srcRect l="5449" t="28791" r="48236" b="20468"/>
          <a:stretch/>
        </p:blipFill>
        <p:spPr bwMode="auto">
          <a:xfrm>
            <a:off x="3002008" y="868547"/>
            <a:ext cx="5750106" cy="2939638"/>
          </a:xfrm>
          <a:prstGeom prst="rect">
            <a:avLst/>
          </a:prstGeom>
          <a:ln>
            <a:noFill/>
          </a:ln>
          <a:extLst>
            <a:ext uri="{53640926-AAD7-44D8-BBD7-CCE9431645EC}">
              <a14:shadowObscured xmlns:a14="http://schemas.microsoft.com/office/drawing/2010/main"/>
            </a:ext>
          </a:extLst>
        </p:spPr>
      </p:pic>
      <p:pic>
        <p:nvPicPr>
          <p:cNvPr id="14" name="Picture 13"/>
          <p:cNvPicPr/>
          <p:nvPr/>
        </p:nvPicPr>
        <p:blipFill rotWithShape="1">
          <a:blip r:embed="rId3">
            <a:extLst>
              <a:ext uri="{28A0092B-C50C-407E-A947-70E740481C1C}">
                <a14:useLocalDpi xmlns:a14="http://schemas.microsoft.com/office/drawing/2010/main" val="0"/>
              </a:ext>
            </a:extLst>
          </a:blip>
          <a:srcRect l="8766" t="27366" r="47940" b="22127"/>
          <a:stretch/>
        </p:blipFill>
        <p:spPr bwMode="auto">
          <a:xfrm>
            <a:off x="3002008" y="3808185"/>
            <a:ext cx="5750106" cy="2940367"/>
          </a:xfrm>
          <a:prstGeom prst="rect">
            <a:avLst/>
          </a:prstGeom>
          <a:ln>
            <a:noFill/>
          </a:ln>
          <a:extLst>
            <a:ext uri="{53640926-AAD7-44D8-BBD7-CCE9431645EC}">
              <a14:shadowObscured xmlns:a14="http://schemas.microsoft.com/office/drawing/2010/main"/>
            </a:ext>
          </a:extLst>
        </p:spPr>
      </p:pic>
      <p:sp>
        <p:nvSpPr>
          <p:cNvPr id="13" name="TextBox 12"/>
          <p:cNvSpPr txBox="1"/>
          <p:nvPr/>
        </p:nvSpPr>
        <p:spPr>
          <a:xfrm>
            <a:off x="2890525" y="3551218"/>
            <a:ext cx="1799771" cy="338554"/>
          </a:xfrm>
          <a:prstGeom prst="rect">
            <a:avLst/>
          </a:prstGeom>
          <a:noFill/>
        </p:spPr>
        <p:txBody>
          <a:bodyPr wrap="square" rtlCol="0">
            <a:spAutoFit/>
          </a:bodyPr>
          <a:lstStyle/>
          <a:p>
            <a:r>
              <a:rPr lang="en-US" sz="1600" dirty="0" smtClean="0">
                <a:solidFill>
                  <a:schemeClr val="bg1"/>
                </a:solidFill>
                <a:latin typeface="Times New Roman" panose="02020603050405020304" pitchFamily="18" charset="0"/>
                <a:cs typeface="Times New Roman" panose="02020603050405020304" pitchFamily="18" charset="0"/>
              </a:rPr>
              <a:t>MW</a:t>
            </a:r>
            <a:endParaRPr lang="en-US" sz="1600" dirty="0">
              <a:solidFill>
                <a:schemeClr val="bg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35</a:t>
            </a:fld>
            <a:endParaRPr lang="en-US"/>
          </a:p>
        </p:txBody>
      </p:sp>
    </p:spTree>
    <p:extLst>
      <p:ext uri="{BB962C8B-B14F-4D97-AF65-F5344CB8AC3E}">
        <p14:creationId xmlns:p14="http://schemas.microsoft.com/office/powerpoint/2010/main" val="38630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Sensitivity Analysis</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36</a:t>
            </a:fld>
            <a:endParaRPr lang="en-US"/>
          </a:p>
        </p:txBody>
      </p:sp>
      <p:sp>
        <p:nvSpPr>
          <p:cNvPr id="5" name="TextBox 4"/>
          <p:cNvSpPr txBox="1"/>
          <p:nvPr/>
        </p:nvSpPr>
        <p:spPr>
          <a:xfrm>
            <a:off x="661911" y="917356"/>
            <a:ext cx="10260089" cy="3970318"/>
          </a:xfrm>
          <a:prstGeom prst="rect">
            <a:avLst/>
          </a:prstGeom>
          <a:noFill/>
        </p:spPr>
        <p:txBody>
          <a:bodyPr wrap="square" rtlCol="0">
            <a:spAutoFit/>
          </a:bodyPr>
          <a:lstStyle/>
          <a:p>
            <a:pPr>
              <a:lnSpc>
                <a:spcPct val="200000"/>
              </a:lnSpc>
            </a:pPr>
            <a:r>
              <a:rPr lang="en-US" dirty="0" smtClean="0">
                <a:latin typeface="Times New Roman" panose="02020603050405020304" pitchFamily="18" charset="0"/>
                <a:cs typeface="Times New Roman" panose="02020603050405020304" pitchFamily="18" charset="0"/>
              </a:rPr>
              <a:t>By using this model, sensitivity analysis can be done for parameters and can answer to what-if questions.</a:t>
            </a:r>
          </a:p>
          <a:p>
            <a:pPr marL="285750" indent="-285750">
              <a:lnSpc>
                <a:spcPct val="200000"/>
              </a:lnSpc>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285750" indent="-285750">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AC</a:t>
            </a:r>
            <a:r>
              <a:rPr lang="en-US" dirty="0">
                <a:latin typeface="Times New Roman" panose="02020603050405020304" pitchFamily="18" charset="0"/>
                <a:cs typeface="Times New Roman" panose="02020603050405020304" pitchFamily="18" charset="0"/>
              </a:rPr>
              <a:t>́ </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$0.05 		  AC</a:t>
            </a:r>
            <a:r>
              <a:rPr lang="en-US" dirty="0">
                <a:latin typeface="Times New Roman" panose="02020603050405020304" pitchFamily="18" charset="0"/>
                <a:cs typeface="Times New Roman" panose="02020603050405020304" pitchFamily="18" charset="0"/>
              </a:rPr>
              <a:t>́ </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$0.06	   Increased %20</a:t>
            </a:r>
          </a:p>
          <a:p>
            <a:pPr lvl="1">
              <a:lnSpc>
                <a:spcPct val="200000"/>
              </a:lnSpc>
            </a:pPr>
            <a:r>
              <a:rPr lang="en-US" dirty="0" smtClean="0">
                <a:latin typeface="Times New Roman" panose="02020603050405020304" pitchFamily="18" charset="0"/>
                <a:cs typeface="Times New Roman" panose="02020603050405020304" pitchFamily="18" charset="0"/>
              </a:rPr>
              <a:t>    V</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$1690.6 		  V</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$2023.6  	   </a:t>
            </a:r>
            <a:r>
              <a:rPr lang="en-US" dirty="0">
                <a:latin typeface="Times New Roman" panose="02020603050405020304" pitchFamily="18" charset="0"/>
                <a:cs typeface="Times New Roman" panose="02020603050405020304" pitchFamily="18" charset="0"/>
              </a:rPr>
              <a:t>Increased </a:t>
            </a:r>
            <a:r>
              <a:rPr lang="en-US" dirty="0" smtClean="0">
                <a:latin typeface="Times New Roman" panose="02020603050405020304" pitchFamily="18" charset="0"/>
                <a:cs typeface="Times New Roman" panose="02020603050405020304" pitchFamily="18" charset="0"/>
              </a:rPr>
              <a:t>%19.5</a:t>
            </a:r>
            <a:endParaRPr lang="en-US" dirty="0">
              <a:latin typeface="Times New Roman" panose="02020603050405020304" pitchFamily="18" charset="0"/>
              <a:cs typeface="Times New Roman" panose="02020603050405020304" pitchFamily="18" charset="0"/>
            </a:endParaRPr>
          </a:p>
          <a:p>
            <a:pPr lvl="1">
              <a:lnSpc>
                <a:spcPct val="200000"/>
              </a:lnSpc>
            </a:pPr>
            <a:endParaRPr lang="en-US" dirty="0">
              <a:latin typeface="Times New Roman" panose="02020603050405020304" pitchFamily="18" charset="0"/>
              <a:cs typeface="Times New Roman" panose="02020603050405020304" pitchFamily="18" charset="0"/>
            </a:endParaRPr>
          </a:p>
          <a:p>
            <a:pPr marL="285750" indent="-285750">
              <a:lnSpc>
                <a:spcPct val="200000"/>
              </a:lnSpc>
              <a:buFont typeface="Arial" panose="020B0604020202020204" pitchFamily="34" charset="0"/>
              <a:buChar char="•"/>
            </a:pPr>
            <a:r>
              <a:rPr lang="en-US" dirty="0" smtClean="0">
                <a:latin typeface="Times New Roman" panose="02020603050405020304" pitchFamily="18" charset="0"/>
                <a:ea typeface="SimSun" panose="02010600030101010101" pitchFamily="2" charset="-122"/>
                <a:cs typeface="Times New Roman" panose="02020603050405020304" pitchFamily="18" charset="0"/>
              </a:rPr>
              <a:t>2)          </a:t>
            </a:r>
            <a:r>
              <a:rPr lang="en-US" dirty="0" smtClean="0">
                <a:latin typeface="Times New Roman" panose="02020603050405020304" pitchFamily="18" charset="0"/>
                <a:cs typeface="Times New Roman" panose="02020603050405020304" pitchFamily="18" charset="0"/>
              </a:rPr>
              <a:t>Y</a:t>
            </a:r>
            <a:r>
              <a:rPr lang="en-US" baseline="-25000" dirty="0" smtClean="0">
                <a:latin typeface="Times New Roman" panose="02020603050405020304" pitchFamily="18" charset="0"/>
                <a:cs typeface="Times New Roman" panose="02020603050405020304" pitchFamily="18" charset="0"/>
              </a:rPr>
              <a:t>(t) 			       </a:t>
            </a:r>
            <a:r>
              <a:rPr lang="en-US" dirty="0" smtClean="0">
                <a:latin typeface="Times New Roman" panose="02020603050405020304" pitchFamily="18" charset="0"/>
                <a:ea typeface="SimSun" panose="02010600030101010101" pitchFamily="2" charset="-122"/>
                <a:cs typeface="Times New Roman" panose="02020603050405020304" pitchFamily="18" charset="0"/>
              </a:rPr>
              <a:t> 1.05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 </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Increased %5</a:t>
            </a:r>
            <a:r>
              <a:rPr lang="en-US" baseline="-25000" dirty="0" smtClean="0">
                <a:latin typeface="Times New Roman" panose="02020603050405020304" pitchFamily="18" charset="0"/>
                <a:cs typeface="Times New Roman" panose="02020603050405020304" pitchFamily="18" charset="0"/>
              </a:rPr>
              <a:t>                </a:t>
            </a:r>
          </a:p>
          <a:p>
            <a:pPr>
              <a:lnSpc>
                <a:spcPct val="200000"/>
              </a:lnSpc>
            </a:pP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V</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$1690.6</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V</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$1773.8</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Increased %4.9</a:t>
            </a:r>
            <a:r>
              <a:rPr lang="en-US" baseline="-25000"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cxnSp>
        <p:nvCxnSpPr>
          <p:cNvPr id="4" name="Straight Arrow Connector 3"/>
          <p:cNvCxnSpPr/>
          <p:nvPr/>
        </p:nvCxnSpPr>
        <p:spPr>
          <a:xfrm>
            <a:off x="3037081" y="2346282"/>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8" name="Straight Arrow Connector 7"/>
          <p:cNvCxnSpPr/>
          <p:nvPr/>
        </p:nvCxnSpPr>
        <p:spPr>
          <a:xfrm>
            <a:off x="3037081" y="2869067"/>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9" name="Straight Arrow Connector 8"/>
          <p:cNvCxnSpPr/>
          <p:nvPr/>
        </p:nvCxnSpPr>
        <p:spPr>
          <a:xfrm flipV="1">
            <a:off x="6251575" y="2053566"/>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6251575" y="2709227"/>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12" name="Oval 11"/>
          <p:cNvSpPr/>
          <p:nvPr/>
        </p:nvSpPr>
        <p:spPr>
          <a:xfrm>
            <a:off x="1212851" y="1927395"/>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Oval 12"/>
          <p:cNvSpPr/>
          <p:nvPr/>
        </p:nvSpPr>
        <p:spPr>
          <a:xfrm>
            <a:off x="4233893" y="1927395"/>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1" name="Straight Arrow Connector 20"/>
          <p:cNvCxnSpPr/>
          <p:nvPr/>
        </p:nvCxnSpPr>
        <p:spPr>
          <a:xfrm>
            <a:off x="3037081" y="3948567"/>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p:nvPr/>
        </p:nvCxnSpPr>
        <p:spPr>
          <a:xfrm flipV="1">
            <a:off x="6251575" y="3802209"/>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p:nvPr/>
        </p:nvCxnSpPr>
        <p:spPr>
          <a:xfrm>
            <a:off x="3037081" y="4520067"/>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flipV="1">
            <a:off x="6254750" y="4316085"/>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25" name="Oval 24"/>
          <p:cNvSpPr/>
          <p:nvPr/>
        </p:nvSpPr>
        <p:spPr>
          <a:xfrm>
            <a:off x="1212851" y="3558178"/>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6" name="Oval 25"/>
          <p:cNvSpPr/>
          <p:nvPr/>
        </p:nvSpPr>
        <p:spPr>
          <a:xfrm>
            <a:off x="4233893" y="3558178"/>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98308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23150"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Conclusion</a:t>
            </a:r>
            <a:endParaRPr lang="en-US" sz="24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768726" y="1065486"/>
            <a:ext cx="10185400" cy="5632311"/>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Efficient use </a:t>
            </a:r>
            <a:r>
              <a:rPr lang="en-US" dirty="0">
                <a:latin typeface="Times New Roman" panose="02020603050405020304" pitchFamily="18" charset="0"/>
                <a:cs typeface="Times New Roman" panose="02020603050405020304" pitchFamily="18" charset="0"/>
              </a:rPr>
              <a:t>of available portion of energy sources is one of the most important issue in recent years.</a:t>
            </a:r>
          </a:p>
          <a:p>
            <a:pPr marL="285750" indent="-285750" algn="just">
              <a:lnSpc>
                <a:spcPct val="200000"/>
              </a:lnSpc>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Renewable </a:t>
            </a:r>
            <a:r>
              <a:rPr lang="en-US" b="1" dirty="0">
                <a:latin typeface="Times New Roman" panose="02020603050405020304" pitchFamily="18" charset="0"/>
                <a:cs typeface="Times New Roman" panose="02020603050405020304" pitchFamily="18" charset="0"/>
              </a:rPr>
              <a:t>energy resources </a:t>
            </a:r>
            <a:r>
              <a:rPr lang="en-US" dirty="0">
                <a:latin typeface="Times New Roman" panose="02020603050405020304" pitchFamily="18" charset="0"/>
                <a:cs typeface="Times New Roman" panose="02020603050405020304" pitchFamily="18" charset="0"/>
              </a:rPr>
              <a:t>have been emerged to help traditional </a:t>
            </a:r>
            <a:r>
              <a:rPr lang="en-US" dirty="0" smtClean="0">
                <a:latin typeface="Times New Roman" panose="02020603050405020304" pitchFamily="18" charset="0"/>
                <a:cs typeface="Times New Roman" panose="02020603050405020304" pitchFamily="18" charset="0"/>
              </a:rPr>
              <a:t>resources.</a:t>
            </a:r>
            <a:endParaRPr lang="en-US"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Renewable </a:t>
            </a:r>
            <a:r>
              <a:rPr lang="en-US" dirty="0">
                <a:latin typeface="Times New Roman" panose="02020603050405020304" pitchFamily="18" charset="0"/>
                <a:cs typeface="Times New Roman" panose="02020603050405020304" pitchFamily="18" charset="0"/>
              </a:rPr>
              <a:t>energy sources are </a:t>
            </a:r>
            <a:r>
              <a:rPr lang="en-US" b="1" dirty="0">
                <a:latin typeface="Times New Roman" panose="02020603050405020304" pitchFamily="18" charset="0"/>
                <a:cs typeface="Times New Roman" panose="02020603050405020304" pitchFamily="18" charset="0"/>
              </a:rPr>
              <a:t>not always available </a:t>
            </a:r>
            <a:r>
              <a:rPr lang="en-US" dirty="0">
                <a:latin typeface="Times New Roman" panose="02020603050405020304" pitchFamily="18" charset="0"/>
                <a:cs typeface="Times New Roman" panose="02020603050405020304" pitchFamily="18" charset="0"/>
              </a:rPr>
              <a:t>and it </a:t>
            </a:r>
            <a:r>
              <a:rPr lang="en-US" b="1" dirty="0">
                <a:latin typeface="Times New Roman" panose="02020603050405020304" pitchFamily="18" charset="0"/>
                <a:cs typeface="Times New Roman" panose="02020603050405020304" pitchFamily="18" charset="0"/>
              </a:rPr>
              <a:t>decreases the reliability </a:t>
            </a:r>
            <a:r>
              <a:rPr lang="en-US" dirty="0">
                <a:latin typeface="Times New Roman" panose="02020603050405020304" pitchFamily="18" charset="0"/>
                <a:cs typeface="Times New Roman" panose="02020603050405020304" pitchFamily="18" charset="0"/>
              </a:rPr>
              <a:t>of the system</a:t>
            </a:r>
            <a:r>
              <a:rPr lang="en-US" dirty="0" smtClean="0">
                <a:latin typeface="Times New Roman" panose="02020603050405020304" pitchFamily="18" charset="0"/>
                <a:cs typeface="Times New Roman" panose="02020603050405020304" pitchFamily="18" charset="0"/>
              </a:rPr>
              <a:t>.</a:t>
            </a:r>
          </a:p>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Adding </a:t>
            </a:r>
            <a:r>
              <a:rPr lang="en-US" b="1" dirty="0">
                <a:latin typeface="Times New Roman" panose="02020603050405020304" pitchFamily="18" charset="0"/>
                <a:cs typeface="Times New Roman" panose="02020603050405020304" pitchFamily="18" charset="0"/>
              </a:rPr>
              <a:t>energy storage systems </a:t>
            </a:r>
            <a:r>
              <a:rPr lang="en-US" dirty="0">
                <a:latin typeface="Times New Roman" panose="02020603050405020304" pitchFamily="18" charset="0"/>
                <a:cs typeface="Times New Roman" panose="02020603050405020304" pitchFamily="18" charset="0"/>
              </a:rPr>
              <a:t>can help the hybrid system </a:t>
            </a:r>
            <a:r>
              <a:rPr lang="en-US" b="1" dirty="0">
                <a:latin typeface="Times New Roman" panose="02020603050405020304" pitchFamily="18" charset="0"/>
                <a:cs typeface="Times New Roman" panose="02020603050405020304" pitchFamily="18" charset="0"/>
              </a:rPr>
              <a:t>to increase the reliability </a:t>
            </a:r>
            <a:r>
              <a:rPr lang="en-US" dirty="0">
                <a:latin typeface="Times New Roman" panose="02020603050405020304" pitchFamily="18" charset="0"/>
                <a:cs typeface="Times New Roman" panose="02020603050405020304" pitchFamily="18" charset="0"/>
              </a:rPr>
              <a:t>of the system.</a:t>
            </a:r>
          </a:p>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Energy storage systems can charge whenever that the energy </a:t>
            </a:r>
            <a:r>
              <a:rPr lang="en-US" b="1" dirty="0">
                <a:latin typeface="Times New Roman" panose="02020603050405020304" pitchFamily="18" charset="0"/>
                <a:cs typeface="Times New Roman" panose="02020603050405020304" pitchFamily="18" charset="0"/>
              </a:rPr>
              <a:t>source is available </a:t>
            </a:r>
            <a:r>
              <a:rPr lang="en-US" dirty="0">
                <a:latin typeface="Times New Roman" panose="02020603050405020304" pitchFamily="18" charset="0"/>
                <a:cs typeface="Times New Roman" panose="02020603050405020304" pitchFamily="18" charset="0"/>
              </a:rPr>
              <a:t>or </a:t>
            </a:r>
            <a:r>
              <a:rPr lang="en-US" b="1" dirty="0">
                <a:latin typeface="Times New Roman" panose="02020603050405020304" pitchFamily="18" charset="0"/>
                <a:cs typeface="Times New Roman" panose="02020603050405020304" pitchFamily="18" charset="0"/>
              </a:rPr>
              <a:t>price</a:t>
            </a:r>
            <a:r>
              <a:rPr lang="en-US" dirty="0">
                <a:latin typeface="Times New Roman" panose="02020603050405020304" pitchFamily="18" charset="0"/>
                <a:cs typeface="Times New Roman" panose="02020603050405020304" pitchFamily="18" charset="0"/>
              </a:rPr>
              <a:t> of electricity is </a:t>
            </a:r>
            <a:r>
              <a:rPr lang="en-US" b="1" dirty="0">
                <a:latin typeface="Times New Roman" panose="02020603050405020304" pitchFamily="18" charset="0"/>
                <a:cs typeface="Times New Roman" panose="02020603050405020304" pitchFamily="18" charset="0"/>
              </a:rPr>
              <a:t>less than high peak</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demand. ESSs </a:t>
            </a:r>
            <a:r>
              <a:rPr lang="en-US" dirty="0">
                <a:latin typeface="Times New Roman" panose="02020603050405020304" pitchFamily="18" charset="0"/>
                <a:cs typeface="Times New Roman" panose="02020603050405020304" pitchFamily="18" charset="0"/>
              </a:rPr>
              <a:t>can be used as a </a:t>
            </a:r>
            <a:r>
              <a:rPr lang="en-US" b="1" dirty="0">
                <a:latin typeface="Times New Roman" panose="02020603050405020304" pitchFamily="18" charset="0"/>
                <a:cs typeface="Times New Roman" panose="02020603050405020304" pitchFamily="18" charset="0"/>
              </a:rPr>
              <a:t>backup</a:t>
            </a:r>
            <a:r>
              <a:rPr lang="en-US" dirty="0">
                <a:latin typeface="Times New Roman" panose="02020603050405020304" pitchFamily="18" charset="0"/>
                <a:cs typeface="Times New Roman" panose="02020603050405020304" pitchFamily="18" charset="0"/>
              </a:rPr>
              <a:t> for energy </a:t>
            </a:r>
            <a:r>
              <a:rPr lang="en-US" dirty="0" smtClean="0">
                <a:latin typeface="Times New Roman" panose="02020603050405020304" pitchFamily="18" charset="0"/>
                <a:cs typeface="Times New Roman" panose="02020603050405020304" pitchFamily="18" charset="0"/>
              </a:rPr>
              <a:t>source.</a:t>
            </a: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Several </a:t>
            </a:r>
            <a:r>
              <a:rPr lang="en-US" dirty="0">
                <a:latin typeface="Times New Roman" panose="02020603050405020304" pitchFamily="18" charset="0"/>
                <a:cs typeface="Times New Roman" panose="02020603050405020304" pitchFamily="18" charset="0"/>
              </a:rPr>
              <a:t>types of energy storage systems </a:t>
            </a:r>
            <a:r>
              <a:rPr lang="en-US" dirty="0" smtClean="0">
                <a:latin typeface="Times New Roman" panose="02020603050405020304" pitchFamily="18" charset="0"/>
                <a:cs typeface="Times New Roman" panose="02020603050405020304" pitchFamily="18" charset="0"/>
              </a:rPr>
              <a:t>had </a:t>
            </a:r>
            <a:r>
              <a:rPr lang="en-US" dirty="0">
                <a:latin typeface="Times New Roman" panose="02020603050405020304" pitchFamily="18" charset="0"/>
                <a:cs typeface="Times New Roman" panose="02020603050405020304" pitchFamily="18" charset="0"/>
              </a:rPr>
              <a:t>been studied in </a:t>
            </a:r>
            <a:r>
              <a:rPr lang="en-US" dirty="0" smtClean="0">
                <a:latin typeface="Times New Roman" panose="02020603050405020304" pitchFamily="18" charset="0"/>
                <a:cs typeface="Times New Roman" panose="02020603050405020304" pitchFamily="18" charset="0"/>
              </a:rPr>
              <a:t>detail.</a:t>
            </a:r>
          </a:p>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topic is mainly focus on a </a:t>
            </a:r>
            <a:r>
              <a:rPr lang="en-US" b="1" dirty="0">
                <a:latin typeface="Times New Roman" panose="02020603050405020304" pitchFamily="18" charset="0"/>
                <a:cs typeface="Times New Roman" panose="02020603050405020304" pitchFamily="18" charset="0"/>
              </a:rPr>
              <a:t>hybrid system </a:t>
            </a:r>
            <a:r>
              <a:rPr lang="en-US" dirty="0">
                <a:latin typeface="Times New Roman" panose="02020603050405020304" pitchFamily="18" charset="0"/>
                <a:cs typeface="Times New Roman" panose="02020603050405020304" pitchFamily="18" charset="0"/>
              </a:rPr>
              <a:t>consist of grid generation, renewable energy sources and energy storage systems.</a:t>
            </a: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37</a:t>
            </a:fld>
            <a:endParaRPr lang="en-US"/>
          </a:p>
        </p:txBody>
      </p:sp>
    </p:spTree>
    <p:extLst>
      <p:ext uri="{BB962C8B-B14F-4D97-AF65-F5344CB8AC3E}">
        <p14:creationId xmlns:p14="http://schemas.microsoft.com/office/powerpoint/2010/main" val="3951070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00835"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Conclusion</a:t>
            </a:r>
            <a:endParaRPr lang="en-US" sz="24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456696" y="550146"/>
            <a:ext cx="10942209" cy="7571303"/>
          </a:xfrm>
          <a:prstGeom prst="rect">
            <a:avLst/>
          </a:prstGeom>
          <a:noFill/>
        </p:spPr>
        <p:txBody>
          <a:bodyPr wrap="square" rtlCol="0">
            <a:spAutoFit/>
          </a:bodyPr>
          <a:lstStyle/>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main purpose </a:t>
            </a:r>
            <a:r>
              <a:rPr lang="en-US" dirty="0">
                <a:latin typeface="Times New Roman" panose="02020603050405020304" pitchFamily="18" charset="0"/>
                <a:cs typeface="Times New Roman" panose="02020603050405020304" pitchFamily="18" charset="0"/>
              </a:rPr>
              <a:t>of this research was </a:t>
            </a:r>
            <a:r>
              <a:rPr lang="en-US" b="1" dirty="0" smtClean="0">
                <a:latin typeface="Times New Roman" panose="02020603050405020304" pitchFamily="18" charset="0"/>
                <a:cs typeface="Times New Roman" panose="02020603050405020304" pitchFamily="18" charset="0"/>
              </a:rPr>
              <a:t>formulating</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hybrid system with respect to most important constraints.</a:t>
            </a:r>
          </a:p>
          <a:p>
            <a:pPr marL="285750" indent="-285750" algn="just">
              <a:lnSpc>
                <a:spcPct val="2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presented model was firstly </a:t>
            </a:r>
            <a:r>
              <a:rPr lang="en-US" b="1" dirty="0">
                <a:latin typeface="Times New Roman" panose="02020603050405020304" pitchFamily="18" charset="0"/>
                <a:cs typeface="Times New Roman" panose="02020603050405020304" pitchFamily="18" charset="0"/>
              </a:rPr>
              <a:t>nonlinear</a:t>
            </a:r>
            <a:r>
              <a:rPr lang="en-US" dirty="0">
                <a:latin typeface="Times New Roman" panose="02020603050405020304" pitchFamily="18" charset="0"/>
                <a:cs typeface="Times New Roman" panose="02020603050405020304" pitchFamily="18" charset="0"/>
              </a:rPr>
              <a:t> since, there were non-linear relation between some parameters. Using </a:t>
            </a:r>
            <a:r>
              <a:rPr lang="en-US" b="1" dirty="0">
                <a:latin typeface="Times New Roman" panose="02020603050405020304" pitchFamily="18" charset="0"/>
                <a:cs typeface="Times New Roman" panose="02020603050405020304" pitchFamily="18" charset="0"/>
              </a:rPr>
              <a:t>big M</a:t>
            </a:r>
            <a:r>
              <a:rPr lang="en-US" dirty="0">
                <a:latin typeface="Times New Roman" panose="02020603050405020304" pitchFamily="18" charset="0"/>
                <a:cs typeface="Times New Roman" panose="02020603050405020304" pitchFamily="18" charset="0"/>
              </a:rPr>
              <a:t> method could transferred the model to a </a:t>
            </a:r>
            <a:r>
              <a:rPr lang="en-US" b="1" dirty="0">
                <a:latin typeface="Times New Roman" panose="02020603050405020304" pitchFamily="18" charset="0"/>
                <a:cs typeface="Times New Roman" panose="02020603050405020304" pitchFamily="18" charset="0"/>
              </a:rPr>
              <a:t>linear</a:t>
            </a:r>
            <a:r>
              <a:rPr lang="en-US" dirty="0">
                <a:latin typeface="Times New Roman" panose="02020603050405020304" pitchFamily="18" charset="0"/>
                <a:cs typeface="Times New Roman" panose="02020603050405020304" pitchFamily="18" charset="0"/>
              </a:rPr>
              <a:t> one. </a:t>
            </a:r>
            <a:endParaRPr lang="en-US" dirty="0" smtClean="0">
              <a:latin typeface="Times New Roman" panose="02020603050405020304" pitchFamily="18" charset="0"/>
              <a:cs typeface="Times New Roman" panose="02020603050405020304" pitchFamily="18" charset="0"/>
            </a:endParaRPr>
          </a:p>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linear model can be solved by </a:t>
            </a:r>
            <a:r>
              <a:rPr lang="en-US" b="1" dirty="0">
                <a:latin typeface="Times New Roman" panose="02020603050405020304" pitchFamily="18" charset="0"/>
                <a:cs typeface="Times New Roman" panose="02020603050405020304" pitchFamily="18" charset="0"/>
              </a:rPr>
              <a:t>Simplex</a:t>
            </a:r>
            <a:r>
              <a:rPr lang="en-US" dirty="0">
                <a:latin typeface="Times New Roman" panose="02020603050405020304" pitchFamily="18" charset="0"/>
                <a:cs typeface="Times New Roman" panose="02020603050405020304" pitchFamily="18" charset="0"/>
              </a:rPr>
              <a:t> method, </a:t>
            </a:r>
            <a:r>
              <a:rPr lang="en-US" b="1" dirty="0">
                <a:latin typeface="Times New Roman" panose="02020603050405020304" pitchFamily="18" charset="0"/>
                <a:cs typeface="Times New Roman" panose="02020603050405020304" pitchFamily="18" charset="0"/>
              </a:rPr>
              <a:t>Operation Research software </a:t>
            </a:r>
            <a:r>
              <a:rPr lang="en-US" dirty="0">
                <a:latin typeface="Times New Roman" panose="02020603050405020304" pitchFamily="18" charset="0"/>
                <a:cs typeface="Times New Roman" panose="02020603050405020304" pitchFamily="18" charset="0"/>
              </a:rPr>
              <a:t>like Math-lab or </a:t>
            </a:r>
            <a:r>
              <a:rPr lang="en-US" b="1" dirty="0">
                <a:latin typeface="Times New Roman" panose="02020603050405020304" pitchFamily="18" charset="0"/>
                <a:cs typeface="Times New Roman" panose="02020603050405020304" pitchFamily="18" charset="0"/>
              </a:rPr>
              <a:t>Simulation software </a:t>
            </a:r>
            <a:r>
              <a:rPr lang="en-US" dirty="0">
                <a:latin typeface="Times New Roman" panose="02020603050405020304" pitchFamily="18" charset="0"/>
                <a:cs typeface="Times New Roman" panose="02020603050405020304" pitchFamily="18" charset="0"/>
              </a:rPr>
              <a:t>like Simulink. </a:t>
            </a:r>
            <a:endParaRPr lang="en-US" dirty="0" smtClean="0">
              <a:latin typeface="Times New Roman" panose="02020603050405020304" pitchFamily="18" charset="0"/>
              <a:cs typeface="Times New Roman" panose="02020603050405020304" pitchFamily="18" charset="0"/>
            </a:endParaRPr>
          </a:p>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All </a:t>
            </a:r>
            <a:r>
              <a:rPr lang="en-US" dirty="0">
                <a:latin typeface="Times New Roman" panose="02020603050405020304" pitchFamily="18" charset="0"/>
                <a:cs typeface="Times New Roman" panose="02020603050405020304" pitchFamily="18" charset="0"/>
              </a:rPr>
              <a:t>the parameters should be </a:t>
            </a:r>
            <a:r>
              <a:rPr lang="en-US" dirty="0" smtClean="0">
                <a:latin typeface="Times New Roman" panose="02020603050405020304" pitchFamily="18" charset="0"/>
                <a:cs typeface="Times New Roman" panose="02020603050405020304" pitchFamily="18" charset="0"/>
              </a:rPr>
              <a:t>defined </a:t>
            </a:r>
            <a:r>
              <a:rPr lang="en-US" dirty="0">
                <a:latin typeface="Times New Roman" panose="02020603050405020304" pitchFamily="18" charset="0"/>
                <a:cs typeface="Times New Roman" panose="02020603050405020304" pitchFamily="18" charset="0"/>
              </a:rPr>
              <a:t>to get </a:t>
            </a:r>
            <a:r>
              <a:rPr lang="en-US" dirty="0" smtClean="0">
                <a:latin typeface="Times New Roman" panose="02020603050405020304" pitchFamily="18" charset="0"/>
                <a:cs typeface="Times New Roman" panose="02020603050405020304" pitchFamily="18" charset="0"/>
              </a:rPr>
              <a:t>an accurate </a:t>
            </a:r>
            <a:r>
              <a:rPr lang="en-US" dirty="0">
                <a:latin typeface="Times New Roman" panose="02020603050405020304" pitchFamily="18" charset="0"/>
                <a:cs typeface="Times New Roman" panose="02020603050405020304" pitchFamily="18" charset="0"/>
              </a:rPr>
              <a:t>result. </a:t>
            </a:r>
            <a:endParaRPr lang="en-US" dirty="0" smtClean="0">
              <a:latin typeface="Times New Roman" panose="02020603050405020304" pitchFamily="18" charset="0"/>
              <a:cs typeface="Times New Roman" panose="02020603050405020304" pitchFamily="18" charset="0"/>
            </a:endParaRPr>
          </a:p>
          <a:p>
            <a:pPr marL="285750" indent="-285750" algn="just">
              <a:lnSpc>
                <a:spcPct val="2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Based on the </a:t>
            </a:r>
            <a:r>
              <a:rPr lang="en-US" b="1" dirty="0">
                <a:latin typeface="Times New Roman" panose="02020603050405020304" pitchFamily="18" charset="0"/>
                <a:cs typeface="Times New Roman" panose="02020603050405020304" pitchFamily="18" charset="0"/>
              </a:rPr>
              <a:t>demand,</a:t>
            </a:r>
            <a:r>
              <a:rPr lang="en-US" dirty="0">
                <a:latin typeface="Times New Roman" panose="02020603050405020304" pitchFamily="18" charset="0"/>
                <a:cs typeface="Times New Roman" panose="02020603050405020304" pitchFamily="18" charset="0"/>
              </a:rPr>
              <a:t> this model can find </a:t>
            </a:r>
            <a:r>
              <a:rPr lang="en-US" b="1" dirty="0">
                <a:latin typeface="Times New Roman" panose="02020603050405020304" pitchFamily="18" charset="0"/>
                <a:cs typeface="Times New Roman" panose="02020603050405020304" pitchFamily="18" charset="0"/>
              </a:rPr>
              <a:t>best </a:t>
            </a:r>
            <a:r>
              <a:rPr lang="en-US" dirty="0">
                <a:latin typeface="Times New Roman" panose="02020603050405020304" pitchFamily="18" charset="0"/>
                <a:cs typeface="Times New Roman" panose="02020603050405020304" pitchFamily="18" charset="0"/>
              </a:rPr>
              <a:t>set of solution for variables to </a:t>
            </a:r>
            <a:r>
              <a:rPr lang="en-US" b="1" dirty="0">
                <a:latin typeface="Times New Roman" panose="02020603050405020304" pitchFamily="18" charset="0"/>
                <a:cs typeface="Times New Roman" panose="02020603050405020304" pitchFamily="18" charset="0"/>
              </a:rPr>
              <a:t>maximize</a:t>
            </a:r>
            <a:r>
              <a:rPr lang="en-US" dirty="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value of energy carried over </a:t>
            </a:r>
            <a:r>
              <a:rPr lang="en-US" dirty="0">
                <a:latin typeface="Times New Roman" panose="02020603050405020304" pitchFamily="18" charset="0"/>
                <a:cs typeface="Times New Roman" panose="02020603050405020304" pitchFamily="18" charset="0"/>
              </a:rPr>
              <a:t>and determine a </a:t>
            </a:r>
            <a:r>
              <a:rPr lang="en-US" b="1" dirty="0">
                <a:latin typeface="Times New Roman" panose="02020603050405020304" pitchFamily="18" charset="0"/>
                <a:cs typeface="Times New Roman" panose="02020603050405020304" pitchFamily="18" charset="0"/>
              </a:rPr>
              <a:t>schedule for charging and discharging </a:t>
            </a:r>
            <a:r>
              <a:rPr lang="en-US" dirty="0">
                <a:latin typeface="Times New Roman" panose="02020603050405020304" pitchFamily="18" charset="0"/>
                <a:cs typeface="Times New Roman" panose="02020603050405020304" pitchFamily="18" charset="0"/>
              </a:rPr>
              <a:t>the storage systems for each day</a:t>
            </a:r>
            <a:r>
              <a:rPr lang="en-US" dirty="0" smtClean="0">
                <a:latin typeface="Times New Roman" panose="02020603050405020304" pitchFamily="18" charset="0"/>
                <a:cs typeface="Times New Roman" panose="02020603050405020304" pitchFamily="18" charset="0"/>
              </a:rPr>
              <a:t>.</a:t>
            </a:r>
          </a:p>
          <a:p>
            <a:pPr marL="285750" indent="-285750" algn="just">
              <a:lnSpc>
                <a:spcPct val="2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presented model is a </a:t>
            </a:r>
            <a:r>
              <a:rPr lang="en-US" b="1" dirty="0">
                <a:latin typeface="Times New Roman" panose="02020603050405020304" pitchFamily="18" charset="0"/>
                <a:cs typeface="Times New Roman" panose="02020603050405020304" pitchFamily="18" charset="0"/>
              </a:rPr>
              <a:t>theoretical model </a:t>
            </a:r>
            <a:r>
              <a:rPr lang="en-US" dirty="0">
                <a:latin typeface="Times New Roman" panose="02020603050405020304" pitchFamily="18" charset="0"/>
                <a:cs typeface="Times New Roman" panose="02020603050405020304" pitchFamily="18" charset="0"/>
              </a:rPr>
              <a:t>and in real world, some assumptions may be different.</a:t>
            </a:r>
          </a:p>
          <a:p>
            <a:pPr marL="285750" indent="-285750" algn="just">
              <a:lnSpc>
                <a:spcPct val="25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21F0BDB-ADAD-4B3D-9DC4-9E459CA86CC4}" type="slidenum">
              <a:rPr lang="en-US" smtClean="0"/>
              <a:t>38</a:t>
            </a:fld>
            <a:endParaRPr lang="en-US"/>
          </a:p>
        </p:txBody>
      </p:sp>
    </p:spTree>
    <p:extLst>
      <p:ext uri="{BB962C8B-B14F-4D97-AF65-F5344CB8AC3E}">
        <p14:creationId xmlns:p14="http://schemas.microsoft.com/office/powerpoint/2010/main" val="4068846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020" y="1764369"/>
            <a:ext cx="10497250" cy="3331938"/>
          </a:xfrm>
          <a:prstGeom prst="rect">
            <a:avLst/>
          </a:prstGeom>
          <a:noFill/>
        </p:spPr>
        <p:txBody>
          <a:bodyPr wrap="square" rtlCol="0">
            <a:spAutoFit/>
          </a:bodyPr>
          <a:lstStyle/>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further studies, </a:t>
            </a:r>
            <a:r>
              <a:rPr lang="en-US" b="1" dirty="0">
                <a:latin typeface="Times New Roman" panose="02020603050405020304" pitchFamily="18" charset="0"/>
                <a:cs typeface="Times New Roman" panose="02020603050405020304" pitchFamily="18" charset="0"/>
              </a:rPr>
              <a:t>PV panels </a:t>
            </a:r>
            <a:r>
              <a:rPr lang="en-US" dirty="0">
                <a:latin typeface="Times New Roman" panose="02020603050405020304" pitchFamily="18" charset="0"/>
                <a:cs typeface="Times New Roman" panose="02020603050405020304" pitchFamily="18" charset="0"/>
              </a:rPr>
              <a:t>can be studied more </a:t>
            </a:r>
            <a:r>
              <a:rPr lang="en-US" b="1" dirty="0">
                <a:latin typeface="Times New Roman" panose="02020603050405020304" pitchFamily="18" charset="0"/>
                <a:cs typeface="Times New Roman" panose="02020603050405020304" pitchFamily="18" charset="0"/>
              </a:rPr>
              <a:t>accurately</a:t>
            </a:r>
            <a:r>
              <a:rPr lang="en-US" dirty="0">
                <a:latin typeface="Times New Roman" panose="02020603050405020304" pitchFamily="18" charset="0"/>
                <a:cs typeface="Times New Roman" panose="02020603050405020304" pitchFamily="18" charset="0"/>
              </a:rPr>
              <a:t> with respect to </a:t>
            </a:r>
            <a:r>
              <a:rPr lang="en-US" b="1" dirty="0">
                <a:latin typeface="Times New Roman" panose="02020603050405020304" pitchFamily="18" charset="0"/>
                <a:cs typeface="Times New Roman" panose="02020603050405020304" pitchFamily="18" charset="0"/>
              </a:rPr>
              <a:t>irradiance</a:t>
            </a:r>
            <a:r>
              <a:rPr lang="en-US" dirty="0">
                <a:latin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cs typeface="Times New Roman" panose="02020603050405020304" pitchFamily="18" charset="0"/>
              </a:rPr>
              <a:t>reliability</a:t>
            </a:r>
            <a:r>
              <a:rPr lang="en-US" dirty="0" smtClean="0">
                <a:latin typeface="Times New Roman" panose="02020603050405020304" pitchFamily="18" charset="0"/>
                <a:cs typeface="Times New Roman" panose="02020603050405020304" pitchFamily="18" charset="0"/>
              </a:rPr>
              <a:t>.</a:t>
            </a:r>
          </a:p>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Different types of </a:t>
            </a:r>
            <a:r>
              <a:rPr lang="en-US" b="1" dirty="0">
                <a:latin typeface="Times New Roman" panose="02020603050405020304" pitchFamily="18" charset="0"/>
                <a:cs typeface="Times New Roman" panose="02020603050405020304" pitchFamily="18" charset="0"/>
              </a:rPr>
              <a:t>batteries</a:t>
            </a:r>
            <a:r>
              <a:rPr lang="en-US" dirty="0">
                <a:latin typeface="Times New Roman" panose="02020603050405020304" pitchFamily="18" charset="0"/>
                <a:cs typeface="Times New Roman" panose="02020603050405020304" pitchFamily="18" charset="0"/>
              </a:rPr>
              <a:t> or a </a:t>
            </a:r>
            <a:r>
              <a:rPr lang="en-US" b="1" dirty="0">
                <a:latin typeface="Times New Roman" panose="02020603050405020304" pitchFamily="18" charset="0"/>
                <a:cs typeface="Times New Roman" panose="02020603050405020304" pitchFamily="18" charset="0"/>
              </a:rPr>
              <a:t>mix of other energy storage systems </a:t>
            </a:r>
            <a:r>
              <a:rPr lang="en-US" dirty="0">
                <a:latin typeface="Times New Roman" panose="02020603050405020304" pitchFamily="18" charset="0"/>
                <a:cs typeface="Times New Roman" panose="02020603050405020304" pitchFamily="18" charset="0"/>
              </a:rPr>
              <a:t>can be added to the hybrid system</a:t>
            </a:r>
            <a:r>
              <a:rPr lang="en-US" dirty="0" smtClean="0">
                <a:latin typeface="Times New Roman" panose="02020603050405020304" pitchFamily="18" charset="0"/>
                <a:cs typeface="Times New Roman" panose="02020603050405020304" pitchFamily="18" charset="0"/>
              </a:rPr>
              <a:t>.</a:t>
            </a:r>
          </a:p>
          <a:p>
            <a:pPr marL="285750" indent="-285750" algn="just">
              <a:lnSpc>
                <a:spcPct val="2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have </a:t>
            </a:r>
            <a:r>
              <a:rPr lang="en-US" b="1" dirty="0">
                <a:latin typeface="Times New Roman" panose="02020603050405020304" pitchFamily="18" charset="0"/>
                <a:cs typeface="Times New Roman" panose="02020603050405020304" pitchFamily="18" charset="0"/>
              </a:rPr>
              <a:t>more reliable </a:t>
            </a:r>
            <a:r>
              <a:rPr lang="en-US" dirty="0">
                <a:latin typeface="Times New Roman" panose="02020603050405020304" pitchFamily="18" charset="0"/>
                <a:cs typeface="Times New Roman" panose="02020603050405020304" pitchFamily="18" charset="0"/>
              </a:rPr>
              <a:t>system, </a:t>
            </a:r>
            <a:r>
              <a:rPr lang="en-US" b="1" dirty="0">
                <a:latin typeface="Times New Roman" panose="02020603050405020304" pitchFamily="18" charset="0"/>
                <a:cs typeface="Times New Roman" panose="02020603050405020304" pitchFamily="18" charset="0"/>
              </a:rPr>
              <a:t>wind turbines </a:t>
            </a:r>
            <a:r>
              <a:rPr lang="en-US" dirty="0">
                <a:latin typeface="Times New Roman" panose="02020603050405020304" pitchFamily="18" charset="0"/>
                <a:cs typeface="Times New Roman" panose="02020603050405020304" pitchFamily="18" charset="0"/>
              </a:rPr>
              <a:t>can be added to the system to </a:t>
            </a:r>
            <a:r>
              <a:rPr lang="en-US" b="1" dirty="0">
                <a:latin typeface="Times New Roman" panose="02020603050405020304" pitchFamily="18" charset="0"/>
                <a:cs typeface="Times New Roman" panose="02020603050405020304" pitchFamily="18" charset="0"/>
              </a:rPr>
              <a:t>smooth out </a:t>
            </a:r>
            <a:r>
              <a:rPr lang="en-US" dirty="0">
                <a:latin typeface="Times New Roman" panose="02020603050405020304" pitchFamily="18" charset="0"/>
                <a:cs typeface="Times New Roman" panose="02020603050405020304" pitchFamily="18" charset="0"/>
              </a:rPr>
              <a:t>the generation since, PV and Wind sources are </a:t>
            </a:r>
            <a:r>
              <a:rPr lang="en-US" b="1" dirty="0">
                <a:latin typeface="Times New Roman" panose="02020603050405020304" pitchFamily="18" charset="0"/>
                <a:cs typeface="Times New Roman" panose="02020603050405020304" pitchFamily="18" charset="0"/>
              </a:rPr>
              <a:t>complimentary</a:t>
            </a:r>
            <a:r>
              <a:rPr lang="en-US" dirty="0">
                <a:latin typeface="Times New Roman" panose="02020603050405020304" pitchFamily="18" charset="0"/>
                <a:cs typeface="Times New Roman" panose="02020603050405020304" pitchFamily="18" charset="0"/>
              </a:rPr>
              <a:t> during one day.</a:t>
            </a: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408331"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Further Studies</a:t>
            </a:r>
            <a:endParaRPr lang="en-US" sz="24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39</a:t>
            </a:fld>
            <a:endParaRPr lang="en-US"/>
          </a:p>
        </p:txBody>
      </p:sp>
    </p:spTree>
    <p:extLst>
      <p:ext uri="{BB962C8B-B14F-4D97-AF65-F5344CB8AC3E}">
        <p14:creationId xmlns:p14="http://schemas.microsoft.com/office/powerpoint/2010/main" val="183172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3899" y="119259"/>
            <a:ext cx="4995080"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Non-Renewable Energy Resources</a:t>
            </a:r>
            <a:endParaRPr lang="en-US" sz="24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66020" y="786518"/>
            <a:ext cx="10411888" cy="4667945"/>
          </a:xfrm>
          <a:prstGeom prst="rect">
            <a:avLst/>
          </a:prstGeom>
          <a:noFill/>
        </p:spPr>
        <p:txBody>
          <a:bodyPr wrap="square" rtlCol="0">
            <a:spAutoFit/>
          </a:bodyPr>
          <a:lstStyle/>
          <a:p>
            <a:pPr marL="285750" indent="-285750" algn="just">
              <a:lnSpc>
                <a:spcPct val="200000"/>
              </a:lnSpc>
              <a:spcAft>
                <a:spcPts val="800"/>
              </a:spcAft>
              <a:buFont typeface="Arial" panose="020B0604020202020204" pitchFamily="34" charset="0"/>
              <a:buChar char="•"/>
            </a:pPr>
            <a:r>
              <a:rPr lang="en-US" dirty="0">
                <a:latin typeface="Times New Roman" panose="02020603050405020304" pitchFamily="18" charset="0"/>
                <a:ea typeface="Calibri" panose="020F0502020204030204" pitchFamily="34" charset="0"/>
                <a:cs typeface="Arial" panose="020B0604020202020204" pitchFamily="34" charset="0"/>
              </a:rPr>
              <a:t>Non renewable energy sources </a:t>
            </a:r>
            <a:r>
              <a:rPr lang="en-US" sz="2000" b="1" dirty="0">
                <a:latin typeface="Times New Roman" panose="02020603050405020304" pitchFamily="18" charset="0"/>
                <a:ea typeface="Calibri" panose="020F0502020204030204" pitchFamily="34" charset="0"/>
                <a:cs typeface="Arial" panose="020B0604020202020204" pitchFamily="34" charset="0"/>
              </a:rPr>
              <a:t>cannot be replenished </a:t>
            </a:r>
            <a:r>
              <a:rPr lang="en-US" dirty="0">
                <a:latin typeface="Times New Roman" panose="02020603050405020304" pitchFamily="18" charset="0"/>
                <a:ea typeface="Calibri" panose="020F0502020204030204" pitchFamily="34" charset="0"/>
                <a:cs typeface="Arial" panose="020B0604020202020204" pitchFamily="34" charset="0"/>
              </a:rPr>
              <a:t>in a short period of time</a:t>
            </a:r>
            <a:r>
              <a:rPr lang="en-US" dirty="0" smtClean="0">
                <a:latin typeface="Times New Roman" panose="02020603050405020304" pitchFamily="18" charset="0"/>
                <a:ea typeface="Calibri" panose="020F0502020204030204" pitchFamily="34" charset="0"/>
                <a:cs typeface="Arial" panose="020B0604020202020204" pitchFamily="34" charset="0"/>
              </a:rPr>
              <a:t>.</a:t>
            </a:r>
          </a:p>
          <a:p>
            <a:pPr marL="285750" indent="-285750" algn="just">
              <a:lnSpc>
                <a:spcPct val="200000"/>
              </a:lnSpc>
              <a:spcAft>
                <a:spcPts val="800"/>
              </a:spcAft>
              <a:buFont typeface="Arial" panose="020B0604020202020204" pitchFamily="34"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There are </a:t>
            </a:r>
            <a:r>
              <a:rPr lang="en-US" sz="2000" b="1" dirty="0">
                <a:latin typeface="Times New Roman" panose="02020603050405020304" pitchFamily="18" charset="0"/>
                <a:ea typeface="Calibri" panose="020F0502020204030204" pitchFamily="34" charset="0"/>
                <a:cs typeface="Arial" panose="020B0604020202020204" pitchFamily="34" charset="0"/>
              </a:rPr>
              <a:t>finite amount </a:t>
            </a:r>
            <a:r>
              <a:rPr lang="en-US" dirty="0">
                <a:latin typeface="Times New Roman" panose="02020603050405020304" pitchFamily="18" charset="0"/>
                <a:ea typeface="Calibri" panose="020F0502020204030204" pitchFamily="34" charset="0"/>
                <a:cs typeface="Arial" panose="020B0604020202020204" pitchFamily="34" charset="0"/>
              </a:rPr>
              <a:t>of these sources in the earth and one day they will run </a:t>
            </a:r>
            <a:r>
              <a:rPr lang="en-US" dirty="0" smtClean="0">
                <a:latin typeface="Times New Roman" panose="02020603050405020304" pitchFamily="18" charset="0"/>
                <a:ea typeface="Calibri" panose="020F0502020204030204" pitchFamily="34" charset="0"/>
                <a:cs typeface="Arial" panose="020B0604020202020204" pitchFamily="34" charset="0"/>
              </a:rPr>
              <a:t>out.</a:t>
            </a:r>
          </a:p>
          <a:p>
            <a:pPr marL="285750" indent="-285750" algn="just">
              <a:lnSpc>
                <a:spcPct val="200000"/>
              </a:lnSpc>
              <a:spcAft>
                <a:spcPts val="800"/>
              </a:spcAft>
              <a:buFont typeface="Arial" panose="020B0604020202020204" pitchFamily="34"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Nonrenewable </a:t>
            </a:r>
            <a:r>
              <a:rPr lang="en-US" dirty="0">
                <a:latin typeface="Times New Roman" panose="02020603050405020304" pitchFamily="18" charset="0"/>
                <a:ea typeface="Calibri" panose="020F0502020204030204" pitchFamily="34" charset="0"/>
                <a:cs typeface="Arial" panose="020B0604020202020204" pitchFamily="34" charset="0"/>
              </a:rPr>
              <a:t>energy resources generally are energy from </a:t>
            </a:r>
            <a:r>
              <a:rPr lang="en-US" b="1" dirty="0">
                <a:latin typeface="Times New Roman" panose="02020603050405020304" pitchFamily="18" charset="0"/>
                <a:ea typeface="Calibri" panose="020F0502020204030204" pitchFamily="34" charset="0"/>
                <a:cs typeface="Arial" panose="020B0604020202020204" pitchFamily="34" charset="0"/>
              </a:rPr>
              <a:t>fossil fuels </a:t>
            </a:r>
            <a:r>
              <a:rPr lang="en-US" dirty="0">
                <a:latin typeface="Times New Roman" panose="02020603050405020304" pitchFamily="18" charset="0"/>
                <a:ea typeface="Calibri" panose="020F0502020204030204" pitchFamily="34" charset="0"/>
                <a:cs typeface="Arial" panose="020B0604020202020204" pitchFamily="34" charset="0"/>
              </a:rPr>
              <a:t>which made of </a:t>
            </a:r>
            <a:r>
              <a:rPr lang="en-US" b="1" dirty="0">
                <a:latin typeface="Times New Roman" panose="02020603050405020304" pitchFamily="18" charset="0"/>
                <a:ea typeface="Calibri" panose="020F0502020204030204" pitchFamily="34" charset="0"/>
                <a:cs typeface="Arial" panose="020B0604020202020204" pitchFamily="34" charset="0"/>
              </a:rPr>
              <a:t>Carbon</a:t>
            </a:r>
            <a:r>
              <a:rPr lang="en-US" dirty="0" smtClean="0">
                <a:latin typeface="Times New Roman" panose="02020603050405020304" pitchFamily="18" charset="0"/>
                <a:ea typeface="Calibri" panose="020F0502020204030204" pitchFamily="34" charset="0"/>
                <a:cs typeface="Arial" panose="020B0604020202020204" pitchFamily="34" charset="0"/>
              </a:rPr>
              <a:t>.</a:t>
            </a:r>
          </a:p>
          <a:p>
            <a:pPr marL="285750" indent="-285750" algn="just">
              <a:lnSpc>
                <a:spcPct val="200000"/>
              </a:lnSpc>
              <a:spcAft>
                <a:spcPts val="800"/>
              </a:spcAft>
              <a:buFont typeface="Arial" panose="020B0604020202020204" pitchFamily="34" charset="0"/>
              <a:buChar char="•"/>
            </a:pPr>
            <a:r>
              <a:rPr lang="en-US" dirty="0">
                <a:latin typeface="Times New Roman" panose="02020603050405020304" pitchFamily="18" charset="0"/>
                <a:ea typeface="Calibri" panose="020F0502020204030204" pitchFamily="34" charset="0"/>
                <a:cs typeface="Arial" panose="020B0604020202020204" pitchFamily="34" charset="0"/>
              </a:rPr>
              <a:t>Fossil fuels are a </a:t>
            </a:r>
            <a:r>
              <a:rPr lang="en-US" b="1" dirty="0">
                <a:latin typeface="Times New Roman" panose="02020603050405020304" pitchFamily="18" charset="0"/>
                <a:ea typeface="Calibri" panose="020F0502020204030204" pitchFamily="34" charset="0"/>
                <a:cs typeface="Arial" panose="020B0604020202020204" pitchFamily="34" charset="0"/>
              </a:rPr>
              <a:t>valuable source </a:t>
            </a:r>
            <a:r>
              <a:rPr lang="en-US" dirty="0">
                <a:latin typeface="Times New Roman" panose="02020603050405020304" pitchFamily="18" charset="0"/>
                <a:ea typeface="Calibri" panose="020F0502020204030204" pitchFamily="34" charset="0"/>
                <a:cs typeface="Arial" panose="020B0604020202020204" pitchFamily="34" charset="0"/>
              </a:rPr>
              <a:t>of energy and </a:t>
            </a:r>
            <a:r>
              <a:rPr lang="en-US" b="1" dirty="0">
                <a:latin typeface="Times New Roman" panose="02020603050405020304" pitchFamily="18" charset="0"/>
                <a:ea typeface="Calibri" panose="020F0502020204030204" pitchFamily="34" charset="0"/>
                <a:cs typeface="Arial" panose="020B0604020202020204" pitchFamily="34" charset="0"/>
              </a:rPr>
              <a:t>extracting process </a:t>
            </a:r>
            <a:r>
              <a:rPr lang="en-US" dirty="0" smtClean="0">
                <a:latin typeface="Times New Roman" panose="02020603050405020304" pitchFamily="18" charset="0"/>
                <a:ea typeface="Calibri" panose="020F0502020204030204" pitchFamily="34" charset="0"/>
                <a:cs typeface="Arial" panose="020B0604020202020204" pitchFamily="34" charset="0"/>
              </a:rPr>
              <a:t>is </a:t>
            </a:r>
            <a:r>
              <a:rPr lang="en-US" dirty="0">
                <a:latin typeface="Times New Roman" panose="02020603050405020304" pitchFamily="18" charset="0"/>
                <a:ea typeface="Calibri" panose="020F0502020204030204" pitchFamily="34" charset="0"/>
                <a:cs typeface="Arial" panose="020B0604020202020204" pitchFamily="34" charset="0"/>
              </a:rPr>
              <a:t>inexpensive compared with other energy sources. They also can easily be </a:t>
            </a:r>
            <a:r>
              <a:rPr lang="en-US" b="1" dirty="0">
                <a:latin typeface="Times New Roman" panose="02020603050405020304" pitchFamily="18" charset="0"/>
                <a:ea typeface="Calibri" panose="020F0502020204030204" pitchFamily="34" charset="0"/>
                <a:cs typeface="Arial" panose="020B0604020202020204" pitchFamily="34" charset="0"/>
              </a:rPr>
              <a:t>stored</a:t>
            </a:r>
            <a:r>
              <a:rPr lang="en-US" dirty="0">
                <a:latin typeface="Times New Roman" panose="02020603050405020304" pitchFamily="18" charset="0"/>
                <a:ea typeface="Calibri" panose="020F0502020204030204" pitchFamily="34" charset="0"/>
                <a:cs typeface="Arial" panose="020B0604020202020204" pitchFamily="34" charset="0"/>
              </a:rPr>
              <a:t> and </a:t>
            </a:r>
            <a:r>
              <a:rPr lang="en-US" b="1" dirty="0">
                <a:latin typeface="Times New Roman" panose="02020603050405020304" pitchFamily="18" charset="0"/>
                <a:ea typeface="Calibri" panose="020F0502020204030204" pitchFamily="34" charset="0"/>
                <a:cs typeface="Arial" panose="020B0604020202020204" pitchFamily="34" charset="0"/>
              </a:rPr>
              <a:t>shipped</a:t>
            </a:r>
            <a:r>
              <a:rPr lang="en-US" dirty="0">
                <a:latin typeface="Times New Roman" panose="02020603050405020304" pitchFamily="18" charset="0"/>
                <a:ea typeface="Calibri" panose="020F0502020204030204" pitchFamily="34" charset="0"/>
                <a:cs typeface="Arial" panose="020B0604020202020204" pitchFamily="34" charset="0"/>
              </a:rPr>
              <a:t> to anywhere in the world.</a:t>
            </a:r>
          </a:p>
          <a:p>
            <a:pPr marL="285750" indent="-285750" algn="just">
              <a:lnSpc>
                <a:spcPct val="200000"/>
              </a:lnSpc>
              <a:spcAft>
                <a:spcPts val="800"/>
              </a:spcAft>
              <a:buFont typeface="Arial" panose="020B0604020202020204" pitchFamily="34"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 Burning </a:t>
            </a:r>
            <a:r>
              <a:rPr lang="en-US" dirty="0">
                <a:latin typeface="Times New Roman" panose="02020603050405020304" pitchFamily="18" charset="0"/>
                <a:ea typeface="Calibri" panose="020F0502020204030204" pitchFamily="34" charset="0"/>
                <a:cs typeface="Arial" panose="020B0604020202020204" pitchFamily="34" charset="0"/>
              </a:rPr>
              <a:t>fossil fuels leads to several problems for </a:t>
            </a:r>
            <a:r>
              <a:rPr lang="en-US" sz="2000" b="1" dirty="0">
                <a:latin typeface="Times New Roman" panose="02020603050405020304" pitchFamily="18" charset="0"/>
                <a:ea typeface="Calibri" panose="020F0502020204030204" pitchFamily="34" charset="0"/>
                <a:cs typeface="Arial" panose="020B0604020202020204" pitchFamily="34" charset="0"/>
              </a:rPr>
              <a:t>environment</a:t>
            </a:r>
            <a:r>
              <a:rPr lang="en-US" dirty="0">
                <a:latin typeface="Times New Roman" panose="02020603050405020304" pitchFamily="18" charset="0"/>
                <a:ea typeface="Calibri" panose="020F0502020204030204" pitchFamily="34" charset="0"/>
                <a:cs typeface="Arial" panose="020B0604020202020204" pitchFamily="34" charset="0"/>
              </a:rPr>
              <a:t> like air pollution, water pollution and etc. </a:t>
            </a:r>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marL="285750" indent="-285750" algn="just">
              <a:lnSpc>
                <a:spcPct val="200000"/>
              </a:lnSpc>
              <a:spcAft>
                <a:spcPts val="800"/>
              </a:spcAft>
              <a:buFont typeface="Arial" panose="020B0604020202020204" pitchFamily="34"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Natural </a:t>
            </a:r>
            <a:r>
              <a:rPr lang="en-US" dirty="0">
                <a:latin typeface="Times New Roman" panose="02020603050405020304" pitchFamily="18" charset="0"/>
                <a:ea typeface="Calibri" panose="020F0502020204030204" pitchFamily="34" charset="0"/>
                <a:cs typeface="Arial" panose="020B0604020202020204" pitchFamily="34" charset="0"/>
              </a:rPr>
              <a:t>gas, Petroleum, Coal, Uranium are some examples of nonrenewable energy </a:t>
            </a:r>
            <a:r>
              <a:rPr lang="en-US" dirty="0" smtClean="0">
                <a:latin typeface="Times New Roman" panose="02020603050405020304" pitchFamily="18" charset="0"/>
                <a:ea typeface="Calibri" panose="020F0502020204030204" pitchFamily="34" charset="0"/>
                <a:cs typeface="Arial" panose="020B0604020202020204" pitchFamily="34" charset="0"/>
              </a:rPr>
              <a:t>sources.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1144" y="5622097"/>
            <a:ext cx="1335567" cy="1053327"/>
          </a:xfrm>
          <a:prstGeom prst="rect">
            <a:avLst/>
          </a:prstGeom>
          <a:ln>
            <a:noFill/>
          </a:ln>
          <a:effectLst>
            <a:softEdge rad="112500"/>
          </a:effectLst>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28904" y="5641843"/>
            <a:ext cx="1549510" cy="1087984"/>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9846" y="5641843"/>
            <a:ext cx="1533299" cy="1091376"/>
          </a:xfrm>
          <a:prstGeom prst="rect">
            <a:avLst/>
          </a:prstGeom>
          <a:ln>
            <a:noFill/>
          </a:ln>
          <a:effectLst>
            <a:softEdge rad="112500"/>
          </a:effectLst>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4194" y="5624957"/>
            <a:ext cx="1448160" cy="1125148"/>
          </a:xfrm>
          <a:prstGeom prst="rect">
            <a:avLst/>
          </a:prstGeom>
          <a:ln>
            <a:noFill/>
          </a:ln>
          <a:effectLst>
            <a:softEdge rad="112500"/>
          </a:effectLst>
        </p:spPr>
      </p:pic>
      <p:sp>
        <p:nvSpPr>
          <p:cNvPr id="4" name="Slide Number Placeholder 3"/>
          <p:cNvSpPr>
            <a:spLocks noGrp="1"/>
          </p:cNvSpPr>
          <p:nvPr>
            <p:ph type="sldNum" sz="quarter" idx="12"/>
          </p:nvPr>
        </p:nvSpPr>
        <p:spPr/>
        <p:txBody>
          <a:bodyPr/>
          <a:lstStyle/>
          <a:p>
            <a:fld id="{921F0BDB-ADAD-4B3D-9DC4-9E459CA86CC4}" type="slidenum">
              <a:rPr lang="en-US" smtClean="0"/>
              <a:t>4</a:t>
            </a:fld>
            <a:endParaRPr lang="en-US"/>
          </a:p>
        </p:txBody>
      </p:sp>
    </p:spTree>
    <p:extLst>
      <p:ext uri="{BB962C8B-B14F-4D97-AF65-F5344CB8AC3E}">
        <p14:creationId xmlns:p14="http://schemas.microsoft.com/office/powerpoint/2010/main" val="226942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533261" y="5457800"/>
            <a:ext cx="6375400"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Thanks for your time and attention</a:t>
            </a:r>
            <a:endParaRPr lang="en-US" sz="28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5246275" y="6025188"/>
            <a:ext cx="4949371"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Mohammad H Balali</a:t>
            </a:r>
            <a:endParaRPr lang="en-US" sz="28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40</a:t>
            </a:fld>
            <a:endParaRPr lang="en-US"/>
          </a:p>
        </p:txBody>
      </p:sp>
      <p:sp>
        <p:nvSpPr>
          <p:cNvPr id="4" name="TextBox 3"/>
          <p:cNvSpPr txBox="1"/>
          <p:nvPr/>
        </p:nvSpPr>
        <p:spPr>
          <a:xfrm>
            <a:off x="408331" y="894250"/>
            <a:ext cx="6510322" cy="193899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Professor Hamid </a:t>
            </a:r>
            <a:r>
              <a:rPr lang="en-US" sz="2000" b="1" dirty="0" err="1">
                <a:latin typeface="Times New Roman" panose="02020603050405020304" pitchFamily="18" charset="0"/>
                <a:cs typeface="Times New Roman" panose="02020603050405020304" pitchFamily="18" charset="0"/>
              </a:rPr>
              <a:t>Seifoddini</a:t>
            </a:r>
            <a:endParaRPr lang="en-US" sz="2000" b="1"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Professor Adel </a:t>
            </a:r>
            <a:r>
              <a:rPr lang="en-US" sz="2000" b="1" dirty="0" err="1" smtClean="0">
                <a:latin typeface="Times New Roman" panose="02020603050405020304" pitchFamily="18" charset="0"/>
                <a:cs typeface="Times New Roman" panose="02020603050405020304" pitchFamily="18" charset="0"/>
              </a:rPr>
              <a:t>Nasiri</a:t>
            </a:r>
            <a:endParaRPr lang="en-US" sz="2000" b="1" dirty="0" smtClean="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Professor </a:t>
            </a:r>
            <a:r>
              <a:rPr lang="en-US" sz="2000" b="1" dirty="0" err="1" smtClean="0">
                <a:latin typeface="Times New Roman" panose="02020603050405020304" pitchFamily="18" charset="0"/>
                <a:cs typeface="Times New Roman" panose="02020603050405020304" pitchFamily="18" charset="0"/>
              </a:rPr>
              <a:t>Wilkistar</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Otieno</a:t>
            </a:r>
            <a:endParaRPr lang="en-US" sz="2000" b="1" dirty="0" smtClean="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sz="2000" b="1" dirty="0" err="1" smtClean="0">
                <a:latin typeface="Times New Roman" panose="02020603050405020304" pitchFamily="18" charset="0"/>
                <a:cs typeface="Times New Roman" panose="02020603050405020304" pitchFamily="18" charset="0"/>
              </a:rPr>
              <a:t>Narjes</a:t>
            </a:r>
            <a:r>
              <a:rPr lang="en-US" sz="2000" b="1" dirty="0" smtClean="0">
                <a:latin typeface="Times New Roman" panose="02020603050405020304" pitchFamily="18" charset="0"/>
                <a:cs typeface="Times New Roman" panose="02020603050405020304" pitchFamily="18" charset="0"/>
              </a:rPr>
              <a:t> Nouri</a:t>
            </a:r>
            <a:endParaRPr lang="en-US" sz="20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408331"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Acknowledgment and Question </a:t>
            </a:r>
            <a:endParaRPr lang="en-US" sz="24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5" r="102" b="13374"/>
          <a:stretch/>
        </p:blipFill>
        <p:spPr>
          <a:xfrm>
            <a:off x="4829577" y="1993723"/>
            <a:ext cx="5048520" cy="3419909"/>
          </a:xfrm>
          <a:prstGeom prst="rect">
            <a:avLst/>
          </a:prstGeom>
          <a:ln>
            <a:noFill/>
          </a:ln>
          <a:effectLst>
            <a:softEdge rad="112500"/>
          </a:effectLst>
        </p:spPr>
      </p:pic>
    </p:spTree>
    <p:extLst>
      <p:ext uri="{BB962C8B-B14F-4D97-AF65-F5344CB8AC3E}">
        <p14:creationId xmlns:p14="http://schemas.microsoft.com/office/powerpoint/2010/main" val="607881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1F0BDB-ADAD-4B3D-9DC4-9E459CA86CC4}" type="slidenum">
              <a:rPr lang="en-US" smtClean="0"/>
              <a:t>41</a:t>
            </a:fld>
            <a:endParaRPr lang="en-US"/>
          </a:p>
        </p:txBody>
      </p:sp>
      <p:sp>
        <p:nvSpPr>
          <p:cNvPr id="7" name="TextBox 6"/>
          <p:cNvSpPr txBox="1"/>
          <p:nvPr/>
        </p:nvSpPr>
        <p:spPr>
          <a:xfrm>
            <a:off x="408331" y="88481"/>
            <a:ext cx="678884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Extras</a:t>
            </a:r>
            <a:endParaRPr lang="en-US" sz="2400" b="1" dirty="0">
              <a:latin typeface="Times New Roman" panose="02020603050405020304" pitchFamily="18" charset="0"/>
              <a:cs typeface="Times New Roman" panose="02020603050405020304" pitchFamily="18" charset="0"/>
            </a:endParaRPr>
          </a:p>
        </p:txBody>
      </p:sp>
      <p:sp>
        <p:nvSpPr>
          <p:cNvPr id="6" name="Rectangle 5"/>
          <p:cNvSpPr/>
          <p:nvPr/>
        </p:nvSpPr>
        <p:spPr>
          <a:xfrm>
            <a:off x="1168399" y="1982738"/>
            <a:ext cx="8851901" cy="1200329"/>
          </a:xfrm>
          <a:prstGeom prst="rect">
            <a:avLst/>
          </a:prstGeom>
        </p:spPr>
        <p:txBody>
          <a:bodyPr wrap="square">
            <a:spAutoFit/>
          </a:bodyPr>
          <a:lstStyle/>
          <a:p>
            <a:pPr>
              <a:lnSpc>
                <a:spcPct val="200000"/>
              </a:lnSpc>
            </a:pP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dirty="0" smtClean="0">
                <a:latin typeface="Times New Roman" panose="02020603050405020304" pitchFamily="18" charset="0"/>
                <a:ea typeface="SimSun" panose="02010600030101010101" pitchFamily="2" charset="-122"/>
                <a:cs typeface="Times New Roman" panose="02020603050405020304" pitchFamily="18" charset="0"/>
              </a:rPr>
              <a:t>           C</a:t>
            </a:r>
            <a:r>
              <a:rPr lang="en-US" baseline="-25000" dirty="0" smtClean="0">
                <a:latin typeface="Times New Roman" panose="02020603050405020304" pitchFamily="18" charset="0"/>
                <a:ea typeface="SimSun" panose="02010600030101010101" pitchFamily="2" charset="-122"/>
                <a:cs typeface="Times New Roman" panose="02020603050405020304" pitchFamily="18" charset="0"/>
              </a:rPr>
              <a:t>F</a:t>
            </a:r>
            <a:r>
              <a:rPr lang="en-US" dirty="0" smtClean="0">
                <a:latin typeface="Times New Roman" panose="02020603050405020304" pitchFamily="18" charset="0"/>
                <a:ea typeface="SimSun" panose="02010600030101010101" pitchFamily="2" charset="-122"/>
                <a:cs typeface="Times New Roman" panose="02020603050405020304" pitchFamily="18" charset="0"/>
              </a:rPr>
              <a:t> </a:t>
            </a:r>
            <a:r>
              <a:rPr lang="en-US" dirty="0">
                <a:latin typeface="Times New Roman" panose="02020603050405020304" pitchFamily="18" charset="0"/>
                <a:ea typeface="SimSun" panose="02010600030101010101" pitchFamily="2" charset="-122"/>
                <a:cs typeface="Times New Roman" panose="02020603050405020304" pitchFamily="18" charset="0"/>
              </a:rPr>
              <a:t>= $0.020			 C</a:t>
            </a:r>
            <a:r>
              <a:rPr lang="en-US" baseline="-25000" dirty="0">
                <a:latin typeface="Times New Roman" panose="02020603050405020304" pitchFamily="18" charset="0"/>
                <a:ea typeface="SimSun" panose="02010600030101010101" pitchFamily="2" charset="-122"/>
                <a:cs typeface="Times New Roman" panose="02020603050405020304" pitchFamily="18" charset="0"/>
              </a:rPr>
              <a:t>F</a:t>
            </a:r>
            <a:r>
              <a:rPr lang="en-US" dirty="0">
                <a:latin typeface="Times New Roman" panose="02020603050405020304" pitchFamily="18" charset="0"/>
                <a:ea typeface="SimSun" panose="02010600030101010101" pitchFamily="2" charset="-122"/>
                <a:cs typeface="Times New Roman" panose="02020603050405020304" pitchFamily="18" charset="0"/>
              </a:rPr>
              <a:t> = $0.040	   </a:t>
            </a:r>
            <a:r>
              <a:rPr lang="en-US" dirty="0" smtClean="0">
                <a:latin typeface="Times New Roman" panose="02020603050405020304" pitchFamily="18" charset="0"/>
                <a:cs typeface="Times New Roman" panose="02020603050405020304" pitchFamily="18" charset="0"/>
              </a:rPr>
              <a:t>Increase </a:t>
            </a:r>
            <a:r>
              <a:rPr lang="en-US" dirty="0">
                <a:latin typeface="Times New Roman" panose="02020603050405020304" pitchFamily="18" charset="0"/>
                <a:cs typeface="Times New Roman" panose="02020603050405020304" pitchFamily="18" charset="0"/>
              </a:rPr>
              <a:t>%100</a:t>
            </a:r>
          </a:p>
          <a:p>
            <a:pPr lvl="1">
              <a:lnSpc>
                <a:spcPct val="200000"/>
              </a:lnSpc>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 $1690.6			 </a:t>
            </a:r>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$1684.4	   Decrease %0.99</a:t>
            </a:r>
            <a:endParaRPr lang="en-US" dirty="0">
              <a:latin typeface="Times New Roman" panose="02020603050405020304" pitchFamily="18" charset="0"/>
              <a:ea typeface="SimSun" panose="02010600030101010101" pitchFamily="2" charset="-122"/>
              <a:cs typeface="Times New Roman" panose="02020603050405020304" pitchFamily="18" charset="0"/>
            </a:endParaRPr>
          </a:p>
        </p:txBody>
      </p:sp>
      <p:cxnSp>
        <p:nvCxnSpPr>
          <p:cNvPr id="9" name="Straight Arrow Connector 8"/>
          <p:cNvCxnSpPr/>
          <p:nvPr/>
        </p:nvCxnSpPr>
        <p:spPr>
          <a:xfrm>
            <a:off x="3519681" y="2379140"/>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0" name="Straight Arrow Connector 9"/>
          <p:cNvCxnSpPr/>
          <p:nvPr/>
        </p:nvCxnSpPr>
        <p:spPr>
          <a:xfrm>
            <a:off x="3519681" y="2912540"/>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1" name="Straight Arrow Connector 10"/>
          <p:cNvCxnSpPr/>
          <p:nvPr/>
        </p:nvCxnSpPr>
        <p:spPr>
          <a:xfrm flipV="1">
            <a:off x="6734175" y="2185773"/>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flipH="1">
            <a:off x="6734175" y="2831726"/>
            <a:ext cx="3175" cy="289257"/>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14" name="Oval 13"/>
          <p:cNvSpPr/>
          <p:nvPr/>
        </p:nvSpPr>
        <p:spPr>
          <a:xfrm>
            <a:off x="1695451" y="1982738"/>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p:cNvSpPr/>
          <p:nvPr/>
        </p:nvSpPr>
        <p:spPr>
          <a:xfrm>
            <a:off x="4695826" y="2018659"/>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Rectangle 15"/>
          <p:cNvSpPr/>
          <p:nvPr/>
        </p:nvSpPr>
        <p:spPr>
          <a:xfrm>
            <a:off x="1168399" y="3654382"/>
            <a:ext cx="7654923" cy="1200329"/>
          </a:xfrm>
          <a:prstGeom prst="rect">
            <a:avLst/>
          </a:prstGeom>
        </p:spPr>
        <p:txBody>
          <a:bodyPr wrap="square">
            <a:spAutoFit/>
          </a:bodyPr>
          <a:lstStyle/>
          <a:p>
            <a:pPr>
              <a:lnSpc>
                <a:spcPct val="200000"/>
              </a:lnSpc>
            </a:pPr>
            <a:r>
              <a:rPr lang="en-US" dirty="0" smtClean="0">
                <a:latin typeface="Times New Roman" panose="02020603050405020304" pitchFamily="18" charset="0"/>
                <a:cs typeface="Times New Roman" panose="02020603050405020304" pitchFamily="18" charset="0"/>
              </a:rPr>
              <a:t>	AC</a:t>
            </a:r>
            <a:r>
              <a:rPr lang="en-US" baseline="-25000" dirty="0" smtClean="0">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SimSun" panose="02010600030101010101" pitchFamily="2" charset="-122"/>
                <a:cs typeface="Times New Roman" panose="02020603050405020304" pitchFamily="18" charset="0"/>
              </a:rPr>
              <a:t> 1.1 </a:t>
            </a:r>
            <a:r>
              <a:rPr lang="en-US" dirty="0">
                <a:latin typeface="Times New Roman" panose="02020603050405020304" pitchFamily="18" charset="0"/>
                <a:cs typeface="Times New Roman" panose="02020603050405020304" pitchFamily="18" charset="0"/>
              </a:rPr>
              <a:t>AC</a:t>
            </a:r>
            <a:r>
              <a:rPr lang="en-US" baseline="-25000" dirty="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Increase </a:t>
            </a:r>
            <a:r>
              <a:rPr lang="en-US" dirty="0">
                <a:latin typeface="Times New Roman" panose="02020603050405020304" pitchFamily="18" charset="0"/>
                <a:cs typeface="Times New Roman" panose="02020603050405020304" pitchFamily="18" charset="0"/>
              </a:rPr>
              <a:t>%20</a:t>
            </a:r>
            <a:r>
              <a:rPr lang="en-US" baseline="-25000" dirty="0">
                <a:latin typeface="Times New Roman" panose="02020603050405020304" pitchFamily="18" charset="0"/>
                <a:cs typeface="Times New Roman" panose="02020603050405020304" pitchFamily="18" charset="0"/>
              </a:rPr>
              <a:t>                </a:t>
            </a:r>
          </a:p>
          <a:p>
            <a:pPr>
              <a:lnSpc>
                <a:spcPct val="200000"/>
              </a:lnSpc>
            </a:pP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V</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$1690.6</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V</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$1697.8</a:t>
            </a:r>
            <a:r>
              <a:rPr lang="en-US" baseline="-25000" dirty="0">
                <a:latin typeface="Times New Roman" panose="02020603050405020304" pitchFamily="18" charset="0"/>
                <a:cs typeface="Times New Roman" panose="02020603050405020304" pitchFamily="18" charset="0"/>
              </a:rPr>
              <a:t> </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Decrease </a:t>
            </a: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0.42</a:t>
            </a:r>
            <a:r>
              <a:rPr lang="en-US" baseline="-25000"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cxnSp>
        <p:nvCxnSpPr>
          <p:cNvPr id="17" name="Straight Arrow Connector 16"/>
          <p:cNvCxnSpPr/>
          <p:nvPr/>
        </p:nvCxnSpPr>
        <p:spPr>
          <a:xfrm>
            <a:off x="3519681" y="4050784"/>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p:cNvCxnSpPr/>
          <p:nvPr/>
        </p:nvCxnSpPr>
        <p:spPr>
          <a:xfrm>
            <a:off x="3519681" y="4584184"/>
            <a:ext cx="1023582"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19" name="Straight Arrow Connector 18"/>
          <p:cNvCxnSpPr/>
          <p:nvPr/>
        </p:nvCxnSpPr>
        <p:spPr>
          <a:xfrm flipV="1">
            <a:off x="6734175" y="3857417"/>
            <a:ext cx="0" cy="29271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flipH="1">
            <a:off x="6734175" y="4503370"/>
            <a:ext cx="3175" cy="289257"/>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21" name="Oval 20"/>
          <p:cNvSpPr/>
          <p:nvPr/>
        </p:nvSpPr>
        <p:spPr>
          <a:xfrm>
            <a:off x="1695451" y="3654382"/>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Oval 21"/>
          <p:cNvSpPr/>
          <p:nvPr/>
        </p:nvSpPr>
        <p:spPr>
          <a:xfrm>
            <a:off x="4695826" y="3690303"/>
            <a:ext cx="1651000" cy="1329496"/>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23017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09061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Renewable Energy Sources</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56069" y="727110"/>
            <a:ext cx="10598057" cy="3231654"/>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Renewable energy refers to energy from a source which is </a:t>
            </a:r>
            <a:r>
              <a:rPr lang="en-US" sz="2000" b="1" dirty="0">
                <a:latin typeface="Times New Roman" panose="02020603050405020304" pitchFamily="18" charset="0"/>
                <a:cs typeface="Times New Roman" panose="02020603050405020304" pitchFamily="18" charset="0"/>
              </a:rPr>
              <a:t>continuously replenished </a:t>
            </a:r>
            <a:r>
              <a:rPr lang="en-US" dirty="0">
                <a:latin typeface="Times New Roman" panose="02020603050405020304" pitchFamily="18" charset="0"/>
                <a:cs typeface="Times New Roman" panose="02020603050405020304" pitchFamily="18" charset="0"/>
              </a:rPr>
              <a:t>by natural processes.</a:t>
            </a:r>
          </a:p>
          <a:p>
            <a:pPr marL="285750"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Most </a:t>
            </a:r>
            <a:r>
              <a:rPr lang="en-US" dirty="0">
                <a:latin typeface="Times New Roman" panose="02020603050405020304" pitchFamily="18" charset="0"/>
                <a:cs typeface="Times New Roman" panose="02020603050405020304" pitchFamily="18" charset="0"/>
              </a:rPr>
              <a:t>of the renewable energy resources are </a:t>
            </a:r>
            <a:r>
              <a:rPr lang="en-US" b="1" dirty="0">
                <a:latin typeface="Times New Roman" panose="02020603050405020304" pitchFamily="18" charset="0"/>
                <a:cs typeface="Times New Roman" panose="02020603050405020304" pitchFamily="18" charset="0"/>
              </a:rPr>
              <a:t>not always </a:t>
            </a:r>
            <a:r>
              <a:rPr lang="en-US" sz="2000" b="1" dirty="0" smtClean="0">
                <a:latin typeface="Times New Roman" panose="02020603050405020304" pitchFamily="18" charset="0"/>
                <a:cs typeface="Times New Roman" panose="02020603050405020304" pitchFamily="18" charset="0"/>
              </a:rPr>
              <a:t>available</a:t>
            </a:r>
            <a:r>
              <a:rPr lang="en-US" dirty="0" smtClean="0">
                <a:latin typeface="Times New Roman" panose="02020603050405020304" pitchFamily="18" charset="0"/>
                <a:cs typeface="Times New Roman" panose="02020603050405020304" pitchFamily="18" charset="0"/>
              </a:rPr>
              <a:t>.</a:t>
            </a:r>
          </a:p>
          <a:p>
            <a:pPr marL="742950" lvl="1" indent="-285750" algn="just">
              <a:lnSpc>
                <a:spcPct val="150000"/>
              </a:lnSpc>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instance, wind energy is variable and intermittent in nature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Therefore, the peak generation of wind farms and peak load demand typically do not occur at the same time. Therefore, using the Energy Storage Systems (ESSs) will increase the reliability and efficiency of the system. </a:t>
            </a:r>
            <a:endParaRPr lang="en-US" dirty="0" smtClean="0">
              <a:latin typeface="Times New Roman" panose="02020603050405020304" pitchFamily="18" charset="0"/>
              <a:cs typeface="Times New Roman" panose="02020603050405020304" pitchFamily="18" charset="0"/>
            </a:endParaRPr>
          </a:p>
          <a:p>
            <a:pPr marL="742950" lvl="1" indent="-285750">
              <a:lnSpc>
                <a:spcPct val="150000"/>
              </a:lnSpc>
              <a:buFont typeface="Courier New" panose="02070309020205020404" pitchFamily="49" charset="0"/>
              <a:buChar char="o"/>
            </a:pPr>
            <a:endParaRPr lang="en-US" dirty="0">
              <a:latin typeface="Times New Roman" panose="02020603050405020304" pitchFamily="18" charset="0"/>
              <a:cs typeface="Times New Roman" panose="02020603050405020304" pitchFamily="18" charset="0"/>
            </a:endParaRPr>
          </a:p>
          <a:p>
            <a:pPr marL="742950" lvl="1" indent="-285750">
              <a:lnSpc>
                <a:spcPct val="200000"/>
              </a:lnSpc>
              <a:buFont typeface="Courier New" panose="02070309020205020404" pitchFamily="49" charset="0"/>
              <a:buChar char="o"/>
            </a:pPr>
            <a:endParaRPr lang="en-US"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428374" y="3093911"/>
            <a:ext cx="9048465" cy="3416320"/>
          </a:xfrm>
          <a:prstGeom prst="rect">
            <a:avLst/>
          </a:prstGeom>
          <a:noFill/>
        </p:spPr>
        <p:txBody>
          <a:bodyPr wrap="square" rtlCol="0">
            <a:spAutoFit/>
          </a:bodyPr>
          <a:lstStyle/>
          <a:p>
            <a:pPr marL="1200150" lvl="2"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Wind energy </a:t>
            </a:r>
          </a:p>
          <a:p>
            <a:pPr marL="1200150" lvl="2"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Solar thermal </a:t>
            </a:r>
            <a:r>
              <a:rPr lang="en-US" b="1" dirty="0" smtClean="0">
                <a:latin typeface="Times New Roman" panose="02020603050405020304" pitchFamily="18" charset="0"/>
                <a:cs typeface="Times New Roman" panose="02020603050405020304" pitchFamily="18" charset="0"/>
              </a:rPr>
              <a:t>energy</a:t>
            </a:r>
          </a:p>
          <a:p>
            <a:pPr marL="1200150" lvl="2" indent="-285750">
              <a:lnSpc>
                <a:spcPct val="15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Photovoltaic </a:t>
            </a:r>
            <a:r>
              <a:rPr lang="en-US" b="1" dirty="0" smtClean="0">
                <a:latin typeface="Times New Roman" panose="02020603050405020304" pitchFamily="18" charset="0"/>
                <a:cs typeface="Times New Roman" panose="02020603050405020304" pitchFamily="18" charset="0"/>
              </a:rPr>
              <a:t>energy</a:t>
            </a:r>
            <a:endParaRPr lang="en-US" dirty="0">
              <a:latin typeface="Times New Roman" panose="02020603050405020304" pitchFamily="18" charset="0"/>
              <a:cs typeface="Times New Roman" panose="02020603050405020304" pitchFamily="18" charset="0"/>
            </a:endParaRPr>
          </a:p>
          <a:p>
            <a:pPr marL="1200150" lvl="2" indent="-285750">
              <a:lnSpc>
                <a:spcPct val="150000"/>
              </a:lnSpc>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Biomass</a:t>
            </a:r>
            <a:endParaRPr lang="en-US" dirty="0">
              <a:latin typeface="Times New Roman" panose="02020603050405020304" pitchFamily="18" charset="0"/>
              <a:cs typeface="Times New Roman" panose="02020603050405020304" pitchFamily="18" charset="0"/>
            </a:endParaRPr>
          </a:p>
          <a:p>
            <a:pPr marL="1200150" lvl="2"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Geothermal</a:t>
            </a:r>
            <a:r>
              <a:rPr lang="en-US" dirty="0">
                <a:latin typeface="Times New Roman" panose="02020603050405020304" pitchFamily="18" charset="0"/>
                <a:cs typeface="Times New Roman" panose="02020603050405020304" pitchFamily="18" charset="0"/>
              </a:rPr>
              <a:t> </a:t>
            </a:r>
          </a:p>
          <a:p>
            <a:pPr marL="1200150" lvl="2"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Hydroelectric </a:t>
            </a:r>
          </a:p>
          <a:p>
            <a:pPr marL="1200150" lvl="2"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Tidal</a:t>
            </a:r>
            <a:r>
              <a:rPr lang="en-US" dirty="0">
                <a:latin typeface="Times New Roman" panose="02020603050405020304" pitchFamily="18" charset="0"/>
                <a:cs typeface="Times New Roman" panose="02020603050405020304" pitchFamily="18" charset="0"/>
              </a:rPr>
              <a:t> or Wave Action </a:t>
            </a:r>
          </a:p>
          <a:p>
            <a:pPr marL="1200150" lvl="2"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Fuel </a:t>
            </a:r>
            <a:r>
              <a:rPr lang="en-US" b="1" dirty="0" smtClean="0">
                <a:latin typeface="Times New Roman" panose="02020603050405020304" pitchFamily="18" charset="0"/>
                <a:cs typeface="Times New Roman" panose="02020603050405020304" pitchFamily="18" charset="0"/>
              </a:rPr>
              <a:t>Cell</a:t>
            </a:r>
            <a:endParaRPr lang="en-US" dirty="0"/>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9518" y="3139020"/>
            <a:ext cx="3860083" cy="3169097"/>
          </a:xfrm>
          <a:prstGeom prst="rect">
            <a:avLst/>
          </a:prstGeom>
          <a:ln>
            <a:noFill/>
          </a:ln>
          <a:effectLst>
            <a:softEdge rad="112500"/>
          </a:effectLst>
        </p:spPr>
      </p:pic>
      <p:sp>
        <p:nvSpPr>
          <p:cNvPr id="4" name="Slide Number Placeholder 3"/>
          <p:cNvSpPr>
            <a:spLocks noGrp="1"/>
          </p:cNvSpPr>
          <p:nvPr>
            <p:ph type="sldNum" sz="quarter" idx="12"/>
          </p:nvPr>
        </p:nvSpPr>
        <p:spPr/>
        <p:txBody>
          <a:bodyPr/>
          <a:lstStyle/>
          <a:p>
            <a:fld id="{921F0BDB-ADAD-4B3D-9DC4-9E459CA86CC4}" type="slidenum">
              <a:rPr lang="en-US" smtClean="0"/>
              <a:t>5</a:t>
            </a:fld>
            <a:endParaRPr lang="en-US"/>
          </a:p>
        </p:txBody>
      </p:sp>
    </p:spTree>
    <p:extLst>
      <p:ext uri="{BB962C8B-B14F-4D97-AF65-F5344CB8AC3E}">
        <p14:creationId xmlns:p14="http://schemas.microsoft.com/office/powerpoint/2010/main" val="873101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9307774"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Advantages/Disadvantages of Renewable </a:t>
            </a:r>
            <a:r>
              <a:rPr lang="en-US" sz="2400" b="1" dirty="0">
                <a:latin typeface="Times New Roman" panose="02020603050405020304" pitchFamily="18" charset="0"/>
                <a:cs typeface="Times New Roman" panose="02020603050405020304" pitchFamily="18" charset="0"/>
              </a:rPr>
              <a:t>R</a:t>
            </a:r>
            <a:r>
              <a:rPr lang="en-US" sz="2400" b="1" dirty="0" smtClean="0">
                <a:latin typeface="Times New Roman" panose="02020603050405020304" pitchFamily="18" charset="0"/>
                <a:cs typeface="Times New Roman" panose="02020603050405020304" pitchFamily="18" charset="0"/>
              </a:rPr>
              <a:t>esources</a:t>
            </a:r>
            <a:endParaRPr lang="en-US" sz="24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114588" y="638627"/>
            <a:ext cx="10058215" cy="6001643"/>
          </a:xfrm>
          <a:prstGeom prst="rect">
            <a:avLst/>
          </a:prstGeom>
          <a:noFill/>
        </p:spPr>
        <p:txBody>
          <a:bodyPr wrap="square" rtlCol="0">
            <a:spAutoFit/>
          </a:bodyPr>
          <a:lstStyle/>
          <a:p>
            <a:pPr>
              <a:lnSpc>
                <a:spcPct val="150000"/>
              </a:lnSpc>
            </a:pPr>
            <a:r>
              <a:rPr lang="en-US" sz="2000" b="1" dirty="0" smtClean="0">
                <a:latin typeface="Times New Roman" panose="02020603050405020304" pitchFamily="18" charset="0"/>
                <a:cs typeface="Times New Roman" panose="02020603050405020304" pitchFamily="18" charset="0"/>
              </a:rPr>
              <a:t>Advantages:</a:t>
            </a:r>
            <a:endParaRPr lang="en-US" sz="2000" b="1" dirty="0">
              <a:latin typeface="Times New Roman" panose="02020603050405020304" pitchFamily="18" charset="0"/>
              <a:cs typeface="Times New Roman" panose="02020603050405020304" pitchFamily="18" charset="0"/>
            </a:endParaRPr>
          </a:p>
          <a:p>
            <a:pPr lvl="2">
              <a:lnSpc>
                <a:spcPct val="150000"/>
              </a:lnSpc>
            </a:pPr>
            <a:r>
              <a:rPr lang="en-US" dirty="0">
                <a:latin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Low </a:t>
            </a:r>
            <a:r>
              <a:rPr lang="en-US" dirty="0">
                <a:latin typeface="Times New Roman" panose="02020603050405020304" pitchFamily="18" charset="0"/>
                <a:cs typeface="Times New Roman" panose="02020603050405020304" pitchFamily="18" charset="0"/>
              </a:rPr>
              <a:t>or no </a:t>
            </a:r>
            <a:r>
              <a:rPr lang="en-US" b="1" dirty="0">
                <a:latin typeface="Times New Roman" panose="02020603050405020304" pitchFamily="18" charset="0"/>
                <a:cs typeface="Times New Roman" panose="02020603050405020304" pitchFamily="18" charset="0"/>
              </a:rPr>
              <a:t>fuel cost </a:t>
            </a:r>
            <a:r>
              <a:rPr lang="en-US" dirty="0">
                <a:latin typeface="Times New Roman" panose="02020603050405020304" pitchFamily="18" charset="0"/>
                <a:cs typeface="Times New Roman" panose="02020603050405020304" pitchFamily="18" charset="0"/>
              </a:rPr>
              <a:t>(except for some biomass) </a:t>
            </a:r>
          </a:p>
          <a:p>
            <a:pPr lvl="2">
              <a:lnSpc>
                <a:spcPct val="150000"/>
              </a:lnSpc>
            </a:pPr>
            <a:r>
              <a:rPr lang="en-US" dirty="0" smtClean="0">
                <a:latin typeface="Times New Roman" panose="02020603050405020304" pitchFamily="18" charset="0"/>
                <a:cs typeface="Times New Roman" panose="02020603050405020304" pitchFamily="18" charset="0"/>
                <a:sym typeface="Symbol" panose="05050102010706020507" pitchFamily="18" charset="2"/>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Shorter </a:t>
            </a:r>
            <a:r>
              <a:rPr lang="en-US" b="1" dirty="0">
                <a:latin typeface="Times New Roman" panose="02020603050405020304" pitchFamily="18" charset="0"/>
                <a:cs typeface="Times New Roman" panose="02020603050405020304" pitchFamily="18" charset="0"/>
              </a:rPr>
              <a:t>lead-times</a:t>
            </a:r>
            <a:r>
              <a:rPr lang="en-US" dirty="0">
                <a:latin typeface="Times New Roman" panose="02020603050405020304" pitchFamily="18" charset="0"/>
                <a:cs typeface="Times New Roman" panose="02020603050405020304" pitchFamily="18" charset="0"/>
              </a:rPr>
              <a:t> for planning and </a:t>
            </a:r>
            <a:r>
              <a:rPr lang="en-US" dirty="0" smtClean="0">
                <a:latin typeface="Times New Roman" panose="02020603050405020304" pitchFamily="18" charset="0"/>
                <a:cs typeface="Times New Roman" panose="02020603050405020304" pitchFamily="18" charset="0"/>
              </a:rPr>
              <a:t>construction</a:t>
            </a:r>
            <a:endParaRPr lang="en-US" dirty="0">
              <a:latin typeface="Times New Roman" panose="02020603050405020304" pitchFamily="18" charset="0"/>
              <a:cs typeface="Times New Roman" panose="02020603050405020304" pitchFamily="18" charset="0"/>
            </a:endParaRPr>
          </a:p>
          <a:p>
            <a:pPr lvl="2">
              <a:lnSpc>
                <a:spcPct val="150000"/>
              </a:lnSpc>
            </a:pPr>
            <a:r>
              <a:rPr lang="en-US" dirty="0">
                <a:latin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Utilize </a:t>
            </a:r>
            <a:r>
              <a:rPr lang="en-US" dirty="0">
                <a:latin typeface="Times New Roman" panose="02020603050405020304" pitchFamily="18" charset="0"/>
                <a:cs typeface="Times New Roman" panose="02020603050405020304" pitchFamily="18" charset="0"/>
              </a:rPr>
              <a:t>relatively </a:t>
            </a:r>
            <a:r>
              <a:rPr lang="en-US" dirty="0" smtClean="0">
                <a:latin typeface="Times New Roman" panose="02020603050405020304" pitchFamily="18" charset="0"/>
                <a:cs typeface="Times New Roman" panose="02020603050405020304" pitchFamily="18" charset="0"/>
              </a:rPr>
              <a:t>small </a:t>
            </a:r>
            <a:r>
              <a:rPr lang="en-US" b="1" dirty="0" smtClean="0">
                <a:latin typeface="Times New Roman" panose="02020603050405020304" pitchFamily="18" charset="0"/>
                <a:cs typeface="Times New Roman" panose="02020603050405020304" pitchFamily="18" charset="0"/>
              </a:rPr>
              <a:t>plant </a:t>
            </a:r>
            <a:r>
              <a:rPr lang="en-US" b="1" dirty="0">
                <a:latin typeface="Times New Roman" panose="02020603050405020304" pitchFamily="18" charset="0"/>
                <a:cs typeface="Times New Roman" panose="02020603050405020304" pitchFamily="18" charset="0"/>
              </a:rPr>
              <a:t>sizes </a:t>
            </a:r>
          </a:p>
          <a:p>
            <a:pPr marL="1200150" lvl="2" indent="-285750">
              <a:lnSpc>
                <a:spcPct val="150000"/>
              </a:lnSpc>
              <a:buFont typeface="Symbol" panose="05050102010706020507" pitchFamily="18" charset="2"/>
              <a:buChar char="·"/>
            </a:pPr>
            <a:r>
              <a:rPr lang="en-US" dirty="0" smtClean="0">
                <a:latin typeface="Times New Roman" panose="02020603050405020304" pitchFamily="18" charset="0"/>
                <a:cs typeface="Times New Roman" panose="02020603050405020304" pitchFamily="18" charset="0"/>
              </a:rPr>
              <a:t>Significantly </a:t>
            </a:r>
            <a:r>
              <a:rPr lang="en-US" dirty="0">
                <a:latin typeface="Times New Roman" panose="02020603050405020304" pitchFamily="18" charset="0"/>
                <a:cs typeface="Times New Roman" panose="02020603050405020304" pitchFamily="18" charset="0"/>
              </a:rPr>
              <a:t>reduced </a:t>
            </a:r>
            <a:r>
              <a:rPr lang="en-US" b="1" dirty="0">
                <a:latin typeface="Times New Roman" panose="02020603050405020304" pitchFamily="18" charset="0"/>
                <a:cs typeface="Times New Roman" panose="02020603050405020304" pitchFamily="18" charset="0"/>
              </a:rPr>
              <a:t>environmental effects </a:t>
            </a:r>
            <a:endParaRPr lang="en-US" b="1" dirty="0" smtClean="0">
              <a:latin typeface="Times New Roman" panose="02020603050405020304" pitchFamily="18" charset="0"/>
              <a:cs typeface="Times New Roman" panose="02020603050405020304" pitchFamily="18" charset="0"/>
            </a:endParaRPr>
          </a:p>
          <a:p>
            <a:pPr marL="1200150" lvl="2" indent="-285750">
              <a:lnSpc>
                <a:spcPct val="150000"/>
              </a:lnSpc>
              <a:buFont typeface="Symbol" panose="05050102010706020507" pitchFamily="18" charset="2"/>
              <a:buChar char="·"/>
            </a:pPr>
            <a:r>
              <a:rPr lang="en-US" b="1" dirty="0">
                <a:latin typeface="Times New Roman" panose="02020603050405020304" pitchFamily="18" charset="0"/>
                <a:cs typeface="Times New Roman" panose="02020603050405020304" pitchFamily="18" charset="0"/>
              </a:rPr>
              <a:t>Public support </a:t>
            </a:r>
            <a:r>
              <a:rPr lang="en-US" dirty="0">
                <a:latin typeface="Times New Roman" panose="02020603050405020304" pitchFamily="18" charset="0"/>
                <a:cs typeface="Times New Roman" panose="02020603050405020304" pitchFamily="18" charset="0"/>
              </a:rPr>
              <a:t>for use of renewable resources</a:t>
            </a:r>
          </a:p>
          <a:p>
            <a:pPr marL="1200150" lvl="2" indent="-285750">
              <a:lnSpc>
                <a:spcPct val="150000"/>
              </a:lnSpc>
              <a:buFont typeface="Symbol" panose="05050102010706020507" pitchFamily="18" charset="2"/>
              <a:buChar char="·"/>
            </a:pPr>
            <a:r>
              <a:rPr lang="en-US" dirty="0" smtClean="0">
                <a:latin typeface="Times New Roman" panose="02020603050405020304" pitchFamily="18" charset="0"/>
                <a:cs typeface="Times New Roman" panose="02020603050405020304" pitchFamily="18" charset="0"/>
              </a:rPr>
              <a:t>Renewable resources are </a:t>
            </a:r>
            <a:r>
              <a:rPr lang="en-US" b="1" dirty="0">
                <a:latin typeface="Times New Roman" panose="02020603050405020304" pitchFamily="18" charset="0"/>
                <a:cs typeface="Times New Roman" panose="02020603050405020304" pitchFamily="18" charset="0"/>
              </a:rPr>
              <a:t>non-</a:t>
            </a:r>
            <a:r>
              <a:rPr lang="en-US" b="1" dirty="0" err="1">
                <a:latin typeface="Times New Roman" panose="02020603050405020304" pitchFamily="18" charset="0"/>
                <a:cs typeface="Times New Roman" panose="02020603050405020304" pitchFamily="18" charset="0"/>
              </a:rPr>
              <a:t>depletable</a:t>
            </a:r>
            <a:r>
              <a:rPr lang="en-US" dirty="0">
                <a:latin typeface="Times New Roman" panose="02020603050405020304" pitchFamily="18" charset="0"/>
                <a:cs typeface="Times New Roman" panose="02020603050405020304" pitchFamily="18" charset="0"/>
              </a:rPr>
              <a:t> resource base </a:t>
            </a:r>
          </a:p>
          <a:p>
            <a:pPr lvl="2">
              <a:lnSpc>
                <a:spcPct val="150000"/>
              </a:lnSpc>
            </a:pPr>
            <a:endParaRPr lang="en-US" dirty="0" smtClean="0">
              <a:latin typeface="Times New Roman" panose="02020603050405020304" pitchFamily="18" charset="0"/>
              <a:cs typeface="Times New Roman" panose="02020603050405020304" pitchFamily="18" charset="0"/>
            </a:endParaRPr>
          </a:p>
          <a:p>
            <a:pPr>
              <a:lnSpc>
                <a:spcPct val="150000"/>
              </a:lnSpc>
            </a:pPr>
            <a:r>
              <a:rPr lang="en-US" sz="2000" b="1" dirty="0" smtClean="0">
                <a:latin typeface="Times New Roman" panose="02020603050405020304" pitchFamily="18" charset="0"/>
                <a:cs typeface="Times New Roman" panose="02020603050405020304" pitchFamily="18" charset="0"/>
              </a:rPr>
              <a:t>Disadvantages:</a:t>
            </a:r>
          </a:p>
          <a:p>
            <a:pPr lvl="2">
              <a:lnSpc>
                <a:spcPct val="150000"/>
              </a:lnSpc>
            </a:pPr>
            <a:r>
              <a:rPr lang="en-US" dirty="0" smtClean="0">
                <a:latin typeface="Times New Roman" panose="02020603050405020304" pitchFamily="18" charset="0"/>
                <a:cs typeface="Times New Roman" panose="02020603050405020304" pitchFamily="18" charset="0"/>
                <a:sym typeface="Symbol" panose="05050102010706020507" pitchFamily="18" charset="2"/>
              </a:rPr>
              <a:t></a:t>
            </a:r>
            <a:r>
              <a:rPr lang="en-US" dirty="0" smtClean="0">
                <a:latin typeface="Times New Roman" panose="02020603050405020304" pitchFamily="18" charset="0"/>
                <a:cs typeface="Times New Roman" panose="02020603050405020304" pitchFamily="18" charset="0"/>
              </a:rPr>
              <a:t>   Public </a:t>
            </a:r>
            <a:r>
              <a:rPr lang="en-US" dirty="0">
                <a:latin typeface="Times New Roman" panose="02020603050405020304" pitchFamily="18" charset="0"/>
                <a:cs typeface="Times New Roman" panose="02020603050405020304" pitchFamily="18" charset="0"/>
              </a:rPr>
              <a:t>concern for </a:t>
            </a:r>
            <a:r>
              <a:rPr lang="en-US" b="1" dirty="0">
                <a:latin typeface="Times New Roman" panose="02020603050405020304" pitchFamily="18" charset="0"/>
                <a:cs typeface="Times New Roman" panose="02020603050405020304" pitchFamily="18" charset="0"/>
              </a:rPr>
              <a:t>land use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birds and animals </a:t>
            </a:r>
            <a:r>
              <a:rPr lang="en-US" dirty="0">
                <a:latin typeface="Times New Roman" panose="02020603050405020304" pitchFamily="18" charset="0"/>
                <a:cs typeface="Times New Roman" panose="02020603050405020304" pitchFamily="18" charset="0"/>
              </a:rPr>
              <a:t>and </a:t>
            </a:r>
            <a:r>
              <a:rPr lang="en-US" dirty="0" smtClean="0">
                <a:latin typeface="Times New Roman" panose="02020603050405020304" pitchFamily="18" charset="0"/>
                <a:cs typeface="Times New Roman" panose="02020603050405020304" pitchFamily="18" charset="0"/>
              </a:rPr>
              <a:t>etc.</a:t>
            </a:r>
            <a:endParaRPr lang="en-US" dirty="0">
              <a:latin typeface="Times New Roman" panose="02020603050405020304" pitchFamily="18" charset="0"/>
              <a:cs typeface="Times New Roman" panose="02020603050405020304" pitchFamily="18" charset="0"/>
            </a:endParaRPr>
          </a:p>
          <a:p>
            <a:pPr lvl="2">
              <a:lnSpc>
                <a:spcPct val="150000"/>
              </a:lnSpc>
            </a:pPr>
            <a:r>
              <a:rPr lang="en-US" dirty="0" smtClean="0">
                <a:latin typeface="Times New Roman" panose="02020603050405020304" pitchFamily="18" charset="0"/>
                <a:cs typeface="Times New Roman" panose="02020603050405020304" pitchFamily="18" charset="0"/>
                <a:sym typeface="Symbol" panose="05050102010706020507" pitchFamily="18" charset="2"/>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Relatively </a:t>
            </a:r>
            <a:r>
              <a:rPr lang="en-US" b="1" dirty="0">
                <a:latin typeface="Times New Roman" panose="02020603050405020304" pitchFamily="18" charset="0"/>
                <a:cs typeface="Times New Roman" panose="02020603050405020304" pitchFamily="18" charset="0"/>
              </a:rPr>
              <a:t>high capital cost </a:t>
            </a:r>
            <a:r>
              <a:rPr lang="en-US" dirty="0">
                <a:latin typeface="Times New Roman" panose="02020603050405020304" pitchFamily="18" charset="0"/>
                <a:cs typeface="Times New Roman" panose="02020603050405020304" pitchFamily="18" charset="0"/>
              </a:rPr>
              <a:t>to construct a renewable facility </a:t>
            </a:r>
          </a:p>
          <a:p>
            <a:pPr lvl="2">
              <a:lnSpc>
                <a:spcPct val="150000"/>
              </a:lnSpc>
            </a:pPr>
            <a:r>
              <a:rPr lang="en-US" dirty="0" smtClean="0">
                <a:latin typeface="Times New Roman" panose="02020603050405020304" pitchFamily="18" charset="0"/>
                <a:cs typeface="Times New Roman" panose="02020603050405020304" pitchFamily="18" charset="0"/>
                <a:sym typeface="Symbol" panose="05050102010706020507" pitchFamily="18" charset="2"/>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Uneven </a:t>
            </a:r>
            <a:r>
              <a:rPr lang="en-US" b="1" dirty="0">
                <a:latin typeface="Times New Roman" panose="02020603050405020304" pitchFamily="18" charset="0"/>
                <a:cs typeface="Times New Roman" panose="02020603050405020304" pitchFamily="18" charset="0"/>
              </a:rPr>
              <a:t>geographic distribution </a:t>
            </a:r>
            <a:r>
              <a:rPr lang="en-US" dirty="0">
                <a:latin typeface="Times New Roman" panose="02020603050405020304" pitchFamily="18" charset="0"/>
                <a:cs typeface="Times New Roman" panose="02020603050405020304" pitchFamily="18" charset="0"/>
              </a:rPr>
              <a:t>of renewable resources</a:t>
            </a:r>
          </a:p>
          <a:p>
            <a:pPr lvl="2">
              <a:lnSpc>
                <a:spcPct val="150000"/>
              </a:lnSpc>
            </a:pPr>
            <a:r>
              <a:rPr lang="en-US" dirty="0" smtClean="0">
                <a:latin typeface="Times New Roman" panose="02020603050405020304" pitchFamily="18" charset="0"/>
                <a:cs typeface="Times New Roman" panose="02020603050405020304" pitchFamily="18" charset="0"/>
                <a:sym typeface="Symbol" panose="05050102010706020507" pitchFamily="18" charset="2"/>
              </a:rPr>
              <a:t> </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Intermittent availability</a:t>
            </a:r>
            <a:r>
              <a:rPr lang="en-US" dirty="0">
                <a:latin typeface="Times New Roman" panose="02020603050405020304" pitchFamily="18" charset="0"/>
                <a:cs typeface="Times New Roman" panose="02020603050405020304" pitchFamily="18" charset="0"/>
              </a:rPr>
              <a:t> of some renewable resources </a:t>
            </a:r>
            <a:endParaRPr lang="en-US" dirty="0" smtClean="0">
              <a:latin typeface="Times New Roman" panose="02020603050405020304" pitchFamily="18" charset="0"/>
              <a:cs typeface="Times New Roman" panose="02020603050405020304" pitchFamily="18" charset="0"/>
            </a:endParaRPr>
          </a:p>
          <a:p>
            <a:pPr>
              <a:lnSpc>
                <a:spcPct val="150000"/>
              </a:lnSpc>
            </a:pPr>
            <a:endParaRPr lang="en-US" dirty="0"/>
          </a:p>
        </p:txBody>
      </p:sp>
      <p:sp>
        <p:nvSpPr>
          <p:cNvPr id="2" name="Slide Number Placeholder 1"/>
          <p:cNvSpPr>
            <a:spLocks noGrp="1"/>
          </p:cNvSpPr>
          <p:nvPr>
            <p:ph type="sldNum" sz="quarter" idx="12"/>
          </p:nvPr>
        </p:nvSpPr>
        <p:spPr/>
        <p:txBody>
          <a:bodyPr/>
          <a:lstStyle/>
          <a:p>
            <a:fld id="{921F0BDB-ADAD-4B3D-9DC4-9E459CA86CC4}" type="slidenum">
              <a:rPr lang="en-US" smtClean="0"/>
              <a:t>6</a:t>
            </a:fld>
            <a:endParaRPr lang="en-US"/>
          </a:p>
        </p:txBody>
      </p:sp>
    </p:spTree>
    <p:extLst>
      <p:ext uri="{BB962C8B-B14F-4D97-AF65-F5344CB8AC3E}">
        <p14:creationId xmlns:p14="http://schemas.microsoft.com/office/powerpoint/2010/main" val="291858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09061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Energy Storage</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657088" y="727110"/>
            <a:ext cx="10112991" cy="6694140"/>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Energy storage means </a:t>
            </a:r>
            <a:r>
              <a:rPr lang="en-US" sz="2000" b="1" dirty="0">
                <a:latin typeface="Times New Roman" panose="02020603050405020304" pitchFamily="18" charset="0"/>
                <a:ea typeface="Calibri" panose="020F0502020204030204" pitchFamily="34" charset="0"/>
              </a:rPr>
              <a:t>absorbing energy</a:t>
            </a:r>
            <a:r>
              <a:rPr lang="en-US" dirty="0">
                <a:latin typeface="Times New Roman" panose="02020603050405020304" pitchFamily="18" charset="0"/>
                <a:ea typeface="Calibri" panose="020F0502020204030204" pitchFamily="34" charset="0"/>
              </a:rPr>
              <a:t>, </a:t>
            </a:r>
            <a:r>
              <a:rPr lang="en-US" sz="2000" b="1" dirty="0">
                <a:latin typeface="Times New Roman" panose="02020603050405020304" pitchFamily="18" charset="0"/>
                <a:ea typeface="Calibri" panose="020F0502020204030204" pitchFamily="34" charset="0"/>
              </a:rPr>
              <a:t>Storing</a:t>
            </a:r>
            <a:r>
              <a:rPr lang="en-US" dirty="0">
                <a:latin typeface="Times New Roman" panose="02020603050405020304" pitchFamily="18" charset="0"/>
                <a:ea typeface="Calibri" panose="020F0502020204030204" pitchFamily="34" charset="0"/>
              </a:rPr>
              <a:t> for a period of time and then </a:t>
            </a:r>
            <a:r>
              <a:rPr lang="en-US" sz="2000" b="1" dirty="0" smtClean="0">
                <a:latin typeface="Times New Roman" panose="02020603050405020304" pitchFamily="18" charset="0"/>
                <a:ea typeface="Calibri" panose="020F0502020204030204" pitchFamily="34" charset="0"/>
              </a:rPr>
              <a:t>releasing </a:t>
            </a:r>
            <a:r>
              <a:rPr lang="en-US" dirty="0" smtClean="0">
                <a:latin typeface="Times New Roman" panose="02020603050405020304" pitchFamily="18" charset="0"/>
                <a:ea typeface="Calibri" panose="020F0502020204030204" pitchFamily="34" charset="0"/>
              </a:rPr>
              <a:t>the stored energy to the system.</a:t>
            </a:r>
          </a:p>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E</a:t>
            </a:r>
            <a:r>
              <a:rPr lang="en-US" dirty="0" smtClean="0">
                <a:latin typeface="Times New Roman" panose="02020603050405020304" pitchFamily="18" charset="0"/>
                <a:ea typeface="Calibri" panose="020F0502020204030204" pitchFamily="34" charset="0"/>
              </a:rPr>
              <a:t>nergy </a:t>
            </a:r>
            <a:r>
              <a:rPr lang="en-US" dirty="0">
                <a:latin typeface="Times New Roman" panose="02020603050405020304" pitchFamily="18" charset="0"/>
                <a:ea typeface="Calibri" panose="020F0502020204030204" pitchFamily="34" charset="0"/>
              </a:rPr>
              <a:t>storage systems (ESSs) can be </a:t>
            </a:r>
            <a:r>
              <a:rPr lang="en-US" b="1" dirty="0">
                <a:latin typeface="Times New Roman" panose="02020603050405020304" pitchFamily="18" charset="0"/>
                <a:ea typeface="Calibri" panose="020F0502020204030204" pitchFamily="34" charset="0"/>
              </a:rPr>
              <a:t>temporal time bridge </a:t>
            </a:r>
            <a:r>
              <a:rPr lang="en-US" dirty="0">
                <a:latin typeface="Times New Roman" panose="02020603050405020304" pitchFamily="18" charset="0"/>
                <a:ea typeface="Calibri" panose="020F0502020204030204" pitchFamily="34" charset="0"/>
              </a:rPr>
              <a:t>or </a:t>
            </a:r>
            <a:r>
              <a:rPr lang="en-US" b="1" dirty="0">
                <a:latin typeface="Times New Roman" panose="02020603050405020304" pitchFamily="18" charset="0"/>
                <a:ea typeface="Calibri" panose="020F0502020204030204" pitchFamily="34" charset="0"/>
              </a:rPr>
              <a:t>covering a geographical gap </a:t>
            </a:r>
            <a:r>
              <a:rPr lang="en-US" dirty="0">
                <a:latin typeface="Times New Roman" panose="02020603050405020304" pitchFamily="18" charset="0"/>
                <a:ea typeface="Calibri" panose="020F0502020204030204" pitchFamily="34" charset="0"/>
              </a:rPr>
              <a:t>between energy supply and demand.</a:t>
            </a:r>
            <a:endParaRPr lang="en-US"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main goal of storing energy is saving energy for </a:t>
            </a:r>
            <a:r>
              <a:rPr lang="en-US" sz="2000" b="1" dirty="0">
                <a:latin typeface="Times New Roman" panose="02020603050405020304" pitchFamily="18" charset="0"/>
                <a:cs typeface="Times New Roman" panose="02020603050405020304" pitchFamily="18" charset="0"/>
              </a:rPr>
              <a:t>future uses </a:t>
            </a:r>
            <a:r>
              <a:rPr lang="en-US" dirty="0">
                <a:latin typeface="Times New Roman" panose="02020603050405020304" pitchFamily="18" charset="0"/>
                <a:cs typeface="Times New Roman" panose="02020603050405020304" pitchFamily="18" charset="0"/>
              </a:rPr>
              <a:t>when the </a:t>
            </a:r>
            <a:r>
              <a:rPr lang="en-US" b="1" dirty="0">
                <a:latin typeface="Times New Roman" panose="02020603050405020304" pitchFamily="18" charset="0"/>
                <a:cs typeface="Times New Roman" panose="02020603050405020304" pitchFamily="18" charset="0"/>
              </a:rPr>
              <a:t>demands</a:t>
            </a:r>
            <a:r>
              <a:rPr lang="en-US" dirty="0">
                <a:latin typeface="Times New Roman" panose="02020603050405020304" pitchFamily="18" charset="0"/>
                <a:cs typeface="Times New Roman" panose="02020603050405020304" pitchFamily="18" charset="0"/>
              </a:rPr>
              <a:t> or the </a:t>
            </a:r>
            <a:r>
              <a:rPr lang="en-US" b="1" dirty="0">
                <a:latin typeface="Times New Roman" panose="02020603050405020304" pitchFamily="18" charset="0"/>
                <a:cs typeface="Times New Roman" panose="02020603050405020304" pitchFamily="18" charset="0"/>
              </a:rPr>
              <a:t>prices</a:t>
            </a:r>
            <a:r>
              <a:rPr lang="en-US" dirty="0">
                <a:latin typeface="Times New Roman" panose="02020603050405020304" pitchFamily="18" charset="0"/>
                <a:cs typeface="Times New Roman" panose="02020603050405020304" pitchFamily="18" charset="0"/>
              </a:rPr>
              <a:t> are </a:t>
            </a:r>
            <a:r>
              <a:rPr lang="en-US" b="1" dirty="0">
                <a:latin typeface="Times New Roman" panose="02020603050405020304" pitchFamily="18" charset="0"/>
                <a:cs typeface="Times New Roman" panose="02020603050405020304" pitchFamily="18" charset="0"/>
              </a:rPr>
              <a:t>higher</a:t>
            </a:r>
            <a:r>
              <a:rPr lang="en-US" dirty="0">
                <a:latin typeface="Times New Roman" panose="02020603050405020304" pitchFamily="18" charset="0"/>
                <a:cs typeface="Times New Roman" panose="02020603050405020304" pitchFamily="18" charset="0"/>
              </a:rPr>
              <a:t> or when the sources of energy are </a:t>
            </a:r>
            <a:r>
              <a:rPr lang="en-US" b="1" dirty="0">
                <a:latin typeface="Times New Roman" panose="02020603050405020304" pitchFamily="18" charset="0"/>
                <a:cs typeface="Times New Roman" panose="02020603050405020304" pitchFamily="18" charset="0"/>
              </a:rPr>
              <a:t>not available</a:t>
            </a:r>
            <a:r>
              <a:rPr lang="en-US" dirty="0" smtClean="0">
                <a:latin typeface="Times New Roman" panose="02020603050405020304" pitchFamily="18" charset="0"/>
                <a:cs typeface="Times New Roman" panose="02020603050405020304" pitchFamily="18" charset="0"/>
              </a:rPr>
              <a:t>.</a:t>
            </a:r>
          </a:p>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An energy bank deposit must be made at an earlier time for energy to be an available and usable form at the time of </a:t>
            </a:r>
            <a:r>
              <a:rPr lang="en-US" sz="2000" b="1" dirty="0">
                <a:latin typeface="Times New Roman" panose="02020603050405020304" pitchFamily="18" charset="0"/>
                <a:ea typeface="Calibri" panose="020F0502020204030204" pitchFamily="34" charset="0"/>
              </a:rPr>
              <a:t>high peak demand</a:t>
            </a:r>
            <a:r>
              <a:rPr lang="en-US" dirty="0">
                <a:latin typeface="Times New Roman" panose="02020603050405020304" pitchFamily="18" charset="0"/>
                <a:ea typeface="Calibri" panose="020F0502020204030204" pitchFamily="34" charset="0"/>
              </a:rPr>
              <a:t>. </a:t>
            </a:r>
            <a:endParaRPr lang="en-US" dirty="0" smtClean="0">
              <a:latin typeface="Times New Roman" panose="02020603050405020304" pitchFamily="18" charset="0"/>
              <a:ea typeface="Calibri" panose="020F0502020204030204" pitchFamily="34" charset="0"/>
            </a:endParaRPr>
          </a:p>
          <a:p>
            <a:pPr marL="285750" indent="-285750" algn="just">
              <a:lnSpc>
                <a:spcPct val="200000"/>
              </a:lnSpc>
              <a:buFont typeface="Arial" panose="020B0604020202020204" pitchFamily="34" charset="0"/>
              <a:buChar char="•"/>
            </a:pPr>
            <a:r>
              <a:rPr lang="en-US" sz="2000" b="1" dirty="0" smtClean="0">
                <a:latin typeface="Times New Roman" panose="02020603050405020304" pitchFamily="18" charset="0"/>
                <a:ea typeface="Calibri" panose="020F0502020204030204" pitchFamily="34" charset="0"/>
              </a:rPr>
              <a:t>Price</a:t>
            </a: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of energy in high peak demand periods </a:t>
            </a:r>
            <a:r>
              <a:rPr lang="en-US" dirty="0" smtClean="0">
                <a:latin typeface="Times New Roman" panose="02020603050405020304" pitchFamily="18" charset="0"/>
                <a:ea typeface="Calibri" panose="020F0502020204030204" pitchFamily="34" charset="0"/>
              </a:rPr>
              <a:t>is higher </a:t>
            </a:r>
            <a:r>
              <a:rPr lang="en-US" dirty="0">
                <a:latin typeface="Times New Roman" panose="02020603050405020304" pitchFamily="18" charset="0"/>
                <a:ea typeface="Calibri" panose="020F0502020204030204" pitchFamily="34" charset="0"/>
              </a:rPr>
              <a:t>than low peak demand periods. Therefore, </a:t>
            </a:r>
            <a:r>
              <a:rPr lang="en-US" b="1" dirty="0">
                <a:latin typeface="Times New Roman" panose="02020603050405020304" pitchFamily="18" charset="0"/>
                <a:ea typeface="Calibri" panose="020F0502020204030204" pitchFamily="34" charset="0"/>
              </a:rPr>
              <a:t>efficient using of energy storage </a:t>
            </a:r>
            <a:r>
              <a:rPr lang="en-US" dirty="0">
                <a:latin typeface="Times New Roman" panose="02020603050405020304" pitchFamily="18" charset="0"/>
                <a:ea typeface="Calibri" panose="020F0502020204030204" pitchFamily="34" charset="0"/>
              </a:rPr>
              <a:t>systems can have a great impact on the </a:t>
            </a:r>
            <a:r>
              <a:rPr lang="en-US" sz="2000" b="1" dirty="0">
                <a:latin typeface="Times New Roman" panose="02020603050405020304" pitchFamily="18" charset="0"/>
                <a:ea typeface="Calibri" panose="020F0502020204030204" pitchFamily="34" charset="0"/>
              </a:rPr>
              <a:t>final price </a:t>
            </a:r>
            <a:r>
              <a:rPr lang="en-US" dirty="0">
                <a:latin typeface="Times New Roman" panose="02020603050405020304" pitchFamily="18" charset="0"/>
                <a:ea typeface="Calibri" panose="020F0502020204030204" pitchFamily="34" charset="0"/>
              </a:rPr>
              <a:t>of electricity.</a:t>
            </a:r>
          </a:p>
          <a:p>
            <a:pPr marL="285750" indent="-285750" algn="just">
              <a:lnSpc>
                <a:spcPct val="150000"/>
              </a:lnSpc>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3" name="Slide Number Placeholder 2"/>
          <p:cNvSpPr>
            <a:spLocks noGrp="1"/>
          </p:cNvSpPr>
          <p:nvPr>
            <p:ph type="sldNum" sz="quarter" idx="12"/>
          </p:nvPr>
        </p:nvSpPr>
        <p:spPr/>
        <p:txBody>
          <a:bodyPr/>
          <a:lstStyle/>
          <a:p>
            <a:fld id="{921F0BDB-ADAD-4B3D-9DC4-9E459CA86CC4}" type="slidenum">
              <a:rPr lang="en-US" smtClean="0"/>
              <a:t>7</a:t>
            </a:fld>
            <a:endParaRPr lang="en-US"/>
          </a:p>
        </p:txBody>
      </p:sp>
    </p:spTree>
    <p:extLst>
      <p:ext uri="{BB962C8B-B14F-4D97-AF65-F5344CB8AC3E}">
        <p14:creationId xmlns:p14="http://schemas.microsoft.com/office/powerpoint/2010/main" val="247912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509061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Energy Storage Systems (ESSs)</a:t>
            </a:r>
            <a:endParaRPr 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49928" y="767292"/>
            <a:ext cx="10890794" cy="4154984"/>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sz="2000" b="1" dirty="0" smtClean="0">
                <a:latin typeface="Times New Roman" panose="02020603050405020304" pitchFamily="18" charset="0"/>
                <a:ea typeface="Calibri" panose="020F0502020204030204" pitchFamily="34" charset="0"/>
              </a:rPr>
              <a:t>Reliability </a:t>
            </a:r>
            <a:r>
              <a:rPr lang="en-US" sz="2000" dirty="0" smtClean="0">
                <a:latin typeface="Times New Roman" panose="02020603050405020304" pitchFamily="18" charset="0"/>
                <a:ea typeface="Calibri" panose="020F0502020204030204" pitchFamily="34" charset="0"/>
              </a:rPr>
              <a:t>and</a:t>
            </a:r>
            <a:r>
              <a:rPr lang="en-US" sz="2000" b="1" dirty="0" smtClean="0">
                <a:latin typeface="Times New Roman" panose="02020603050405020304" pitchFamily="18" charset="0"/>
                <a:ea typeface="Calibri" panose="020F0502020204030204" pitchFamily="34" charset="0"/>
              </a:rPr>
              <a:t> Availability</a:t>
            </a:r>
            <a:r>
              <a:rPr lang="en-US" dirty="0" smtClean="0">
                <a:latin typeface="Times New Roman" panose="02020603050405020304" pitchFamily="18" charset="0"/>
                <a:ea typeface="Calibri" panose="020F0502020204030204" pitchFamily="34" charset="0"/>
              </a:rPr>
              <a:t> are one of </a:t>
            </a:r>
            <a:r>
              <a:rPr lang="en-US" dirty="0">
                <a:latin typeface="Times New Roman" panose="02020603050405020304" pitchFamily="18" charset="0"/>
                <a:ea typeface="Calibri" panose="020F0502020204030204" pitchFamily="34" charset="0"/>
              </a:rPr>
              <a:t>the most important parameters in hybrid networks and </a:t>
            </a:r>
            <a:r>
              <a:rPr lang="en-US" b="1" dirty="0">
                <a:latin typeface="Times New Roman" panose="02020603050405020304" pitchFamily="18" charset="0"/>
                <a:ea typeface="Calibri" panose="020F0502020204030204" pitchFamily="34" charset="0"/>
              </a:rPr>
              <a:t>electricity storage systems</a:t>
            </a:r>
            <a:r>
              <a:rPr lang="en-US" dirty="0">
                <a:latin typeface="Times New Roman" panose="02020603050405020304" pitchFamily="18" charset="0"/>
                <a:ea typeface="Calibri" panose="020F0502020204030204" pitchFamily="34" charset="0"/>
              </a:rPr>
              <a:t> will increase the total </a:t>
            </a:r>
            <a:r>
              <a:rPr lang="en-US" dirty="0" smtClean="0">
                <a:latin typeface="Times New Roman" panose="02020603050405020304" pitchFamily="18" charset="0"/>
                <a:ea typeface="Calibri" panose="020F0502020204030204" pitchFamily="34" charset="0"/>
              </a:rPr>
              <a:t>reliability and efficiency </a:t>
            </a:r>
            <a:r>
              <a:rPr lang="en-US" dirty="0">
                <a:latin typeface="Times New Roman" panose="02020603050405020304" pitchFamily="18" charset="0"/>
                <a:ea typeface="Calibri" panose="020F0502020204030204" pitchFamily="34" charset="0"/>
              </a:rPr>
              <a:t>of the network</a:t>
            </a:r>
            <a:r>
              <a:rPr lang="en-US" dirty="0" smtClean="0">
                <a:latin typeface="Times New Roman" panose="02020603050405020304" pitchFamily="18" charset="0"/>
                <a:ea typeface="Calibri" panose="020F0502020204030204" pitchFamily="34" charset="0"/>
              </a:rPr>
              <a:t>.</a:t>
            </a:r>
          </a:p>
          <a:p>
            <a:pPr marL="28575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There are two major market needs for ESSs</a:t>
            </a:r>
            <a:r>
              <a:rPr lang="en-US" dirty="0" smtClean="0">
                <a:latin typeface="Times New Roman" panose="02020603050405020304" pitchFamily="18" charset="0"/>
                <a:ea typeface="Calibri" panose="020F0502020204030204" pitchFamily="34" charset="0"/>
              </a:rPr>
              <a:t>:</a:t>
            </a:r>
          </a:p>
          <a:p>
            <a:pPr marL="742950" lvl="1" indent="-285750" algn="just">
              <a:lnSpc>
                <a:spcPct val="200000"/>
              </a:lnSpc>
              <a:buFont typeface="Wingdings" panose="05000000000000000000" pitchFamily="2" charset="2"/>
              <a:buChar char="q"/>
            </a:pP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T</a:t>
            </a:r>
            <a:r>
              <a:rPr lang="en-US" dirty="0" smtClean="0">
                <a:latin typeface="Times New Roman" panose="02020603050405020304" pitchFamily="18" charset="0"/>
                <a:ea typeface="Calibri" panose="020F0502020204030204" pitchFamily="34" charset="0"/>
              </a:rPr>
              <a:t>o </a:t>
            </a:r>
            <a:r>
              <a:rPr lang="en-US" dirty="0">
                <a:latin typeface="Times New Roman" panose="02020603050405020304" pitchFamily="18" charset="0"/>
                <a:ea typeface="Calibri" panose="020F0502020204030204" pitchFamily="34" charset="0"/>
              </a:rPr>
              <a:t>utilize more renewable </a:t>
            </a:r>
            <a:r>
              <a:rPr lang="en-US" dirty="0" smtClean="0">
                <a:latin typeface="Times New Roman" panose="02020603050405020304" pitchFamily="18" charset="0"/>
                <a:ea typeface="Calibri" panose="020F0502020204030204" pitchFamily="34" charset="0"/>
              </a:rPr>
              <a:t>energy sources </a:t>
            </a:r>
            <a:r>
              <a:rPr lang="en-US" dirty="0">
                <a:latin typeface="Times New Roman" panose="02020603050405020304" pitchFamily="18" charset="0"/>
                <a:ea typeface="Calibri" panose="020F0502020204030204" pitchFamily="34" charset="0"/>
              </a:rPr>
              <a:t>and less fossil </a:t>
            </a:r>
            <a:r>
              <a:rPr lang="en-US" dirty="0" smtClean="0">
                <a:latin typeface="Times New Roman" panose="02020603050405020304" pitchFamily="18" charset="0"/>
                <a:ea typeface="Calibri" panose="020F0502020204030204" pitchFamily="34" charset="0"/>
              </a:rPr>
              <a:t>fuel</a:t>
            </a:r>
          </a:p>
          <a:p>
            <a:pPr marL="1200150" lvl="2" indent="-285750" algn="just">
              <a:lnSpc>
                <a:spcPct val="200000"/>
              </a:lnSpc>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Renewable energy output is undependable since it is relied on </a:t>
            </a:r>
            <a:r>
              <a:rPr lang="en-US" sz="2000" b="1" dirty="0">
                <a:latin typeface="Times New Roman" panose="02020603050405020304" pitchFamily="18" charset="0"/>
                <a:ea typeface="Calibri" panose="020F0502020204030204" pitchFamily="34" charset="0"/>
              </a:rPr>
              <a:t>weather conditions</a:t>
            </a:r>
            <a:r>
              <a:rPr lang="en-US" dirty="0">
                <a:latin typeface="Times New Roman" panose="02020603050405020304" pitchFamily="18" charset="0"/>
                <a:ea typeface="Calibri" panose="020F0502020204030204" pitchFamily="34" charset="0"/>
              </a:rPr>
              <a:t>.</a:t>
            </a:r>
          </a:p>
          <a:p>
            <a:pPr marL="742950" lvl="1" indent="-285750" algn="just">
              <a:lnSpc>
                <a:spcPct val="200000"/>
              </a:lnSpc>
              <a:buFont typeface="Wingdings" panose="05000000000000000000" pitchFamily="2" charset="2"/>
              <a:buChar char="q"/>
            </a:pPr>
            <a:r>
              <a:rPr lang="en-US" dirty="0" smtClean="0">
                <a:latin typeface="Times New Roman" panose="02020603050405020304" pitchFamily="18" charset="0"/>
                <a:ea typeface="Calibri" panose="020F0502020204030204" pitchFamily="34" charset="0"/>
              </a:rPr>
              <a:t> The future of </a:t>
            </a:r>
            <a:r>
              <a:rPr lang="en-US" dirty="0">
                <a:latin typeface="Times New Roman" panose="02020603050405020304" pitchFamily="18" charset="0"/>
                <a:ea typeface="Calibri" panose="020F0502020204030204" pitchFamily="34" charset="0"/>
              </a:rPr>
              <a:t>Smart </a:t>
            </a:r>
            <a:r>
              <a:rPr lang="en-US" dirty="0" smtClean="0">
                <a:latin typeface="Times New Roman" panose="02020603050405020304" pitchFamily="18" charset="0"/>
                <a:ea typeface="Calibri" panose="020F0502020204030204" pitchFamily="34" charset="0"/>
              </a:rPr>
              <a:t>Grid</a:t>
            </a:r>
          </a:p>
          <a:p>
            <a:pPr marL="1200150" lvl="2" indent="-285750" algn="just">
              <a:lnSpc>
                <a:spcPct val="200000"/>
              </a:lnSpc>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ESSs installed in </a:t>
            </a:r>
            <a:r>
              <a:rPr lang="en-US" sz="2000" b="1" dirty="0">
                <a:latin typeface="Times New Roman" panose="02020603050405020304" pitchFamily="18" charset="0"/>
                <a:ea typeface="Calibri" panose="020F0502020204030204" pitchFamily="34" charset="0"/>
              </a:rPr>
              <a:t>customer side </a:t>
            </a:r>
            <a:r>
              <a:rPr lang="en-US" dirty="0">
                <a:latin typeface="Times New Roman" panose="02020603050405020304" pitchFamily="18" charset="0"/>
                <a:ea typeface="Calibri" panose="020F0502020204030204" pitchFamily="34" charset="0"/>
              </a:rPr>
              <a:t>substations can control </a:t>
            </a:r>
            <a:r>
              <a:rPr lang="en-US" dirty="0" smtClean="0">
                <a:latin typeface="Times New Roman" panose="02020603050405020304" pitchFamily="18" charset="0"/>
                <a:ea typeface="Calibri" panose="020F0502020204030204" pitchFamily="34" charset="0"/>
              </a:rPr>
              <a:t>power flow.</a:t>
            </a:r>
            <a:endParaRPr lang="en-US" dirty="0"/>
          </a:p>
        </p:txBody>
      </p:sp>
      <p:sp>
        <p:nvSpPr>
          <p:cNvPr id="3" name="TextBox 2"/>
          <p:cNvSpPr txBox="1"/>
          <p:nvPr/>
        </p:nvSpPr>
        <p:spPr>
          <a:xfrm>
            <a:off x="751624" y="4968499"/>
            <a:ext cx="9781453" cy="1538883"/>
          </a:xfrm>
          <a:prstGeom prst="rect">
            <a:avLst/>
          </a:prstGeom>
          <a:noFill/>
        </p:spPr>
        <p:txBody>
          <a:bodyPr wrap="square" rtlCol="0">
            <a:spAutoFit/>
          </a:bodyPr>
          <a:lstStyle/>
          <a:p>
            <a:pPr marL="285750" lvl="0" indent="-285750" algn="just">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rPr>
              <a:t>Energy </a:t>
            </a:r>
            <a:r>
              <a:rPr lang="en-US" dirty="0" smtClean="0">
                <a:latin typeface="Times New Roman" panose="02020603050405020304" pitchFamily="18" charset="0"/>
                <a:ea typeface="Calibri" panose="020F0502020204030204" pitchFamily="34" charset="0"/>
              </a:rPr>
              <a:t>storage </a:t>
            </a:r>
            <a:r>
              <a:rPr lang="en-US" sz="2000" b="1" dirty="0" smtClean="0">
                <a:latin typeface="Times New Roman" panose="02020603050405020304" pitchFamily="18" charset="0"/>
                <a:ea typeface="Calibri" panose="020F0502020204030204" pitchFamily="34" charset="0"/>
              </a:rPr>
              <a:t>applications</a:t>
            </a:r>
            <a:r>
              <a:rPr lang="en-US" dirty="0" smtClean="0">
                <a:latin typeface="Times New Roman" panose="02020603050405020304" pitchFamily="18" charset="0"/>
                <a:ea typeface="Calibri" panose="020F0502020204030204" pitchFamily="34" charset="0"/>
              </a:rPr>
              <a:t> are </a:t>
            </a:r>
            <a:r>
              <a:rPr lang="en-US" dirty="0">
                <a:latin typeface="Times New Roman" panose="02020603050405020304" pitchFamily="18" charset="0"/>
                <a:ea typeface="Calibri" panose="020F0502020204030204" pitchFamily="34" charset="0"/>
              </a:rPr>
              <a:t>for the </a:t>
            </a:r>
            <a:r>
              <a:rPr lang="en-US" b="1" dirty="0" smtClean="0">
                <a:latin typeface="Times New Roman" panose="02020603050405020304" pitchFamily="18" charset="0"/>
                <a:ea typeface="Calibri" panose="020F0502020204030204" pitchFamily="34" charset="0"/>
              </a:rPr>
              <a:t>producers</a:t>
            </a:r>
            <a:r>
              <a:rPr lang="en-US" dirty="0" smtClean="0">
                <a:latin typeface="Times New Roman" panose="02020603050405020304" pitchFamily="18" charset="0"/>
                <a:ea typeface="Calibri" panose="020F0502020204030204" pitchFamily="34" charset="0"/>
              </a:rPr>
              <a:t>, for </a:t>
            </a:r>
            <a:r>
              <a:rPr lang="en-US" b="1" dirty="0">
                <a:latin typeface="Times New Roman" panose="02020603050405020304" pitchFamily="18" charset="0"/>
                <a:ea typeface="Calibri" panose="020F0502020204030204" pitchFamily="34" charset="0"/>
              </a:rPr>
              <a:t>transmission</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system, </a:t>
            </a:r>
            <a:r>
              <a:rPr lang="en-US" dirty="0">
                <a:latin typeface="Times New Roman" panose="02020603050405020304" pitchFamily="18" charset="0"/>
                <a:ea typeface="Calibri" panose="020F0502020204030204" pitchFamily="34" charset="0"/>
              </a:rPr>
              <a:t>for </a:t>
            </a:r>
            <a:r>
              <a:rPr lang="en-US" b="1" dirty="0">
                <a:latin typeface="Times New Roman" panose="02020603050405020304" pitchFamily="18" charset="0"/>
                <a:ea typeface="Calibri" panose="020F0502020204030204" pitchFamily="34" charset="0"/>
              </a:rPr>
              <a:t>distribution</a:t>
            </a:r>
            <a:r>
              <a:rPr lang="en-US" dirty="0">
                <a:latin typeface="Times New Roman" panose="02020603050405020304" pitchFamily="18" charset="0"/>
                <a:ea typeface="Calibri" panose="020F0502020204030204" pitchFamily="34" charset="0"/>
              </a:rPr>
              <a:t> networks </a:t>
            </a:r>
            <a:r>
              <a:rPr lang="en-US" dirty="0" smtClean="0">
                <a:latin typeface="Times New Roman" panose="02020603050405020304" pitchFamily="18" charset="0"/>
                <a:ea typeface="Calibri" panose="020F0502020204030204" pitchFamily="34" charset="0"/>
              </a:rPr>
              <a:t>, for </a:t>
            </a:r>
            <a:r>
              <a:rPr lang="en-US" b="1" dirty="0">
                <a:latin typeface="Times New Roman" panose="02020603050405020304" pitchFamily="18" charset="0"/>
                <a:ea typeface="Calibri" panose="020F0502020204030204" pitchFamily="34" charset="0"/>
              </a:rPr>
              <a:t>retailers</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and for </a:t>
            </a:r>
            <a:r>
              <a:rPr lang="en-US" dirty="0">
                <a:latin typeface="Times New Roman" panose="02020603050405020304" pitchFamily="18" charset="0"/>
                <a:ea typeface="Calibri" panose="020F0502020204030204" pitchFamily="34" charset="0"/>
              </a:rPr>
              <a:t>the </a:t>
            </a:r>
            <a:r>
              <a:rPr lang="en-US" b="1" dirty="0" smtClean="0">
                <a:latin typeface="Times New Roman" panose="02020603050405020304" pitchFamily="18" charset="0"/>
                <a:ea typeface="Calibri" panose="020F0502020204030204" pitchFamily="34" charset="0"/>
              </a:rPr>
              <a:t>consumers</a:t>
            </a:r>
            <a:r>
              <a:rPr lang="en-US" dirty="0" smtClean="0">
                <a:latin typeface="Times New Roman" panose="02020603050405020304" pitchFamily="18" charset="0"/>
                <a:ea typeface="Calibri" panose="020F0502020204030204" pitchFamily="34" charset="0"/>
              </a:rPr>
              <a:t>. </a:t>
            </a:r>
            <a:endParaRPr lang="en-US" dirty="0">
              <a:latin typeface="Times New Roman" panose="02020603050405020304" pitchFamily="18" charset="0"/>
              <a:ea typeface="Calibri" panose="020F0502020204030204" pitchFamily="34" charset="0"/>
            </a:endParaRPr>
          </a:p>
          <a:p>
            <a:endParaRPr lang="en-US" dirty="0"/>
          </a:p>
        </p:txBody>
      </p:sp>
      <p:sp>
        <p:nvSpPr>
          <p:cNvPr id="4" name="Slide Number Placeholder 3"/>
          <p:cNvSpPr>
            <a:spLocks noGrp="1"/>
          </p:cNvSpPr>
          <p:nvPr>
            <p:ph type="sldNum" sz="quarter" idx="12"/>
          </p:nvPr>
        </p:nvSpPr>
        <p:spPr/>
        <p:txBody>
          <a:bodyPr/>
          <a:lstStyle/>
          <a:p>
            <a:fld id="{921F0BDB-ADAD-4B3D-9DC4-9E459CA86CC4}" type="slidenum">
              <a:rPr lang="en-US" smtClean="0"/>
              <a:t>8</a:t>
            </a:fld>
            <a:endParaRPr lang="en-US"/>
          </a:p>
        </p:txBody>
      </p:sp>
    </p:spTree>
    <p:extLst>
      <p:ext uri="{BB962C8B-B14F-4D97-AF65-F5344CB8AC3E}">
        <p14:creationId xmlns:p14="http://schemas.microsoft.com/office/powerpoint/2010/main" val="291036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2954" y="88481"/>
            <a:ext cx="6018664"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Classification </a:t>
            </a:r>
            <a:r>
              <a:rPr lang="en-US" sz="2400" b="1" dirty="0">
                <a:latin typeface="Times New Roman" panose="02020603050405020304" pitchFamily="18" charset="0"/>
                <a:cs typeface="Times New Roman" panose="02020603050405020304" pitchFamily="18" charset="0"/>
              </a:rPr>
              <a:t>of Electrical Storage Systems</a:t>
            </a:r>
          </a:p>
        </p:txBody>
      </p:sp>
      <p:sp>
        <p:nvSpPr>
          <p:cNvPr id="2" name="TextBox 1"/>
          <p:cNvSpPr txBox="1"/>
          <p:nvPr/>
        </p:nvSpPr>
        <p:spPr>
          <a:xfrm>
            <a:off x="289375" y="886133"/>
            <a:ext cx="10774702" cy="614079"/>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Electrical </a:t>
            </a:r>
            <a:r>
              <a:rPr lang="en-US" dirty="0" smtClean="0">
                <a:latin typeface="Times New Roman" panose="02020603050405020304" pitchFamily="18" charset="0"/>
                <a:cs typeface="Times New Roman" panose="02020603050405020304" pitchFamily="18" charset="0"/>
              </a:rPr>
              <a:t>Storage </a:t>
            </a:r>
            <a:r>
              <a:rPr lang="en-US" dirty="0">
                <a:latin typeface="Times New Roman" panose="02020603050405020304" pitchFamily="18" charset="0"/>
                <a:cs typeface="Times New Roman" panose="02020603050405020304" pitchFamily="18" charset="0"/>
              </a:rPr>
              <a:t>Systems has been classified to </a:t>
            </a:r>
            <a:r>
              <a:rPr lang="en-US" dirty="0" smtClean="0">
                <a:latin typeface="Times New Roman" panose="02020603050405020304" pitchFamily="18" charset="0"/>
                <a:cs typeface="Times New Roman" panose="02020603050405020304" pitchFamily="18" charset="0"/>
              </a:rPr>
              <a:t>five different </a:t>
            </a:r>
            <a:r>
              <a:rPr lang="en-US" dirty="0">
                <a:latin typeface="Times New Roman" panose="02020603050405020304" pitchFamily="18" charset="0"/>
                <a:cs typeface="Times New Roman" panose="02020603050405020304" pitchFamily="18" charset="0"/>
              </a:rPr>
              <a:t>categories based on the </a:t>
            </a:r>
            <a:r>
              <a:rPr lang="en-US" sz="2000" b="1" dirty="0">
                <a:latin typeface="Times New Roman" panose="02020603050405020304" pitchFamily="18" charset="0"/>
                <a:cs typeface="Times New Roman" panose="02020603050405020304" pitchFamily="18" charset="0"/>
              </a:rPr>
              <a:t>form of energy used</a:t>
            </a:r>
            <a:r>
              <a:rPr lang="en-US" dirty="0">
                <a:latin typeface="Times New Roman" panose="02020603050405020304" pitchFamily="18" charset="0"/>
                <a:cs typeface="Times New Roman" panose="02020603050405020304" pitchFamily="18" charset="0"/>
              </a:rPr>
              <a: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5102" t="53547" r="25780" b="21112"/>
          <a:stretch/>
        </p:blipFill>
        <p:spPr>
          <a:xfrm>
            <a:off x="1059132" y="1764369"/>
            <a:ext cx="9235187" cy="2678715"/>
          </a:xfrm>
          <a:prstGeom prst="rect">
            <a:avLst/>
          </a:prstGeom>
        </p:spPr>
      </p:pic>
      <p:cxnSp>
        <p:nvCxnSpPr>
          <p:cNvPr id="12" name="Straight Connector 11"/>
          <p:cNvCxnSpPr/>
          <p:nvPr/>
        </p:nvCxnSpPr>
        <p:spPr>
          <a:xfrm flipV="1">
            <a:off x="1296538" y="2933778"/>
            <a:ext cx="0" cy="532263"/>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19" name="Straight Connector 18"/>
          <p:cNvCxnSpPr/>
          <p:nvPr/>
        </p:nvCxnSpPr>
        <p:spPr>
          <a:xfrm flipV="1">
            <a:off x="2730051" y="2928524"/>
            <a:ext cx="0" cy="532263"/>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0" name="Straight Connector 19"/>
          <p:cNvCxnSpPr/>
          <p:nvPr/>
        </p:nvCxnSpPr>
        <p:spPr>
          <a:xfrm flipV="1">
            <a:off x="1296538" y="2928524"/>
            <a:ext cx="1433513" cy="2"/>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5" name="Straight Connector 24"/>
          <p:cNvCxnSpPr/>
          <p:nvPr/>
        </p:nvCxnSpPr>
        <p:spPr>
          <a:xfrm flipV="1">
            <a:off x="1296537" y="3460785"/>
            <a:ext cx="1433513" cy="2"/>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3104701" y="2360590"/>
            <a:ext cx="0" cy="532263"/>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7" name="Straight Connector 26"/>
          <p:cNvCxnSpPr/>
          <p:nvPr/>
        </p:nvCxnSpPr>
        <p:spPr>
          <a:xfrm flipV="1">
            <a:off x="4538214" y="2355336"/>
            <a:ext cx="0" cy="532263"/>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8" name="Straight Connector 27"/>
          <p:cNvCxnSpPr/>
          <p:nvPr/>
        </p:nvCxnSpPr>
        <p:spPr>
          <a:xfrm flipV="1">
            <a:off x="3104701" y="2355336"/>
            <a:ext cx="1433513" cy="2"/>
          </a:xfrm>
          <a:prstGeom prst="line">
            <a:avLst/>
          </a:prstGeom>
          <a:ln w="28575"/>
        </p:spPr>
        <p:style>
          <a:lnRef idx="2">
            <a:schemeClr val="accent2"/>
          </a:lnRef>
          <a:fillRef idx="0">
            <a:schemeClr val="accent2"/>
          </a:fillRef>
          <a:effectRef idx="1">
            <a:schemeClr val="accent2"/>
          </a:effectRef>
          <a:fontRef idx="minor">
            <a:schemeClr val="tx1"/>
          </a:fontRef>
        </p:style>
      </p:cxnSp>
      <p:cxnSp>
        <p:nvCxnSpPr>
          <p:cNvPr id="29" name="Straight Connector 28"/>
          <p:cNvCxnSpPr/>
          <p:nvPr/>
        </p:nvCxnSpPr>
        <p:spPr>
          <a:xfrm flipV="1">
            <a:off x="3104700" y="2887597"/>
            <a:ext cx="1433513" cy="2"/>
          </a:xfrm>
          <a:prstGeom prst="line">
            <a:avLst/>
          </a:prstGeom>
          <a:ln w="28575"/>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466020" y="4717691"/>
            <a:ext cx="10110995" cy="1177502"/>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this study, </a:t>
            </a:r>
            <a:r>
              <a:rPr lang="en-US" sz="2000" b="1" dirty="0" smtClean="0">
                <a:latin typeface="Times New Roman" panose="02020603050405020304" pitchFamily="18" charset="0"/>
                <a:cs typeface="Times New Roman" panose="02020603050405020304" pitchFamily="18" charset="0"/>
              </a:rPr>
              <a:t>Compressed Air Energy Storage </a:t>
            </a:r>
            <a:r>
              <a:rPr lang="en-US" dirty="0" smtClean="0">
                <a:latin typeface="Times New Roman" panose="02020603050405020304" pitchFamily="18" charset="0"/>
                <a:cs typeface="Times New Roman" panose="02020603050405020304" pitchFamily="18" charset="0"/>
              </a:rPr>
              <a:t>and </a:t>
            </a:r>
            <a:r>
              <a:rPr lang="en-US" sz="2000" b="1" dirty="0" smtClean="0">
                <a:latin typeface="Times New Roman" panose="02020603050405020304" pitchFamily="18" charset="0"/>
                <a:cs typeface="Times New Roman" panose="02020603050405020304" pitchFamily="18" charset="0"/>
              </a:rPr>
              <a:t>Rechargeable Battery</a:t>
            </a:r>
            <a:r>
              <a:rPr lang="en-US" dirty="0" smtClean="0">
                <a:latin typeface="Times New Roman" panose="02020603050405020304" pitchFamily="18" charset="0"/>
                <a:cs typeface="Times New Roman" panose="02020603050405020304" pitchFamily="18" charset="0"/>
              </a:rPr>
              <a:t> have been selected as energy storage systems in hybrid system.</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21F0BDB-ADAD-4B3D-9DC4-9E459CA86CC4}" type="slidenum">
              <a:rPr lang="en-US" smtClean="0"/>
              <a:t>9</a:t>
            </a:fld>
            <a:endParaRPr lang="en-US"/>
          </a:p>
        </p:txBody>
      </p:sp>
    </p:spTree>
    <p:extLst>
      <p:ext uri="{BB962C8B-B14F-4D97-AF65-F5344CB8AC3E}">
        <p14:creationId xmlns:p14="http://schemas.microsoft.com/office/powerpoint/2010/main" val="237000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TotalTime>
  <Words>3052</Words>
  <Application>Microsoft Office PowerPoint</Application>
  <PresentationFormat>Widescreen</PresentationFormat>
  <Paragraphs>731</Paragraphs>
  <Slides>41</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SimSun</vt:lpstr>
      <vt:lpstr>Arial</vt:lpstr>
      <vt:lpstr>Calibri</vt:lpstr>
      <vt:lpstr>Calibri Light</vt:lpstr>
      <vt:lpstr>Courier New</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Afsaneh Dorri Moghadam</dc:creator>
  <cp:lastModifiedBy>Farhad Balali</cp:lastModifiedBy>
  <cp:revision>33</cp:revision>
  <dcterms:created xsi:type="dcterms:W3CDTF">2015-12-02T03:12:46Z</dcterms:created>
  <dcterms:modified xsi:type="dcterms:W3CDTF">2015-12-14T18:05:00Z</dcterms:modified>
</cp:coreProperties>
</file>