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2463"/>
    <a:srgbClr val="DD9E11"/>
    <a:srgbClr val="F3C663"/>
    <a:srgbClr val="EDAC1A"/>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6405" autoAdjust="0"/>
  </p:normalViewPr>
  <p:slideViewPr>
    <p:cSldViewPr snapToGrid="0">
      <p:cViewPr varScale="1">
        <p:scale>
          <a:sx n="17" d="100"/>
          <a:sy n="17" d="100"/>
        </p:scale>
        <p:origin x="1644" y="68"/>
      </p:cViewPr>
      <p:guideLst>
        <p:guide orient="horz" pos="12096"/>
        <p:guide pos="13248"/>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8-04-28T02:48:08.829"/>
    </inkml:context>
    <inkml:brush xml:id="br0">
      <inkml:brushProperty name="width" value="0.07056" units="cm"/>
      <inkml:brushProperty name="height" value="0.14111" units="cm"/>
      <inkml:brushProperty name="color" value="#FFFF00"/>
      <inkml:brushProperty name="tip" value="rectangle"/>
      <inkml:brushProperty name="rasterOp" value="maskPen"/>
    </inkml:brush>
  </inkml:definitions>
  <inkml:trace contextRef="#ctx0" brushRef="#br0">10846 15851 6272,'-101'51'3072,"101"-51"-4480,0 0 5760,0 50-4352,51-50 0,-51 51-128,50-51 128,-50 52-256,51-52 0,-51 50-512,50-50 128,-50 0-896,102 0 128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921972-FFAF-49AE-B7C7-9930C337D0B4}" type="datetimeFigureOut">
              <a:rPr lang="en-US" smtClean="0"/>
              <a:t>4/27/2018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D7F627-CE53-4F37-BF79-2FB69358A622}" type="slidenum">
              <a:rPr lang="en-US" smtClean="0"/>
              <a:t>‹#›</a:t>
            </a:fld>
            <a:endParaRPr lang="en-US"/>
          </a:p>
        </p:txBody>
      </p:sp>
    </p:spTree>
    <p:extLst>
      <p:ext uri="{BB962C8B-B14F-4D97-AF65-F5344CB8AC3E}">
        <p14:creationId xmlns:p14="http://schemas.microsoft.com/office/powerpoint/2010/main" val="1993615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D7F627-CE53-4F37-BF79-2FB69358A622}" type="slidenum">
              <a:rPr lang="en-US" smtClean="0"/>
              <a:t>1</a:t>
            </a:fld>
            <a:endParaRPr lang="en-US"/>
          </a:p>
        </p:txBody>
      </p:sp>
    </p:spTree>
    <p:extLst>
      <p:ext uri="{BB962C8B-B14F-4D97-AF65-F5344CB8AC3E}">
        <p14:creationId xmlns:p14="http://schemas.microsoft.com/office/powerpoint/2010/main" val="523658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4/27/2018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customXml" Target="../ink/ink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92687" y="2576926"/>
            <a:ext cx="34198560" cy="2455726"/>
          </a:xfrm>
        </p:spPr>
        <p:txBody>
          <a:bodyPr>
            <a:noAutofit/>
          </a:bodyPr>
          <a:lstStyle/>
          <a:p>
            <a:pPr algn="l"/>
            <a:r>
              <a:rPr lang="en-US" sz="12000" dirty="0"/>
              <a:t>Organic Electronic Fabrication and Investigation of Organic Magnetoresistance</a:t>
            </a:r>
            <a:endParaRPr lang="en-US" sz="7200" dirty="0">
              <a:latin typeface="Minion Pro" panose="02040503050306020203" pitchFamily="18" charset="0"/>
            </a:endParaRP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Aaron Kaufman, Connor Feltman, Faculty Mentor : Dr. James </a:t>
            </a:r>
            <a:r>
              <a:rPr lang="en-US" sz="4000" dirty="0" err="1">
                <a:solidFill>
                  <a:schemeClr val="bg1">
                    <a:lumMod val="50000"/>
                  </a:schemeClr>
                </a:solidFill>
                <a:latin typeface="Minion Pro" panose="02040503050306020203" pitchFamily="18" charset="0"/>
              </a:rPr>
              <a:t>Rybicki</a:t>
            </a:r>
            <a:r>
              <a:rPr lang="en-US" sz="4000" dirty="0">
                <a:solidFill>
                  <a:schemeClr val="bg1">
                    <a:lumMod val="50000"/>
                  </a:schemeClr>
                </a:solidFill>
                <a:latin typeface="Minion Pro" panose="02040503050306020203" pitchFamily="18" charset="0"/>
              </a:rPr>
              <a:t> |   Physics and Astronomy</a:t>
            </a:r>
          </a:p>
        </p:txBody>
      </p:sp>
      <p:sp>
        <p:nvSpPr>
          <p:cNvPr id="8" name="Subtitle 2"/>
          <p:cNvSpPr txBox="1">
            <a:spLocks/>
          </p:cNvSpPr>
          <p:nvPr/>
        </p:nvSpPr>
        <p:spPr>
          <a:xfrm>
            <a:off x="1901652" y="9937808"/>
            <a:ext cx="11028290" cy="172522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The field of organic electronics has advanced in recent years to create new devices for both display and memory-storage technology. Our research investigates organic magnetoresistance (OMAR) in organic semiconductors, specifically organic light emitting diodes (OLED). In the past we have carried out fabrication and measurement at the University of Iowa. To study OLEDs here at UW-Eau Claire requires the design and manufacturing of new equipment and for us to develop creative fabrication methods which take advantage of the facilities we have on campus. A specimen holder was designed using computer aided drafting and modeling and then fabricated using an automated mill and metal lathe. The OLEDs were designed using evaporative deposition techniques for the organic layer (Alq3), the Calcium cathode, and finally an Aluminum coating on an etched indium-tin-oxide coated glass slide. The geometry of the specimens is as such that numerous devises can be placed on a single slide. Lastly, to control our experiment and for data acquisition, a LabView program was utilized.</a:t>
            </a:r>
          </a:p>
        </p:txBody>
      </p:sp>
      <p:sp>
        <p:nvSpPr>
          <p:cNvPr id="12" name="TextBox 11"/>
          <p:cNvSpPr txBox="1"/>
          <p:nvPr/>
        </p:nvSpPr>
        <p:spPr>
          <a:xfrm>
            <a:off x="2471377" y="22636757"/>
            <a:ext cx="5652048" cy="461665"/>
          </a:xfrm>
          <a:prstGeom prst="rect">
            <a:avLst/>
          </a:prstGeom>
          <a:noFill/>
        </p:spPr>
        <p:txBody>
          <a:bodyPr wrap="square" rtlCol="0">
            <a:spAutoFit/>
          </a:bodyPr>
          <a:lstStyle/>
          <a:p>
            <a:pPr algn="ctr"/>
            <a:r>
              <a:rPr lang="en-US" sz="2400" dirty="0">
                <a:latin typeface="+mj-lt"/>
              </a:rPr>
              <a:t>Device Holder Model</a:t>
            </a:r>
          </a:p>
        </p:txBody>
      </p:sp>
      <p:sp>
        <p:nvSpPr>
          <p:cNvPr id="3" name="TextBox 2"/>
          <p:cNvSpPr txBox="1"/>
          <p:nvPr/>
        </p:nvSpPr>
        <p:spPr>
          <a:xfrm>
            <a:off x="1901653" y="8750786"/>
            <a:ext cx="861394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abstract</a:t>
            </a:r>
          </a:p>
        </p:txBody>
      </p:sp>
      <p:sp>
        <p:nvSpPr>
          <p:cNvPr id="17" name="TextBox 16"/>
          <p:cNvSpPr txBox="1"/>
          <p:nvPr/>
        </p:nvSpPr>
        <p:spPr>
          <a:xfrm>
            <a:off x="15623814" y="8904674"/>
            <a:ext cx="9355931" cy="1323439"/>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Data Acquisition and </a:t>
            </a:r>
          </a:p>
          <a:p>
            <a:r>
              <a:rPr lang="en-US" sz="4000" cap="small" dirty="0">
                <a:solidFill>
                  <a:schemeClr val="accent1">
                    <a:lumMod val="50000"/>
                  </a:schemeClr>
                </a:solidFill>
                <a:latin typeface="Minion Pro" panose="02040503050306020203" pitchFamily="18" charset="0"/>
              </a:rPr>
              <a:t>Design complications  </a:t>
            </a:r>
          </a:p>
        </p:txBody>
      </p:sp>
      <p:sp>
        <p:nvSpPr>
          <p:cNvPr id="18" name="TextBox 17"/>
          <p:cNvSpPr txBox="1"/>
          <p:nvPr/>
        </p:nvSpPr>
        <p:spPr>
          <a:xfrm>
            <a:off x="1901652" y="24676701"/>
            <a:ext cx="10910480" cy="2751522"/>
          </a:xfrm>
          <a:prstGeom prst="rect">
            <a:avLst/>
          </a:prstGeom>
          <a:noFill/>
        </p:spPr>
        <p:txBody>
          <a:bodyPr wrap="square" rtlCol="0">
            <a:spAutoFit/>
          </a:bodyPr>
          <a:lstStyle/>
          <a:p>
            <a:pPr defTabSz="4023360">
              <a:lnSpc>
                <a:spcPct val="90000"/>
              </a:lnSpc>
              <a:spcBef>
                <a:spcPts val="4400"/>
              </a:spcBef>
            </a:pPr>
            <a:r>
              <a:rPr lang="en-US" sz="3200" dirty="0"/>
              <a:t>The first phase of research consisted of experimental design, fixture manufacturing, and device fabrication. Experiments were previously conducted at the University of Iowa. The hope of the first phase of research was to move both the manufacturing and testing of organic light emitting diodes to the University of Wisconsin-Eau Claire. </a:t>
            </a:r>
          </a:p>
        </p:txBody>
      </p:sp>
      <p:sp>
        <p:nvSpPr>
          <p:cNvPr id="19" name="TextBox 18"/>
          <p:cNvSpPr txBox="1"/>
          <p:nvPr/>
        </p:nvSpPr>
        <p:spPr>
          <a:xfrm>
            <a:off x="1999344" y="29323821"/>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Specimen Mount</a:t>
            </a:r>
          </a:p>
        </p:txBody>
      </p:sp>
      <p:sp>
        <p:nvSpPr>
          <p:cNvPr id="21" name="TextBox 20"/>
          <p:cNvSpPr txBox="1"/>
          <p:nvPr/>
        </p:nvSpPr>
        <p:spPr>
          <a:xfrm>
            <a:off x="1901652" y="23754070"/>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Introduction</a:t>
            </a:r>
          </a:p>
        </p:txBody>
      </p:sp>
      <p:sp>
        <p:nvSpPr>
          <p:cNvPr id="23" name="TextBox 22"/>
          <p:cNvSpPr txBox="1"/>
          <p:nvPr/>
        </p:nvSpPr>
        <p:spPr>
          <a:xfrm>
            <a:off x="8181729" y="22681551"/>
            <a:ext cx="5165912" cy="461665"/>
          </a:xfrm>
          <a:prstGeom prst="rect">
            <a:avLst/>
          </a:prstGeom>
          <a:noFill/>
        </p:spPr>
        <p:txBody>
          <a:bodyPr wrap="square" rtlCol="0">
            <a:spAutoFit/>
          </a:bodyPr>
          <a:lstStyle/>
          <a:p>
            <a:pPr algn="ctr"/>
            <a:r>
              <a:rPr lang="en-US" sz="2400" dirty="0">
                <a:latin typeface="+mj-lt"/>
              </a:rPr>
              <a:t>Device Holder and Stand</a:t>
            </a:r>
          </a:p>
        </p:txBody>
      </p:sp>
      <p:sp>
        <p:nvSpPr>
          <p:cNvPr id="27" name="Subtitle 2"/>
          <p:cNvSpPr txBox="1">
            <a:spLocks/>
          </p:cNvSpPr>
          <p:nvPr/>
        </p:nvSpPr>
        <p:spPr>
          <a:xfrm>
            <a:off x="15673418" y="10294141"/>
            <a:ext cx="10827765" cy="716660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To acquire the minute resistance fluctuations in low magnetic fields, an ammeter, interfaced by a LabView program, will be used. The magnetic field strength is to be measured by a Hall Effect sensor. The magnetic field strength will be controlled by a precision voltage source generator, which will step through a specified voltage range, automated by the LabView program mentioned above.</a:t>
            </a:r>
          </a:p>
          <a:p>
            <a:pPr algn="l"/>
            <a:r>
              <a:rPr lang="en-US" sz="3200" dirty="0"/>
              <a:t>The voltage source instrument does not currently allow for a scan from positive to negative voltages. This complicated our data due to the interesting magnetoresistance effects happens in magnetic fields with strengths near zero. To resolve this complication, with the current instruments, a cleaver circuit design will need to be designed to seamlessly sweep the magnetic field strength through zero. </a:t>
            </a:r>
          </a:p>
        </p:txBody>
      </p:sp>
      <p:sp>
        <p:nvSpPr>
          <p:cNvPr id="30" name="TextBox 29"/>
          <p:cNvSpPr txBox="1"/>
          <p:nvPr/>
        </p:nvSpPr>
        <p:spPr>
          <a:xfrm>
            <a:off x="15655637" y="17270448"/>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Fabrication</a:t>
            </a:r>
          </a:p>
        </p:txBody>
      </p:sp>
      <p:sp>
        <p:nvSpPr>
          <p:cNvPr id="9" name="TextBox 8"/>
          <p:cNvSpPr txBox="1"/>
          <p:nvPr/>
        </p:nvSpPr>
        <p:spPr>
          <a:xfrm>
            <a:off x="15625153" y="19448934"/>
            <a:ext cx="10826426" cy="6001643"/>
          </a:xfrm>
          <a:prstGeom prst="rect">
            <a:avLst/>
          </a:prstGeom>
          <a:noFill/>
        </p:spPr>
        <p:txBody>
          <a:bodyPr wrap="square" rtlCol="0">
            <a:spAutoFit/>
          </a:bodyPr>
          <a:lstStyle/>
          <a:p>
            <a:pPr marL="857250" indent="-857250">
              <a:buClr>
                <a:schemeClr val="tx2">
                  <a:lumMod val="75000"/>
                </a:schemeClr>
              </a:buClr>
              <a:buFont typeface="Arial" panose="020B0604020202020204" pitchFamily="34" charset="0"/>
              <a:buChar char="•"/>
            </a:pPr>
            <a:r>
              <a:rPr lang="en-US" sz="3200" dirty="0"/>
              <a:t>Draw anti-etchant lines on ITO slides</a:t>
            </a:r>
          </a:p>
          <a:p>
            <a:pPr marL="857250" indent="-857250">
              <a:buClr>
                <a:schemeClr val="tx2">
                  <a:lumMod val="75000"/>
                </a:schemeClr>
              </a:buClr>
              <a:buFont typeface="Arial" panose="020B0604020202020204" pitchFamily="34" charset="0"/>
              <a:buChar char="•"/>
            </a:pPr>
            <a:r>
              <a:rPr lang="en-US" sz="3200" dirty="0"/>
              <a:t>Etch exposed ITO (Collector)</a:t>
            </a:r>
          </a:p>
          <a:p>
            <a:pPr marL="857250" indent="-857250">
              <a:buClr>
                <a:schemeClr val="tx2">
                  <a:lumMod val="75000"/>
                </a:schemeClr>
              </a:buClr>
              <a:buFont typeface="Arial" panose="020B0604020202020204" pitchFamily="34" charset="0"/>
              <a:buChar char="•"/>
            </a:pPr>
            <a:r>
              <a:rPr lang="en-US" sz="3200" dirty="0"/>
              <a:t>Cut the slides to appropriate device size</a:t>
            </a:r>
          </a:p>
          <a:p>
            <a:pPr marL="857250" indent="-857250">
              <a:buClr>
                <a:schemeClr val="tx2">
                  <a:lumMod val="75000"/>
                </a:schemeClr>
              </a:buClr>
              <a:buFont typeface="Arial" panose="020B0604020202020204" pitchFamily="34" charset="0"/>
              <a:buChar char="•"/>
            </a:pPr>
            <a:r>
              <a:rPr lang="en-US" sz="3200" dirty="0"/>
              <a:t>Clean with in a sonic cleaner</a:t>
            </a:r>
          </a:p>
          <a:p>
            <a:pPr marL="2788463" lvl="1" indent="-857250">
              <a:buClr>
                <a:schemeClr val="tx2">
                  <a:lumMod val="75000"/>
                </a:schemeClr>
              </a:buClr>
              <a:buFont typeface="Arial" panose="020B0604020202020204" pitchFamily="34" charset="0"/>
              <a:buChar char="•"/>
            </a:pPr>
            <a:r>
              <a:rPr lang="en-US" sz="3200" dirty="0"/>
              <a:t>Soap and water</a:t>
            </a:r>
          </a:p>
          <a:p>
            <a:pPr marL="2788463" lvl="1" indent="-857250">
              <a:buClr>
                <a:schemeClr val="tx2">
                  <a:lumMod val="75000"/>
                </a:schemeClr>
              </a:buClr>
              <a:buFont typeface="Arial" panose="020B0604020202020204" pitchFamily="34" charset="0"/>
              <a:buChar char="•"/>
            </a:pPr>
            <a:r>
              <a:rPr lang="en-US" sz="3200" dirty="0"/>
              <a:t>Water</a:t>
            </a:r>
          </a:p>
          <a:p>
            <a:pPr marL="2788463" lvl="1" indent="-857250">
              <a:buClr>
                <a:schemeClr val="tx2">
                  <a:lumMod val="75000"/>
                </a:schemeClr>
              </a:buClr>
              <a:buFont typeface="Arial" panose="020B0604020202020204" pitchFamily="34" charset="0"/>
              <a:buChar char="•"/>
            </a:pPr>
            <a:r>
              <a:rPr lang="en-US" sz="3200" dirty="0"/>
              <a:t>Acetone </a:t>
            </a:r>
          </a:p>
          <a:p>
            <a:pPr marL="2788463" lvl="1" indent="-857250">
              <a:buClr>
                <a:schemeClr val="tx2">
                  <a:lumMod val="75000"/>
                </a:schemeClr>
              </a:buClr>
              <a:buFont typeface="Arial" panose="020B0604020202020204" pitchFamily="34" charset="0"/>
              <a:buChar char="•"/>
            </a:pPr>
            <a:r>
              <a:rPr lang="en-US" sz="3200" dirty="0"/>
              <a:t>Isopropanol</a:t>
            </a:r>
          </a:p>
          <a:p>
            <a:pPr marL="857250" indent="-857250">
              <a:buClr>
                <a:schemeClr val="tx2">
                  <a:lumMod val="75000"/>
                </a:schemeClr>
              </a:buClr>
              <a:buFont typeface="Arial" panose="020B0604020202020204" pitchFamily="34" charset="0"/>
              <a:buChar char="•"/>
            </a:pPr>
            <a:r>
              <a:rPr lang="en-US" sz="3200" dirty="0"/>
              <a:t>Deposit Alq3 using a thermal evaporator</a:t>
            </a:r>
          </a:p>
          <a:p>
            <a:pPr marL="857250" indent="-857250">
              <a:buClr>
                <a:schemeClr val="tx2">
                  <a:lumMod val="75000"/>
                </a:schemeClr>
              </a:buClr>
              <a:buFont typeface="Arial" panose="020B0604020202020204" pitchFamily="34" charset="0"/>
              <a:buChar char="•"/>
            </a:pPr>
            <a:r>
              <a:rPr lang="en-US" sz="3200" dirty="0"/>
              <a:t>Deposit Calcium (Injector)</a:t>
            </a:r>
          </a:p>
          <a:p>
            <a:pPr marL="857250" indent="-857250">
              <a:buClr>
                <a:schemeClr val="tx2">
                  <a:lumMod val="75000"/>
                </a:schemeClr>
              </a:buClr>
              <a:buFont typeface="Arial" panose="020B0604020202020204" pitchFamily="34" charset="0"/>
              <a:buChar char="•"/>
            </a:pPr>
            <a:r>
              <a:rPr lang="en-US" sz="3200" dirty="0"/>
              <a:t>Deposit Aluminum (Protects the Ca layer)</a:t>
            </a:r>
          </a:p>
          <a:p>
            <a:pPr marL="2788463" lvl="1" indent="-857250">
              <a:buClr>
                <a:schemeClr val="tx2">
                  <a:lumMod val="75000"/>
                </a:schemeClr>
              </a:buClr>
              <a:buFont typeface="Arial" panose="020B0604020202020204" pitchFamily="34" charset="0"/>
              <a:buChar char="•"/>
            </a:pPr>
            <a:endParaRPr lang="en-US" sz="3200" dirty="0"/>
          </a:p>
        </p:txBody>
      </p:sp>
      <p:sp>
        <p:nvSpPr>
          <p:cNvPr id="31" name="TextBox 30"/>
          <p:cNvSpPr txBox="1"/>
          <p:nvPr/>
        </p:nvSpPr>
        <p:spPr>
          <a:xfrm>
            <a:off x="15655637" y="18437757"/>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BASIC POSTER DESIGN GUIDELINES</a:t>
            </a:r>
          </a:p>
        </p:txBody>
      </p:sp>
      <p:sp>
        <p:nvSpPr>
          <p:cNvPr id="32" name="TextBox 31"/>
          <p:cNvSpPr txBox="1"/>
          <p:nvPr/>
        </p:nvSpPr>
        <p:spPr>
          <a:xfrm>
            <a:off x="28708399" y="26197076"/>
            <a:ext cx="10486110"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Acknowledgments and references</a:t>
            </a:r>
          </a:p>
        </p:txBody>
      </p:sp>
      <p:sp>
        <p:nvSpPr>
          <p:cNvPr id="33" name="TextBox 32"/>
          <p:cNvSpPr txBox="1"/>
          <p:nvPr/>
        </p:nvSpPr>
        <p:spPr>
          <a:xfrm>
            <a:off x="28687617" y="27075838"/>
            <a:ext cx="6274058" cy="4524315"/>
          </a:xfrm>
          <a:prstGeom prst="rect">
            <a:avLst/>
          </a:prstGeom>
          <a:noFill/>
        </p:spPr>
        <p:txBody>
          <a:bodyPr wrap="square" rtlCol="0">
            <a:spAutoFit/>
          </a:bodyPr>
          <a:lstStyle/>
          <a:p>
            <a:r>
              <a:rPr lang="en-US" sz="3200" dirty="0"/>
              <a:t>Thank you to the University of Wisconsin-Eau Claire Physics and Astronomy department for the research grant.</a:t>
            </a:r>
          </a:p>
          <a:p>
            <a:r>
              <a:rPr lang="en-US" sz="3200" dirty="0"/>
              <a:t>Student and Faculty Collaboration:</a:t>
            </a:r>
          </a:p>
          <a:p>
            <a:pPr marL="457200" indent="-457200">
              <a:buFont typeface="Arial" panose="020B0604020202020204" pitchFamily="34" charset="0"/>
              <a:buChar char="•"/>
            </a:pPr>
            <a:r>
              <a:rPr lang="en-US" sz="3200" dirty="0"/>
              <a:t>Connor Feltman, Student</a:t>
            </a:r>
          </a:p>
          <a:p>
            <a:pPr marL="457200" indent="-457200">
              <a:buFont typeface="Arial" panose="020B0604020202020204" pitchFamily="34" charset="0"/>
              <a:buChar char="•"/>
            </a:pPr>
            <a:r>
              <a:rPr lang="en-US" sz="3200" dirty="0"/>
              <a:t>Dr. James </a:t>
            </a:r>
            <a:r>
              <a:rPr lang="en-US" sz="3200" dirty="0" err="1"/>
              <a:t>Rybicki</a:t>
            </a:r>
            <a:r>
              <a:rPr lang="en-US" sz="3200" dirty="0"/>
              <a:t>, Faculty Advisor</a:t>
            </a:r>
          </a:p>
          <a:p>
            <a:pPr marL="457200" indent="-457200">
              <a:buFont typeface="Arial" panose="020B0604020202020204" pitchFamily="34" charset="0"/>
              <a:buChar char="•"/>
            </a:pPr>
            <a:r>
              <a:rPr lang="en-US" sz="3200" dirty="0"/>
              <a:t>Turner Howard, Lab Specialist</a:t>
            </a:r>
          </a:p>
          <a:p>
            <a:pPr marL="457200" indent="-457200">
              <a:buFont typeface="Arial" panose="020B0604020202020204" pitchFamily="34" charset="0"/>
              <a:buChar char="•"/>
            </a:pPr>
            <a:endParaRPr lang="en-US" sz="3200" dirty="0"/>
          </a:p>
        </p:txBody>
      </p:sp>
      <p:sp>
        <p:nvSpPr>
          <p:cNvPr id="37" name="TextBox 36"/>
          <p:cNvSpPr txBox="1"/>
          <p:nvPr/>
        </p:nvSpPr>
        <p:spPr>
          <a:xfrm>
            <a:off x="1999344" y="28291655"/>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Experimental design</a:t>
            </a:r>
          </a:p>
        </p:txBody>
      </p:sp>
      <p:sp>
        <p:nvSpPr>
          <p:cNvPr id="39" name="TextBox 38"/>
          <p:cNvSpPr txBox="1"/>
          <p:nvPr/>
        </p:nvSpPr>
        <p:spPr>
          <a:xfrm>
            <a:off x="35343735" y="34221509"/>
            <a:ext cx="4267042" cy="461665"/>
          </a:xfrm>
          <a:prstGeom prst="rect">
            <a:avLst/>
          </a:prstGeom>
          <a:noFill/>
        </p:spPr>
        <p:txBody>
          <a:bodyPr wrap="square" rtlCol="0">
            <a:spAutoFit/>
          </a:bodyPr>
          <a:lstStyle/>
          <a:p>
            <a:pPr algn="ctr"/>
            <a:r>
              <a:rPr lang="en-US" sz="2400" dirty="0">
                <a:latin typeface="+mj-lt"/>
              </a:rPr>
              <a:t>ITO Line Etching</a:t>
            </a:r>
          </a:p>
        </p:txBody>
      </p:sp>
      <p:sp>
        <p:nvSpPr>
          <p:cNvPr id="40" name="TextBox 39"/>
          <p:cNvSpPr txBox="1"/>
          <p:nvPr/>
        </p:nvSpPr>
        <p:spPr>
          <a:xfrm>
            <a:off x="28687617" y="19433986"/>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sym typeface="Wingdings" panose="05000000000000000000" pitchFamily="2" charset="2"/>
              </a:rPr>
              <a:t>Second Phase</a:t>
            </a:r>
            <a:endParaRPr lang="en-US" sz="40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28687616" y="20546907"/>
            <a:ext cx="11005084" cy="4031873"/>
          </a:xfrm>
          <a:prstGeom prst="rect">
            <a:avLst/>
          </a:prstGeom>
          <a:noFill/>
        </p:spPr>
        <p:txBody>
          <a:bodyPr wrap="square" rtlCol="0">
            <a:spAutoFit/>
          </a:bodyPr>
          <a:lstStyle/>
          <a:p>
            <a:r>
              <a:rPr lang="en-US" sz="3200" dirty="0"/>
              <a:t>The second semester of this research project will consist of following goals.</a:t>
            </a:r>
          </a:p>
          <a:p>
            <a:pPr marL="457200" indent="-457200">
              <a:buFont typeface="Arial" panose="020B0604020202020204" pitchFamily="34" charset="0"/>
              <a:buChar char="•"/>
            </a:pPr>
            <a:r>
              <a:rPr lang="en-US" sz="3200" dirty="0"/>
              <a:t>Continue manufacturing OLED devices on the UWEC campus</a:t>
            </a:r>
          </a:p>
          <a:p>
            <a:pPr marL="457200" indent="-457200">
              <a:buFont typeface="Arial" panose="020B0604020202020204" pitchFamily="34" charset="0"/>
              <a:buChar char="•"/>
            </a:pPr>
            <a:r>
              <a:rPr lang="en-US" sz="3200" dirty="0"/>
              <a:t>Refine the manufacturing processes to maximize production efficiency</a:t>
            </a:r>
          </a:p>
          <a:p>
            <a:pPr marL="457200" indent="-457200">
              <a:buFont typeface="Arial" panose="020B0604020202020204" pitchFamily="34" charset="0"/>
              <a:buChar char="•"/>
            </a:pPr>
            <a:r>
              <a:rPr lang="en-US" sz="3200" dirty="0"/>
              <a:t>Conduct magnetoresistance experiments on the UWEC campus</a:t>
            </a:r>
          </a:p>
          <a:p>
            <a:pPr marL="457200" indent="-457200">
              <a:buFont typeface="Arial" panose="020B0604020202020204" pitchFamily="34" charset="0"/>
              <a:buChar char="•"/>
            </a:pPr>
            <a:r>
              <a:rPr lang="en-US" sz="3200" dirty="0"/>
              <a:t>Investigate OMAR effects in our OLEDs </a:t>
            </a:r>
          </a:p>
        </p:txBody>
      </p:sp>
      <p:sp>
        <p:nvSpPr>
          <p:cNvPr id="4" name="TextBox 3"/>
          <p:cNvSpPr txBox="1"/>
          <p:nvPr/>
        </p:nvSpPr>
        <p:spPr>
          <a:xfrm>
            <a:off x="1999344" y="30303500"/>
            <a:ext cx="10827764" cy="4524315"/>
          </a:xfrm>
          <a:prstGeom prst="rect">
            <a:avLst/>
          </a:prstGeom>
          <a:noFill/>
        </p:spPr>
        <p:txBody>
          <a:bodyPr wrap="square" rtlCol="0">
            <a:spAutoFit/>
          </a:bodyPr>
          <a:lstStyle/>
          <a:p>
            <a:r>
              <a:rPr lang="en-US" sz="3200" dirty="0"/>
              <a:t>The design of the specimen mount needed to be as such, to hold the OLED devices within the uniform magnetic field created by a field generator. It consisted; of 3 parts, a non-conductive specimen plate for the devices to be mounted, a mount holder which allowed the operator the flexibility to adjust the position and orientation of the devices, and magnetic base and stem. The designs for these components were created in Solidworks and then manufactured using a manual and automated mill and a metal lathe. </a:t>
            </a:r>
          </a:p>
        </p:txBody>
      </p:sp>
      <p:sp>
        <p:nvSpPr>
          <p:cNvPr id="38" name="TextBox 37"/>
          <p:cNvSpPr txBox="1"/>
          <p:nvPr/>
        </p:nvSpPr>
        <p:spPr>
          <a:xfrm>
            <a:off x="15623814" y="34758261"/>
            <a:ext cx="10827765" cy="461665"/>
          </a:xfrm>
          <a:prstGeom prst="rect">
            <a:avLst/>
          </a:prstGeom>
          <a:noFill/>
        </p:spPr>
        <p:txBody>
          <a:bodyPr wrap="square" rtlCol="0">
            <a:spAutoFit/>
          </a:bodyPr>
          <a:lstStyle/>
          <a:p>
            <a:pPr algn="ctr"/>
            <a:r>
              <a:rPr lang="en-US" sz="2400" dirty="0">
                <a:latin typeface="+mj-lt"/>
              </a:rPr>
              <a:t>OLED Device Cross-section</a:t>
            </a:r>
          </a:p>
        </p:txBody>
      </p:sp>
      <p:pic>
        <p:nvPicPr>
          <p:cNvPr id="5" name="Picture 4">
            <a:extLst>
              <a:ext uri="{FF2B5EF4-FFF2-40B4-BE49-F238E27FC236}">
                <a16:creationId xmlns:a16="http://schemas.microsoft.com/office/drawing/2014/main" id="{1D84B959-87F1-4AEF-97B5-67E81C567053}"/>
              </a:ext>
            </a:extLst>
          </p:cNvPr>
          <p:cNvPicPr>
            <a:picLocks noChangeAspect="1"/>
          </p:cNvPicPr>
          <p:nvPr/>
        </p:nvPicPr>
        <p:blipFill>
          <a:blip r:embed="rId3"/>
          <a:stretch>
            <a:fillRect/>
          </a:stretch>
        </p:blipFill>
        <p:spPr>
          <a:xfrm>
            <a:off x="3653581" y="18653608"/>
            <a:ext cx="3287639" cy="3605253"/>
          </a:xfrm>
          <a:prstGeom prst="rect">
            <a:avLst/>
          </a:prstGeom>
        </p:spPr>
      </p:pic>
      <p:sp>
        <p:nvSpPr>
          <p:cNvPr id="22" name="Rectangle 21">
            <a:extLst>
              <a:ext uri="{FF2B5EF4-FFF2-40B4-BE49-F238E27FC236}">
                <a16:creationId xmlns:a16="http://schemas.microsoft.com/office/drawing/2014/main" id="{7E2C39CC-78AE-4AD8-AFBF-26D205052E50}"/>
              </a:ext>
            </a:extLst>
          </p:cNvPr>
          <p:cNvSpPr/>
          <p:nvPr/>
        </p:nvSpPr>
        <p:spPr>
          <a:xfrm>
            <a:off x="15492623" y="32838031"/>
            <a:ext cx="11153793" cy="1014224"/>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A7046B7-6088-4302-A3A6-0A8CEA33297B}"/>
              </a:ext>
            </a:extLst>
          </p:cNvPr>
          <p:cNvSpPr/>
          <p:nvPr/>
        </p:nvSpPr>
        <p:spPr>
          <a:xfrm>
            <a:off x="16059774" y="32565657"/>
            <a:ext cx="10019489" cy="25037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ED86BF8C-8046-4C08-8005-C493F511747B}"/>
              </a:ext>
            </a:extLst>
          </p:cNvPr>
          <p:cNvSpPr/>
          <p:nvPr/>
        </p:nvSpPr>
        <p:spPr>
          <a:xfrm>
            <a:off x="16313285" y="31910352"/>
            <a:ext cx="9435830" cy="63731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9F3F9F73-246D-4158-A3A7-681BBDE0C99A}"/>
              </a:ext>
            </a:extLst>
          </p:cNvPr>
          <p:cNvSpPr/>
          <p:nvPr/>
        </p:nvSpPr>
        <p:spPr>
          <a:xfrm>
            <a:off x="16604522" y="31600153"/>
            <a:ext cx="8929992" cy="31019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BA2849F-5721-421A-BB90-129D83C467D6}"/>
              </a:ext>
            </a:extLst>
          </p:cNvPr>
          <p:cNvSpPr/>
          <p:nvPr/>
        </p:nvSpPr>
        <p:spPr>
          <a:xfrm>
            <a:off x="16679704" y="31105770"/>
            <a:ext cx="8715983" cy="49438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6B1CCD4D-16A3-416A-B05B-6606581E6A03}"/>
              </a:ext>
            </a:extLst>
          </p:cNvPr>
          <p:cNvSpPr txBox="1"/>
          <p:nvPr/>
        </p:nvSpPr>
        <p:spPr>
          <a:xfrm>
            <a:off x="19285469" y="32888612"/>
            <a:ext cx="3350860" cy="923330"/>
          </a:xfrm>
          <a:prstGeom prst="rect">
            <a:avLst/>
          </a:prstGeom>
          <a:noFill/>
        </p:spPr>
        <p:txBody>
          <a:bodyPr wrap="square" rtlCol="0">
            <a:spAutoFit/>
          </a:bodyPr>
          <a:lstStyle/>
          <a:p>
            <a:r>
              <a:rPr lang="en-US" sz="5400" dirty="0"/>
              <a:t>Glass Slide</a:t>
            </a:r>
          </a:p>
        </p:txBody>
      </p:sp>
      <p:sp>
        <p:nvSpPr>
          <p:cNvPr id="44" name="TextBox 43">
            <a:extLst>
              <a:ext uri="{FF2B5EF4-FFF2-40B4-BE49-F238E27FC236}">
                <a16:creationId xmlns:a16="http://schemas.microsoft.com/office/drawing/2014/main" id="{288DCC68-9CC9-4351-ACC7-8C7ABB0DE3CF}"/>
              </a:ext>
            </a:extLst>
          </p:cNvPr>
          <p:cNvSpPr txBox="1"/>
          <p:nvPr/>
        </p:nvSpPr>
        <p:spPr>
          <a:xfrm>
            <a:off x="18450718" y="25798738"/>
            <a:ext cx="5237600" cy="923330"/>
          </a:xfrm>
          <a:prstGeom prst="rect">
            <a:avLst/>
          </a:prstGeom>
          <a:noFill/>
        </p:spPr>
        <p:txBody>
          <a:bodyPr wrap="square" rtlCol="0">
            <a:spAutoFit/>
          </a:bodyPr>
          <a:lstStyle/>
          <a:p>
            <a:pPr algn="ctr"/>
            <a:r>
              <a:rPr lang="en-US" sz="5400" dirty="0"/>
              <a:t>Indium Tin Oxide</a:t>
            </a:r>
          </a:p>
        </p:txBody>
      </p:sp>
      <p:sp>
        <p:nvSpPr>
          <p:cNvPr id="48" name="TextBox 47">
            <a:extLst>
              <a:ext uri="{FF2B5EF4-FFF2-40B4-BE49-F238E27FC236}">
                <a16:creationId xmlns:a16="http://schemas.microsoft.com/office/drawing/2014/main" id="{3B346D56-7DF7-46DF-A8F0-FFD263C39730}"/>
              </a:ext>
            </a:extLst>
          </p:cNvPr>
          <p:cNvSpPr txBox="1"/>
          <p:nvPr/>
        </p:nvSpPr>
        <p:spPr>
          <a:xfrm>
            <a:off x="18450718" y="26603093"/>
            <a:ext cx="5237600" cy="923330"/>
          </a:xfrm>
          <a:prstGeom prst="rect">
            <a:avLst/>
          </a:prstGeom>
          <a:noFill/>
        </p:spPr>
        <p:txBody>
          <a:bodyPr wrap="square" rtlCol="0">
            <a:spAutoFit/>
          </a:bodyPr>
          <a:lstStyle/>
          <a:p>
            <a:pPr algn="ctr"/>
            <a:r>
              <a:rPr lang="en-US" sz="5400" dirty="0"/>
              <a:t>Alq</a:t>
            </a:r>
            <a:r>
              <a:rPr lang="en-US" sz="5400" baseline="-25000" dirty="0"/>
              <a:t>3 </a:t>
            </a:r>
            <a:r>
              <a:rPr lang="en-US" sz="5400" dirty="0"/>
              <a:t> (30 nm)</a:t>
            </a:r>
            <a:endParaRPr lang="en-US" sz="5400" baseline="-25000" dirty="0"/>
          </a:p>
        </p:txBody>
      </p:sp>
      <p:sp>
        <p:nvSpPr>
          <p:cNvPr id="49" name="TextBox 48">
            <a:extLst>
              <a:ext uri="{FF2B5EF4-FFF2-40B4-BE49-F238E27FC236}">
                <a16:creationId xmlns:a16="http://schemas.microsoft.com/office/drawing/2014/main" id="{15B255B9-0B44-4B4A-A834-13ED44B78FA7}"/>
              </a:ext>
            </a:extLst>
          </p:cNvPr>
          <p:cNvSpPr txBox="1"/>
          <p:nvPr/>
        </p:nvSpPr>
        <p:spPr>
          <a:xfrm>
            <a:off x="18450718" y="27459699"/>
            <a:ext cx="5237600" cy="923330"/>
          </a:xfrm>
          <a:prstGeom prst="rect">
            <a:avLst/>
          </a:prstGeom>
          <a:noFill/>
        </p:spPr>
        <p:txBody>
          <a:bodyPr wrap="square" rtlCol="0">
            <a:spAutoFit/>
          </a:bodyPr>
          <a:lstStyle/>
          <a:p>
            <a:pPr algn="ctr"/>
            <a:r>
              <a:rPr lang="en-US" sz="5400" dirty="0"/>
              <a:t>Ca</a:t>
            </a:r>
            <a:r>
              <a:rPr lang="en-US" sz="5400" baseline="-25000" dirty="0"/>
              <a:t> </a:t>
            </a:r>
            <a:r>
              <a:rPr lang="en-US" sz="5400" dirty="0"/>
              <a:t> (60 nm)</a:t>
            </a:r>
            <a:endParaRPr lang="en-US" sz="5400" baseline="-25000" dirty="0"/>
          </a:p>
        </p:txBody>
      </p:sp>
      <p:sp>
        <p:nvSpPr>
          <p:cNvPr id="50" name="TextBox 49">
            <a:extLst>
              <a:ext uri="{FF2B5EF4-FFF2-40B4-BE49-F238E27FC236}">
                <a16:creationId xmlns:a16="http://schemas.microsoft.com/office/drawing/2014/main" id="{6C0B5D75-82C0-4E4C-8FC0-C8593ECC62E4}"/>
              </a:ext>
            </a:extLst>
          </p:cNvPr>
          <p:cNvSpPr txBox="1"/>
          <p:nvPr/>
        </p:nvSpPr>
        <p:spPr>
          <a:xfrm>
            <a:off x="18450718" y="28258123"/>
            <a:ext cx="5237600" cy="923330"/>
          </a:xfrm>
          <a:prstGeom prst="rect">
            <a:avLst/>
          </a:prstGeom>
          <a:noFill/>
        </p:spPr>
        <p:txBody>
          <a:bodyPr wrap="square" rtlCol="0">
            <a:spAutoFit/>
          </a:bodyPr>
          <a:lstStyle/>
          <a:p>
            <a:pPr algn="ctr"/>
            <a:r>
              <a:rPr lang="en-US" sz="5400" dirty="0"/>
              <a:t>Al</a:t>
            </a:r>
            <a:r>
              <a:rPr lang="en-US" sz="5400" baseline="-25000" dirty="0"/>
              <a:t> </a:t>
            </a:r>
            <a:r>
              <a:rPr lang="en-US" sz="5400" dirty="0"/>
              <a:t> (60 nm)</a:t>
            </a:r>
            <a:endParaRPr lang="en-US" sz="5400" baseline="-25000" dirty="0"/>
          </a:p>
        </p:txBody>
      </p:sp>
      <p:cxnSp>
        <p:nvCxnSpPr>
          <p:cNvPr id="52" name="Connector: Elbow 51">
            <a:extLst>
              <a:ext uri="{FF2B5EF4-FFF2-40B4-BE49-F238E27FC236}">
                <a16:creationId xmlns:a16="http://schemas.microsoft.com/office/drawing/2014/main" id="{C068DC69-FE1E-478F-AB19-0F2C825E9041}"/>
              </a:ext>
            </a:extLst>
          </p:cNvPr>
          <p:cNvCxnSpPr>
            <a:cxnSpLocks/>
            <a:endCxn id="29" idx="3"/>
          </p:cNvCxnSpPr>
          <p:nvPr/>
        </p:nvCxnSpPr>
        <p:spPr>
          <a:xfrm>
            <a:off x="19639722" y="29239635"/>
            <a:ext cx="5755965" cy="2113327"/>
          </a:xfrm>
          <a:prstGeom prst="bentConnector3">
            <a:avLst>
              <a:gd name="adj1" fmla="val 109498"/>
            </a:avLst>
          </a:prstGeom>
          <a:ln>
            <a:tailEnd type="triangle"/>
          </a:ln>
        </p:spPr>
        <p:style>
          <a:lnRef idx="2">
            <a:schemeClr val="dk1"/>
          </a:lnRef>
          <a:fillRef idx="0">
            <a:schemeClr val="dk1"/>
          </a:fillRef>
          <a:effectRef idx="1">
            <a:schemeClr val="dk1"/>
          </a:effectRef>
          <a:fontRef idx="minor">
            <a:schemeClr val="tx1"/>
          </a:fontRef>
        </p:style>
      </p:cxnSp>
      <p:cxnSp>
        <p:nvCxnSpPr>
          <p:cNvPr id="75" name="Connector: Elbow 74">
            <a:extLst>
              <a:ext uri="{FF2B5EF4-FFF2-40B4-BE49-F238E27FC236}">
                <a16:creationId xmlns:a16="http://schemas.microsoft.com/office/drawing/2014/main" id="{0FE687FA-7BD9-44FF-B59B-31DE3A47D81A}"/>
              </a:ext>
            </a:extLst>
          </p:cNvPr>
          <p:cNvCxnSpPr>
            <a:cxnSpLocks/>
          </p:cNvCxnSpPr>
          <p:nvPr/>
        </p:nvCxnSpPr>
        <p:spPr>
          <a:xfrm>
            <a:off x="19481681" y="28299388"/>
            <a:ext cx="6052833" cy="3455864"/>
          </a:xfrm>
          <a:prstGeom prst="bentConnector3">
            <a:avLst>
              <a:gd name="adj1" fmla="val 111742"/>
            </a:avLst>
          </a:prstGeom>
          <a:ln>
            <a:tailEnd type="triangle"/>
          </a:ln>
        </p:spPr>
        <p:style>
          <a:lnRef idx="2">
            <a:schemeClr val="dk1"/>
          </a:lnRef>
          <a:fillRef idx="0">
            <a:schemeClr val="dk1"/>
          </a:fillRef>
          <a:effectRef idx="1">
            <a:schemeClr val="dk1"/>
          </a:effectRef>
          <a:fontRef idx="minor">
            <a:schemeClr val="tx1"/>
          </a:fontRef>
        </p:style>
      </p:cxnSp>
      <p:cxnSp>
        <p:nvCxnSpPr>
          <p:cNvPr id="76" name="Connector: Elbow 75">
            <a:extLst>
              <a:ext uri="{FF2B5EF4-FFF2-40B4-BE49-F238E27FC236}">
                <a16:creationId xmlns:a16="http://schemas.microsoft.com/office/drawing/2014/main" id="{0F0AFB4F-139E-47BF-82CD-848C7909A1AB}"/>
              </a:ext>
            </a:extLst>
          </p:cNvPr>
          <p:cNvCxnSpPr>
            <a:cxnSpLocks/>
            <a:endCxn id="26" idx="3"/>
          </p:cNvCxnSpPr>
          <p:nvPr/>
        </p:nvCxnSpPr>
        <p:spPr>
          <a:xfrm>
            <a:off x="19303822" y="27519445"/>
            <a:ext cx="6445293" cy="4709563"/>
          </a:xfrm>
          <a:prstGeom prst="bentConnector3">
            <a:avLst>
              <a:gd name="adj1" fmla="val 112183"/>
            </a:avLst>
          </a:prstGeom>
          <a:ln>
            <a:tailEnd type="triangle"/>
          </a:ln>
        </p:spPr>
        <p:style>
          <a:lnRef idx="2">
            <a:schemeClr val="dk1"/>
          </a:lnRef>
          <a:fillRef idx="0">
            <a:schemeClr val="dk1"/>
          </a:fillRef>
          <a:effectRef idx="1">
            <a:schemeClr val="dk1"/>
          </a:effectRef>
          <a:fontRef idx="minor">
            <a:schemeClr val="tx1"/>
          </a:fontRef>
        </p:style>
      </p:cxnSp>
      <p:cxnSp>
        <p:nvCxnSpPr>
          <p:cNvPr id="90" name="Connector: Elbow 89">
            <a:extLst>
              <a:ext uri="{FF2B5EF4-FFF2-40B4-BE49-F238E27FC236}">
                <a16:creationId xmlns:a16="http://schemas.microsoft.com/office/drawing/2014/main" id="{60D4D4F8-780D-49FD-8A8C-93392D10C1E1}"/>
              </a:ext>
            </a:extLst>
          </p:cNvPr>
          <p:cNvCxnSpPr>
            <a:cxnSpLocks/>
            <a:endCxn id="25" idx="3"/>
          </p:cNvCxnSpPr>
          <p:nvPr/>
        </p:nvCxnSpPr>
        <p:spPr>
          <a:xfrm>
            <a:off x="18740413" y="26649873"/>
            <a:ext cx="7338850" cy="6040970"/>
          </a:xfrm>
          <a:prstGeom prst="bentConnector3">
            <a:avLst>
              <a:gd name="adj1" fmla="val 110157"/>
            </a:avLst>
          </a:prstGeom>
          <a:ln>
            <a:tailEnd type="triangle"/>
          </a:ln>
        </p:spPr>
        <p:style>
          <a:lnRef idx="2">
            <a:schemeClr val="dk1"/>
          </a:lnRef>
          <a:fillRef idx="0">
            <a:schemeClr val="dk1"/>
          </a:fillRef>
          <a:effectRef idx="1">
            <a:schemeClr val="dk1"/>
          </a:effectRef>
          <a:fontRef idx="minor">
            <a:schemeClr val="tx1"/>
          </a:fontRef>
        </p:style>
      </p:cxnSp>
      <p:pic>
        <p:nvPicPr>
          <p:cNvPr id="94" name="Picture 93">
            <a:extLst>
              <a:ext uri="{FF2B5EF4-FFF2-40B4-BE49-F238E27FC236}">
                <a16:creationId xmlns:a16="http://schemas.microsoft.com/office/drawing/2014/main" id="{54B47DFA-9FB1-4885-9452-5D3ABA5D31DD}"/>
              </a:ext>
            </a:extLst>
          </p:cNvPr>
          <p:cNvPicPr>
            <a:picLocks noChangeAspect="1"/>
          </p:cNvPicPr>
          <p:nvPr/>
        </p:nvPicPr>
        <p:blipFill>
          <a:blip r:embed="rId4"/>
          <a:stretch>
            <a:fillRect/>
          </a:stretch>
        </p:blipFill>
        <p:spPr>
          <a:xfrm>
            <a:off x="28283086" y="8919380"/>
            <a:ext cx="11814144" cy="9173910"/>
          </a:xfrm>
          <a:prstGeom prst="rect">
            <a:avLst/>
          </a:prstGeom>
        </p:spPr>
      </p:pic>
      <p:sp>
        <p:nvSpPr>
          <p:cNvPr id="95" name="TextBox 94">
            <a:extLst>
              <a:ext uri="{FF2B5EF4-FFF2-40B4-BE49-F238E27FC236}">
                <a16:creationId xmlns:a16="http://schemas.microsoft.com/office/drawing/2014/main" id="{13F14CDD-8CE4-4EE7-91CA-C12894E3C388}"/>
              </a:ext>
            </a:extLst>
          </p:cNvPr>
          <p:cNvSpPr txBox="1"/>
          <p:nvPr/>
        </p:nvSpPr>
        <p:spPr>
          <a:xfrm>
            <a:off x="28776275" y="17879492"/>
            <a:ext cx="10827765" cy="461665"/>
          </a:xfrm>
          <a:prstGeom prst="rect">
            <a:avLst/>
          </a:prstGeom>
          <a:noFill/>
        </p:spPr>
        <p:txBody>
          <a:bodyPr wrap="square" rtlCol="0">
            <a:spAutoFit/>
          </a:bodyPr>
          <a:lstStyle/>
          <a:p>
            <a:pPr algn="ctr"/>
            <a:r>
              <a:rPr lang="en-US" sz="2400" dirty="0">
                <a:latin typeface="+mj-lt"/>
              </a:rPr>
              <a:t>OMAR Effect Graph from the University of Iowa Data</a:t>
            </a:r>
          </a:p>
        </p:txBody>
      </p:sp>
      <p:pic>
        <p:nvPicPr>
          <p:cNvPr id="97" name="Picture 96">
            <a:extLst>
              <a:ext uri="{FF2B5EF4-FFF2-40B4-BE49-F238E27FC236}">
                <a16:creationId xmlns:a16="http://schemas.microsoft.com/office/drawing/2014/main" id="{7C073687-5978-45A0-A7C1-41384361B19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6491" t="20236" r="43955" b="14647"/>
          <a:stretch/>
        </p:blipFill>
        <p:spPr>
          <a:xfrm rot="10800000">
            <a:off x="35343735" y="27075838"/>
            <a:ext cx="4045610" cy="6685253"/>
          </a:xfrm>
          <a:prstGeom prst="rect">
            <a:avLst/>
          </a:prstGeom>
        </p:spPr>
      </p:pic>
      <p:pic>
        <p:nvPicPr>
          <p:cNvPr id="10" name="Picture 9">
            <a:extLst>
              <a:ext uri="{FF2B5EF4-FFF2-40B4-BE49-F238E27FC236}">
                <a16:creationId xmlns:a16="http://schemas.microsoft.com/office/drawing/2014/main" id="{59B65439-70BA-4E58-8E7D-D55A24EF10C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8704439" y="18809611"/>
            <a:ext cx="4114345" cy="3085759"/>
          </a:xfrm>
          <a:prstGeom prst="rect">
            <a:avLst/>
          </a:prstGeom>
        </p:spPr>
      </p:pic>
      <mc:AlternateContent xmlns:mc="http://schemas.openxmlformats.org/markup-compatibility/2006" xmlns:p14="http://schemas.microsoft.com/office/powerpoint/2010/main">
        <mc:Choice Requires="p14">
          <p:contentPart p14:bwMode="auto" r:id="rId7">
            <p14:nvContentPartPr>
              <p14:cNvPr id="53" name="Ink 52">
                <a:extLst>
                  <a:ext uri="{FF2B5EF4-FFF2-40B4-BE49-F238E27FC236}">
                    <a16:creationId xmlns:a16="http://schemas.microsoft.com/office/drawing/2014/main" id="{5CFCD047-CBED-4D9B-802B-06F57FD4E88E}"/>
                  </a:ext>
                </a:extLst>
              </p14:cNvPr>
              <p14:cNvContentPartPr/>
              <p14:nvPr/>
            </p14:nvContentPartPr>
            <p14:xfrm>
              <a:off x="7662528" y="21963696"/>
              <a:ext cx="109920" cy="91680"/>
            </p14:xfrm>
          </p:contentPart>
        </mc:Choice>
        <mc:Fallback xmlns="">
          <p:pic>
            <p:nvPicPr>
              <p:cNvPr id="53" name="Ink 52">
                <a:extLst>
                  <a:ext uri="{FF2B5EF4-FFF2-40B4-BE49-F238E27FC236}">
                    <a16:creationId xmlns:a16="http://schemas.microsoft.com/office/drawing/2014/main" id="{5CFCD047-CBED-4D9B-802B-06F57FD4E88E}"/>
                  </a:ext>
                </a:extLst>
              </p:cNvPr>
              <p:cNvPicPr/>
              <p:nvPr/>
            </p:nvPicPr>
            <p:blipFill>
              <a:blip r:embed="rId8"/>
              <a:stretch>
                <a:fillRect/>
              </a:stretch>
            </p:blipFill>
            <p:spPr>
              <a:xfrm>
                <a:off x="7649914" y="21938169"/>
                <a:ext cx="135148" cy="142014"/>
              </a:xfrm>
              <a:prstGeom prst="rect">
                <a:avLst/>
              </a:prstGeom>
            </p:spPr>
          </p:pic>
        </mc:Fallback>
      </mc:AlternateContent>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683</Words>
  <Application>Microsoft Office PowerPoint</Application>
  <PresentationFormat>Custom</PresentationFormat>
  <Paragraphs>49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Wingdings</vt:lpstr>
      <vt:lpstr>Office Theme</vt:lpstr>
      <vt:lpstr>Organic Electronic Fabrication and Investigation of Organic Magnetoresistance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2018-04-28T03:16:12Z</dcterms:modified>
</cp:coreProperties>
</file>