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8" r:id="rId2"/>
  </p:sldIdLst>
  <p:sldSz cx="42062400" cy="38404800"/>
  <p:notesSz cx="6858000" cy="9144000"/>
  <p:defaultTextStyle>
    <a:defPPr>
      <a:defRPr lang="en-US"/>
    </a:defPPr>
    <a:lvl1pPr marL="0" algn="l" defTabSz="2350722" rtl="0" eaLnBrk="1" latinLnBrk="0" hangingPunct="1">
      <a:defRPr sz="9300" kern="1200">
        <a:solidFill>
          <a:schemeClr val="tx1"/>
        </a:solidFill>
        <a:latin typeface="+mn-lt"/>
        <a:ea typeface="+mn-ea"/>
        <a:cs typeface="+mn-cs"/>
      </a:defRPr>
    </a:lvl1pPr>
    <a:lvl2pPr marL="2350722" algn="l" defTabSz="2350722" rtl="0" eaLnBrk="1" latinLnBrk="0" hangingPunct="1">
      <a:defRPr sz="9300" kern="1200">
        <a:solidFill>
          <a:schemeClr val="tx1"/>
        </a:solidFill>
        <a:latin typeface="+mn-lt"/>
        <a:ea typeface="+mn-ea"/>
        <a:cs typeface="+mn-cs"/>
      </a:defRPr>
    </a:lvl2pPr>
    <a:lvl3pPr marL="4701450" algn="l" defTabSz="2350722" rtl="0" eaLnBrk="1" latinLnBrk="0" hangingPunct="1">
      <a:defRPr sz="9300" kern="1200">
        <a:solidFill>
          <a:schemeClr val="tx1"/>
        </a:solidFill>
        <a:latin typeface="+mn-lt"/>
        <a:ea typeface="+mn-ea"/>
        <a:cs typeface="+mn-cs"/>
      </a:defRPr>
    </a:lvl3pPr>
    <a:lvl4pPr marL="7052172" algn="l" defTabSz="2350722" rtl="0" eaLnBrk="1" latinLnBrk="0" hangingPunct="1">
      <a:defRPr sz="9300" kern="1200">
        <a:solidFill>
          <a:schemeClr val="tx1"/>
        </a:solidFill>
        <a:latin typeface="+mn-lt"/>
        <a:ea typeface="+mn-ea"/>
        <a:cs typeface="+mn-cs"/>
      </a:defRPr>
    </a:lvl4pPr>
    <a:lvl5pPr marL="9402900" algn="l" defTabSz="2350722" rtl="0" eaLnBrk="1" latinLnBrk="0" hangingPunct="1">
      <a:defRPr sz="9300" kern="1200">
        <a:solidFill>
          <a:schemeClr val="tx1"/>
        </a:solidFill>
        <a:latin typeface="+mn-lt"/>
        <a:ea typeface="+mn-ea"/>
        <a:cs typeface="+mn-cs"/>
      </a:defRPr>
    </a:lvl5pPr>
    <a:lvl6pPr marL="11753623" algn="l" defTabSz="2350722" rtl="0" eaLnBrk="1" latinLnBrk="0" hangingPunct="1">
      <a:defRPr sz="9300" kern="1200">
        <a:solidFill>
          <a:schemeClr val="tx1"/>
        </a:solidFill>
        <a:latin typeface="+mn-lt"/>
        <a:ea typeface="+mn-ea"/>
        <a:cs typeface="+mn-cs"/>
      </a:defRPr>
    </a:lvl6pPr>
    <a:lvl7pPr marL="14104350" algn="l" defTabSz="2350722" rtl="0" eaLnBrk="1" latinLnBrk="0" hangingPunct="1">
      <a:defRPr sz="9300" kern="1200">
        <a:solidFill>
          <a:schemeClr val="tx1"/>
        </a:solidFill>
        <a:latin typeface="+mn-lt"/>
        <a:ea typeface="+mn-ea"/>
        <a:cs typeface="+mn-cs"/>
      </a:defRPr>
    </a:lvl7pPr>
    <a:lvl8pPr marL="16455073" algn="l" defTabSz="2350722" rtl="0" eaLnBrk="1" latinLnBrk="0" hangingPunct="1">
      <a:defRPr sz="9300" kern="1200">
        <a:solidFill>
          <a:schemeClr val="tx1"/>
        </a:solidFill>
        <a:latin typeface="+mn-lt"/>
        <a:ea typeface="+mn-ea"/>
        <a:cs typeface="+mn-cs"/>
      </a:defRPr>
    </a:lvl8pPr>
    <a:lvl9pPr marL="18805795" algn="l" defTabSz="2350722"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458">
          <p15:clr>
            <a:srgbClr val="A4A3A4"/>
          </p15:clr>
        </p15:guide>
        <p15:guide id="2" orient="horz" pos="4726">
          <p15:clr>
            <a:srgbClr val="A4A3A4"/>
          </p15:clr>
        </p15:guide>
        <p15:guide id="3" pos="25875">
          <p15:clr>
            <a:srgbClr val="A4A3A4"/>
          </p15:clr>
        </p15:guide>
        <p15:guide id="4" pos="62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4313"/>
    <a:srgbClr val="464549"/>
    <a:srgbClr val="537C33"/>
    <a:srgbClr val="C41E2F"/>
    <a:srgbClr val="3976BE"/>
    <a:srgbClr val="C71C2C"/>
    <a:srgbClr val="357493"/>
    <a:srgbClr val="90A69E"/>
    <a:srgbClr val="C1AF8D"/>
    <a:srgbClr val="BE4B1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401" autoAdjust="0"/>
    <p:restoredTop sz="93814" autoAdjust="0"/>
  </p:normalViewPr>
  <p:slideViewPr>
    <p:cSldViewPr snapToGrid="0" snapToObjects="1" showGuides="1">
      <p:cViewPr varScale="1">
        <p:scale>
          <a:sx n="21" d="100"/>
          <a:sy n="21" d="100"/>
        </p:scale>
        <p:origin x="2598" y="42"/>
      </p:cViewPr>
      <p:guideLst>
        <p:guide orient="horz" pos="23458"/>
        <p:guide orient="horz" pos="4726"/>
        <p:guide pos="25875"/>
        <p:guide pos="62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930389"/>
            <a:ext cx="35753040" cy="8232140"/>
          </a:xfrm>
        </p:spPr>
        <p:txBody>
          <a:bodyPr/>
          <a:lstStyle/>
          <a:p>
            <a:r>
              <a:rPr lang="en-US"/>
              <a:t>Click to edit Master title style</a:t>
            </a:r>
          </a:p>
        </p:txBody>
      </p:sp>
      <p:sp>
        <p:nvSpPr>
          <p:cNvPr id="3" name="Subtitle 2"/>
          <p:cNvSpPr>
            <a:spLocks noGrp="1"/>
          </p:cNvSpPr>
          <p:nvPr>
            <p:ph type="subTitle" idx="1"/>
          </p:nvPr>
        </p:nvSpPr>
        <p:spPr>
          <a:xfrm>
            <a:off x="6309360" y="21762720"/>
            <a:ext cx="29443680" cy="9814560"/>
          </a:xfrm>
        </p:spPr>
        <p:txBody>
          <a:bodyPr/>
          <a:lstStyle>
            <a:lvl1pPr marL="0" indent="0" algn="ctr">
              <a:buNone/>
              <a:defRPr>
                <a:solidFill>
                  <a:schemeClr val="tx1">
                    <a:tint val="75000"/>
                  </a:schemeClr>
                </a:solidFill>
              </a:defRPr>
            </a:lvl1pPr>
            <a:lvl2pPr marL="2350722" indent="0" algn="ctr">
              <a:buNone/>
              <a:defRPr>
                <a:solidFill>
                  <a:schemeClr val="tx1">
                    <a:tint val="75000"/>
                  </a:schemeClr>
                </a:solidFill>
              </a:defRPr>
            </a:lvl2pPr>
            <a:lvl3pPr marL="4701450" indent="0" algn="ctr">
              <a:buNone/>
              <a:defRPr>
                <a:solidFill>
                  <a:schemeClr val="tx1">
                    <a:tint val="75000"/>
                  </a:schemeClr>
                </a:solidFill>
              </a:defRPr>
            </a:lvl3pPr>
            <a:lvl4pPr marL="7052172" indent="0" algn="ctr">
              <a:buNone/>
              <a:defRPr>
                <a:solidFill>
                  <a:schemeClr val="tx1">
                    <a:tint val="75000"/>
                  </a:schemeClr>
                </a:solidFill>
              </a:defRPr>
            </a:lvl4pPr>
            <a:lvl5pPr marL="9402900" indent="0" algn="ctr">
              <a:buNone/>
              <a:defRPr>
                <a:solidFill>
                  <a:schemeClr val="tx1">
                    <a:tint val="75000"/>
                  </a:schemeClr>
                </a:solidFill>
              </a:defRPr>
            </a:lvl5pPr>
            <a:lvl6pPr marL="11753623" indent="0" algn="ctr">
              <a:buNone/>
              <a:defRPr>
                <a:solidFill>
                  <a:schemeClr val="tx1">
                    <a:tint val="75000"/>
                  </a:schemeClr>
                </a:solidFill>
              </a:defRPr>
            </a:lvl6pPr>
            <a:lvl7pPr marL="14104350" indent="0" algn="ctr">
              <a:buNone/>
              <a:defRPr>
                <a:solidFill>
                  <a:schemeClr val="tx1">
                    <a:tint val="75000"/>
                  </a:schemeClr>
                </a:solidFill>
              </a:defRPr>
            </a:lvl7pPr>
            <a:lvl8pPr marL="16455073" indent="0" algn="ctr">
              <a:buNone/>
              <a:defRPr>
                <a:solidFill>
                  <a:schemeClr val="tx1">
                    <a:tint val="75000"/>
                  </a:schemeClr>
                </a:solidFill>
              </a:defRPr>
            </a:lvl8pPr>
            <a:lvl9pPr marL="1880579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4240489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194966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476200" y="8205482"/>
            <a:ext cx="47320200" cy="1747596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15600" y="8205482"/>
            <a:ext cx="141259560" cy="1747596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30543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774994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642"/>
            <a:ext cx="35753040" cy="7627620"/>
          </a:xfrm>
        </p:spPr>
        <p:txBody>
          <a:bodyPr anchor="t"/>
          <a:lstStyle>
            <a:lvl1pPr algn="l">
              <a:defRPr sz="20600" b="1" cap="all"/>
            </a:lvl1pPr>
          </a:lstStyle>
          <a:p>
            <a:r>
              <a:rPr lang="en-US"/>
              <a:t>Click to edit Master title style</a:t>
            </a:r>
          </a:p>
        </p:txBody>
      </p:sp>
      <p:sp>
        <p:nvSpPr>
          <p:cNvPr id="3" name="Text Placeholder 2"/>
          <p:cNvSpPr>
            <a:spLocks noGrp="1"/>
          </p:cNvSpPr>
          <p:nvPr>
            <p:ph type="body" idx="1"/>
          </p:nvPr>
        </p:nvSpPr>
        <p:spPr>
          <a:xfrm>
            <a:off x="3322640" y="16277602"/>
            <a:ext cx="35753040" cy="8401047"/>
          </a:xfrm>
        </p:spPr>
        <p:txBody>
          <a:bodyPr anchor="b"/>
          <a:lstStyle>
            <a:lvl1pPr marL="0" indent="0">
              <a:buNone/>
              <a:defRPr sz="10300">
                <a:solidFill>
                  <a:schemeClr val="tx1">
                    <a:tint val="75000"/>
                  </a:schemeClr>
                </a:solidFill>
              </a:defRPr>
            </a:lvl1pPr>
            <a:lvl2pPr marL="2350722" indent="0">
              <a:buNone/>
              <a:defRPr sz="9300">
                <a:solidFill>
                  <a:schemeClr val="tx1">
                    <a:tint val="75000"/>
                  </a:schemeClr>
                </a:solidFill>
              </a:defRPr>
            </a:lvl2pPr>
            <a:lvl3pPr marL="4701450" indent="0">
              <a:buNone/>
              <a:defRPr sz="8200">
                <a:solidFill>
                  <a:schemeClr val="tx1">
                    <a:tint val="75000"/>
                  </a:schemeClr>
                </a:solidFill>
              </a:defRPr>
            </a:lvl3pPr>
            <a:lvl4pPr marL="7052172" indent="0">
              <a:buNone/>
              <a:defRPr sz="7200">
                <a:solidFill>
                  <a:schemeClr val="tx1">
                    <a:tint val="75000"/>
                  </a:schemeClr>
                </a:solidFill>
              </a:defRPr>
            </a:lvl4pPr>
            <a:lvl5pPr marL="9402900" indent="0">
              <a:buNone/>
              <a:defRPr sz="7200">
                <a:solidFill>
                  <a:schemeClr val="tx1">
                    <a:tint val="75000"/>
                  </a:schemeClr>
                </a:solidFill>
              </a:defRPr>
            </a:lvl5pPr>
            <a:lvl6pPr marL="11753623" indent="0">
              <a:buNone/>
              <a:defRPr sz="7200">
                <a:solidFill>
                  <a:schemeClr val="tx1">
                    <a:tint val="75000"/>
                  </a:schemeClr>
                </a:solidFill>
              </a:defRPr>
            </a:lvl6pPr>
            <a:lvl7pPr marL="14104350" indent="0">
              <a:buNone/>
              <a:defRPr sz="7200">
                <a:solidFill>
                  <a:schemeClr val="tx1">
                    <a:tint val="75000"/>
                  </a:schemeClr>
                </a:solidFill>
              </a:defRPr>
            </a:lvl7pPr>
            <a:lvl8pPr marL="16455073" indent="0">
              <a:buNone/>
              <a:defRPr sz="7200">
                <a:solidFill>
                  <a:schemeClr val="tx1">
                    <a:tint val="75000"/>
                  </a:schemeClr>
                </a:solidFill>
              </a:defRPr>
            </a:lvl8pPr>
            <a:lvl9pPr marL="18805795" indent="0">
              <a:buNone/>
              <a:defRPr sz="7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099461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15600" y="47792641"/>
            <a:ext cx="94289880" cy="135172452"/>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506520" y="47792641"/>
            <a:ext cx="94289880" cy="135172452"/>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1316651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3120" y="1537973"/>
            <a:ext cx="37856160"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120" y="8596633"/>
            <a:ext cx="18584865" cy="3582667"/>
          </a:xfrm>
        </p:spPr>
        <p:txBody>
          <a:bodyPr anchor="b"/>
          <a:lstStyle>
            <a:lvl1pPr marL="0" indent="0">
              <a:buNone/>
              <a:defRPr sz="12300" b="1"/>
            </a:lvl1pPr>
            <a:lvl2pPr marL="2350722" indent="0">
              <a:buNone/>
              <a:defRPr sz="10300" b="1"/>
            </a:lvl2pPr>
            <a:lvl3pPr marL="4701450" indent="0">
              <a:buNone/>
              <a:defRPr sz="9300" b="1"/>
            </a:lvl3pPr>
            <a:lvl4pPr marL="7052172" indent="0">
              <a:buNone/>
              <a:defRPr sz="8200" b="1"/>
            </a:lvl4pPr>
            <a:lvl5pPr marL="9402900" indent="0">
              <a:buNone/>
              <a:defRPr sz="8200" b="1"/>
            </a:lvl5pPr>
            <a:lvl6pPr marL="11753623" indent="0">
              <a:buNone/>
              <a:defRPr sz="8200" b="1"/>
            </a:lvl6pPr>
            <a:lvl7pPr marL="14104350" indent="0">
              <a:buNone/>
              <a:defRPr sz="8200" b="1"/>
            </a:lvl7pPr>
            <a:lvl8pPr marL="16455073" indent="0">
              <a:buNone/>
              <a:defRPr sz="8200" b="1"/>
            </a:lvl8pPr>
            <a:lvl9pPr marL="18805795" indent="0">
              <a:buNone/>
              <a:defRPr sz="8200" b="1"/>
            </a:lvl9pPr>
          </a:lstStyle>
          <a:p>
            <a:pPr lvl="0"/>
            <a:r>
              <a:rPr lang="en-US"/>
              <a:t>Click to edit Master text styles</a:t>
            </a:r>
          </a:p>
        </p:txBody>
      </p:sp>
      <p:sp>
        <p:nvSpPr>
          <p:cNvPr id="4" name="Content Placeholder 3"/>
          <p:cNvSpPr>
            <a:spLocks noGrp="1"/>
          </p:cNvSpPr>
          <p:nvPr>
            <p:ph sz="half" idx="2"/>
          </p:nvPr>
        </p:nvSpPr>
        <p:spPr>
          <a:xfrm>
            <a:off x="2103120" y="12179300"/>
            <a:ext cx="18584865"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22" y="8596633"/>
            <a:ext cx="18592165" cy="3582667"/>
          </a:xfrm>
        </p:spPr>
        <p:txBody>
          <a:bodyPr anchor="b"/>
          <a:lstStyle>
            <a:lvl1pPr marL="0" indent="0">
              <a:buNone/>
              <a:defRPr sz="12300" b="1"/>
            </a:lvl1pPr>
            <a:lvl2pPr marL="2350722" indent="0">
              <a:buNone/>
              <a:defRPr sz="10300" b="1"/>
            </a:lvl2pPr>
            <a:lvl3pPr marL="4701450" indent="0">
              <a:buNone/>
              <a:defRPr sz="9300" b="1"/>
            </a:lvl3pPr>
            <a:lvl4pPr marL="7052172" indent="0">
              <a:buNone/>
              <a:defRPr sz="8200" b="1"/>
            </a:lvl4pPr>
            <a:lvl5pPr marL="9402900" indent="0">
              <a:buNone/>
              <a:defRPr sz="8200" b="1"/>
            </a:lvl5pPr>
            <a:lvl6pPr marL="11753623" indent="0">
              <a:buNone/>
              <a:defRPr sz="8200" b="1"/>
            </a:lvl6pPr>
            <a:lvl7pPr marL="14104350" indent="0">
              <a:buNone/>
              <a:defRPr sz="8200" b="1"/>
            </a:lvl7pPr>
            <a:lvl8pPr marL="16455073" indent="0">
              <a:buNone/>
              <a:defRPr sz="8200" b="1"/>
            </a:lvl8pPr>
            <a:lvl9pPr marL="18805795" indent="0">
              <a:buNone/>
              <a:defRPr sz="8200" b="1"/>
            </a:lvl9pPr>
          </a:lstStyle>
          <a:p>
            <a:pPr lvl="0"/>
            <a:r>
              <a:rPr lang="en-US"/>
              <a:t>Click to edit Master text styles</a:t>
            </a:r>
          </a:p>
        </p:txBody>
      </p:sp>
      <p:sp>
        <p:nvSpPr>
          <p:cNvPr id="6" name="Content Placeholder 5"/>
          <p:cNvSpPr>
            <a:spLocks noGrp="1"/>
          </p:cNvSpPr>
          <p:nvPr>
            <p:ph sz="quarter" idx="4"/>
          </p:nvPr>
        </p:nvSpPr>
        <p:spPr>
          <a:xfrm>
            <a:off x="21367122" y="12179300"/>
            <a:ext cx="18592165"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3493190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1310865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944542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8" y="1529080"/>
            <a:ext cx="13838240" cy="6507480"/>
          </a:xfrm>
        </p:spPr>
        <p:txBody>
          <a:bodyPr anchor="b"/>
          <a:lstStyle>
            <a:lvl1pPr algn="l">
              <a:defRPr sz="10300" b="1"/>
            </a:lvl1pPr>
          </a:lstStyle>
          <a:p>
            <a:r>
              <a:rPr lang="en-US"/>
              <a:t>Click to edit Master title style</a:t>
            </a:r>
          </a:p>
        </p:txBody>
      </p:sp>
      <p:sp>
        <p:nvSpPr>
          <p:cNvPr id="3" name="Content Placeholder 2"/>
          <p:cNvSpPr>
            <a:spLocks noGrp="1"/>
          </p:cNvSpPr>
          <p:nvPr>
            <p:ph idx="1"/>
          </p:nvPr>
        </p:nvSpPr>
        <p:spPr>
          <a:xfrm>
            <a:off x="16445230" y="1529089"/>
            <a:ext cx="2351405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128" y="8036569"/>
            <a:ext cx="13838240" cy="26269953"/>
          </a:xfrm>
        </p:spPr>
        <p:txBody>
          <a:bodyPr/>
          <a:lstStyle>
            <a:lvl1pPr marL="0" indent="0">
              <a:buNone/>
              <a:defRPr sz="7200"/>
            </a:lvl1pPr>
            <a:lvl2pPr marL="2350722" indent="0">
              <a:buNone/>
              <a:defRPr sz="6200"/>
            </a:lvl2pPr>
            <a:lvl3pPr marL="4701450" indent="0">
              <a:buNone/>
              <a:defRPr sz="5100"/>
            </a:lvl3pPr>
            <a:lvl4pPr marL="7052172" indent="0">
              <a:buNone/>
              <a:defRPr sz="4600"/>
            </a:lvl4pPr>
            <a:lvl5pPr marL="9402900" indent="0">
              <a:buNone/>
              <a:defRPr sz="4600"/>
            </a:lvl5pPr>
            <a:lvl6pPr marL="11753623" indent="0">
              <a:buNone/>
              <a:defRPr sz="4600"/>
            </a:lvl6pPr>
            <a:lvl7pPr marL="14104350" indent="0">
              <a:buNone/>
              <a:defRPr sz="4600"/>
            </a:lvl7pPr>
            <a:lvl8pPr marL="16455073" indent="0">
              <a:buNone/>
              <a:defRPr sz="4600"/>
            </a:lvl8pPr>
            <a:lvl9pPr marL="1880579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984924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6883361"/>
            <a:ext cx="25237440" cy="3173733"/>
          </a:xfrm>
        </p:spPr>
        <p:txBody>
          <a:bodyPr anchor="b"/>
          <a:lstStyle>
            <a:lvl1pPr algn="l">
              <a:defRPr sz="10300" b="1"/>
            </a:lvl1pPr>
          </a:lstStyle>
          <a:p>
            <a:r>
              <a:rPr lang="en-US"/>
              <a:t>Click to edit Master title style</a:t>
            </a:r>
          </a:p>
        </p:txBody>
      </p:sp>
      <p:sp>
        <p:nvSpPr>
          <p:cNvPr id="3" name="Picture Placeholder 2"/>
          <p:cNvSpPr>
            <a:spLocks noGrp="1"/>
          </p:cNvSpPr>
          <p:nvPr>
            <p:ph type="pic" idx="1"/>
          </p:nvPr>
        </p:nvSpPr>
        <p:spPr>
          <a:xfrm>
            <a:off x="8244525" y="3431540"/>
            <a:ext cx="25237440" cy="23042880"/>
          </a:xfrm>
        </p:spPr>
        <p:txBody>
          <a:bodyPr/>
          <a:lstStyle>
            <a:lvl1pPr marL="0" indent="0">
              <a:buNone/>
              <a:defRPr sz="16500"/>
            </a:lvl1pPr>
            <a:lvl2pPr marL="2350722" indent="0">
              <a:buNone/>
              <a:defRPr sz="14400"/>
            </a:lvl2pPr>
            <a:lvl3pPr marL="4701450" indent="0">
              <a:buNone/>
              <a:defRPr sz="12300"/>
            </a:lvl3pPr>
            <a:lvl4pPr marL="7052172" indent="0">
              <a:buNone/>
              <a:defRPr sz="10300"/>
            </a:lvl4pPr>
            <a:lvl5pPr marL="9402900" indent="0">
              <a:buNone/>
              <a:defRPr sz="10300"/>
            </a:lvl5pPr>
            <a:lvl6pPr marL="11753623" indent="0">
              <a:buNone/>
              <a:defRPr sz="10300"/>
            </a:lvl6pPr>
            <a:lvl7pPr marL="14104350" indent="0">
              <a:buNone/>
              <a:defRPr sz="10300"/>
            </a:lvl7pPr>
            <a:lvl8pPr marL="16455073" indent="0">
              <a:buNone/>
              <a:defRPr sz="10300"/>
            </a:lvl8pPr>
            <a:lvl9pPr marL="18805795" indent="0">
              <a:buNone/>
              <a:defRPr sz="10300"/>
            </a:lvl9pPr>
          </a:lstStyle>
          <a:p>
            <a:endParaRPr lang="en-US"/>
          </a:p>
        </p:txBody>
      </p:sp>
      <p:sp>
        <p:nvSpPr>
          <p:cNvPr id="4" name="Text Placeholder 3"/>
          <p:cNvSpPr>
            <a:spLocks noGrp="1"/>
          </p:cNvSpPr>
          <p:nvPr>
            <p:ph type="body" sz="half" idx="2"/>
          </p:nvPr>
        </p:nvSpPr>
        <p:spPr>
          <a:xfrm>
            <a:off x="8244525" y="30057094"/>
            <a:ext cx="25237440" cy="4507227"/>
          </a:xfrm>
        </p:spPr>
        <p:txBody>
          <a:bodyPr/>
          <a:lstStyle>
            <a:lvl1pPr marL="0" indent="0">
              <a:buNone/>
              <a:defRPr sz="7200"/>
            </a:lvl1pPr>
            <a:lvl2pPr marL="2350722" indent="0">
              <a:buNone/>
              <a:defRPr sz="6200"/>
            </a:lvl2pPr>
            <a:lvl3pPr marL="4701450" indent="0">
              <a:buNone/>
              <a:defRPr sz="5100"/>
            </a:lvl3pPr>
            <a:lvl4pPr marL="7052172" indent="0">
              <a:buNone/>
              <a:defRPr sz="4600"/>
            </a:lvl4pPr>
            <a:lvl5pPr marL="9402900" indent="0">
              <a:buNone/>
              <a:defRPr sz="4600"/>
            </a:lvl5pPr>
            <a:lvl6pPr marL="11753623" indent="0">
              <a:buNone/>
              <a:defRPr sz="4600"/>
            </a:lvl6pPr>
            <a:lvl7pPr marL="14104350" indent="0">
              <a:buNone/>
              <a:defRPr sz="4600"/>
            </a:lvl7pPr>
            <a:lvl8pPr marL="16455073" indent="0">
              <a:buNone/>
              <a:defRPr sz="4600"/>
            </a:lvl8pPr>
            <a:lvl9pPr marL="1880579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87731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537973"/>
            <a:ext cx="37856160" cy="6400800"/>
          </a:xfrm>
          <a:prstGeom prst="rect">
            <a:avLst/>
          </a:prstGeom>
        </p:spPr>
        <p:txBody>
          <a:bodyPr vert="horz" lIns="470144" tIns="235072" rIns="470144" bIns="235072" rtlCol="0" anchor="ctr">
            <a:normAutofit/>
          </a:bodyPr>
          <a:lstStyle/>
          <a:p>
            <a:r>
              <a:rPr lang="en-US"/>
              <a:t>Click to edit Master title style</a:t>
            </a:r>
          </a:p>
        </p:txBody>
      </p:sp>
      <p:sp>
        <p:nvSpPr>
          <p:cNvPr id="3" name="Text Placeholder 2"/>
          <p:cNvSpPr>
            <a:spLocks noGrp="1"/>
          </p:cNvSpPr>
          <p:nvPr>
            <p:ph type="body" idx="1"/>
          </p:nvPr>
        </p:nvSpPr>
        <p:spPr>
          <a:xfrm>
            <a:off x="2103120" y="8961129"/>
            <a:ext cx="37856160" cy="25345392"/>
          </a:xfrm>
          <a:prstGeom prst="rect">
            <a:avLst/>
          </a:prstGeom>
        </p:spPr>
        <p:txBody>
          <a:bodyPr vert="horz" lIns="470144" tIns="235072" rIns="470144" bIns="23507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120" y="35595569"/>
            <a:ext cx="9814560" cy="2044700"/>
          </a:xfrm>
          <a:prstGeom prst="rect">
            <a:avLst/>
          </a:prstGeom>
        </p:spPr>
        <p:txBody>
          <a:bodyPr vert="horz" lIns="470144" tIns="235072" rIns="470144" bIns="235072" rtlCol="0" anchor="ctr"/>
          <a:lstStyle>
            <a:lvl1pPr algn="l">
              <a:defRPr sz="6200">
                <a:solidFill>
                  <a:schemeClr val="tx1">
                    <a:tint val="75000"/>
                  </a:schemeClr>
                </a:solidFill>
              </a:defRPr>
            </a:lvl1pPr>
          </a:lstStyle>
          <a:p>
            <a:fld id="{43B08D0C-1E73-0A4F-82D9-254A22936925}" type="datetimeFigureOut">
              <a:rPr lang="en-US" smtClean="0"/>
              <a:pPr/>
              <a:t>11/21/2018</a:t>
            </a:fld>
            <a:endParaRPr lang="en-US"/>
          </a:p>
        </p:txBody>
      </p:sp>
      <p:sp>
        <p:nvSpPr>
          <p:cNvPr id="5" name="Footer Placeholder 4"/>
          <p:cNvSpPr>
            <a:spLocks noGrp="1"/>
          </p:cNvSpPr>
          <p:nvPr>
            <p:ph type="ftr" sz="quarter" idx="3"/>
          </p:nvPr>
        </p:nvSpPr>
        <p:spPr>
          <a:xfrm>
            <a:off x="14371320" y="35595569"/>
            <a:ext cx="13319760" cy="2044700"/>
          </a:xfrm>
          <a:prstGeom prst="rect">
            <a:avLst/>
          </a:prstGeom>
        </p:spPr>
        <p:txBody>
          <a:bodyPr vert="horz" lIns="470144" tIns="235072" rIns="470144" bIns="235072"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144720" y="35595569"/>
            <a:ext cx="9814560" cy="2044700"/>
          </a:xfrm>
          <a:prstGeom prst="rect">
            <a:avLst/>
          </a:prstGeom>
        </p:spPr>
        <p:txBody>
          <a:bodyPr vert="horz" lIns="470144" tIns="235072" rIns="470144" bIns="235072" rtlCol="0" anchor="ctr"/>
          <a:lstStyle>
            <a:lvl1pPr algn="r">
              <a:defRPr sz="6200">
                <a:solidFill>
                  <a:schemeClr val="tx1">
                    <a:tint val="75000"/>
                  </a:schemeClr>
                </a:solidFill>
              </a:defRPr>
            </a:lvl1pPr>
          </a:lstStyle>
          <a:p>
            <a:fld id="{4DA07336-9B73-7942-B20F-D3B584F99537}" type="slidenum">
              <a:rPr lang="en-US" smtClean="0"/>
              <a:pPr/>
              <a:t>‹#›</a:t>
            </a:fld>
            <a:endParaRPr lang="en-US"/>
          </a:p>
        </p:txBody>
      </p:sp>
    </p:spTree>
    <p:extLst>
      <p:ext uri="{BB962C8B-B14F-4D97-AF65-F5344CB8AC3E}">
        <p14:creationId xmlns:p14="http://schemas.microsoft.com/office/powerpoint/2010/main" val="1009971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0722" rtl="0" eaLnBrk="1" latinLnBrk="0" hangingPunct="1">
        <a:spcBef>
          <a:spcPct val="0"/>
        </a:spcBef>
        <a:buNone/>
        <a:defRPr sz="22600" kern="1200">
          <a:solidFill>
            <a:schemeClr val="tx1"/>
          </a:solidFill>
          <a:latin typeface="+mj-lt"/>
          <a:ea typeface="+mj-ea"/>
          <a:cs typeface="+mj-cs"/>
        </a:defRPr>
      </a:lvl1pPr>
    </p:titleStyle>
    <p:bodyStyle>
      <a:lvl1pPr marL="1763044" indent="-1763044" algn="l" defTabSz="2350722" rtl="0" eaLnBrk="1" latinLnBrk="0" hangingPunct="1">
        <a:spcBef>
          <a:spcPct val="20000"/>
        </a:spcBef>
        <a:buFont typeface="Arial"/>
        <a:buChar char="•"/>
        <a:defRPr sz="16500" kern="1200">
          <a:solidFill>
            <a:schemeClr val="tx1"/>
          </a:solidFill>
          <a:latin typeface="+mn-lt"/>
          <a:ea typeface="+mn-ea"/>
          <a:cs typeface="+mn-cs"/>
        </a:defRPr>
      </a:lvl1pPr>
      <a:lvl2pPr marL="3819928" indent="-1469200" algn="l" defTabSz="2350722" rtl="0" eaLnBrk="1" latinLnBrk="0" hangingPunct="1">
        <a:spcBef>
          <a:spcPct val="20000"/>
        </a:spcBef>
        <a:buFont typeface="Arial"/>
        <a:buChar char="–"/>
        <a:defRPr sz="14400" kern="1200">
          <a:solidFill>
            <a:schemeClr val="tx1"/>
          </a:solidFill>
          <a:latin typeface="+mn-lt"/>
          <a:ea typeface="+mn-ea"/>
          <a:cs typeface="+mn-cs"/>
        </a:defRPr>
      </a:lvl2pPr>
      <a:lvl3pPr marL="5876811" indent="-1175361" algn="l" defTabSz="2350722" rtl="0" eaLnBrk="1" latinLnBrk="0" hangingPunct="1">
        <a:spcBef>
          <a:spcPct val="20000"/>
        </a:spcBef>
        <a:buFont typeface="Arial"/>
        <a:buChar char="•"/>
        <a:defRPr sz="12300" kern="1200">
          <a:solidFill>
            <a:schemeClr val="tx1"/>
          </a:solidFill>
          <a:latin typeface="+mn-lt"/>
          <a:ea typeface="+mn-ea"/>
          <a:cs typeface="+mn-cs"/>
        </a:defRPr>
      </a:lvl3pPr>
      <a:lvl4pPr marL="8227539" indent="-1175361" algn="l" defTabSz="2350722" rtl="0" eaLnBrk="1" latinLnBrk="0" hangingPunct="1">
        <a:spcBef>
          <a:spcPct val="20000"/>
        </a:spcBef>
        <a:buFont typeface="Arial"/>
        <a:buChar char="–"/>
        <a:defRPr sz="10300" kern="1200">
          <a:solidFill>
            <a:schemeClr val="tx1"/>
          </a:solidFill>
          <a:latin typeface="+mn-lt"/>
          <a:ea typeface="+mn-ea"/>
          <a:cs typeface="+mn-cs"/>
        </a:defRPr>
      </a:lvl4pPr>
      <a:lvl5pPr marL="10578261" indent="-1175361" algn="l" defTabSz="2350722" rtl="0" eaLnBrk="1" latinLnBrk="0" hangingPunct="1">
        <a:spcBef>
          <a:spcPct val="20000"/>
        </a:spcBef>
        <a:buFont typeface="Arial"/>
        <a:buChar char="»"/>
        <a:defRPr sz="10300" kern="1200">
          <a:solidFill>
            <a:schemeClr val="tx1"/>
          </a:solidFill>
          <a:latin typeface="+mn-lt"/>
          <a:ea typeface="+mn-ea"/>
          <a:cs typeface="+mn-cs"/>
        </a:defRPr>
      </a:lvl5pPr>
      <a:lvl6pPr marL="12928984" indent="-1175361" algn="l" defTabSz="2350722" rtl="0" eaLnBrk="1" latinLnBrk="0" hangingPunct="1">
        <a:spcBef>
          <a:spcPct val="20000"/>
        </a:spcBef>
        <a:buFont typeface="Arial"/>
        <a:buChar char="•"/>
        <a:defRPr sz="10300" kern="1200">
          <a:solidFill>
            <a:schemeClr val="tx1"/>
          </a:solidFill>
          <a:latin typeface="+mn-lt"/>
          <a:ea typeface="+mn-ea"/>
          <a:cs typeface="+mn-cs"/>
        </a:defRPr>
      </a:lvl6pPr>
      <a:lvl7pPr marL="15279711" indent="-1175361" algn="l" defTabSz="2350722" rtl="0" eaLnBrk="1" latinLnBrk="0" hangingPunct="1">
        <a:spcBef>
          <a:spcPct val="20000"/>
        </a:spcBef>
        <a:buFont typeface="Arial"/>
        <a:buChar char="•"/>
        <a:defRPr sz="10300" kern="1200">
          <a:solidFill>
            <a:schemeClr val="tx1"/>
          </a:solidFill>
          <a:latin typeface="+mn-lt"/>
          <a:ea typeface="+mn-ea"/>
          <a:cs typeface="+mn-cs"/>
        </a:defRPr>
      </a:lvl7pPr>
      <a:lvl8pPr marL="17630434" indent="-1175361" algn="l" defTabSz="2350722" rtl="0" eaLnBrk="1" latinLnBrk="0" hangingPunct="1">
        <a:spcBef>
          <a:spcPct val="20000"/>
        </a:spcBef>
        <a:buFont typeface="Arial"/>
        <a:buChar char="•"/>
        <a:defRPr sz="10300" kern="1200">
          <a:solidFill>
            <a:schemeClr val="tx1"/>
          </a:solidFill>
          <a:latin typeface="+mn-lt"/>
          <a:ea typeface="+mn-ea"/>
          <a:cs typeface="+mn-cs"/>
        </a:defRPr>
      </a:lvl8pPr>
      <a:lvl9pPr marL="19981156" indent="-1175361" algn="l" defTabSz="2350722"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0722" rtl="0" eaLnBrk="1" latinLnBrk="0" hangingPunct="1">
        <a:defRPr sz="9300" kern="1200">
          <a:solidFill>
            <a:schemeClr val="tx1"/>
          </a:solidFill>
          <a:latin typeface="+mn-lt"/>
          <a:ea typeface="+mn-ea"/>
          <a:cs typeface="+mn-cs"/>
        </a:defRPr>
      </a:lvl1pPr>
      <a:lvl2pPr marL="2350722" algn="l" defTabSz="2350722" rtl="0" eaLnBrk="1" latinLnBrk="0" hangingPunct="1">
        <a:defRPr sz="9300" kern="1200">
          <a:solidFill>
            <a:schemeClr val="tx1"/>
          </a:solidFill>
          <a:latin typeface="+mn-lt"/>
          <a:ea typeface="+mn-ea"/>
          <a:cs typeface="+mn-cs"/>
        </a:defRPr>
      </a:lvl2pPr>
      <a:lvl3pPr marL="4701450" algn="l" defTabSz="2350722" rtl="0" eaLnBrk="1" latinLnBrk="0" hangingPunct="1">
        <a:defRPr sz="9300" kern="1200">
          <a:solidFill>
            <a:schemeClr val="tx1"/>
          </a:solidFill>
          <a:latin typeface="+mn-lt"/>
          <a:ea typeface="+mn-ea"/>
          <a:cs typeface="+mn-cs"/>
        </a:defRPr>
      </a:lvl3pPr>
      <a:lvl4pPr marL="7052172" algn="l" defTabSz="2350722" rtl="0" eaLnBrk="1" latinLnBrk="0" hangingPunct="1">
        <a:defRPr sz="9300" kern="1200">
          <a:solidFill>
            <a:schemeClr val="tx1"/>
          </a:solidFill>
          <a:latin typeface="+mn-lt"/>
          <a:ea typeface="+mn-ea"/>
          <a:cs typeface="+mn-cs"/>
        </a:defRPr>
      </a:lvl4pPr>
      <a:lvl5pPr marL="9402900" algn="l" defTabSz="2350722" rtl="0" eaLnBrk="1" latinLnBrk="0" hangingPunct="1">
        <a:defRPr sz="9300" kern="1200">
          <a:solidFill>
            <a:schemeClr val="tx1"/>
          </a:solidFill>
          <a:latin typeface="+mn-lt"/>
          <a:ea typeface="+mn-ea"/>
          <a:cs typeface="+mn-cs"/>
        </a:defRPr>
      </a:lvl5pPr>
      <a:lvl6pPr marL="11753623" algn="l" defTabSz="2350722" rtl="0" eaLnBrk="1" latinLnBrk="0" hangingPunct="1">
        <a:defRPr sz="9300" kern="1200">
          <a:solidFill>
            <a:schemeClr val="tx1"/>
          </a:solidFill>
          <a:latin typeface="+mn-lt"/>
          <a:ea typeface="+mn-ea"/>
          <a:cs typeface="+mn-cs"/>
        </a:defRPr>
      </a:lvl6pPr>
      <a:lvl7pPr marL="14104350" algn="l" defTabSz="2350722" rtl="0" eaLnBrk="1" latinLnBrk="0" hangingPunct="1">
        <a:defRPr sz="9300" kern="1200">
          <a:solidFill>
            <a:schemeClr val="tx1"/>
          </a:solidFill>
          <a:latin typeface="+mn-lt"/>
          <a:ea typeface="+mn-ea"/>
          <a:cs typeface="+mn-cs"/>
        </a:defRPr>
      </a:lvl7pPr>
      <a:lvl8pPr marL="16455073" algn="l" defTabSz="2350722" rtl="0" eaLnBrk="1" latinLnBrk="0" hangingPunct="1">
        <a:defRPr sz="9300" kern="1200">
          <a:solidFill>
            <a:schemeClr val="tx1"/>
          </a:solidFill>
          <a:latin typeface="+mn-lt"/>
          <a:ea typeface="+mn-ea"/>
          <a:cs typeface="+mn-cs"/>
        </a:defRPr>
      </a:lvl8pPr>
      <a:lvl9pPr marL="18805795" algn="l" defTabSz="2350722"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71484" y="0"/>
            <a:ext cx="42179240" cy="4754201"/>
          </a:xfrm>
          <a:prstGeom prst="rect">
            <a:avLst/>
          </a:prstGeom>
          <a:solidFill>
            <a:srgbClr val="17375E"/>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66" name="Rectangle 65"/>
          <p:cNvSpPr/>
          <p:nvPr/>
        </p:nvSpPr>
        <p:spPr>
          <a:xfrm>
            <a:off x="0" y="35628600"/>
            <a:ext cx="42179240" cy="2851332"/>
          </a:xfrm>
          <a:prstGeom prst="rect">
            <a:avLst/>
          </a:prstGeom>
          <a:solidFill>
            <a:srgbClr val="17375E"/>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65" name="Rectangle 64"/>
          <p:cNvSpPr/>
          <p:nvPr/>
        </p:nvSpPr>
        <p:spPr>
          <a:xfrm>
            <a:off x="5091169" y="1"/>
            <a:ext cx="31907689" cy="5238912"/>
          </a:xfrm>
          <a:prstGeom prst="rect">
            <a:avLst/>
          </a:prstGeom>
          <a:solidFill>
            <a:schemeClr val="tx2">
              <a:lumMod val="40000"/>
              <a:lumOff val="60000"/>
            </a:schemeClr>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64" name="Rectangle 63"/>
          <p:cNvSpPr/>
          <p:nvPr/>
        </p:nvSpPr>
        <p:spPr>
          <a:xfrm>
            <a:off x="1058428" y="6488536"/>
            <a:ext cx="13304458" cy="29140064"/>
          </a:xfrm>
          <a:prstGeom prst="rect">
            <a:avLst/>
          </a:prstGeom>
          <a:solidFill>
            <a:schemeClr val="tx2">
              <a:lumMod val="40000"/>
              <a:lumOff val="60000"/>
            </a:schemeClr>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56" name="Rectangle 55"/>
          <p:cNvSpPr/>
          <p:nvPr/>
        </p:nvSpPr>
        <p:spPr>
          <a:xfrm>
            <a:off x="27920394" y="16686245"/>
            <a:ext cx="13053286" cy="18942354"/>
          </a:xfrm>
          <a:prstGeom prst="rect">
            <a:avLst/>
          </a:prstGeom>
          <a:solidFill>
            <a:srgbClr val="8EB4E3"/>
          </a:solidFill>
          <a:ln>
            <a:solidFill>
              <a:schemeClr val="tx2">
                <a:lumMod val="50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3" name="TextBox 2"/>
          <p:cNvSpPr txBox="1"/>
          <p:nvPr/>
        </p:nvSpPr>
        <p:spPr>
          <a:xfrm>
            <a:off x="5476693" y="370068"/>
            <a:ext cx="31471143" cy="1323397"/>
          </a:xfrm>
          <a:prstGeom prst="rect">
            <a:avLst/>
          </a:prstGeom>
          <a:noFill/>
        </p:spPr>
        <p:txBody>
          <a:bodyPr wrap="square" lIns="91398" tIns="45699" rIns="91398" bIns="45699" rtlCol="0">
            <a:spAutoFit/>
          </a:bodyPr>
          <a:lstStyle/>
          <a:p>
            <a:pPr algn="ctr"/>
            <a:r>
              <a:rPr lang="en-US" sz="8000" dirty="0">
                <a:solidFill>
                  <a:srgbClr val="000000"/>
                </a:solidFill>
                <a:latin typeface="Times New Roman"/>
                <a:cs typeface="Times New Roman"/>
              </a:rPr>
              <a:t>Ethanol-induced Hypothermia and Clearance Curve Across the Ages </a:t>
            </a:r>
          </a:p>
        </p:txBody>
      </p:sp>
      <p:sp>
        <p:nvSpPr>
          <p:cNvPr id="29" name="Rectangle 28"/>
          <p:cNvSpPr/>
          <p:nvPr/>
        </p:nvSpPr>
        <p:spPr>
          <a:xfrm>
            <a:off x="1069766" y="7402774"/>
            <a:ext cx="13293119" cy="13013775"/>
          </a:xfrm>
          <a:prstGeom prst="rect">
            <a:avLst/>
          </a:prstGeom>
        </p:spPr>
        <p:txBody>
          <a:bodyPr wrap="square" lIns="91398" tIns="45699" rIns="91398" bIns="45699">
            <a:spAutoFit/>
          </a:bodyPr>
          <a:lstStyle/>
          <a:p>
            <a:r>
              <a:rPr lang="en-US" sz="4400" dirty="0">
                <a:latin typeface="Times New Roman"/>
                <a:cs typeface="Times New Roman"/>
              </a:rPr>
              <a:t>By the year 2030, 20% of the US population will be over the age of 65 providing a potential strain to the health care system (</a:t>
            </a:r>
            <a:r>
              <a:rPr lang="en-US" sz="4400" dirty="0">
                <a:cs typeface="Calibri"/>
              </a:rPr>
              <a:t>U.S. Census Bureau</a:t>
            </a:r>
            <a:r>
              <a:rPr lang="en-US" sz="4400" dirty="0">
                <a:latin typeface="Times New Roman"/>
                <a:cs typeface="Times New Roman"/>
              </a:rPr>
              <a:t>). A large segment of older individuals consume alcohol at dangerous levels with up to 3% meeting the diagnostic criteria for an alcohol use disorder. Interestingly, 33%  of the elderly with an alcohol use disorder did not begin risky drinking until later in life, often following a major life change. These individuals have been termed Type 1 alcoholics. Little is known about the consequences of chronic alcohol use in later life due to few animal studies investigating alcohol in aged rats. Previous research has shown that adolescent and adult rats have significantly different patterns of ethanol-induced hypothermia that varied by dose (</a:t>
            </a:r>
            <a:r>
              <a:rPr lang="en-US" sz="4400" dirty="0" err="1">
                <a:latin typeface="Times New Roman"/>
                <a:cs typeface="Times New Roman"/>
              </a:rPr>
              <a:t>Ristuccia</a:t>
            </a:r>
            <a:r>
              <a:rPr lang="en-US" sz="4400" dirty="0">
                <a:latin typeface="Times New Roman"/>
                <a:cs typeface="Times New Roman"/>
              </a:rPr>
              <a:t> &amp; Spear, 2008). The current experiment investigates the effect of chronic intermittent ethanol on hypothermia and aging by assessing adolescent, adult, and aged rats following ethanol injection. </a:t>
            </a:r>
            <a:endParaRPr lang="en-US" sz="4400" dirty="0">
              <a:latin typeface="Helvetica"/>
              <a:cs typeface="Helvetica"/>
            </a:endParaRPr>
          </a:p>
          <a:p>
            <a:pPr lvl="0">
              <a:lnSpc>
                <a:spcPct val="200000"/>
              </a:lnSpc>
            </a:pPr>
            <a:endParaRPr lang="en-US" sz="2600" dirty="0">
              <a:latin typeface="Helvetica"/>
              <a:cs typeface="Helvetica"/>
            </a:endParaRPr>
          </a:p>
        </p:txBody>
      </p:sp>
      <p:sp>
        <p:nvSpPr>
          <p:cNvPr id="18" name="TextBox 17"/>
          <p:cNvSpPr txBox="1"/>
          <p:nvPr/>
        </p:nvSpPr>
        <p:spPr>
          <a:xfrm>
            <a:off x="1051670" y="19662961"/>
            <a:ext cx="13311215" cy="1046398"/>
          </a:xfrm>
          <a:prstGeom prst="rect">
            <a:avLst/>
          </a:prstGeom>
          <a:solidFill>
            <a:schemeClr val="tx2">
              <a:lumMod val="75000"/>
            </a:schemeClr>
          </a:solidFill>
          <a:ln>
            <a:solidFill>
              <a:srgbClr val="10253F"/>
            </a:solidFill>
          </a:ln>
        </p:spPr>
        <p:txBody>
          <a:bodyPr wrap="square" lIns="91398" tIns="45699" rIns="91398" bIns="45699" rtlCol="0">
            <a:spAutoFit/>
          </a:bodyPr>
          <a:lstStyle/>
          <a:p>
            <a:pPr algn="ctr"/>
            <a:r>
              <a:rPr lang="en-US" sz="6200" b="1" dirty="0">
                <a:solidFill>
                  <a:schemeClr val="bg1"/>
                </a:solidFill>
                <a:latin typeface="Times New Roman"/>
                <a:cs typeface="Times New Roman"/>
              </a:rPr>
              <a:t>Methods</a:t>
            </a:r>
          </a:p>
        </p:txBody>
      </p:sp>
      <p:sp>
        <p:nvSpPr>
          <p:cNvPr id="36" name="Rectangle 35"/>
          <p:cNvSpPr/>
          <p:nvPr/>
        </p:nvSpPr>
        <p:spPr>
          <a:xfrm>
            <a:off x="1041006" y="8926765"/>
            <a:ext cx="12440539" cy="986125"/>
          </a:xfrm>
          <a:prstGeom prst="rect">
            <a:avLst/>
          </a:prstGeom>
        </p:spPr>
        <p:txBody>
          <a:bodyPr wrap="square" lIns="91398" tIns="45699" rIns="91398" bIns="45699">
            <a:spAutoFit/>
          </a:bodyPr>
          <a:lstStyle/>
          <a:p>
            <a:pPr>
              <a:lnSpc>
                <a:spcPct val="150000"/>
              </a:lnSpc>
            </a:pPr>
            <a:endParaRPr lang="en-US" sz="4100" dirty="0">
              <a:latin typeface="Helvetica"/>
              <a:cs typeface="Helvetica"/>
            </a:endParaRPr>
          </a:p>
        </p:txBody>
      </p:sp>
      <p:sp>
        <p:nvSpPr>
          <p:cNvPr id="42" name="TextBox 41"/>
          <p:cNvSpPr txBox="1"/>
          <p:nvPr/>
        </p:nvSpPr>
        <p:spPr>
          <a:xfrm>
            <a:off x="1041006" y="6466573"/>
            <a:ext cx="13321880" cy="1073841"/>
          </a:xfrm>
          <a:prstGeom prst="rect">
            <a:avLst/>
          </a:prstGeom>
          <a:solidFill>
            <a:srgbClr val="17375E"/>
          </a:solidFill>
          <a:ln>
            <a:solidFill>
              <a:srgbClr val="000000"/>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Background</a:t>
            </a:r>
          </a:p>
        </p:txBody>
      </p:sp>
      <p:sp>
        <p:nvSpPr>
          <p:cNvPr id="44" name="TextBox 43"/>
          <p:cNvSpPr txBox="1"/>
          <p:nvPr/>
        </p:nvSpPr>
        <p:spPr>
          <a:xfrm>
            <a:off x="27906463" y="29218291"/>
            <a:ext cx="13037939" cy="1042684"/>
          </a:xfrm>
          <a:prstGeom prst="rect">
            <a:avLst/>
          </a:prstGeom>
          <a:solidFill>
            <a:srgbClr val="17375E"/>
          </a:solidFill>
          <a:ln>
            <a:solidFill>
              <a:srgbClr val="10253F"/>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Discussion</a:t>
            </a:r>
          </a:p>
        </p:txBody>
      </p:sp>
      <p:sp>
        <p:nvSpPr>
          <p:cNvPr id="52" name="TextBox 51"/>
          <p:cNvSpPr txBox="1"/>
          <p:nvPr/>
        </p:nvSpPr>
        <p:spPr>
          <a:xfrm>
            <a:off x="27937890" y="32645197"/>
            <a:ext cx="13047443" cy="1046398"/>
          </a:xfrm>
          <a:prstGeom prst="rect">
            <a:avLst/>
          </a:prstGeom>
          <a:solidFill>
            <a:srgbClr val="17375E"/>
          </a:solidFill>
          <a:ln>
            <a:solidFill>
              <a:srgbClr val="10253F"/>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References</a:t>
            </a:r>
          </a:p>
        </p:txBody>
      </p:sp>
      <p:sp>
        <p:nvSpPr>
          <p:cNvPr id="2" name="Rectangle 1"/>
          <p:cNvSpPr/>
          <p:nvPr/>
        </p:nvSpPr>
        <p:spPr>
          <a:xfrm>
            <a:off x="7846659" y="2445877"/>
            <a:ext cx="27213845" cy="2308324"/>
          </a:xfrm>
          <a:prstGeom prst="rect">
            <a:avLst/>
          </a:prstGeom>
        </p:spPr>
        <p:txBody>
          <a:bodyPr wrap="square">
            <a:spAutoFit/>
          </a:bodyPr>
          <a:lstStyle/>
          <a:p>
            <a:pPr algn="ctr"/>
            <a:r>
              <a:rPr lang="en-US" sz="7200" dirty="0">
                <a:latin typeface="Times New Roman"/>
                <a:cs typeface="Times New Roman"/>
              </a:rPr>
              <a:t>Watson, M.R. James, K., </a:t>
            </a:r>
            <a:r>
              <a:rPr lang="en-US" sz="7200" dirty="0" err="1">
                <a:latin typeface="Times New Roman"/>
                <a:cs typeface="Times New Roman"/>
              </a:rPr>
              <a:t>Scaletty</a:t>
            </a:r>
            <a:r>
              <a:rPr lang="en-US" sz="7200" dirty="0">
                <a:latin typeface="Times New Roman"/>
                <a:cs typeface="Times New Roman"/>
              </a:rPr>
              <a:t>, S., Benes, A., Schneider, A., </a:t>
            </a:r>
            <a:r>
              <a:rPr lang="en-US" sz="7200" dirty="0" err="1">
                <a:latin typeface="Times New Roman"/>
                <a:cs typeface="Times New Roman"/>
              </a:rPr>
              <a:t>Kastner</a:t>
            </a:r>
            <a:r>
              <a:rPr lang="en-US" sz="7200" dirty="0">
                <a:latin typeface="Times New Roman"/>
                <a:cs typeface="Times New Roman"/>
              </a:rPr>
              <a:t>, A., Matthews, D. B. </a:t>
            </a:r>
          </a:p>
        </p:txBody>
      </p:sp>
      <p:sp>
        <p:nvSpPr>
          <p:cNvPr id="13" name="Rectangle 12"/>
          <p:cNvSpPr/>
          <p:nvPr/>
        </p:nvSpPr>
        <p:spPr>
          <a:xfrm>
            <a:off x="27937890" y="26604783"/>
            <a:ext cx="13035792" cy="1323439"/>
          </a:xfrm>
          <a:prstGeom prst="rect">
            <a:avLst/>
          </a:prstGeom>
        </p:spPr>
        <p:txBody>
          <a:bodyPr wrap="square">
            <a:spAutoFit/>
          </a:bodyPr>
          <a:lstStyle/>
          <a:p>
            <a:r>
              <a:rPr lang="en-US" sz="4000" dirty="0"/>
              <a:t> </a:t>
            </a:r>
          </a:p>
          <a:p>
            <a:r>
              <a:rPr lang="en-US" sz="4000" dirty="0"/>
              <a:t> </a:t>
            </a:r>
          </a:p>
        </p:txBody>
      </p:sp>
      <p:sp>
        <p:nvSpPr>
          <p:cNvPr id="14" name="Rectangle 13"/>
          <p:cNvSpPr/>
          <p:nvPr/>
        </p:nvSpPr>
        <p:spPr>
          <a:xfrm>
            <a:off x="27937890" y="29575915"/>
            <a:ext cx="12975086" cy="5016758"/>
          </a:xfrm>
          <a:prstGeom prst="rect">
            <a:avLst/>
          </a:prstGeom>
        </p:spPr>
        <p:txBody>
          <a:bodyPr wrap="square">
            <a:spAutoFit/>
          </a:bodyPr>
          <a:lstStyle/>
          <a:p>
            <a:endParaRPr lang="en-US" sz="4400" dirty="0"/>
          </a:p>
          <a:p>
            <a:r>
              <a:rPr lang="en-US" sz="4400" dirty="0"/>
              <a:t>These data demonstrate that hypothermia differentially effects aged animals in a dose dependent manner highlighting a potential health risk in elderly individuals. </a:t>
            </a:r>
          </a:p>
          <a:p>
            <a:r>
              <a:rPr lang="en-US" sz="4800" dirty="0"/>
              <a:t> </a:t>
            </a:r>
          </a:p>
          <a:p>
            <a:endParaRPr lang="en-US" sz="4800" dirty="0">
              <a:latin typeface="Times New Roman"/>
              <a:cs typeface="Times New Roman"/>
            </a:endParaRPr>
          </a:p>
          <a:p>
            <a:endParaRPr lang="en-US" sz="4800" dirty="0">
              <a:latin typeface="Times New Roman"/>
              <a:cs typeface="Times New Roman"/>
            </a:endParaRPr>
          </a:p>
        </p:txBody>
      </p:sp>
      <p:pic>
        <p:nvPicPr>
          <p:cNvPr id="15" name="Picture 14" descr="UWECYELLO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16" y="1005711"/>
            <a:ext cx="5068577" cy="3073748"/>
          </a:xfrm>
          <a:prstGeom prst="rect">
            <a:avLst/>
          </a:prstGeom>
        </p:spPr>
      </p:pic>
      <p:sp>
        <p:nvSpPr>
          <p:cNvPr id="24" name="TextBox 23"/>
          <p:cNvSpPr txBox="1"/>
          <p:nvPr/>
        </p:nvSpPr>
        <p:spPr>
          <a:xfrm>
            <a:off x="14771090" y="29575915"/>
            <a:ext cx="12296014" cy="4401205"/>
          </a:xfrm>
          <a:prstGeom prst="rect">
            <a:avLst/>
          </a:prstGeom>
          <a:noFill/>
        </p:spPr>
        <p:txBody>
          <a:bodyPr wrap="square" rtlCol="0">
            <a:spAutoFit/>
          </a:bodyPr>
          <a:lstStyle/>
          <a:p>
            <a:r>
              <a:rPr lang="en-US" sz="4000" dirty="0">
                <a:latin typeface="Times New Roman"/>
                <a:cs typeface="Times New Roman"/>
              </a:rPr>
              <a:t>Figure 2. Change in body temperature by time for dose of 2.0 g/</a:t>
            </a:r>
            <a:r>
              <a:rPr lang="en-US" sz="4000">
                <a:latin typeface="Times New Roman"/>
                <a:cs typeface="Times New Roman"/>
              </a:rPr>
              <a:t>kg ethanol demonstrates </a:t>
            </a:r>
            <a:r>
              <a:rPr lang="en-US" sz="4000" dirty="0">
                <a:latin typeface="Times New Roman"/>
                <a:cs typeface="Times New Roman"/>
              </a:rPr>
              <a:t>a differential effect of ethanol across the ages. Adolescent animals’ body temperature increased over time, adult animals’ temperatures increased, and aged animals had a rapid body temperature drop followed by a rapid increase in temperature across time at 2.0g/kg.</a:t>
            </a:r>
            <a:endParaRPr lang="en-US" sz="4000" dirty="0"/>
          </a:p>
        </p:txBody>
      </p:sp>
      <p:sp>
        <p:nvSpPr>
          <p:cNvPr id="19" name="TextBox 18"/>
          <p:cNvSpPr txBox="1"/>
          <p:nvPr/>
        </p:nvSpPr>
        <p:spPr>
          <a:xfrm>
            <a:off x="27937890" y="25327223"/>
            <a:ext cx="13046058" cy="1046398"/>
          </a:xfrm>
          <a:prstGeom prst="rect">
            <a:avLst/>
          </a:prstGeom>
          <a:solidFill>
            <a:srgbClr val="17375E"/>
          </a:solidFill>
          <a:ln>
            <a:solidFill>
              <a:srgbClr val="10253F"/>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Results</a:t>
            </a:r>
          </a:p>
        </p:txBody>
      </p:sp>
      <p:sp>
        <p:nvSpPr>
          <p:cNvPr id="7" name="Rectangle 6"/>
          <p:cNvSpPr/>
          <p:nvPr/>
        </p:nvSpPr>
        <p:spPr>
          <a:xfrm>
            <a:off x="27937890" y="26287292"/>
            <a:ext cx="13035781" cy="2862322"/>
          </a:xfrm>
          <a:prstGeom prst="rect">
            <a:avLst/>
          </a:prstGeom>
        </p:spPr>
        <p:txBody>
          <a:bodyPr wrap="square">
            <a:spAutoFit/>
          </a:bodyPr>
          <a:lstStyle/>
          <a:p>
            <a:r>
              <a:rPr lang="en-US" sz="3600" dirty="0"/>
              <a:t>Body temperature and dose effect by age can be seen in figures 1-3.  Given a difference in basal core body temperatures (data not shown), temperature following ethanol was  represented by difference scores. Three way ANOVA of age X dose X time interaction is being assessed.</a:t>
            </a:r>
          </a:p>
        </p:txBody>
      </p:sp>
      <p:pic>
        <p:nvPicPr>
          <p:cNvPr id="34" name="Picture 33" descr="UWECYELLO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44215" y="1194608"/>
            <a:ext cx="5063542" cy="3073748"/>
          </a:xfrm>
          <a:prstGeom prst="rect">
            <a:avLst/>
          </a:prstGeom>
        </p:spPr>
      </p:pic>
      <p:sp>
        <p:nvSpPr>
          <p:cNvPr id="4" name="TextBox 3"/>
          <p:cNvSpPr txBox="1"/>
          <p:nvPr/>
        </p:nvSpPr>
        <p:spPr>
          <a:xfrm>
            <a:off x="27910069" y="33680975"/>
            <a:ext cx="13091422" cy="1200329"/>
          </a:xfrm>
          <a:prstGeom prst="rect">
            <a:avLst/>
          </a:prstGeom>
          <a:noFill/>
        </p:spPr>
        <p:txBody>
          <a:bodyPr wrap="square" rtlCol="0">
            <a:spAutoFit/>
          </a:bodyPr>
          <a:lstStyle/>
          <a:p>
            <a:r>
              <a:rPr lang="en-US" sz="1600" dirty="0"/>
              <a:t>U.S. Census Bureau (2017, May 9). 2014 National Population Projections Tables. Table 6. Retrieved from https://</a:t>
            </a:r>
            <a:r>
              <a:rPr lang="en-US" sz="1600" dirty="0" err="1"/>
              <a:t>www.census.gov</a:t>
            </a:r>
            <a:r>
              <a:rPr lang="en-US" sz="1600" dirty="0"/>
              <a:t>/data/tables/2014/demo/</a:t>
            </a:r>
            <a:r>
              <a:rPr lang="en-US" sz="1600" dirty="0" err="1"/>
              <a:t>popproj</a:t>
            </a:r>
            <a:r>
              <a:rPr lang="en-US" sz="1600" dirty="0"/>
              <a:t>/2014-summary-tables.html</a:t>
            </a:r>
          </a:p>
          <a:p>
            <a:r>
              <a:rPr lang="en-US" sz="1600" dirty="0" err="1"/>
              <a:t>Ristuccia</a:t>
            </a:r>
            <a:r>
              <a:rPr lang="en-US" sz="1600" dirty="0"/>
              <a:t>, R. C., &amp; Spear, L. P. (2008). AUTONOMIC RESPONSES TO ETHANOL IN ADOLESCENT AND ADULT RATS: A DOSE-RESPONSE ANALYSIS. </a:t>
            </a:r>
            <a:r>
              <a:rPr lang="en-US" sz="1600" i="1" dirty="0"/>
              <a:t>Alcohol (Fayetteville, N.Y.)</a:t>
            </a:r>
            <a:r>
              <a:rPr lang="en-US" sz="1600" dirty="0"/>
              <a:t>, </a:t>
            </a:r>
            <a:r>
              <a:rPr lang="en-US" sz="1600" i="1" dirty="0"/>
              <a:t>42</a:t>
            </a:r>
            <a:r>
              <a:rPr lang="en-US" sz="1600" dirty="0"/>
              <a:t>(8), 623–629. http://</a:t>
            </a:r>
            <a:r>
              <a:rPr lang="en-US" sz="1600" dirty="0" err="1"/>
              <a:t>doi.org</a:t>
            </a:r>
            <a:r>
              <a:rPr lang="en-US" sz="1600" dirty="0"/>
              <a:t>/10.1016/j.alcohol.2008.08.002</a:t>
            </a:r>
            <a:r>
              <a:rPr lang="en-US" sz="2400" dirty="0"/>
              <a:t>	</a:t>
            </a:r>
          </a:p>
        </p:txBody>
      </p:sp>
      <p:grpSp>
        <p:nvGrpSpPr>
          <p:cNvPr id="40" name="Group 39"/>
          <p:cNvGrpSpPr/>
          <p:nvPr/>
        </p:nvGrpSpPr>
        <p:grpSpPr>
          <a:xfrm>
            <a:off x="14771090" y="6488536"/>
            <a:ext cx="11782500" cy="7448680"/>
            <a:chOff x="0" y="0"/>
            <a:chExt cx="5169899" cy="3150742"/>
          </a:xfrm>
        </p:grpSpPr>
        <p:pic>
          <p:nvPicPr>
            <p:cNvPr id="43" name="Picture 42">
              <a:extLst>
                <a:ext uri="{FF2B5EF4-FFF2-40B4-BE49-F238E27FC236}">
                  <a16:creationId xmlns:a16="http://schemas.microsoft.com/office/drawing/2014/main" id="{EEC8D727-7387-CA4F-9E48-B5C83E5CDACE}"/>
                </a:ext>
              </a:extLst>
            </p:cNvPr>
            <p:cNvPicPr/>
            <p:nvPr/>
          </p:nvPicPr>
          <p:blipFill>
            <a:blip r:embed="rId3"/>
            <a:stretch>
              <a:fillRect/>
            </a:stretch>
          </p:blipFill>
          <p:spPr>
            <a:xfrm>
              <a:off x="0" y="0"/>
              <a:ext cx="5169899" cy="3150742"/>
            </a:xfrm>
            <a:prstGeom prst="rect">
              <a:avLst/>
            </a:prstGeom>
          </p:spPr>
        </p:pic>
        <p:sp>
          <p:nvSpPr>
            <p:cNvPr id="45" name="Text Box 4">
              <a:extLst>
                <a:ext uri="{FF2B5EF4-FFF2-40B4-BE49-F238E27FC236}">
                  <a16:creationId xmlns:a16="http://schemas.microsoft.com/office/drawing/2014/main" id="{79EC2E51-9955-0943-865D-674C4CCF9985}"/>
                </a:ext>
              </a:extLst>
            </p:cNvPr>
            <p:cNvSpPr txBox="1"/>
            <p:nvPr/>
          </p:nvSpPr>
          <p:spPr>
            <a:xfrm>
              <a:off x="2003320" y="0"/>
              <a:ext cx="1296115" cy="299431"/>
            </a:xfrm>
            <a:prstGeom prst="rect">
              <a:avLst/>
            </a:prstGeom>
            <a:noFill/>
          </p:spPr>
          <p:txBody>
            <a:bodyPr wrap="square" rtlCol="0">
              <a:spAutoFit/>
            </a:bodyPr>
            <a:lstStyle/>
            <a:p>
              <a:pPr marL="0" marR="0">
                <a:spcBef>
                  <a:spcPts val="0"/>
                </a:spcBef>
                <a:spcAft>
                  <a:spcPts val="0"/>
                </a:spcAft>
              </a:pPr>
              <a:r>
                <a:rPr lang="en-US" sz="4000" kern="1200" dirty="0">
                  <a:solidFill>
                    <a:srgbClr val="000000"/>
                  </a:solidFill>
                  <a:effectLst/>
                  <a:latin typeface="Cambria"/>
                  <a:ea typeface="ＭＳ 明朝"/>
                  <a:cs typeface="Times New Roman"/>
                </a:rPr>
                <a:t>1.0 g/kg </a:t>
              </a:r>
              <a:endParaRPr lang="en-US" sz="4000" dirty="0">
                <a:effectLst/>
                <a:latin typeface="Times"/>
                <a:ea typeface="ＭＳ 明朝"/>
                <a:cs typeface="Times New Roman"/>
              </a:endParaRPr>
            </a:p>
          </p:txBody>
        </p:sp>
      </p:grpSp>
      <p:grpSp>
        <p:nvGrpSpPr>
          <p:cNvPr id="46" name="Group 45"/>
          <p:cNvGrpSpPr/>
          <p:nvPr/>
        </p:nvGrpSpPr>
        <p:grpSpPr>
          <a:xfrm>
            <a:off x="14861805" y="20589250"/>
            <a:ext cx="10900635" cy="8467180"/>
            <a:chOff x="0" y="0"/>
            <a:chExt cx="4826000" cy="2895600"/>
          </a:xfrm>
        </p:grpSpPr>
        <p:pic>
          <p:nvPicPr>
            <p:cNvPr id="47" name="Picture 46">
              <a:extLst>
                <a:ext uri="{FF2B5EF4-FFF2-40B4-BE49-F238E27FC236}">
                  <a16:creationId xmlns:a16="http://schemas.microsoft.com/office/drawing/2014/main" id="{B3294C2E-11A9-364D-8BD3-D490B848222C}"/>
                </a:ext>
              </a:extLst>
            </p:cNvPr>
            <p:cNvPicPr>
              <a:picLocks noChangeAspect="1"/>
            </p:cNvPicPr>
            <p:nvPr/>
          </p:nvPicPr>
          <p:blipFill>
            <a:blip r:embed="rId4"/>
            <a:stretch>
              <a:fillRect/>
            </a:stretch>
          </p:blipFill>
          <p:spPr>
            <a:xfrm>
              <a:off x="0" y="0"/>
              <a:ext cx="4826000" cy="2895600"/>
            </a:xfrm>
            <a:prstGeom prst="rect">
              <a:avLst/>
            </a:prstGeom>
          </p:spPr>
        </p:pic>
        <p:sp>
          <p:nvSpPr>
            <p:cNvPr id="48" name="Text Box 7">
              <a:extLst>
                <a:ext uri="{FF2B5EF4-FFF2-40B4-BE49-F238E27FC236}">
                  <a16:creationId xmlns:a16="http://schemas.microsoft.com/office/drawing/2014/main" id="{686BF746-A2A7-2C4A-BC39-51C26B7163A2}"/>
                </a:ext>
              </a:extLst>
            </p:cNvPr>
            <p:cNvSpPr txBox="1"/>
            <p:nvPr/>
          </p:nvSpPr>
          <p:spPr>
            <a:xfrm>
              <a:off x="1834222" y="125002"/>
              <a:ext cx="847909" cy="268435"/>
            </a:xfrm>
            <a:prstGeom prst="rect">
              <a:avLst/>
            </a:prstGeom>
            <a:noFill/>
          </p:spPr>
          <p:txBody>
            <a:bodyPr wrap="none" rtlCol="0">
              <a:spAutoFit/>
            </a:bodyPr>
            <a:lstStyle/>
            <a:p>
              <a:pPr marL="0" marR="0">
                <a:spcBef>
                  <a:spcPts val="0"/>
                </a:spcBef>
                <a:spcAft>
                  <a:spcPts val="0"/>
                </a:spcAft>
              </a:pPr>
              <a:r>
                <a:rPr lang="en-US" sz="4000" kern="1200" dirty="0">
                  <a:solidFill>
                    <a:srgbClr val="000000"/>
                  </a:solidFill>
                  <a:effectLst/>
                  <a:latin typeface="Cambria"/>
                  <a:ea typeface="ＭＳ 明朝"/>
                  <a:cs typeface="Times New Roman"/>
                </a:rPr>
                <a:t>2.0 g/kg</a:t>
              </a:r>
              <a:endParaRPr lang="en-US" sz="4000" dirty="0">
                <a:effectLst/>
                <a:latin typeface="Times"/>
                <a:ea typeface="ＭＳ 明朝"/>
                <a:cs typeface="Times New Roman"/>
              </a:endParaRPr>
            </a:p>
          </p:txBody>
        </p:sp>
      </p:grpSp>
      <p:grpSp>
        <p:nvGrpSpPr>
          <p:cNvPr id="53" name="Group 52"/>
          <p:cNvGrpSpPr/>
          <p:nvPr/>
        </p:nvGrpSpPr>
        <p:grpSpPr>
          <a:xfrm>
            <a:off x="27920393" y="6027039"/>
            <a:ext cx="12008219" cy="8245300"/>
            <a:chOff x="0" y="0"/>
            <a:chExt cx="4826000" cy="2895600"/>
          </a:xfrm>
        </p:grpSpPr>
        <p:pic>
          <p:nvPicPr>
            <p:cNvPr id="54" name="Picture 53">
              <a:extLst>
                <a:ext uri="{FF2B5EF4-FFF2-40B4-BE49-F238E27FC236}">
                  <a16:creationId xmlns:a16="http://schemas.microsoft.com/office/drawing/2014/main" id="{2DB384B6-61CC-3140-A540-459278ED7E01}"/>
                </a:ext>
              </a:extLst>
            </p:cNvPr>
            <p:cNvPicPr>
              <a:picLocks noChangeAspect="1"/>
            </p:cNvPicPr>
            <p:nvPr/>
          </p:nvPicPr>
          <p:blipFill>
            <a:blip r:embed="rId5"/>
            <a:stretch>
              <a:fillRect/>
            </a:stretch>
          </p:blipFill>
          <p:spPr>
            <a:xfrm>
              <a:off x="0" y="0"/>
              <a:ext cx="4826000" cy="2895600"/>
            </a:xfrm>
            <a:prstGeom prst="rect">
              <a:avLst/>
            </a:prstGeom>
          </p:spPr>
        </p:pic>
        <p:sp>
          <p:nvSpPr>
            <p:cNvPr id="55" name="Text Box 10">
              <a:extLst>
                <a:ext uri="{FF2B5EF4-FFF2-40B4-BE49-F238E27FC236}">
                  <a16:creationId xmlns:a16="http://schemas.microsoft.com/office/drawing/2014/main" id="{287D770E-36E8-9A42-A2B8-6B3ED84B11E9}"/>
                </a:ext>
              </a:extLst>
            </p:cNvPr>
            <p:cNvSpPr txBox="1"/>
            <p:nvPr/>
          </p:nvSpPr>
          <p:spPr>
            <a:xfrm>
              <a:off x="1590732" y="63088"/>
              <a:ext cx="873834" cy="263213"/>
            </a:xfrm>
            <a:prstGeom prst="rect">
              <a:avLst/>
            </a:prstGeom>
            <a:noFill/>
          </p:spPr>
          <p:txBody>
            <a:bodyPr wrap="none" rtlCol="0">
              <a:spAutoFit/>
            </a:bodyPr>
            <a:lstStyle/>
            <a:p>
              <a:pPr marL="0" marR="0">
                <a:spcBef>
                  <a:spcPts val="0"/>
                </a:spcBef>
                <a:spcAft>
                  <a:spcPts val="0"/>
                </a:spcAft>
              </a:pPr>
              <a:r>
                <a:rPr lang="en-US" sz="4000" kern="1200" dirty="0">
                  <a:solidFill>
                    <a:srgbClr val="000000"/>
                  </a:solidFill>
                  <a:effectLst/>
                  <a:latin typeface="Cambria"/>
                  <a:ea typeface="ＭＳ 明朝"/>
                  <a:cs typeface="Times New Roman"/>
                </a:rPr>
                <a:t>3.0 g/kg</a:t>
              </a:r>
              <a:endParaRPr lang="en-US" sz="4000" dirty="0">
                <a:effectLst/>
                <a:latin typeface="Times"/>
                <a:ea typeface="ＭＳ 明朝"/>
                <a:cs typeface="Times New Roman"/>
              </a:endParaRPr>
            </a:p>
          </p:txBody>
        </p:sp>
      </p:grpSp>
      <p:sp>
        <p:nvSpPr>
          <p:cNvPr id="9" name="Rectangle 8"/>
          <p:cNvSpPr/>
          <p:nvPr/>
        </p:nvSpPr>
        <p:spPr>
          <a:xfrm>
            <a:off x="1041006" y="20709359"/>
            <a:ext cx="13293118" cy="14957943"/>
          </a:xfrm>
          <a:prstGeom prst="rect">
            <a:avLst/>
          </a:prstGeom>
        </p:spPr>
        <p:txBody>
          <a:bodyPr wrap="square">
            <a:spAutoFit/>
          </a:bodyPr>
          <a:lstStyle/>
          <a:p>
            <a:r>
              <a:rPr lang="en-US" sz="4200" dirty="0"/>
              <a:t>Subjects: Twelve adolescent (postnatal day 28 on arrival), 12 adult (postnatal day 70 on arrival) and 12 aged (postnatal age 19 months on arrival) male Sprague-</a:t>
            </a:r>
            <a:r>
              <a:rPr lang="en-US" sz="4200" dirty="0" err="1"/>
              <a:t>Dawley</a:t>
            </a:r>
            <a:r>
              <a:rPr lang="en-US" sz="4200" dirty="0"/>
              <a:t> rats were used to investigate the effects of acute ethanol exposure on hypothermia as measured by anal core body temperature via a digital physiotemp monitor (Physiotemp Instruments, 154 Huron Avenue, Clifton, NJ 07013 USA). Animal care procedures were approved by the University of Wisconsin - Eau Claire IACUC. Food and water was provided ad libitum throughout the experiment. Subjects acclimated to the colony room for 2 days before any experimental procedures began. </a:t>
            </a:r>
          </a:p>
          <a:p>
            <a:r>
              <a:rPr lang="en-US" sz="4200" dirty="0"/>
              <a:t>Ethanol exposure: Animals were randomly assigned into one of three alcohol dose sequences (n=4 per sequence per age). Animals received an injection, </a:t>
            </a:r>
            <a:r>
              <a:rPr lang="en-US" sz="4200" dirty="0" err="1"/>
              <a:t>i.p</a:t>
            </a:r>
            <a:r>
              <a:rPr lang="en-US" sz="4200" dirty="0"/>
              <a:t>., of 1.0 g/kg, 2.0 g/kg, or 3.0 g/kg of ethanol once every seven days for 21 days (i.e. a total of three intraperitoneal injections over 21 days). The order of alcohol dose injection over the 21 days was counterbalanced so that three sequences of injections existed to remove any potential carryover effects of previous alcohol administration. Animals were first tested on postnatal day 30, postnatal day 72 and approximately postnatal age 19 months plus 2 days. </a:t>
            </a:r>
          </a:p>
        </p:txBody>
      </p:sp>
      <p:sp>
        <p:nvSpPr>
          <p:cNvPr id="57" name="Rectangle 56"/>
          <p:cNvSpPr/>
          <p:nvPr/>
        </p:nvSpPr>
        <p:spPr>
          <a:xfrm>
            <a:off x="27920394" y="16686245"/>
            <a:ext cx="12869165" cy="8710077"/>
          </a:xfrm>
          <a:prstGeom prst="rect">
            <a:avLst/>
          </a:prstGeom>
        </p:spPr>
        <p:txBody>
          <a:bodyPr wrap="square">
            <a:spAutoFit/>
          </a:bodyPr>
          <a:lstStyle/>
          <a:p>
            <a:r>
              <a:rPr lang="en-US" sz="4000" dirty="0"/>
              <a:t>Testing: On the first test day, a baseline core body temperature was determined immediately prior to injection. Following alcohol administration, core body temperatures were re-determined every 60 minutes for the next 360 minutes. Seven days and 14 days later, animals were re-injected with the appropriate ethanol dose according to the counterbalanced sequence following baseline core body temperature readings and tested in the same manner. </a:t>
            </a:r>
          </a:p>
          <a:p>
            <a:r>
              <a:rPr lang="en-US" sz="4000" dirty="0"/>
              <a:t>Blood alcohol levels over time: To determine the effect of age on blood alcohol levels, subjects had their tails’ nicked 60 minutes post alcohol injection and a plasma sample was collected 60 minutes, 180 minutes and 300 minutes later. Blood alcohol levels were determined via an AM1 </a:t>
            </a:r>
            <a:r>
              <a:rPr lang="en-US" sz="4000" dirty="0" err="1"/>
              <a:t>Analox</a:t>
            </a:r>
            <a:r>
              <a:rPr lang="en-US" sz="4000" dirty="0"/>
              <a:t> machine via the manufactures specifications.</a:t>
            </a:r>
          </a:p>
        </p:txBody>
      </p:sp>
      <p:sp>
        <p:nvSpPr>
          <p:cNvPr id="58" name="TextBox 57"/>
          <p:cNvSpPr txBox="1"/>
          <p:nvPr/>
        </p:nvSpPr>
        <p:spPr>
          <a:xfrm>
            <a:off x="14831389" y="14510479"/>
            <a:ext cx="11768333" cy="3785652"/>
          </a:xfrm>
          <a:prstGeom prst="rect">
            <a:avLst/>
          </a:prstGeom>
          <a:noFill/>
        </p:spPr>
        <p:txBody>
          <a:bodyPr wrap="square" rtlCol="0">
            <a:spAutoFit/>
          </a:bodyPr>
          <a:lstStyle/>
          <a:p>
            <a:r>
              <a:rPr lang="en-US" sz="4000" dirty="0">
                <a:latin typeface="Times New Roman"/>
                <a:cs typeface="Times New Roman"/>
              </a:rPr>
              <a:t>Figure 1. Change in body temperature by time for dose of 1.0 g/kg ethanol demonstrates a differential effect of ethanol across the ages. Adolescent animals’ body temperature decreased over time, adult animals’ temperatures mildly increased, and aged animals had a body temperature increase at 1.0g/kg.</a:t>
            </a:r>
            <a:endParaRPr lang="en-US" sz="4000" dirty="0"/>
          </a:p>
        </p:txBody>
      </p:sp>
      <p:sp>
        <p:nvSpPr>
          <p:cNvPr id="59" name="TextBox 58"/>
          <p:cNvSpPr txBox="1"/>
          <p:nvPr/>
        </p:nvSpPr>
        <p:spPr>
          <a:xfrm>
            <a:off x="27937890" y="13938133"/>
            <a:ext cx="13091422" cy="2554545"/>
          </a:xfrm>
          <a:prstGeom prst="rect">
            <a:avLst/>
          </a:prstGeom>
          <a:noFill/>
        </p:spPr>
        <p:txBody>
          <a:bodyPr wrap="square" rtlCol="0">
            <a:spAutoFit/>
          </a:bodyPr>
          <a:lstStyle/>
          <a:p>
            <a:r>
              <a:rPr lang="en-US" sz="4000" dirty="0">
                <a:latin typeface="Times New Roman"/>
                <a:cs typeface="Times New Roman"/>
              </a:rPr>
              <a:t>Figure 3. Adolescent animals’ body temperature increased over time, adult animals’ temperatures initially decreased , then increased sharply, and aged animals had a body temperature drop of over 1 degree Celsius at 3.0g/kg.</a:t>
            </a:r>
            <a:endParaRPr lang="en-US" sz="4000" dirty="0"/>
          </a:p>
        </p:txBody>
      </p:sp>
    </p:spTree>
    <p:extLst>
      <p:ext uri="{BB962C8B-B14F-4D97-AF65-F5344CB8AC3E}">
        <p14:creationId xmlns:p14="http://schemas.microsoft.com/office/powerpoint/2010/main" val="4143263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10940</TotalTime>
  <Words>752</Words>
  <Application>Microsoft Office PowerPoint</Application>
  <PresentationFormat>Custom</PresentationFormat>
  <Paragraphs>26</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ＭＳ 明朝</vt:lpstr>
      <vt:lpstr>Arial</vt:lpstr>
      <vt:lpstr>Calibri</vt:lpstr>
      <vt:lpstr>Cambria</vt:lpstr>
      <vt:lpstr>Helvetica</vt:lpstr>
      <vt:lpstr>Times</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Clapsaddle</dc:creator>
  <cp:lastModifiedBy>Sargent, Kieran Gregory</cp:lastModifiedBy>
  <cp:revision>267</cp:revision>
  <cp:lastPrinted>2014-03-11T18:42:08Z</cp:lastPrinted>
  <dcterms:created xsi:type="dcterms:W3CDTF">2011-08-16T16:17:04Z</dcterms:created>
  <dcterms:modified xsi:type="dcterms:W3CDTF">2018-11-21T18:43:35Z</dcterms:modified>
</cp:coreProperties>
</file>