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49" autoAdjust="0"/>
    <p:restoredTop sz="94259" autoAdjust="0"/>
  </p:normalViewPr>
  <p:slideViewPr>
    <p:cSldViewPr snapToGrid="0">
      <p:cViewPr>
        <p:scale>
          <a:sx n="33" d="100"/>
          <a:sy n="33" d="100"/>
        </p:scale>
        <p:origin x="-1784" y="-489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71086074714969"/>
          <c:y val="4.3650793650793648E-2"/>
          <c:w val="0.82742840939348983"/>
          <c:h val="0.81110192837465567"/>
        </c:manualLayout>
      </c:layout>
      <c:barChart>
        <c:barDir val="col"/>
        <c:grouping val="clustered"/>
        <c:varyColors val="0"/>
        <c:ser>
          <c:idx val="0"/>
          <c:order val="0"/>
          <c:tx>
            <c:strRef>
              <c:f>Sheet1!$B$1</c:f>
              <c:strCache>
                <c:ptCount val="1"/>
                <c:pt idx="0">
                  <c:v>No Statistics</c:v>
                </c:pt>
              </c:strCache>
            </c:strRef>
          </c:tx>
          <c:spPr>
            <a:solidFill>
              <a:srgbClr val="4472C4"/>
            </a:solidFill>
            <a:ln>
              <a:noFill/>
            </a:ln>
            <a:effectLst/>
          </c:spPr>
          <c:invertIfNegative val="0"/>
          <c:errBars>
            <c:errBarType val="both"/>
            <c:errValType val="cust"/>
            <c:noEndCap val="0"/>
            <c:plus>
              <c:numRef>
                <c:f>Sheet1!$E$2:$E$4</c:f>
                <c:numCache>
                  <c:formatCode>General</c:formatCode>
                  <c:ptCount val="3"/>
                  <c:pt idx="0">
                    <c:v>0.16</c:v>
                  </c:pt>
                  <c:pt idx="1">
                    <c:v>0.16</c:v>
                  </c:pt>
                  <c:pt idx="2">
                    <c:v>0.16</c:v>
                  </c:pt>
                </c:numCache>
              </c:numRef>
            </c:plus>
            <c:minus>
              <c:numRef>
                <c:f>Sheet1!$E$2:$E$4</c:f>
                <c:numCache>
                  <c:formatCode>General</c:formatCode>
                  <c:ptCount val="3"/>
                  <c:pt idx="0">
                    <c:v>0.16</c:v>
                  </c:pt>
                  <c:pt idx="1">
                    <c:v>0.16</c:v>
                  </c:pt>
                  <c:pt idx="2">
                    <c:v>0.16</c:v>
                  </c:pt>
                </c:numCache>
              </c:numRef>
            </c:minus>
            <c:spPr>
              <a:noFill/>
              <a:ln w="9525" cap="flat" cmpd="sng" algn="ctr">
                <a:solidFill>
                  <a:schemeClr val="tx1">
                    <a:lumMod val="65000"/>
                    <a:lumOff val="35000"/>
                  </a:schemeClr>
                </a:solidFill>
                <a:round/>
              </a:ln>
              <a:effectLst/>
            </c:spPr>
          </c:errBars>
          <c:cat>
            <c:strRef>
              <c:f>Sheet1!$A$2:$A$4</c:f>
              <c:strCache>
                <c:ptCount val="3"/>
                <c:pt idx="0">
                  <c:v>Negative Story</c:v>
                </c:pt>
                <c:pt idx="1">
                  <c:v>No Story</c:v>
                </c:pt>
                <c:pt idx="2">
                  <c:v>Positive Story</c:v>
                </c:pt>
              </c:strCache>
            </c:strRef>
          </c:cat>
          <c:val>
            <c:numRef>
              <c:f>Sheet1!$B$2:$B$4</c:f>
              <c:numCache>
                <c:formatCode>General</c:formatCode>
                <c:ptCount val="3"/>
                <c:pt idx="0">
                  <c:v>2.16</c:v>
                </c:pt>
                <c:pt idx="1">
                  <c:v>2.0099999999999998</c:v>
                </c:pt>
                <c:pt idx="2">
                  <c:v>2.14</c:v>
                </c:pt>
              </c:numCache>
            </c:numRef>
          </c:val>
          <c:extLst>
            <c:ext xmlns:c16="http://schemas.microsoft.com/office/drawing/2014/chart" uri="{C3380CC4-5D6E-409C-BE32-E72D297353CC}">
              <c16:uniqueId val="{00000000-1110-4AF3-BBD4-B12FB5FA6203}"/>
            </c:ext>
          </c:extLst>
        </c:ser>
        <c:ser>
          <c:idx val="1"/>
          <c:order val="1"/>
          <c:tx>
            <c:strRef>
              <c:f>Sheet1!$C$1</c:f>
              <c:strCache>
                <c:ptCount val="1"/>
                <c:pt idx="0">
                  <c:v>Received Statistics</c:v>
                </c:pt>
              </c:strCache>
            </c:strRef>
          </c:tx>
          <c:spPr>
            <a:solidFill>
              <a:schemeClr val="accent4">
                <a:lumMod val="60000"/>
                <a:lumOff val="40000"/>
              </a:schemeClr>
            </a:solidFill>
            <a:ln>
              <a:noFill/>
            </a:ln>
            <a:effectLst/>
          </c:spPr>
          <c:invertIfNegative val="0"/>
          <c:errBars>
            <c:errBarType val="both"/>
            <c:errValType val="cust"/>
            <c:noEndCap val="0"/>
            <c:plus>
              <c:numRef>
                <c:f>Sheet1!$F$2:$F$4</c:f>
                <c:numCache>
                  <c:formatCode>General</c:formatCode>
                  <c:ptCount val="3"/>
                  <c:pt idx="0">
                    <c:v>0.16</c:v>
                  </c:pt>
                  <c:pt idx="1">
                    <c:v>0.16</c:v>
                  </c:pt>
                  <c:pt idx="2">
                    <c:v>0.16</c:v>
                  </c:pt>
                </c:numCache>
              </c:numRef>
            </c:plus>
            <c:minus>
              <c:numRef>
                <c:f>Sheet1!$F$2:$F$4</c:f>
                <c:numCache>
                  <c:formatCode>General</c:formatCode>
                  <c:ptCount val="3"/>
                  <c:pt idx="0">
                    <c:v>0.16</c:v>
                  </c:pt>
                  <c:pt idx="1">
                    <c:v>0.16</c:v>
                  </c:pt>
                  <c:pt idx="2">
                    <c:v>0.16</c:v>
                  </c:pt>
                </c:numCache>
              </c:numRef>
            </c:minus>
            <c:spPr>
              <a:noFill/>
              <a:ln w="9525" cap="flat" cmpd="sng" algn="ctr">
                <a:solidFill>
                  <a:schemeClr val="tx1">
                    <a:lumMod val="65000"/>
                    <a:lumOff val="35000"/>
                  </a:schemeClr>
                </a:solidFill>
                <a:round/>
              </a:ln>
              <a:effectLst/>
            </c:spPr>
          </c:errBars>
          <c:cat>
            <c:strRef>
              <c:f>Sheet1!$A$2:$A$4</c:f>
              <c:strCache>
                <c:ptCount val="3"/>
                <c:pt idx="0">
                  <c:v>Negative Story</c:v>
                </c:pt>
                <c:pt idx="1">
                  <c:v>No Story</c:v>
                </c:pt>
                <c:pt idx="2">
                  <c:v>Positive Story</c:v>
                </c:pt>
              </c:strCache>
            </c:strRef>
          </c:cat>
          <c:val>
            <c:numRef>
              <c:f>Sheet1!$C$2:$C$4</c:f>
              <c:numCache>
                <c:formatCode>General</c:formatCode>
                <c:ptCount val="3"/>
                <c:pt idx="0">
                  <c:v>1.99</c:v>
                </c:pt>
                <c:pt idx="1">
                  <c:v>1.96</c:v>
                </c:pt>
                <c:pt idx="2">
                  <c:v>1.88</c:v>
                </c:pt>
              </c:numCache>
            </c:numRef>
          </c:val>
          <c:extLst>
            <c:ext xmlns:c16="http://schemas.microsoft.com/office/drawing/2014/chart" uri="{C3380CC4-5D6E-409C-BE32-E72D297353CC}">
              <c16:uniqueId val="{00000001-1110-4AF3-BBD4-B12FB5FA6203}"/>
            </c:ext>
          </c:extLst>
        </c:ser>
        <c:dLbls>
          <c:showLegendKey val="0"/>
          <c:showVal val="0"/>
          <c:showCatName val="0"/>
          <c:showSerName val="0"/>
          <c:showPercent val="0"/>
          <c:showBubbleSize val="0"/>
        </c:dLbls>
        <c:gapWidth val="219"/>
        <c:overlap val="-27"/>
        <c:axId val="373248240"/>
        <c:axId val="373251848"/>
      </c:barChart>
      <c:catAx>
        <c:axId val="373248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73251848"/>
        <c:crosses val="autoZero"/>
        <c:auto val="1"/>
        <c:lblAlgn val="ctr"/>
        <c:lblOffset val="100"/>
        <c:noMultiLvlLbl val="0"/>
      </c:catAx>
      <c:valAx>
        <c:axId val="373251848"/>
        <c:scaling>
          <c:orientation val="minMax"/>
          <c:max val="5"/>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a:t>Low Negativity---------High Negativity</a:t>
                </a:r>
              </a:p>
            </c:rich>
          </c:tx>
          <c:layout>
            <c:manualLayout>
              <c:xMode val="edge"/>
              <c:yMode val="edge"/>
              <c:x val="2.0192890908399298E-2"/>
              <c:y val="7.8772911650506497E-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73248240"/>
        <c:crosses val="autoZero"/>
        <c:crossBetween val="between"/>
        <c:majorUnit val="1"/>
      </c:valAx>
      <c:spPr>
        <a:noFill/>
        <a:ln>
          <a:noFill/>
        </a:ln>
        <a:effectLst/>
      </c:spPr>
    </c:plotArea>
    <c:legend>
      <c:legendPos val="b"/>
      <c:layout>
        <c:manualLayout>
          <c:xMode val="edge"/>
          <c:yMode val="edge"/>
          <c:x val="0.41576079031787694"/>
          <c:y val="5.2082864641919767E-2"/>
          <c:w val="0.37663786097884011"/>
          <c:h val="0.20109824081907118"/>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4/22/2019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11164135" y="8232082"/>
            <a:ext cx="9184764"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21013804" y="8232082"/>
            <a:ext cx="19740436"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20" name="Straight Connector 19"/>
          <p:cNvCxnSpPr/>
          <p:nvPr userDrawn="1"/>
        </p:nvCxnSpPr>
        <p:spPr>
          <a:xfrm>
            <a:off x="20681407" y="7629108"/>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0831736" y="7629108"/>
            <a:ext cx="0" cy="1870561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1662545" y="26334720"/>
            <a:ext cx="190188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13" Type="http://schemas.openxmlformats.org/officeDocument/2006/relationships/image" Target="../media/image6.png"/><Relationship Id="rId3" Type="http://schemas.openxmlformats.org/officeDocument/2006/relationships/hyperlink" Target="http://psycnet.apa.org/doi/10.1037/0022-3514.39.4.578" TargetMode="External"/><Relationship Id="rId7" Type="http://schemas.openxmlformats.org/officeDocument/2006/relationships/hyperlink" Target="http://psycnet.apa.org/doi/10.1037/a0033707" TargetMode="External"/><Relationship Id="rId12" Type="http://schemas.openxmlformats.org/officeDocument/2006/relationships/image" Target="../media/image5.gif"/><Relationship Id="rId2" Type="http://schemas.openxmlformats.org/officeDocument/2006/relationships/hyperlink" Target="http://psycnet.apa.org/doi/10.1111/j.1559-1816.1977.tb00750.x" TargetMode="External"/><Relationship Id="rId1" Type="http://schemas.openxmlformats.org/officeDocument/2006/relationships/slideLayout" Target="../slideLayouts/slideLayout1.xml"/><Relationship Id="rId6" Type="http://schemas.openxmlformats.org/officeDocument/2006/relationships/hyperlink" Target="http://psycnet.apa.org/doi/10.1177/014616727900500407" TargetMode="External"/><Relationship Id="rId11" Type="http://schemas.openxmlformats.org/officeDocument/2006/relationships/image" Target="../media/image4.png"/><Relationship Id="rId5" Type="http://schemas.openxmlformats.org/officeDocument/2006/relationships/hyperlink" Target="http://dx.doi.org/10.1037/0022-3514.32.5.932" TargetMode="External"/><Relationship Id="rId10" Type="http://schemas.openxmlformats.org/officeDocument/2006/relationships/chart" Target="../charts/chart1.xml"/><Relationship Id="rId4" Type="http://schemas.openxmlformats.org/officeDocument/2006/relationships/hyperlink" Target="http://psycnet.apa.org/doi/10.1037/0022-3514.71.4.654" TargetMode="External"/><Relationship Id="rId9" Type="http://schemas.openxmlformats.org/officeDocument/2006/relationships/image" Target="../media/image3.jpeg"/><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068016" y="5636523"/>
            <a:ext cx="39973991" cy="307429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42" name="Title 1"/>
          <p:cNvSpPr>
            <a:spLocks noGrp="1"/>
          </p:cNvSpPr>
          <p:nvPr>
            <p:ph type="ctrTitle"/>
          </p:nvPr>
        </p:nvSpPr>
        <p:spPr>
          <a:xfrm>
            <a:off x="1963112" y="1561646"/>
            <a:ext cx="34198560" cy="1926476"/>
          </a:xfrm>
        </p:spPr>
        <p:txBody>
          <a:bodyPr>
            <a:normAutofit/>
          </a:bodyPr>
          <a:lstStyle/>
          <a:p>
            <a:pPr algn="l"/>
            <a:r>
              <a:rPr lang="en-US" sz="11000" b="1" i="1" dirty="0">
                <a:latin typeface="Times New Roman" panose="02020603050405020304" pitchFamily="18" charset="0"/>
                <a:cs typeface="Times New Roman" panose="02020603050405020304" pitchFamily="18" charset="0"/>
              </a:rPr>
              <a:t>Attitudes on Immigrants – Stories vs. Statistics</a:t>
            </a:r>
            <a:endParaRPr lang="en-US" sz="11000" dirty="0">
              <a:latin typeface="Times New Roman" panose="02020603050405020304" pitchFamily="18" charset="0"/>
              <a:cs typeface="Times New Roman" panose="02020603050405020304" pitchFamily="18" charset="0"/>
            </a:endParaRPr>
          </a:p>
        </p:txBody>
      </p:sp>
      <p:sp>
        <p:nvSpPr>
          <p:cNvPr id="43" name="Title 1"/>
          <p:cNvSpPr txBox="1">
            <a:spLocks/>
          </p:cNvSpPr>
          <p:nvPr/>
        </p:nvSpPr>
        <p:spPr>
          <a:xfrm>
            <a:off x="1859619" y="3514064"/>
            <a:ext cx="34198560" cy="1926475"/>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Times New Roman" panose="02020603050405020304" pitchFamily="18" charset="0"/>
                <a:cs typeface="Times New Roman" panose="02020603050405020304" pitchFamily="18" charset="0"/>
              </a:rPr>
              <a:t>Student Researcher: Emmanuel Castellanos, Psychology</a:t>
            </a:r>
            <a:br>
              <a:rPr lang="en-US" sz="6000" cap="small" dirty="0">
                <a:solidFill>
                  <a:srgbClr val="DD9E11"/>
                </a:solidFill>
                <a:latin typeface="Times New Roman" panose="02020603050405020304" pitchFamily="18" charset="0"/>
                <a:cs typeface="Times New Roman" panose="02020603050405020304" pitchFamily="18" charset="0"/>
              </a:rPr>
            </a:br>
            <a:r>
              <a:rPr lang="en-US" sz="6000" cap="small" dirty="0">
                <a:solidFill>
                  <a:srgbClr val="DD9E11"/>
                </a:solidFill>
                <a:latin typeface="Times New Roman" panose="02020603050405020304" pitchFamily="18" charset="0"/>
                <a:cs typeface="Times New Roman" panose="02020603050405020304" pitchFamily="18" charset="0"/>
              </a:rPr>
              <a:t>Faculty: Dr. April Bleske-Rechek, Psychology</a:t>
            </a:r>
          </a:p>
        </p:txBody>
      </p:sp>
      <p:sp>
        <p:nvSpPr>
          <p:cNvPr id="44" name="TextBox 43"/>
          <p:cNvSpPr txBox="1"/>
          <p:nvPr/>
        </p:nvSpPr>
        <p:spPr>
          <a:xfrm>
            <a:off x="1557287" y="5650191"/>
            <a:ext cx="10366549" cy="1015663"/>
          </a:xfrm>
          <a:prstGeom prst="rect">
            <a:avLst/>
          </a:prstGeom>
          <a:noFill/>
        </p:spPr>
        <p:txBody>
          <a:bodyPr wrap="square" rtlCol="0">
            <a:spAutoFit/>
          </a:bodyPr>
          <a:lstStyle/>
          <a:p>
            <a:pPr algn="ctr"/>
            <a:r>
              <a:rPr lang="en-US" sz="6000" cap="small" dirty="0">
                <a:solidFill>
                  <a:srgbClr val="DD9E11"/>
                </a:solidFill>
                <a:latin typeface="Times New Roman" panose="02020603050405020304" pitchFamily="18" charset="0"/>
                <a:cs typeface="Times New Roman" panose="02020603050405020304" pitchFamily="18" charset="0"/>
              </a:rPr>
              <a:t>Abstract</a:t>
            </a:r>
          </a:p>
        </p:txBody>
      </p:sp>
      <p:sp>
        <p:nvSpPr>
          <p:cNvPr id="46" name="TextBox 45"/>
          <p:cNvSpPr txBox="1"/>
          <p:nvPr/>
        </p:nvSpPr>
        <p:spPr>
          <a:xfrm>
            <a:off x="13996374" y="8549307"/>
            <a:ext cx="12461375" cy="1015663"/>
          </a:xfrm>
          <a:prstGeom prst="rect">
            <a:avLst/>
          </a:prstGeom>
          <a:noFill/>
        </p:spPr>
        <p:txBody>
          <a:bodyPr wrap="square" rtlCol="0">
            <a:spAutoFit/>
          </a:bodyPr>
          <a:lstStyle/>
          <a:p>
            <a:pPr algn="ctr"/>
            <a:r>
              <a:rPr lang="en-US" sz="6000" cap="small" dirty="0">
                <a:solidFill>
                  <a:srgbClr val="DD9E11"/>
                </a:solidFill>
                <a:latin typeface="Times New Roman" panose="02020603050405020304" pitchFamily="18" charset="0"/>
                <a:cs typeface="Times New Roman" panose="02020603050405020304" pitchFamily="18" charset="0"/>
              </a:rPr>
              <a:t>Materials &amp; Method</a:t>
            </a:r>
          </a:p>
        </p:txBody>
      </p:sp>
      <p:sp>
        <p:nvSpPr>
          <p:cNvPr id="48" name="TextBox 47">
            <a:extLst/>
          </p:cNvPr>
          <p:cNvSpPr txBox="1"/>
          <p:nvPr/>
        </p:nvSpPr>
        <p:spPr>
          <a:xfrm>
            <a:off x="1288525" y="6484760"/>
            <a:ext cx="11172316" cy="11603176"/>
          </a:xfrm>
          <a:prstGeom prst="rect">
            <a:avLst/>
          </a:prstGeom>
          <a:noFill/>
        </p:spPr>
        <p:txBody>
          <a:bodyPr wrap="square" rtlCol="0">
            <a:spAutoFit/>
          </a:bodyPr>
          <a:lstStyle/>
          <a:p>
            <a:pPr algn="just"/>
            <a:r>
              <a:rPr lang="en-US" sz="3400" dirty="0">
                <a:latin typeface="Times New Roman" panose="02020603050405020304" pitchFamily="18" charset="0"/>
                <a:cs typeface="Times New Roman" panose="02020603050405020304" pitchFamily="18" charset="0"/>
              </a:rPr>
              <a:t>The topic of immigration is a politically polarizing issue despite the U.S.A.’s characterization as a post-racial nation-state. In the current research, we tested the hypothesis that people’s attitudes about immigration are influenced more by exposure to vivid, emotional stories about an immigrant than by exposure to non-partisan statistics about immigrants. Participants were 369 undergraduate students enrolled at a public, Midwestern university in the U.S.A. In the study, some participants were exposed to a positive story about an undocumented immigrant, some to a negative story, and some to no story at all. In addition, half of the participants in each story condition were exposed to national statistics about immigration through a “Did you know?” quiz, while the other half in each story condition were not exposed to the statistics. Then, all participants reported their attitudes toward immigrants. Data analysis revealed that attitudes towards immigrants were moderate-to-positive regardless of condition, and exposure to the non-partisan statistics had a small, positive effect on attitudes. The current findings suggest that statistics </a:t>
            </a:r>
            <a:r>
              <a:rPr lang="en-US" sz="3400" i="1" dirty="0">
                <a:latin typeface="Times New Roman" panose="02020603050405020304" pitchFamily="18" charset="0"/>
                <a:cs typeface="Times New Roman" panose="02020603050405020304" pitchFamily="18" charset="0"/>
              </a:rPr>
              <a:t>can </a:t>
            </a:r>
            <a:r>
              <a:rPr lang="en-US" sz="3400" dirty="0">
                <a:latin typeface="Times New Roman" panose="02020603050405020304" pitchFamily="18" charset="0"/>
                <a:cs typeface="Times New Roman" panose="02020603050405020304" pitchFamily="18" charset="0"/>
              </a:rPr>
              <a:t>sway attitudes; however, we question whether the findings will replicate in a sample drawn from a more politically and educationally diverse population.</a:t>
            </a:r>
          </a:p>
        </p:txBody>
      </p:sp>
      <p:sp>
        <p:nvSpPr>
          <p:cNvPr id="50" name="TextBox 49">
            <a:extLst/>
          </p:cNvPr>
          <p:cNvSpPr txBox="1"/>
          <p:nvPr/>
        </p:nvSpPr>
        <p:spPr>
          <a:xfrm>
            <a:off x="14672752" y="5650191"/>
            <a:ext cx="10884361" cy="1015663"/>
          </a:xfrm>
          <a:prstGeom prst="rect">
            <a:avLst/>
          </a:prstGeom>
          <a:noFill/>
        </p:spPr>
        <p:txBody>
          <a:bodyPr wrap="square" rtlCol="0">
            <a:spAutoFit/>
          </a:bodyPr>
          <a:lstStyle/>
          <a:p>
            <a:pPr algn="ctr"/>
            <a:r>
              <a:rPr lang="en-US" sz="6000" cap="small" dirty="0">
                <a:solidFill>
                  <a:srgbClr val="DD9E11"/>
                </a:solidFill>
                <a:latin typeface="Times New Roman" panose="02020603050405020304" pitchFamily="18" charset="0"/>
                <a:cs typeface="Times New Roman" panose="02020603050405020304" pitchFamily="18" charset="0"/>
              </a:rPr>
              <a:t>Participants</a:t>
            </a:r>
          </a:p>
        </p:txBody>
      </p:sp>
      <p:sp>
        <p:nvSpPr>
          <p:cNvPr id="51" name="TextBox 50">
            <a:extLst/>
          </p:cNvPr>
          <p:cNvSpPr txBox="1"/>
          <p:nvPr/>
        </p:nvSpPr>
        <p:spPr>
          <a:xfrm>
            <a:off x="13716713" y="6615814"/>
            <a:ext cx="12796440" cy="2554545"/>
          </a:xfrm>
          <a:prstGeom prst="rect">
            <a:avLst/>
          </a:prstGeom>
          <a:noFill/>
        </p:spPr>
        <p:txBody>
          <a:bodyPr wrap="square" rtlCol="0">
            <a:spAutoFit/>
          </a:bodyPr>
          <a:lstStyle/>
          <a:p>
            <a:pPr algn="just"/>
            <a:r>
              <a:rPr lang="en-US" sz="3200" dirty="0">
                <a:latin typeface="Times New Roman" panose="02020603050405020304" pitchFamily="18" charset="0"/>
                <a:cs typeface="Times New Roman" panose="02020603050405020304" pitchFamily="18" charset="0"/>
              </a:rPr>
              <a:t>A total of 387 participants were gathered from undergraduate courses at the University of Wisconsin-</a:t>
            </a:r>
            <a:r>
              <a:rPr lang="en-US" sz="3200" dirty="0" err="1">
                <a:latin typeface="Times New Roman" panose="02020603050405020304" pitchFamily="18" charset="0"/>
                <a:cs typeface="Times New Roman" panose="02020603050405020304" pitchFamily="18" charset="0"/>
              </a:rPr>
              <a:t>Eau</a:t>
            </a:r>
            <a:r>
              <a:rPr lang="en-US" sz="3200" dirty="0">
                <a:latin typeface="Times New Roman" panose="02020603050405020304" pitchFamily="18" charset="0"/>
                <a:cs typeface="Times New Roman" panose="02020603050405020304" pitchFamily="18" charset="0"/>
              </a:rPr>
              <a:t> Claire. Student participation was voluntary. After data were entered, researchers omitted participants who failed the manipulation check and participants with incomplete data (final </a:t>
            </a:r>
            <a:r>
              <a:rPr lang="en-US" sz="3200" i="1" dirty="0">
                <a:latin typeface="Times New Roman" panose="02020603050405020304" pitchFamily="18" charset="0"/>
                <a:cs typeface="Times New Roman" panose="02020603050405020304" pitchFamily="18" charset="0"/>
              </a:rPr>
              <a:t>N</a:t>
            </a:r>
            <a:r>
              <a:rPr lang="en-US" sz="3200" dirty="0">
                <a:latin typeface="Times New Roman" panose="02020603050405020304" pitchFamily="18" charset="0"/>
                <a:cs typeface="Times New Roman" panose="02020603050405020304" pitchFamily="18" charset="0"/>
              </a:rPr>
              <a:t> = 369).</a:t>
            </a:r>
          </a:p>
          <a:p>
            <a:pPr algn="just"/>
            <a:endParaRPr lang="en-US" sz="3200" dirty="0">
              <a:latin typeface="Times New Roman" panose="02020603050405020304" pitchFamily="18" charset="0"/>
              <a:cs typeface="Times New Roman" panose="02020603050405020304" pitchFamily="18" charset="0"/>
            </a:endParaRPr>
          </a:p>
        </p:txBody>
      </p:sp>
      <p:sp>
        <p:nvSpPr>
          <p:cNvPr id="52" name="TextBox 51">
            <a:extLst/>
          </p:cNvPr>
          <p:cNvSpPr txBox="1"/>
          <p:nvPr/>
        </p:nvSpPr>
        <p:spPr>
          <a:xfrm>
            <a:off x="1298385" y="31820881"/>
            <a:ext cx="25199592" cy="5539978"/>
          </a:xfrm>
          <a:prstGeom prst="rect">
            <a:avLst/>
          </a:prstGeom>
          <a:noFill/>
        </p:spPr>
        <p:txBody>
          <a:bodyPr wrap="square" rtlCol="0">
            <a:spAutoFit/>
          </a:bodyPr>
          <a:lstStyle/>
          <a:p>
            <a:r>
              <a:rPr lang="en-US" sz="5400" cap="small" dirty="0">
                <a:solidFill>
                  <a:schemeClr val="accent1">
                    <a:lumMod val="50000"/>
                  </a:schemeClr>
                </a:solidFill>
                <a:latin typeface="Times New Roman" panose="02020603050405020304" pitchFamily="18" charset="0"/>
                <a:cs typeface="Times New Roman" panose="02020603050405020304" pitchFamily="18" charset="0"/>
              </a:rPr>
              <a:t>References</a:t>
            </a:r>
          </a:p>
          <a:p>
            <a:r>
              <a:rPr lang="en-US" sz="2000" dirty="0" err="1">
                <a:latin typeface="Times New Roman" panose="02020603050405020304" pitchFamily="18" charset="0"/>
                <a:cs typeface="Times New Roman" panose="02020603050405020304" pitchFamily="18" charset="0"/>
              </a:rPr>
              <a:t>Borgida</a:t>
            </a:r>
            <a:r>
              <a:rPr lang="en-US" sz="2000" dirty="0">
                <a:latin typeface="Times New Roman" panose="02020603050405020304" pitchFamily="18" charset="0"/>
                <a:cs typeface="Times New Roman" panose="02020603050405020304" pitchFamily="18" charset="0"/>
              </a:rPr>
              <a:t>, E., &amp; Nisbett, R. E. (1977). The differential impact of abstract vs. concrete information on decisions. </a:t>
            </a:r>
            <a:r>
              <a:rPr lang="en-US" sz="2000" i="1" dirty="0">
                <a:latin typeface="Times New Roman" panose="02020603050405020304" pitchFamily="18" charset="0"/>
                <a:cs typeface="Times New Roman" panose="02020603050405020304" pitchFamily="18" charset="0"/>
              </a:rPr>
              <a:t>Journal of Applied Social Psychology, 7</a:t>
            </a:r>
            <a:r>
              <a:rPr lang="en-US" sz="2000" dirty="0">
                <a:latin typeface="Times New Roman" panose="02020603050405020304" pitchFamily="18" charset="0"/>
                <a:cs typeface="Times New Roman" panose="02020603050405020304" pitchFamily="18" charset="0"/>
              </a:rPr>
              <a:t>(3), 258-271.</a:t>
            </a:r>
          </a:p>
          <a:p>
            <a:r>
              <a:rPr lang="en-US" sz="2000" u="sng" dirty="0">
                <a:latin typeface="Times New Roman" panose="02020603050405020304" pitchFamily="18" charset="0"/>
                <a:cs typeface="Times New Roman" panose="02020603050405020304" pitchFamily="18" charset="0"/>
                <a:hlinkClick r:id="rId2"/>
              </a:rPr>
              <a:t>http://dx.doi.org/10.1111/j.1559-1816.1977.tb00750.x</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Hamill, R., Wilson, T. D., &amp; Nisbett, R. E. (1980). Insensitivity to sample bias: Generalizing from atypical cases. </a:t>
            </a:r>
            <a:r>
              <a:rPr lang="en-US" sz="2000" i="1" dirty="0">
                <a:latin typeface="Times New Roman" panose="02020603050405020304" pitchFamily="18" charset="0"/>
                <a:cs typeface="Times New Roman" panose="02020603050405020304" pitchFamily="18" charset="0"/>
              </a:rPr>
              <a:t>Journal of Personality and Social Psychology, 39</a:t>
            </a:r>
            <a:r>
              <a:rPr lang="en-US" sz="2000" dirty="0">
                <a:latin typeface="Times New Roman" panose="02020603050405020304" pitchFamily="18" charset="0"/>
                <a:cs typeface="Times New Roman" panose="02020603050405020304" pitchFamily="18" charset="0"/>
              </a:rPr>
              <a:t>(4), 578-589.</a:t>
            </a:r>
          </a:p>
          <a:p>
            <a:r>
              <a:rPr lang="en-US" sz="2000" u="sng" dirty="0">
                <a:latin typeface="Times New Roman" panose="02020603050405020304" pitchFamily="18" charset="0"/>
                <a:cs typeface="Times New Roman" panose="02020603050405020304" pitchFamily="18" charset="0"/>
                <a:hlinkClick r:id="rId3"/>
              </a:rPr>
              <a:t>http://dx.doi.org/10.1037/0022-3514.39.4.578</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Henderson-King, E. I., &amp; Nisbett, R. E. (1996). Anti-Black prejudice as a function of exposure to the negative behavior of a single Black person. </a:t>
            </a:r>
            <a:r>
              <a:rPr lang="en-US" sz="2000" i="1" dirty="0">
                <a:latin typeface="Times New Roman" panose="02020603050405020304" pitchFamily="18" charset="0"/>
                <a:cs typeface="Times New Roman" panose="02020603050405020304" pitchFamily="18" charset="0"/>
              </a:rPr>
              <a:t>Journal of Personality and Social Psychology, 71</a:t>
            </a:r>
            <a:r>
              <a:rPr lang="en-US" sz="2000" dirty="0">
                <a:latin typeface="Times New Roman" panose="02020603050405020304" pitchFamily="18" charset="0"/>
                <a:cs typeface="Times New Roman" panose="02020603050405020304" pitchFamily="18" charset="0"/>
              </a:rPr>
              <a:t>(4), 654-664.</a:t>
            </a:r>
          </a:p>
          <a:p>
            <a:r>
              <a:rPr lang="en-US" sz="2000" u="sng" dirty="0">
                <a:latin typeface="Times New Roman" panose="02020603050405020304" pitchFamily="18" charset="0"/>
                <a:cs typeface="Times New Roman" panose="02020603050405020304" pitchFamily="18" charset="0"/>
                <a:hlinkClick r:id="rId4"/>
              </a:rPr>
              <a:t>http://dx.doi.org/10.1037/0022-3514.71.4.654</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Nisbett, R. E., &amp; </a:t>
            </a:r>
            <a:r>
              <a:rPr lang="en-US" sz="2000" dirty="0" err="1">
                <a:latin typeface="Times New Roman" panose="02020603050405020304" pitchFamily="18" charset="0"/>
                <a:cs typeface="Times New Roman" panose="02020603050405020304" pitchFamily="18" charset="0"/>
              </a:rPr>
              <a:t>Borgida</a:t>
            </a:r>
            <a:r>
              <a:rPr lang="en-US" sz="2000" dirty="0">
                <a:latin typeface="Times New Roman" panose="02020603050405020304" pitchFamily="18" charset="0"/>
                <a:cs typeface="Times New Roman" panose="02020603050405020304" pitchFamily="18" charset="0"/>
              </a:rPr>
              <a:t>, E. (1975). Attribution and the psychology of prediction. </a:t>
            </a:r>
            <a:r>
              <a:rPr lang="en-US" sz="2000" i="1" dirty="0">
                <a:latin typeface="Times New Roman" panose="02020603050405020304" pitchFamily="18" charset="0"/>
                <a:cs typeface="Times New Roman" panose="02020603050405020304" pitchFamily="18" charset="0"/>
              </a:rPr>
              <a:t>Journal of Personality and Social Psychology, 32</a:t>
            </a:r>
            <a:r>
              <a:rPr lang="en-US" sz="2000" dirty="0">
                <a:latin typeface="Times New Roman" panose="02020603050405020304" pitchFamily="18" charset="0"/>
                <a:cs typeface="Times New Roman" panose="02020603050405020304" pitchFamily="18" charset="0"/>
              </a:rPr>
              <a:t>(5), 932-943.</a:t>
            </a:r>
          </a:p>
          <a:p>
            <a:r>
              <a:rPr lang="en-US" sz="2000" u="sng" dirty="0">
                <a:latin typeface="Times New Roman" panose="02020603050405020304" pitchFamily="18" charset="0"/>
                <a:cs typeface="Times New Roman" panose="02020603050405020304" pitchFamily="18" charset="0"/>
                <a:hlinkClick r:id="rId5"/>
              </a:rPr>
              <a:t>http://dx.doi.org/10.1037/0022-3514.32.5.932</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Pettigrew, T. F. (1979). The ultimate attribution error: Extending Allport's cognitive analysis of prejudice. </a:t>
            </a:r>
            <a:r>
              <a:rPr lang="en-US" sz="2000" i="1" dirty="0">
                <a:latin typeface="Times New Roman" panose="02020603050405020304" pitchFamily="18" charset="0"/>
                <a:cs typeface="Times New Roman" panose="02020603050405020304" pitchFamily="18" charset="0"/>
              </a:rPr>
              <a:t>Personality and Social Psychology Bulletin, 5</a:t>
            </a:r>
            <a:r>
              <a:rPr lang="en-US" sz="2000" dirty="0">
                <a:latin typeface="Times New Roman" panose="02020603050405020304" pitchFamily="18" charset="0"/>
                <a:cs typeface="Times New Roman" panose="02020603050405020304" pitchFamily="18" charset="0"/>
              </a:rPr>
              <a:t>(4), 461-476.</a:t>
            </a:r>
          </a:p>
          <a:p>
            <a:r>
              <a:rPr lang="en-US" sz="2000" u="sng" dirty="0">
                <a:latin typeface="Times New Roman" panose="02020603050405020304" pitchFamily="18" charset="0"/>
                <a:cs typeface="Times New Roman" panose="02020603050405020304" pitchFamily="18" charset="0"/>
                <a:hlinkClick r:id="rId6"/>
              </a:rPr>
              <a:t>http://dx.doi.org/10.1177/014616727900500407</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Varela, J. G., Gonzalez, E., Jr., Clark, J. W., Cramer, R. J., &amp; Crosby, J. W. (2013). Development and preliminary validation of the Negative Attitude Toward Immigrants Scale. </a:t>
            </a:r>
            <a:r>
              <a:rPr lang="en-US" sz="2000" i="1" dirty="0">
                <a:latin typeface="Times New Roman" panose="02020603050405020304" pitchFamily="18" charset="0"/>
                <a:cs typeface="Times New Roman" panose="02020603050405020304" pitchFamily="18" charset="0"/>
              </a:rPr>
              <a:t>Journal of Latina/o Psychology, 1</a:t>
            </a:r>
            <a:r>
              <a:rPr lang="en-US" sz="2000" dirty="0">
                <a:latin typeface="Times New Roman" panose="02020603050405020304" pitchFamily="18" charset="0"/>
                <a:cs typeface="Times New Roman" panose="02020603050405020304" pitchFamily="18" charset="0"/>
              </a:rPr>
              <a:t>(3), 155-170.</a:t>
            </a:r>
          </a:p>
          <a:p>
            <a:r>
              <a:rPr lang="en-US" sz="2000" u="sng" dirty="0">
                <a:latin typeface="Times New Roman" panose="02020603050405020304" pitchFamily="18" charset="0"/>
                <a:cs typeface="Times New Roman" panose="02020603050405020304" pitchFamily="18" charset="0"/>
                <a:hlinkClick r:id="rId7"/>
              </a:rPr>
              <a:t>http://dx.doi.org/10.1037/a0033707</a:t>
            </a:r>
            <a:endParaRPr lang="en-US" sz="2000" dirty="0">
              <a:latin typeface="Times New Roman" panose="02020603050405020304" pitchFamily="18" charset="0"/>
              <a:cs typeface="Times New Roman" panose="02020603050405020304" pitchFamily="18" charset="0"/>
            </a:endParaRPr>
          </a:p>
          <a:p>
            <a:endParaRPr lang="en-US" sz="5400" cap="small" dirty="0">
              <a:latin typeface="Times New Roman" panose="02020603050405020304" pitchFamily="18" charset="0"/>
              <a:cs typeface="Times New Roman" panose="02020603050405020304" pitchFamily="18" charset="0"/>
            </a:endParaRPr>
          </a:p>
        </p:txBody>
      </p:sp>
      <p:sp>
        <p:nvSpPr>
          <p:cNvPr id="53" name="TextBox 52">
            <a:extLst/>
          </p:cNvPr>
          <p:cNvSpPr txBox="1"/>
          <p:nvPr/>
        </p:nvSpPr>
        <p:spPr>
          <a:xfrm>
            <a:off x="1298386" y="30212283"/>
            <a:ext cx="25199591" cy="2431435"/>
          </a:xfrm>
          <a:prstGeom prst="rect">
            <a:avLst/>
          </a:prstGeom>
          <a:noFill/>
        </p:spPr>
        <p:txBody>
          <a:bodyPr wrap="square" rtlCol="0">
            <a:spAutoFit/>
          </a:bodyPr>
          <a:lstStyle/>
          <a:p>
            <a:r>
              <a:rPr lang="en-US" sz="4400" cap="small" dirty="0">
                <a:solidFill>
                  <a:schemeClr val="accent1">
                    <a:lumMod val="50000"/>
                  </a:schemeClr>
                </a:solidFill>
                <a:latin typeface="Times New Roman" panose="02020603050405020304" pitchFamily="18" charset="0"/>
                <a:cs typeface="Times New Roman" panose="02020603050405020304" pitchFamily="18" charset="0"/>
              </a:rPr>
              <a:t>Acknowledgements </a:t>
            </a:r>
          </a:p>
          <a:p>
            <a:pPr algn="just"/>
            <a:r>
              <a:rPr lang="en-US" sz="2400" dirty="0">
                <a:latin typeface="Times New Roman" panose="02020603050405020304" pitchFamily="18" charset="0"/>
                <a:cs typeface="Times New Roman" panose="02020603050405020304" pitchFamily="18" charset="0"/>
              </a:rPr>
              <a:t>This research is supported by the Office of Research and Sponsored Programs at UWEC. </a:t>
            </a:r>
          </a:p>
          <a:p>
            <a:pPr algn="just"/>
            <a:r>
              <a:rPr lang="en-US" sz="2400" dirty="0">
                <a:latin typeface="Times New Roman" panose="02020603050405020304" pitchFamily="18" charset="0"/>
                <a:cs typeface="Times New Roman" panose="02020603050405020304" pitchFamily="18" charset="0"/>
              </a:rPr>
              <a:t>We thank our colleagues in psychology and in the IDEP lab for helpful discussions of this topic, and we thank LTS for printing this poster. </a:t>
            </a:r>
          </a:p>
          <a:p>
            <a:pPr algn="just"/>
            <a:r>
              <a:rPr lang="en-US" sz="2400" dirty="0">
                <a:latin typeface="Times New Roman" panose="02020603050405020304" pitchFamily="18" charset="0"/>
                <a:cs typeface="Times New Roman" panose="02020603050405020304" pitchFamily="18" charset="0"/>
              </a:rPr>
              <a:t>We would like to thank our funding sources:  Our ORSP SREU grant and the McNair Program.</a:t>
            </a:r>
          </a:p>
          <a:p>
            <a:endParaRPr lang="en-US" sz="3600" cap="small" dirty="0">
              <a:latin typeface="Times New Roman" panose="02020603050405020304" pitchFamily="18" charset="0"/>
              <a:cs typeface="Times New Roman" panose="02020603050405020304" pitchFamily="18" charset="0"/>
            </a:endParaRPr>
          </a:p>
        </p:txBody>
      </p:sp>
      <p:sp>
        <p:nvSpPr>
          <p:cNvPr id="57" name="TextBox 56">
            <a:extLst/>
          </p:cNvPr>
          <p:cNvSpPr txBox="1"/>
          <p:nvPr/>
        </p:nvSpPr>
        <p:spPr>
          <a:xfrm>
            <a:off x="13345760" y="16293662"/>
            <a:ext cx="13209507" cy="13757612"/>
          </a:xfrm>
          <a:prstGeom prst="rect">
            <a:avLst/>
          </a:prstGeom>
          <a:no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Positive</a:t>
            </a:r>
            <a:r>
              <a:rPr lang="en-US" sz="3200" b="1" dirty="0">
                <a:latin typeface="Times New Roman" panose="02020603050405020304" pitchFamily="18" charset="0"/>
                <a:cs typeface="Times New Roman" panose="02020603050405020304" pitchFamily="18" charset="0"/>
              </a:rPr>
              <a:t> </a:t>
            </a:r>
            <a:r>
              <a:rPr lang="en-US" sz="3600" b="1" dirty="0">
                <a:latin typeface="Times New Roman" panose="02020603050405020304" pitchFamily="18" charset="0"/>
                <a:cs typeface="Times New Roman" panose="02020603050405020304" pitchFamily="18" charset="0"/>
              </a:rPr>
              <a:t>Story</a:t>
            </a:r>
            <a:endParaRPr lang="en-US" sz="3200" b="1" dirty="0">
              <a:latin typeface="Times New Roman" panose="02020603050405020304" pitchFamily="18" charset="0"/>
              <a:cs typeface="Times New Roman" panose="02020603050405020304" pitchFamily="18" charset="0"/>
            </a:endParaRPr>
          </a:p>
          <a:p>
            <a:pPr algn="just"/>
            <a:r>
              <a:rPr lang="en-US" sz="2400" dirty="0">
                <a:latin typeface="Times New Roman" panose="02020603050405020304" pitchFamily="18" charset="0"/>
                <a:cs typeface="Times New Roman" panose="02020603050405020304" pitchFamily="18" charset="0"/>
              </a:rPr>
              <a:t>Gerardo came to the United States of America, undocumented, when he was 18. Upon arriving to the USA, he enrolled in classes and earned his General Equivalency Diploma (GED). He immediately looked for landscaping work and other manual labor to pay for necessities. Within a couple of years, he established himself as an active member of his local community, where he attended weekly meetings about how to improve the neighborhoods and plan community festivals. After a few years in the USA, Gerardo got married and, with his wife, established a network of community friends who help incoming immigrants assimilate to the local culture. He is now 55 years old and has been working with the same construction company for twelve years. His two children are in high school, and although he has not applied for residency, he has instead saved a good chunk of money to help his children pay for college. Gerardo’s English has improved with time and, because of his bilingual skill, he now helps with retention coordination at his construction company.</a:t>
            </a:r>
          </a:p>
          <a:p>
            <a:pPr algn="ctr"/>
            <a:r>
              <a:rPr lang="en-US" sz="3600" b="1" dirty="0">
                <a:latin typeface="Times New Roman" panose="02020603050405020304" pitchFamily="18" charset="0"/>
                <a:cs typeface="Times New Roman" panose="02020603050405020304" pitchFamily="18" charset="0"/>
              </a:rPr>
              <a:t>Negative Story</a:t>
            </a:r>
          </a:p>
          <a:p>
            <a:pPr algn="just"/>
            <a:r>
              <a:rPr lang="en-US" sz="2400" dirty="0">
                <a:latin typeface="Times New Roman" panose="02020603050405020304" pitchFamily="18" charset="0"/>
                <a:cs typeface="Times New Roman" panose="02020603050405020304" pitchFamily="18" charset="0"/>
              </a:rPr>
              <a:t>Gerardo came to the United States of America, undocumented, when he was 18. Upon arriving to the USA, he was encouraged to attend classes that would help him earn his General Equivalency Diploma (GED), but he decided not to. He initially relied on selling marijuana to pay for necessities. Within a couple of months, he obtained part-time service jobs, but because of his poor English could not communicate well with others and was forced to work alongside other undocumented Spanish-speaking immigrants. Regardless, he was fired from those positions because of his unreliable work ethic and so continued to sell drugs. The majority of his clients are students from the local high school who he sees walking home after classes. Now, at 21 years old, Gerardo has fathered two children; he is not an active part of either of their lives and is moving from state to state to avoid paying child support to their mother. He asks for government assistance to afford food and shelter, and each month he sends any extra money he makes back to Mexico. </a:t>
            </a:r>
          </a:p>
          <a:p>
            <a:pPr algn="ctr"/>
            <a:r>
              <a:rPr lang="en-US" sz="3600" b="1" dirty="0">
                <a:latin typeface="Times New Roman" panose="02020603050405020304" pitchFamily="18" charset="0"/>
                <a:cs typeface="Times New Roman" panose="02020603050405020304" pitchFamily="18" charset="0"/>
              </a:rPr>
              <a:t>Select Statistics (of 10 provided)</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Did you know that 3 out of 4 immigrants are lawful immigrants?</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Did you know that 1 million immigrants receive lawful permanent resident status in the U.S.A. each year?</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Did you know that undocumented immigrants cannot legally receive welfare or Medicare?</a:t>
            </a:r>
          </a:p>
          <a:p>
            <a:endParaRPr lang="en-US" sz="2400" dirty="0">
              <a:latin typeface="Times New Roman" panose="02020603050405020304" pitchFamily="18" charset="0"/>
              <a:cs typeface="Times New Roman" panose="02020603050405020304" pitchFamily="18" charset="0"/>
            </a:endParaRPr>
          </a:p>
          <a:p>
            <a:pPr algn="ctr"/>
            <a:r>
              <a:rPr lang="en-US" sz="3600" b="1" dirty="0">
                <a:latin typeface="Times New Roman" panose="02020603050405020304" pitchFamily="18" charset="0"/>
                <a:cs typeface="Times New Roman" panose="02020603050405020304" pitchFamily="18" charset="0"/>
              </a:rPr>
              <a:t>DV: Select NATIS Questions (out of 12)</a:t>
            </a:r>
          </a:p>
          <a:p>
            <a:r>
              <a:rPr lang="en-US" sz="2400" dirty="0">
                <a:latin typeface="Times New Roman" panose="02020603050405020304" pitchFamily="18" charset="0"/>
                <a:cs typeface="Times New Roman" panose="02020603050405020304" pitchFamily="18" charset="0"/>
              </a:rPr>
              <a:t>The NATIS is assessed on a five point scale from (Completely disagree to Completely Agree).</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Immigrants should be given the same rights as native citizens. (rev)</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Immigrants do not have valid reasons for leaving their native country.</a:t>
            </a: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Immigrants are a threat to national security.</a:t>
            </a:r>
          </a:p>
        </p:txBody>
      </p:sp>
      <p:sp>
        <p:nvSpPr>
          <p:cNvPr id="58" name="TextBox 57">
            <a:extLst/>
          </p:cNvPr>
          <p:cNvSpPr txBox="1"/>
          <p:nvPr/>
        </p:nvSpPr>
        <p:spPr>
          <a:xfrm>
            <a:off x="13593265" y="10732582"/>
            <a:ext cx="13014475" cy="304698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Participants were randomly assigned to one of six research conditions. These conditions were created by the combination of two independent variables. The first independent variable, story, had three levels: Positive Story, Negative Story, and No Story. The second IV, statistics, had two levels: Statistics and No Statistics. All participants reported their demographics and completed an assessment of their attitudes toward immigrants (dependent variable).</a:t>
            </a:r>
          </a:p>
        </p:txBody>
      </p:sp>
      <p:graphicFrame>
        <p:nvGraphicFramePr>
          <p:cNvPr id="59" name="Table 58">
            <a:extLst/>
          </p:cNvPr>
          <p:cNvGraphicFramePr>
            <a:graphicFrameLocks noGrp="1"/>
          </p:cNvGraphicFramePr>
          <p:nvPr>
            <p:extLst>
              <p:ext uri="{D42A27DB-BD31-4B8C-83A1-F6EECF244321}">
                <p14:modId xmlns:p14="http://schemas.microsoft.com/office/powerpoint/2010/main" val="1947031338"/>
              </p:ext>
            </p:extLst>
          </p:nvPr>
        </p:nvGraphicFramePr>
        <p:xfrm>
          <a:off x="13537432" y="13953361"/>
          <a:ext cx="12826164" cy="2148222"/>
        </p:xfrm>
        <a:graphic>
          <a:graphicData uri="http://schemas.openxmlformats.org/drawingml/2006/table">
            <a:tbl>
              <a:tblPr/>
              <a:tblGrid>
                <a:gridCol w="2137694">
                  <a:extLst>
                    <a:ext uri="{9D8B030D-6E8A-4147-A177-3AD203B41FA5}">
                      <a16:colId xmlns:a16="http://schemas.microsoft.com/office/drawing/2014/main" val="3832367483"/>
                    </a:ext>
                  </a:extLst>
                </a:gridCol>
                <a:gridCol w="2137694">
                  <a:extLst>
                    <a:ext uri="{9D8B030D-6E8A-4147-A177-3AD203B41FA5}">
                      <a16:colId xmlns:a16="http://schemas.microsoft.com/office/drawing/2014/main" val="1622982274"/>
                    </a:ext>
                  </a:extLst>
                </a:gridCol>
                <a:gridCol w="2137694">
                  <a:extLst>
                    <a:ext uri="{9D8B030D-6E8A-4147-A177-3AD203B41FA5}">
                      <a16:colId xmlns:a16="http://schemas.microsoft.com/office/drawing/2014/main" val="3315379931"/>
                    </a:ext>
                  </a:extLst>
                </a:gridCol>
                <a:gridCol w="2137694">
                  <a:extLst>
                    <a:ext uri="{9D8B030D-6E8A-4147-A177-3AD203B41FA5}">
                      <a16:colId xmlns:a16="http://schemas.microsoft.com/office/drawing/2014/main" val="2151071829"/>
                    </a:ext>
                  </a:extLst>
                </a:gridCol>
                <a:gridCol w="2137694">
                  <a:extLst>
                    <a:ext uri="{9D8B030D-6E8A-4147-A177-3AD203B41FA5}">
                      <a16:colId xmlns:a16="http://schemas.microsoft.com/office/drawing/2014/main" val="1417800298"/>
                    </a:ext>
                  </a:extLst>
                </a:gridCol>
                <a:gridCol w="2137694">
                  <a:extLst>
                    <a:ext uri="{9D8B030D-6E8A-4147-A177-3AD203B41FA5}">
                      <a16:colId xmlns:a16="http://schemas.microsoft.com/office/drawing/2014/main" val="697019763"/>
                    </a:ext>
                  </a:extLst>
                </a:gridCol>
              </a:tblGrid>
              <a:tr h="451885">
                <a:tc>
                  <a:txBody>
                    <a:bodyPr/>
                    <a:lstStyle/>
                    <a:p>
                      <a:pPr algn="ctr" rtl="0" fontAlgn="t">
                        <a:spcBef>
                          <a:spcPts val="0"/>
                        </a:spcBef>
                        <a:spcAft>
                          <a:spcPts val="0"/>
                        </a:spcAft>
                      </a:pPr>
                      <a:r>
                        <a:rPr lang="en-US" sz="2400" b="1" i="0" u="none" strike="noStrike" dirty="0">
                          <a:solidFill>
                            <a:srgbClr val="000000"/>
                          </a:solidFill>
                          <a:effectLst/>
                          <a:latin typeface="Times New Roman" panose="02020603050405020304" pitchFamily="18" charset="0"/>
                          <a:cs typeface="Times New Roman" panose="02020603050405020304" pitchFamily="18" charset="0"/>
                        </a:rPr>
                        <a:t>Condition 1</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1" i="0" u="none" strike="noStrike">
                          <a:solidFill>
                            <a:srgbClr val="000000"/>
                          </a:solidFill>
                          <a:effectLst/>
                          <a:latin typeface="Times New Roman" panose="02020603050405020304" pitchFamily="18" charset="0"/>
                          <a:cs typeface="Times New Roman" panose="02020603050405020304" pitchFamily="18" charset="0"/>
                        </a:rPr>
                        <a:t>Condition 2</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1" i="0" u="none" strike="noStrike" dirty="0">
                          <a:solidFill>
                            <a:srgbClr val="000000"/>
                          </a:solidFill>
                          <a:effectLst/>
                          <a:latin typeface="Times New Roman" panose="02020603050405020304" pitchFamily="18" charset="0"/>
                          <a:cs typeface="Times New Roman" panose="02020603050405020304" pitchFamily="18" charset="0"/>
                        </a:rPr>
                        <a:t>Condition 3</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1" i="0" u="none" strike="noStrike">
                          <a:solidFill>
                            <a:srgbClr val="000000"/>
                          </a:solidFill>
                          <a:effectLst/>
                          <a:latin typeface="Times New Roman" panose="02020603050405020304" pitchFamily="18" charset="0"/>
                          <a:cs typeface="Times New Roman" panose="02020603050405020304" pitchFamily="18" charset="0"/>
                        </a:rPr>
                        <a:t>Condition 4</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1" i="0" u="none" strike="noStrike">
                          <a:solidFill>
                            <a:srgbClr val="000000"/>
                          </a:solidFill>
                          <a:effectLst/>
                          <a:latin typeface="Times New Roman" panose="02020603050405020304" pitchFamily="18" charset="0"/>
                          <a:cs typeface="Times New Roman" panose="02020603050405020304" pitchFamily="18" charset="0"/>
                        </a:rPr>
                        <a:t>Condition 5</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1" i="0" u="none" strike="noStrike">
                          <a:solidFill>
                            <a:srgbClr val="000000"/>
                          </a:solidFill>
                          <a:effectLst/>
                          <a:latin typeface="Times New Roman" panose="02020603050405020304" pitchFamily="18" charset="0"/>
                          <a:cs typeface="Times New Roman" panose="02020603050405020304" pitchFamily="18" charset="0"/>
                        </a:rPr>
                        <a:t>Condition 6</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1338450"/>
                  </a:ext>
                </a:extLst>
              </a:tr>
              <a:tr h="669942">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Positive Story</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a:solidFill>
                            <a:srgbClr val="000000"/>
                          </a:solidFill>
                          <a:effectLst/>
                          <a:latin typeface="Times New Roman" panose="02020603050405020304" pitchFamily="18" charset="0"/>
                          <a:cs typeface="Times New Roman" panose="02020603050405020304" pitchFamily="18" charset="0"/>
                        </a:rPr>
                        <a:t>Positive Story</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a:solidFill>
                            <a:srgbClr val="000000"/>
                          </a:solidFill>
                          <a:effectLst/>
                          <a:latin typeface="Times New Roman" panose="02020603050405020304" pitchFamily="18" charset="0"/>
                          <a:cs typeface="Times New Roman" panose="02020603050405020304" pitchFamily="18" charset="0"/>
                        </a:rPr>
                        <a:t>Negative Story</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a:solidFill>
                            <a:srgbClr val="000000"/>
                          </a:solidFill>
                          <a:effectLst/>
                          <a:latin typeface="Times New Roman" panose="02020603050405020304" pitchFamily="18" charset="0"/>
                          <a:cs typeface="Times New Roman" panose="02020603050405020304" pitchFamily="18" charset="0"/>
                        </a:rPr>
                        <a:t>Negative Story</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No Story</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No Story</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8699072"/>
                  </a:ext>
                </a:extLst>
              </a:tr>
              <a:tr h="451885">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Statistics</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No Statistics</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Statistics</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a:solidFill>
                            <a:srgbClr val="000000"/>
                          </a:solidFill>
                          <a:effectLst/>
                          <a:latin typeface="Times New Roman" panose="02020603050405020304" pitchFamily="18" charset="0"/>
                          <a:cs typeface="Times New Roman" panose="02020603050405020304" pitchFamily="18" charset="0"/>
                        </a:rPr>
                        <a:t>No Statistics</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Statistics</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No Statistics</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9122411"/>
                  </a:ext>
                </a:extLst>
              </a:tr>
              <a:tr h="373562">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DV</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a:solidFill>
                            <a:srgbClr val="000000"/>
                          </a:solidFill>
                          <a:effectLst/>
                          <a:latin typeface="Times New Roman" panose="02020603050405020304" pitchFamily="18" charset="0"/>
                          <a:cs typeface="Times New Roman" panose="02020603050405020304" pitchFamily="18" charset="0"/>
                        </a:rPr>
                        <a:t>DV</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DV</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DV</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a:solidFill>
                            <a:srgbClr val="000000"/>
                          </a:solidFill>
                          <a:effectLst/>
                          <a:latin typeface="Times New Roman" panose="02020603050405020304" pitchFamily="18" charset="0"/>
                          <a:cs typeface="Times New Roman" panose="02020603050405020304" pitchFamily="18" charset="0"/>
                        </a:rPr>
                        <a:t>DV</a:t>
                      </a:r>
                      <a:endParaRPr lang="en-US" sz="24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t">
                        <a:spcBef>
                          <a:spcPts val="0"/>
                        </a:spcBef>
                        <a:spcAft>
                          <a:spcPts val="0"/>
                        </a:spcAft>
                      </a:pPr>
                      <a:r>
                        <a:rPr lang="en-US" sz="2400" b="0" i="0" u="none" strike="noStrike" dirty="0">
                          <a:solidFill>
                            <a:srgbClr val="000000"/>
                          </a:solidFill>
                          <a:effectLst/>
                          <a:latin typeface="Times New Roman" panose="02020603050405020304" pitchFamily="18" charset="0"/>
                          <a:cs typeface="Times New Roman" panose="02020603050405020304" pitchFamily="18" charset="0"/>
                        </a:rPr>
                        <a:t>DV</a:t>
                      </a:r>
                      <a:endParaRPr lang="en-US" sz="24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4849254"/>
                  </a:ext>
                </a:extLst>
              </a:tr>
            </a:tbl>
          </a:graphicData>
        </a:graphic>
      </p:graphicFrame>
      <p:sp>
        <p:nvSpPr>
          <p:cNvPr id="60" name="TextBox 59">
            <a:extLst/>
          </p:cNvPr>
          <p:cNvSpPr txBox="1"/>
          <p:nvPr/>
        </p:nvSpPr>
        <p:spPr>
          <a:xfrm>
            <a:off x="27313758" y="27416688"/>
            <a:ext cx="13943045" cy="1015663"/>
          </a:xfrm>
          <a:prstGeom prst="rect">
            <a:avLst/>
          </a:prstGeom>
          <a:noFill/>
        </p:spPr>
        <p:txBody>
          <a:bodyPr wrap="square" rtlCol="0">
            <a:spAutoFit/>
          </a:bodyPr>
          <a:lstStyle/>
          <a:p>
            <a:pPr algn="ctr"/>
            <a:r>
              <a:rPr lang="en-US" sz="6000" cap="small" dirty="0">
                <a:solidFill>
                  <a:srgbClr val="DD9E11"/>
                </a:solidFill>
                <a:latin typeface="Times New Roman" panose="02020603050405020304" pitchFamily="18" charset="0"/>
                <a:cs typeface="Times New Roman" panose="02020603050405020304" pitchFamily="18" charset="0"/>
              </a:rPr>
              <a:t>Conclusion</a:t>
            </a:r>
          </a:p>
        </p:txBody>
      </p:sp>
      <p:sp>
        <p:nvSpPr>
          <p:cNvPr id="61" name="TextBox 60">
            <a:extLst/>
          </p:cNvPr>
          <p:cNvSpPr txBox="1"/>
          <p:nvPr/>
        </p:nvSpPr>
        <p:spPr>
          <a:xfrm>
            <a:off x="27200586" y="5747021"/>
            <a:ext cx="13817632" cy="1015663"/>
          </a:xfrm>
          <a:prstGeom prst="rect">
            <a:avLst/>
          </a:prstGeom>
          <a:noFill/>
        </p:spPr>
        <p:txBody>
          <a:bodyPr wrap="square" rtlCol="0">
            <a:spAutoFit/>
          </a:bodyPr>
          <a:lstStyle/>
          <a:p>
            <a:pPr algn="ctr"/>
            <a:r>
              <a:rPr lang="en-US" sz="6000" cap="small" dirty="0">
                <a:solidFill>
                  <a:srgbClr val="DD9E11"/>
                </a:solidFill>
                <a:latin typeface="Times New Roman" panose="02020603050405020304" pitchFamily="18" charset="0"/>
                <a:cs typeface="Times New Roman" panose="02020603050405020304" pitchFamily="18" charset="0"/>
              </a:rPr>
              <a:t>Results</a:t>
            </a:r>
          </a:p>
        </p:txBody>
      </p:sp>
      <p:pic>
        <p:nvPicPr>
          <p:cNvPr id="54" name="Picture 6" descr="Related image">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9456888" y="1550619"/>
            <a:ext cx="4104311" cy="1663910"/>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 descr="https://bleske-rechek.com/images/logo.jpg">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41281" y="1033845"/>
            <a:ext cx="2600473" cy="2532398"/>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Connector 25"/>
          <p:cNvCxnSpPr>
            <a:cxnSpLocks/>
          </p:cNvCxnSpPr>
          <p:nvPr/>
        </p:nvCxnSpPr>
        <p:spPr>
          <a:xfrm>
            <a:off x="1104899" y="5636523"/>
            <a:ext cx="39596411"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cxnSpLocks/>
          </p:cNvCxnSpPr>
          <p:nvPr/>
        </p:nvCxnSpPr>
        <p:spPr>
          <a:xfrm flipH="1" flipV="1">
            <a:off x="13049702" y="5750500"/>
            <a:ext cx="81262" cy="24347807"/>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cxnSpLocks/>
          </p:cNvCxnSpPr>
          <p:nvPr/>
        </p:nvCxnSpPr>
        <p:spPr>
          <a:xfrm flipH="1" flipV="1">
            <a:off x="26948360" y="5750500"/>
            <a:ext cx="187485" cy="3056985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cxnSpLocks/>
          </p:cNvCxnSpPr>
          <p:nvPr/>
        </p:nvCxnSpPr>
        <p:spPr>
          <a:xfrm>
            <a:off x="1068016" y="30048396"/>
            <a:ext cx="26030946" cy="49911"/>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73" name="Chart 72"/>
          <p:cNvGraphicFramePr/>
          <p:nvPr>
            <p:extLst>
              <p:ext uri="{D42A27DB-BD31-4B8C-83A1-F6EECF244321}">
                <p14:modId xmlns:p14="http://schemas.microsoft.com/office/powerpoint/2010/main" val="3989472163"/>
              </p:ext>
            </p:extLst>
          </p:nvPr>
        </p:nvGraphicFramePr>
        <p:xfrm>
          <a:off x="27214556" y="17735943"/>
          <a:ext cx="5779771" cy="4974252"/>
        </p:xfrm>
        <a:graphic>
          <a:graphicData uri="http://schemas.openxmlformats.org/drawingml/2006/chart">
            <c:chart xmlns:c="http://schemas.openxmlformats.org/drawingml/2006/chart" xmlns:r="http://schemas.openxmlformats.org/officeDocument/2006/relationships" r:id="rId10"/>
          </a:graphicData>
        </a:graphic>
      </p:graphicFrame>
      <p:pic>
        <p:nvPicPr>
          <p:cNvPr id="75" name="Picture 74"/>
          <p:cNvPicPr>
            <a:picLocks noChangeAspect="1"/>
          </p:cNvPicPr>
          <p:nvPr/>
        </p:nvPicPr>
        <p:blipFill rotWithShape="1">
          <a:blip r:embed="rId11"/>
          <a:srcRect r="25623"/>
          <a:stretch/>
        </p:blipFill>
        <p:spPr>
          <a:xfrm>
            <a:off x="27248462" y="12869598"/>
            <a:ext cx="5745865" cy="4104433"/>
          </a:xfrm>
          <a:prstGeom prst="rect">
            <a:avLst/>
          </a:prstGeom>
          <a:solidFill>
            <a:srgbClr val="4472C4"/>
          </a:solidFill>
        </p:spPr>
      </p:pic>
      <p:sp>
        <p:nvSpPr>
          <p:cNvPr id="35" name="TextBox 34">
            <a:extLst>
              <a:ext uri="{FF2B5EF4-FFF2-40B4-BE49-F238E27FC236}">
                <a16:creationId xmlns:a16="http://schemas.microsoft.com/office/drawing/2014/main" id="{4B688DAB-C794-48C9-BBA0-845A00AA20AC}"/>
              </a:ext>
            </a:extLst>
          </p:cNvPr>
          <p:cNvSpPr txBox="1"/>
          <p:nvPr/>
        </p:nvSpPr>
        <p:spPr>
          <a:xfrm>
            <a:off x="457607" y="17920509"/>
            <a:ext cx="12461375" cy="1015663"/>
          </a:xfrm>
          <a:prstGeom prst="rect">
            <a:avLst/>
          </a:prstGeom>
          <a:noFill/>
        </p:spPr>
        <p:txBody>
          <a:bodyPr wrap="square" rtlCol="0">
            <a:spAutoFit/>
          </a:bodyPr>
          <a:lstStyle/>
          <a:p>
            <a:pPr algn="ctr"/>
            <a:r>
              <a:rPr lang="en-US" sz="6000" cap="small" dirty="0">
                <a:solidFill>
                  <a:srgbClr val="DD9E11"/>
                </a:solidFill>
                <a:latin typeface="Times New Roman" panose="02020603050405020304" pitchFamily="18" charset="0"/>
                <a:cs typeface="Times New Roman" panose="02020603050405020304" pitchFamily="18" charset="0"/>
              </a:rPr>
              <a:t>Background</a:t>
            </a:r>
          </a:p>
        </p:txBody>
      </p:sp>
      <p:sp>
        <p:nvSpPr>
          <p:cNvPr id="7" name="TextBox 6">
            <a:extLst>
              <a:ext uri="{FF2B5EF4-FFF2-40B4-BE49-F238E27FC236}">
                <a16:creationId xmlns:a16="http://schemas.microsoft.com/office/drawing/2014/main" id="{27127FA0-B1E0-4AEB-82E0-FB7B0FEFFAFF}"/>
              </a:ext>
            </a:extLst>
          </p:cNvPr>
          <p:cNvSpPr txBox="1"/>
          <p:nvPr/>
        </p:nvSpPr>
        <p:spPr>
          <a:xfrm>
            <a:off x="33152712" y="6937254"/>
            <a:ext cx="7730910" cy="20713363"/>
          </a:xfrm>
          <a:prstGeom prst="rect">
            <a:avLst/>
          </a:prstGeom>
          <a:noFill/>
        </p:spPr>
        <p:txBody>
          <a:bodyPr wrap="square" rtlCol="0">
            <a:spAutoFit/>
          </a:bodyPr>
          <a:lstStyle/>
          <a:p>
            <a:pPr algn="just"/>
            <a:r>
              <a:rPr lang="en-US" sz="2800" b="1" dirty="0">
                <a:latin typeface="Times New Roman" panose="02020603050405020304" pitchFamily="18" charset="0"/>
                <a:cs typeface="Times New Roman" panose="02020603050405020304" pitchFamily="18" charset="0"/>
              </a:rPr>
              <a:t>Finding 1:</a:t>
            </a:r>
          </a:p>
          <a:p>
            <a:pPr algn="just"/>
            <a:r>
              <a:rPr lang="en-US" sz="2600" dirty="0">
                <a:latin typeface="Times New Roman" panose="02020603050405020304" pitchFamily="18" charset="0"/>
                <a:cs typeface="Times New Roman" panose="02020603050405020304" pitchFamily="18" charset="0"/>
              </a:rPr>
              <a:t>In the sample as a whole, attitudes towards immigrants were skewed (</a:t>
            </a:r>
            <a:r>
              <a:rPr lang="en-US" sz="2600" i="1" dirty="0">
                <a:latin typeface="Times New Roman" panose="02020603050405020304" pitchFamily="18" charset="0"/>
                <a:cs typeface="Times New Roman" panose="02020603050405020304" pitchFamily="18" charset="0"/>
              </a:rPr>
              <a:t>N</a:t>
            </a:r>
            <a:r>
              <a:rPr lang="en-US" sz="2600" dirty="0">
                <a:latin typeface="Times New Roman" panose="02020603050405020304" pitchFamily="18" charset="0"/>
                <a:cs typeface="Times New Roman" panose="02020603050405020304" pitchFamily="18" charset="0"/>
              </a:rPr>
              <a:t>=369, </a:t>
            </a:r>
            <a:r>
              <a:rPr lang="en-US" sz="2600" i="1" dirty="0">
                <a:latin typeface="Times New Roman" panose="02020603050405020304" pitchFamily="18" charset="0"/>
                <a:cs typeface="Times New Roman" panose="02020603050405020304" pitchFamily="18" charset="0"/>
              </a:rPr>
              <a:t>M</a:t>
            </a:r>
            <a:r>
              <a:rPr lang="en-US" sz="2600" dirty="0">
                <a:latin typeface="Times New Roman" panose="02020603050405020304" pitchFamily="18" charset="0"/>
                <a:cs typeface="Times New Roman" panose="02020603050405020304" pitchFamily="18" charset="0"/>
              </a:rPr>
              <a:t>=2.03, </a:t>
            </a:r>
            <a:r>
              <a:rPr lang="en-US" sz="2600" i="1" dirty="0">
                <a:latin typeface="Times New Roman" panose="02020603050405020304" pitchFamily="18" charset="0"/>
                <a:cs typeface="Times New Roman" panose="02020603050405020304" pitchFamily="18" charset="0"/>
              </a:rPr>
              <a:t>SD</a:t>
            </a:r>
            <a:r>
              <a:rPr lang="en-US" sz="2600" dirty="0">
                <a:latin typeface="Times New Roman" panose="02020603050405020304" pitchFamily="18" charset="0"/>
                <a:cs typeface="Times New Roman" panose="02020603050405020304" pitchFamily="18" charset="0"/>
              </a:rPr>
              <a:t>=0.65), with the vast majority of responses below the midpoint. The histogram to the left shows participants’ composite scores on the Negative Attitude Towards Immigrant Scale (NATIS). The NATIS showed high internal reliability (α=.92). On the NATIS, lower scores imply less negative attitudes towards immigrants. Our hypothesis that the overall mean attitude towards immigrants would be negative was not confirmed. There were only a few participants whose score reflected negative attitudes towards immigrants.</a:t>
            </a:r>
            <a:endParaRPr lang="en-US" sz="1800" dirty="0">
              <a:latin typeface="Times New Roman" panose="02020603050405020304" pitchFamily="18" charset="0"/>
              <a:cs typeface="Times New Roman" panose="02020603050405020304" pitchFamily="18" charset="0"/>
            </a:endParaRPr>
          </a:p>
          <a:p>
            <a:pPr algn="just"/>
            <a:endParaRPr lang="en-US" sz="2800" dirty="0">
              <a:latin typeface="Times New Roman" panose="02020603050405020304" pitchFamily="18" charset="0"/>
              <a:cs typeface="Times New Roman" panose="02020603050405020304" pitchFamily="18" charset="0"/>
            </a:endParaRPr>
          </a:p>
          <a:p>
            <a:pPr algn="just"/>
            <a:r>
              <a:rPr lang="en-US" sz="2800" b="1" dirty="0">
                <a:latin typeface="Times New Roman" panose="02020603050405020304" pitchFamily="18" charset="0"/>
                <a:cs typeface="Times New Roman" panose="02020603050405020304" pitchFamily="18" charset="0"/>
              </a:rPr>
              <a:t>Finding 2:</a:t>
            </a:r>
          </a:p>
          <a:p>
            <a:pPr algn="just"/>
            <a:r>
              <a:rPr lang="en-US" sz="2600" dirty="0">
                <a:latin typeface="Times New Roman" panose="02020603050405020304" pitchFamily="18" charset="0"/>
                <a:cs typeface="Times New Roman" panose="02020603050405020304" pitchFamily="18" charset="0"/>
              </a:rPr>
              <a:t>Our second hypothesis was that exposure to true statistics about immigrants would not affect people’s attitudes towards immigrants. In fact, providing statistics had a small negative effect on negativity towards immigrants, </a:t>
            </a:r>
            <a:r>
              <a:rPr lang="en-US" sz="2600" i="1" dirty="0">
                <a:latin typeface="Times New Roman" panose="02020603050405020304" pitchFamily="18" charset="0"/>
                <a:cs typeface="Times New Roman" panose="02020603050405020304" pitchFamily="18" charset="0"/>
              </a:rPr>
              <a:t>F</a:t>
            </a:r>
            <a:r>
              <a:rPr lang="en-US" sz="2600" dirty="0">
                <a:latin typeface="Times New Roman" panose="02020603050405020304" pitchFamily="18" charset="0"/>
                <a:cs typeface="Times New Roman" panose="02020603050405020304" pitchFamily="18" charset="0"/>
              </a:rPr>
              <a:t>(1,363)=5.55, </a:t>
            </a:r>
            <a:r>
              <a:rPr lang="en-US" sz="2600" i="1" dirty="0">
                <a:latin typeface="Times New Roman" panose="02020603050405020304" pitchFamily="18" charset="0"/>
                <a:cs typeface="Times New Roman" panose="02020603050405020304" pitchFamily="18" charset="0"/>
              </a:rPr>
              <a:t>p</a:t>
            </a:r>
            <a:r>
              <a:rPr lang="en-US" sz="2600" dirty="0">
                <a:latin typeface="Times New Roman" panose="02020603050405020304" pitchFamily="18" charset="0"/>
                <a:cs typeface="Times New Roman" panose="02020603050405020304" pitchFamily="18" charset="0"/>
              </a:rPr>
              <a:t>=.019, η</a:t>
            </a:r>
            <a:r>
              <a:rPr lang="en-US" sz="2600" baseline="30000" dirty="0">
                <a:latin typeface="Times New Roman" panose="02020603050405020304" pitchFamily="18" charset="0"/>
                <a:cs typeface="Times New Roman" panose="02020603050405020304" pitchFamily="18" charset="0"/>
              </a:rPr>
              <a:t>2</a:t>
            </a:r>
            <a:r>
              <a:rPr lang="en-US" sz="2600" dirty="0">
                <a:latin typeface="Times New Roman" panose="02020603050405020304" pitchFamily="18" charset="0"/>
                <a:cs typeface="Times New Roman" panose="02020603050405020304" pitchFamily="18" charset="0"/>
              </a:rPr>
              <a:t>=.02. As displayed at left, those who received statistics had less negative attitudes (</a:t>
            </a:r>
            <a:r>
              <a:rPr lang="en-US" sz="2600" i="1" dirty="0">
                <a:latin typeface="Times New Roman" panose="02020603050405020304" pitchFamily="18" charset="0"/>
                <a:cs typeface="Times New Roman" panose="02020603050405020304" pitchFamily="18" charset="0"/>
              </a:rPr>
              <a:t>M</a:t>
            </a:r>
            <a:r>
              <a:rPr lang="en-US" sz="2600" dirty="0">
                <a:latin typeface="Times New Roman" panose="02020603050405020304" pitchFamily="18" charset="0"/>
                <a:cs typeface="Times New Roman" panose="02020603050405020304" pitchFamily="18" charset="0"/>
              </a:rPr>
              <a:t>=1.95, </a:t>
            </a:r>
            <a:r>
              <a:rPr lang="en-US" sz="2600" i="1" dirty="0">
                <a:latin typeface="Times New Roman" panose="02020603050405020304" pitchFamily="18" charset="0"/>
                <a:cs typeface="Times New Roman" panose="02020603050405020304" pitchFamily="18" charset="0"/>
              </a:rPr>
              <a:t>SD</a:t>
            </a:r>
            <a:r>
              <a:rPr lang="en-US" sz="2600" dirty="0">
                <a:latin typeface="Times New Roman" panose="02020603050405020304" pitchFamily="18" charset="0"/>
                <a:cs typeface="Times New Roman" panose="02020603050405020304" pitchFamily="18" charset="0"/>
              </a:rPr>
              <a:t>=0.62) in comparison to those who did not receive statistics (</a:t>
            </a:r>
            <a:r>
              <a:rPr lang="en-US" sz="2600" i="1" dirty="0">
                <a:latin typeface="Times New Roman" panose="02020603050405020304" pitchFamily="18" charset="0"/>
                <a:cs typeface="Times New Roman" panose="02020603050405020304" pitchFamily="18" charset="0"/>
              </a:rPr>
              <a:t>M</a:t>
            </a:r>
            <a:r>
              <a:rPr lang="en-US" sz="2600" dirty="0">
                <a:latin typeface="Times New Roman" panose="02020603050405020304" pitchFamily="18" charset="0"/>
                <a:cs typeface="Times New Roman" panose="02020603050405020304" pitchFamily="18" charset="0"/>
              </a:rPr>
              <a:t>=2.11, </a:t>
            </a:r>
            <a:r>
              <a:rPr lang="en-US" sz="2600" i="1" dirty="0">
                <a:latin typeface="Times New Roman" panose="02020603050405020304" pitchFamily="18" charset="0"/>
                <a:cs typeface="Times New Roman" panose="02020603050405020304" pitchFamily="18" charset="0"/>
              </a:rPr>
              <a:t>SD</a:t>
            </a:r>
            <a:r>
              <a:rPr lang="en-US" sz="2600" dirty="0">
                <a:latin typeface="Times New Roman" panose="02020603050405020304" pitchFamily="18" charset="0"/>
                <a:cs typeface="Times New Roman" panose="02020603050405020304" pitchFamily="18" charset="0"/>
              </a:rPr>
              <a:t>=0.68). This finding suggests that being presented nonpartisan statistics about immigration may have a small but favorable effect on people’s views towards immigrants. </a:t>
            </a:r>
            <a:endParaRPr lang="en-US" sz="1800" dirty="0">
              <a:latin typeface="Times New Roman" panose="02020603050405020304" pitchFamily="18" charset="0"/>
              <a:cs typeface="Times New Roman" panose="02020603050405020304" pitchFamily="18" charset="0"/>
            </a:endParaRPr>
          </a:p>
          <a:p>
            <a:pPr algn="just"/>
            <a:endParaRPr lang="en-US" sz="2800" dirty="0">
              <a:latin typeface="Times New Roman" panose="02020603050405020304" pitchFamily="18" charset="0"/>
              <a:cs typeface="Times New Roman" panose="02020603050405020304" pitchFamily="18" charset="0"/>
            </a:endParaRPr>
          </a:p>
          <a:p>
            <a:pPr algn="just"/>
            <a:r>
              <a:rPr lang="en-US" sz="2800" b="1" dirty="0">
                <a:latin typeface="Times New Roman" panose="02020603050405020304" pitchFamily="18" charset="0"/>
                <a:cs typeface="Times New Roman" panose="02020603050405020304" pitchFamily="18" charset="0"/>
              </a:rPr>
              <a:t>Finding 3:</a:t>
            </a:r>
          </a:p>
          <a:p>
            <a:pPr algn="just"/>
            <a:r>
              <a:rPr lang="en-US" sz="2400" dirty="0">
                <a:latin typeface="Times New Roman" panose="02020603050405020304" pitchFamily="18" charset="0"/>
                <a:cs typeface="Times New Roman" panose="02020603050405020304" pitchFamily="18" charset="0"/>
              </a:rPr>
              <a:t>Although there was no overall systematic interaction between valence of story and exposure to statistics (</a:t>
            </a:r>
            <a:r>
              <a:rPr lang="en-US" sz="2400"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(2,363)=0.85, </a:t>
            </a:r>
            <a:r>
              <a:rPr lang="en-US" sz="2400" i="1" dirty="0">
                <a:latin typeface="Times New Roman" panose="02020603050405020304" pitchFamily="18" charset="0"/>
                <a:cs typeface="Times New Roman" panose="02020603050405020304" pitchFamily="18" charset="0"/>
              </a:rPr>
              <a:t>p</a:t>
            </a:r>
            <a:r>
              <a:rPr lang="en-US" sz="2400" dirty="0">
                <a:latin typeface="Times New Roman" panose="02020603050405020304" pitchFamily="18" charset="0"/>
                <a:cs typeface="Times New Roman" panose="02020603050405020304" pitchFamily="18" charset="0"/>
              </a:rPr>
              <a:t>=.426, η</a:t>
            </a:r>
            <a:r>
              <a:rPr lang="en-US" sz="2400" baseline="30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=.00), participants who received statistics in addition to the positive story reported less negative attitudes (</a:t>
            </a:r>
            <a:r>
              <a:rPr lang="en-US" sz="2400" i="1" dirty="0">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=1.88,</a:t>
            </a:r>
            <a:r>
              <a:rPr lang="en-US" sz="2400" i="1" dirty="0">
                <a:latin typeface="Times New Roman" panose="02020603050405020304" pitchFamily="18" charset="0"/>
                <a:cs typeface="Times New Roman" panose="02020603050405020304" pitchFamily="18" charset="0"/>
              </a:rPr>
              <a:t> SD</a:t>
            </a:r>
            <a:r>
              <a:rPr lang="en-US" sz="2400" dirty="0">
                <a:latin typeface="Times New Roman" panose="02020603050405020304" pitchFamily="18" charset="0"/>
                <a:cs typeface="Times New Roman" panose="02020603050405020304" pitchFamily="18" charset="0"/>
              </a:rPr>
              <a:t>=0.69) than those who received only the positive story (</a:t>
            </a:r>
            <a:r>
              <a:rPr lang="en-US" sz="2400" i="1" dirty="0">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=2.14, </a:t>
            </a:r>
            <a:r>
              <a:rPr lang="en-US" sz="2400" i="1" dirty="0">
                <a:latin typeface="Times New Roman" panose="02020603050405020304" pitchFamily="18" charset="0"/>
                <a:cs typeface="Times New Roman" panose="02020603050405020304" pitchFamily="18" charset="0"/>
              </a:rPr>
              <a:t>SD</a:t>
            </a:r>
            <a:r>
              <a:rPr lang="en-US" sz="2400" dirty="0">
                <a:latin typeface="Times New Roman" panose="02020603050405020304" pitchFamily="18" charset="0"/>
                <a:cs typeface="Times New Roman" panose="02020603050405020304" pitchFamily="18" charset="0"/>
              </a:rPr>
              <a:t>=0.69). This comparison suggests that being exposed to nonpartisan statistics may have reinforced the positive elements of the positive testimonial and thereby influenced participants’ attitudes about immigrants. Also as displayed in this graph, the negative testimonial did not have a negative effect on attitudes as we predicted it would, and the positive testimonial did not have an overall positive effect on attitudes towards immigrants. </a:t>
            </a:r>
          </a:p>
          <a:p>
            <a:pPr algn="just"/>
            <a:endParaRPr lang="en-US" sz="2400" dirty="0">
              <a:latin typeface="Times New Roman" panose="02020603050405020304" pitchFamily="18" charset="0"/>
              <a:cs typeface="Times New Roman" panose="02020603050405020304" pitchFamily="18" charset="0"/>
            </a:endParaRPr>
          </a:p>
          <a:p>
            <a:pPr algn="just"/>
            <a:r>
              <a:rPr lang="en-US" sz="2800" b="1" dirty="0">
                <a:latin typeface="Times New Roman" panose="02020603050405020304" pitchFamily="18" charset="0"/>
                <a:cs typeface="Times New Roman" panose="02020603050405020304" pitchFamily="18" charset="0"/>
              </a:rPr>
              <a:t>Finding 4:</a:t>
            </a:r>
          </a:p>
          <a:p>
            <a:pPr algn="just"/>
            <a:r>
              <a:rPr lang="en-US" sz="2400" dirty="0">
                <a:latin typeface="Times New Roman" panose="02020603050405020304" pitchFamily="18" charset="0"/>
                <a:cs typeface="Times New Roman" panose="02020603050405020304" pitchFamily="18" charset="0"/>
              </a:rPr>
              <a:t>Participants who reported that they </a:t>
            </a:r>
            <a:r>
              <a:rPr lang="en-US" sz="2400" i="1" dirty="0">
                <a:latin typeface="Times New Roman" panose="02020603050405020304" pitchFamily="18" charset="0"/>
                <a:cs typeface="Times New Roman" panose="02020603050405020304" pitchFamily="18" charset="0"/>
              </a:rPr>
              <a:t>did not </a:t>
            </a:r>
            <a:r>
              <a:rPr lang="en-US" sz="2400" dirty="0">
                <a:latin typeface="Times New Roman" panose="02020603050405020304" pitchFamily="18" charset="0"/>
                <a:cs typeface="Times New Roman" panose="02020603050405020304" pitchFamily="18" charset="0"/>
              </a:rPr>
              <a:t>have an undocumented friend reported more negative attitudes towards immigrants (</a:t>
            </a:r>
            <a:r>
              <a:rPr lang="en-US" sz="2400" i="1" dirty="0">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=2.13, </a:t>
            </a:r>
            <a:r>
              <a:rPr lang="en-US" sz="2400" i="1" dirty="0">
                <a:latin typeface="Times New Roman" panose="02020603050405020304" pitchFamily="18" charset="0"/>
                <a:cs typeface="Times New Roman" panose="02020603050405020304" pitchFamily="18" charset="0"/>
              </a:rPr>
              <a:t>SD</a:t>
            </a:r>
            <a:r>
              <a:rPr lang="en-US" sz="2400" dirty="0">
                <a:latin typeface="Times New Roman" panose="02020603050405020304" pitchFamily="18" charset="0"/>
                <a:cs typeface="Times New Roman" panose="02020603050405020304" pitchFamily="18" charset="0"/>
              </a:rPr>
              <a:t>=0.67) than did those who </a:t>
            </a:r>
            <a:r>
              <a:rPr lang="en-US" sz="2400" i="1" dirty="0">
                <a:latin typeface="Times New Roman" panose="02020603050405020304" pitchFamily="18" charset="0"/>
                <a:cs typeface="Times New Roman" panose="02020603050405020304" pitchFamily="18" charset="0"/>
              </a:rPr>
              <a:t>did </a:t>
            </a:r>
            <a:r>
              <a:rPr lang="en-US" sz="2400" dirty="0">
                <a:latin typeface="Times New Roman" panose="02020603050405020304" pitchFamily="18" charset="0"/>
                <a:cs typeface="Times New Roman" panose="02020603050405020304" pitchFamily="18" charset="0"/>
              </a:rPr>
              <a:t>(</a:t>
            </a:r>
            <a:r>
              <a:rPr lang="en-US" sz="2400" i="1" dirty="0">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=1.85, </a:t>
            </a:r>
            <a:r>
              <a:rPr lang="en-US" sz="2400" i="1" dirty="0">
                <a:latin typeface="Times New Roman" panose="02020603050405020304" pitchFamily="18" charset="0"/>
                <a:cs typeface="Times New Roman" panose="02020603050405020304" pitchFamily="18" charset="0"/>
              </a:rPr>
              <a:t>SD</a:t>
            </a:r>
            <a:r>
              <a:rPr lang="en-US" sz="2400" dirty="0">
                <a:latin typeface="Times New Roman" panose="02020603050405020304" pitchFamily="18" charset="0"/>
                <a:cs typeface="Times New Roman" panose="02020603050405020304" pitchFamily="18" charset="0"/>
              </a:rPr>
              <a:t>=0.62)</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or who were </a:t>
            </a:r>
            <a:r>
              <a:rPr lang="en-US" sz="2400" i="1" dirty="0">
                <a:latin typeface="Times New Roman" panose="02020603050405020304" pitchFamily="18" charset="0"/>
                <a:cs typeface="Times New Roman" panose="02020603050405020304" pitchFamily="18" charset="0"/>
              </a:rPr>
              <a:t>unsure </a:t>
            </a:r>
            <a:r>
              <a:rPr lang="en-US" sz="2400" dirty="0">
                <a:latin typeface="Times New Roman" panose="02020603050405020304" pitchFamily="18" charset="0"/>
                <a:cs typeface="Times New Roman" panose="02020603050405020304" pitchFamily="18" charset="0"/>
              </a:rPr>
              <a:t>(</a:t>
            </a:r>
            <a:r>
              <a:rPr lang="en-US" sz="2400" i="1" dirty="0">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=1.86, </a:t>
            </a:r>
            <a:r>
              <a:rPr lang="en-US" sz="2400" i="1" dirty="0">
                <a:latin typeface="Times New Roman" panose="02020603050405020304" pitchFamily="18" charset="0"/>
                <a:cs typeface="Times New Roman" panose="02020603050405020304" pitchFamily="18" charset="0"/>
              </a:rPr>
              <a:t>SD</a:t>
            </a:r>
            <a:r>
              <a:rPr lang="en-US" sz="2400" dirty="0">
                <a:latin typeface="Times New Roman" panose="02020603050405020304" pitchFamily="18" charset="0"/>
                <a:cs typeface="Times New Roman" panose="02020603050405020304" pitchFamily="18" charset="0"/>
              </a:rPr>
              <a:t>=0.58)</a:t>
            </a:r>
            <a:r>
              <a:rPr lang="en-US" sz="2400" i="1" dirty="0">
                <a:latin typeface="Times New Roman" panose="02020603050405020304" pitchFamily="18" charset="0"/>
                <a:cs typeface="Times New Roman" panose="02020603050405020304" pitchFamily="18" charset="0"/>
              </a:rPr>
              <a:t>, F</a:t>
            </a:r>
            <a:r>
              <a:rPr lang="en-US" sz="2400" dirty="0">
                <a:latin typeface="Times New Roman" panose="02020603050405020304" pitchFamily="18" charset="0"/>
                <a:cs typeface="Times New Roman" panose="02020603050405020304" pitchFamily="18" charset="0"/>
              </a:rPr>
              <a:t>(2,365)=7.89, </a:t>
            </a:r>
            <a:r>
              <a:rPr lang="en-US" sz="2400" i="1" dirty="0">
                <a:latin typeface="Times New Roman" panose="02020603050405020304" pitchFamily="18" charset="0"/>
                <a:cs typeface="Times New Roman" panose="02020603050405020304" pitchFamily="18" charset="0"/>
              </a:rPr>
              <a:t>p</a:t>
            </a:r>
            <a:r>
              <a:rPr lang="en-US" sz="2400" dirty="0">
                <a:latin typeface="Times New Roman" panose="02020603050405020304" pitchFamily="18" charset="0"/>
                <a:cs typeface="Times New Roman" panose="02020603050405020304" pitchFamily="18" charset="0"/>
              </a:rPr>
              <a:t>&lt;.001, η</a:t>
            </a:r>
            <a:r>
              <a:rPr lang="en-US" sz="2400" baseline="30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=.04. Interestingly, participants who were </a:t>
            </a:r>
            <a:r>
              <a:rPr lang="en-US" sz="2400" i="1" dirty="0">
                <a:latin typeface="Times New Roman" panose="02020603050405020304" pitchFamily="18" charset="0"/>
                <a:cs typeface="Times New Roman" panose="02020603050405020304" pitchFamily="18" charset="0"/>
              </a:rPr>
              <a:t>unsure </a:t>
            </a:r>
            <a:r>
              <a:rPr lang="en-US" sz="2400" dirty="0">
                <a:latin typeface="Times New Roman" panose="02020603050405020304" pitchFamily="18" charset="0"/>
                <a:cs typeface="Times New Roman" panose="02020603050405020304" pitchFamily="18" charset="0"/>
              </a:rPr>
              <a:t>held similar attitudes to those who </a:t>
            </a:r>
            <a:r>
              <a:rPr lang="en-US" sz="2400" i="1" dirty="0">
                <a:latin typeface="Times New Roman" panose="02020603050405020304" pitchFamily="18" charset="0"/>
                <a:cs typeface="Times New Roman" panose="02020603050405020304" pitchFamily="18" charset="0"/>
              </a:rPr>
              <a:t>did </a:t>
            </a:r>
            <a:r>
              <a:rPr lang="en-US" sz="2400" dirty="0">
                <a:latin typeface="Times New Roman" panose="02020603050405020304" pitchFamily="18" charset="0"/>
                <a:cs typeface="Times New Roman" panose="02020603050405020304" pitchFamily="18" charset="0"/>
              </a:rPr>
              <a:t>have friends who were undocumented immigrants.</a:t>
            </a:r>
          </a:p>
          <a:p>
            <a:endParaRPr lang="en-US" sz="1200" dirty="0">
              <a:latin typeface="Times New Roman" panose="02020603050405020304" pitchFamily="18" charset="0"/>
              <a:cs typeface="Times New Roman" panose="02020603050405020304" pitchFamily="18" charset="0"/>
            </a:endParaRPr>
          </a:p>
          <a:p>
            <a:endParaRPr lang="en-US" sz="1200">
              <a:latin typeface="Times New Roman" panose="02020603050405020304" pitchFamily="18" charset="0"/>
              <a:cs typeface="Times New Roman" panose="02020603050405020304" pitchFamily="18" charset="0"/>
            </a:endParaRPr>
          </a:p>
          <a:p>
            <a:br>
              <a:rPr lang="en-US" sz="1200"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*All error bars 95% CI</a:t>
            </a:r>
          </a:p>
        </p:txBody>
      </p:sp>
      <p:pic>
        <p:nvPicPr>
          <p:cNvPr id="1028" name="Picture 4" descr="Image result for power of and uwec"/>
          <p:cNvPicPr>
            <a:picLocks noChangeAspect="1" noChangeArrowheads="1"/>
          </p:cNvPicPr>
          <p:nvPr/>
        </p:nvPicPr>
        <p:blipFill rotWithShape="1">
          <a:blip r:embed="rId12">
            <a:extLst>
              <a:ext uri="{28A0092B-C50C-407E-A947-70E740481C1C}">
                <a14:useLocalDpi xmlns:a14="http://schemas.microsoft.com/office/drawing/2010/main" val="0"/>
              </a:ext>
            </a:extLst>
          </a:blip>
          <a:srcRect l="64846"/>
          <a:stretch/>
        </p:blipFill>
        <p:spPr bwMode="auto">
          <a:xfrm>
            <a:off x="33949189" y="1682238"/>
            <a:ext cx="1503054" cy="1235612"/>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p:cNvPr>
          <p:cNvSpPr txBox="1"/>
          <p:nvPr/>
        </p:nvSpPr>
        <p:spPr>
          <a:xfrm>
            <a:off x="13594187" y="9611040"/>
            <a:ext cx="12890950" cy="1077218"/>
          </a:xfrm>
          <a:prstGeom prst="rect">
            <a:avLst/>
          </a:prstGeom>
          <a:noFill/>
        </p:spPr>
        <p:txBody>
          <a:bodyPr wrap="square" rtlCol="0">
            <a:spAutoFit/>
          </a:bodyPr>
          <a:lstStyle/>
          <a:p>
            <a:pPr algn="just"/>
            <a:r>
              <a:rPr lang="en-US" sz="3200" dirty="0">
                <a:latin typeface="Times New Roman" panose="02020603050405020304" pitchFamily="18" charset="0"/>
                <a:cs typeface="Times New Roman" panose="02020603050405020304" pitchFamily="18" charset="0"/>
              </a:rPr>
              <a:t>Data was analyzed using IBM SPSS Statistics 24. Frequency tests, reliability analyses, and ANOVAs were completed to obtain the data presented. </a:t>
            </a:r>
          </a:p>
        </p:txBody>
      </p:sp>
      <p:sp>
        <p:nvSpPr>
          <p:cNvPr id="4" name="TextBox 3"/>
          <p:cNvSpPr txBox="1"/>
          <p:nvPr/>
        </p:nvSpPr>
        <p:spPr>
          <a:xfrm>
            <a:off x="1318521" y="18790774"/>
            <a:ext cx="11338089" cy="11603176"/>
          </a:xfrm>
          <a:prstGeom prst="rect">
            <a:avLst/>
          </a:prstGeom>
          <a:noFill/>
        </p:spPr>
        <p:txBody>
          <a:bodyPr wrap="square" rtlCol="0">
            <a:spAutoFit/>
          </a:bodyPr>
          <a:lstStyle/>
          <a:p>
            <a:pPr algn="just"/>
            <a:r>
              <a:rPr lang="en-US" sz="3400" dirty="0">
                <a:latin typeface="Times New Roman" panose="02020603050405020304" pitchFamily="18" charset="0"/>
                <a:cs typeface="Times New Roman" panose="02020603050405020304" pitchFamily="18" charset="0"/>
              </a:rPr>
              <a:t>Despite scientists’ wishes, presenting people with data about an issue does not generally sway people’s attitudes if they have a vivid story (or testimonial) that contradicts the data (Hamill 1980). In the research completed by Hamill and colleagues, even when participants were told that the person in the vivid testimonial was atypical, they continued to generalize about others based on their vivid testimonial and NOT based on the (more accurate) statistical information presented to them. </a:t>
            </a:r>
          </a:p>
          <a:p>
            <a:pPr algn="just"/>
            <a:r>
              <a:rPr lang="en-US" sz="3400" dirty="0">
                <a:latin typeface="Times New Roman" panose="02020603050405020304" pitchFamily="18" charset="0"/>
                <a:cs typeface="Times New Roman" panose="02020603050405020304" pitchFamily="18" charset="0"/>
              </a:rPr>
              <a:t>In the current study, we investigated the influence of personal stories (vivid testimonials) versus statistical information on people’s attitudes towards immigrants. We assessed participants’ attitudes via the Negative Attitude Toward Immigrants Scale (NATIS; Varela et al., 2013).</a:t>
            </a:r>
          </a:p>
          <a:p>
            <a:pPr algn="just"/>
            <a:r>
              <a:rPr lang="en-US" sz="3400" dirty="0">
                <a:latin typeface="Times New Roman" panose="02020603050405020304" pitchFamily="18" charset="0"/>
                <a:cs typeface="Times New Roman" panose="02020603050405020304" pitchFamily="18" charset="0"/>
              </a:rPr>
              <a:t>On the basis of the literature reviewed, we hypothesized that (1) people’s attitudes towards immigrants are polarized and mostly negative; (2) participants’ attitudes towards immigrants would not be influenced by non-partisan, accurate statistics about immigrants; and (3) participants’ attitudes towards immigrants would be negatively affected by a negative story and positively affected by a positive story.</a:t>
            </a:r>
          </a:p>
          <a:p>
            <a:pPr algn="just"/>
            <a:br>
              <a:rPr lang="en-US" sz="3400" dirty="0">
                <a:latin typeface="Times New Roman" panose="02020603050405020304" pitchFamily="18" charset="0"/>
                <a:cs typeface="Times New Roman" panose="02020603050405020304" pitchFamily="18" charset="0"/>
              </a:rPr>
            </a:br>
            <a:endParaRPr lang="en-US" sz="34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7527334" y="28455848"/>
            <a:ext cx="13172372" cy="7971413"/>
          </a:xfrm>
          <a:prstGeom prst="rect">
            <a:avLst/>
          </a:prstGeom>
          <a:noFill/>
        </p:spPr>
        <p:txBody>
          <a:bodyPr wrap="square" rtlCol="0">
            <a:spAutoFit/>
          </a:bodyPr>
          <a:lstStyle/>
          <a:p>
            <a:pPr algn="just"/>
            <a:r>
              <a:rPr lang="en-US" sz="3200" dirty="0">
                <a:latin typeface="Times New Roman" panose="02020603050405020304" pitchFamily="18" charset="0"/>
                <a:cs typeface="Times New Roman" panose="02020603050405020304" pitchFamily="18" charset="0"/>
              </a:rPr>
              <a:t>Our data suggest that attitudes towards immigrants - at least as indicated by our sample - are not as negative as they are portrayed in the media. In fact, very few students in our sample reported negative attitudes. Thus, one take-away message is that people’s attitudes towards immigrants on college campuses is not as negative as people might assume based on what they hear on the news about attitude polarization in the U.S.A. </a:t>
            </a:r>
          </a:p>
          <a:p>
            <a:pPr algn="just"/>
            <a:r>
              <a:rPr lang="en-US" sz="3200" dirty="0">
                <a:latin typeface="Times New Roman" panose="02020603050405020304" pitchFamily="18" charset="0"/>
                <a:cs typeface="Times New Roman" panose="02020603050405020304" pitchFamily="18" charset="0"/>
              </a:rPr>
              <a:t>Contrary to expectation,  participants’ attitudes were not swayed by reading a vivid testimonial about an individual immigrant. However, we did document data that suggest that having friendships with people who are undocumented immigrants may be either a cause or consequence of positive attitudes towards immigrants. A key take-away, therefore, is to bridge the gap between others and aim to have friends of varying experiences that may be different from your own. While this may be difficult for some, the ability to make connections beyond our in-group is far easier when we realize we are complex human beings that cannot be categorized in the simplicity of black and white categories.</a:t>
            </a:r>
          </a:p>
        </p:txBody>
      </p:sp>
      <p:pic>
        <p:nvPicPr>
          <p:cNvPr id="11" name="Picture 10">
            <a:extLst>
              <a:ext uri="{FF2B5EF4-FFF2-40B4-BE49-F238E27FC236}">
                <a16:creationId xmlns:a16="http://schemas.microsoft.com/office/drawing/2014/main" id="{B5452F9B-2261-40F2-81F9-7C4943EFD40E}"/>
              </a:ext>
            </a:extLst>
          </p:cNvPr>
          <p:cNvPicPr>
            <a:picLocks noChangeAspect="1"/>
          </p:cNvPicPr>
          <p:nvPr/>
        </p:nvPicPr>
        <p:blipFill rotWithShape="1">
          <a:blip r:embed="rId13"/>
          <a:srcRect l="4578"/>
          <a:stretch/>
        </p:blipFill>
        <p:spPr>
          <a:xfrm>
            <a:off x="27137213" y="7341626"/>
            <a:ext cx="5680569" cy="5010150"/>
          </a:xfrm>
          <a:prstGeom prst="rect">
            <a:avLst/>
          </a:prstGeom>
        </p:spPr>
      </p:pic>
      <p:pic>
        <p:nvPicPr>
          <p:cNvPr id="12" name="Picture 11">
            <a:extLst>
              <a:ext uri="{FF2B5EF4-FFF2-40B4-BE49-F238E27FC236}">
                <a16:creationId xmlns:a16="http://schemas.microsoft.com/office/drawing/2014/main" id="{9EE98E0D-6E09-4780-A771-37EEA256EFA3}"/>
              </a:ext>
            </a:extLst>
          </p:cNvPr>
          <p:cNvPicPr>
            <a:picLocks noChangeAspect="1"/>
          </p:cNvPicPr>
          <p:nvPr/>
        </p:nvPicPr>
        <p:blipFill rotWithShape="1">
          <a:blip r:embed="rId14"/>
          <a:srcRect b="10289"/>
          <a:stretch/>
        </p:blipFill>
        <p:spPr>
          <a:xfrm>
            <a:off x="27163246" y="22862184"/>
            <a:ext cx="5831081" cy="4402515"/>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698</TotalTime>
  <Words>2178</Words>
  <Application>Microsoft Office PowerPoint</Application>
  <PresentationFormat>Custom</PresentationFormat>
  <Paragraphs>88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Attitudes on Immigrants – Stories vs. Statistics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Castellanos, Emmanuel</cp:lastModifiedBy>
  <cp:revision>86</cp:revision>
  <dcterms:created xsi:type="dcterms:W3CDTF">2015-01-29T15:27:06Z</dcterms:created>
  <dcterms:modified xsi:type="dcterms:W3CDTF">2019-04-22T16:17:00Z</dcterms:modified>
</cp:coreProperties>
</file>