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4"/>
  </p:notesMasterIdLst>
  <p:handoutMasterIdLst>
    <p:handoutMasterId r:id="rId5"/>
  </p:handoutMasterIdLst>
  <p:sldIdLst>
    <p:sldId id="256" r:id="rId3"/>
  </p:sldIdLst>
  <p:sldSz cx="42062400" cy="384048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FF"/>
    <a:srgbClr val="CCECFF"/>
    <a:srgbClr val="336699"/>
    <a:srgbClr val="99CCFF"/>
    <a:srgbClr val="FF3300"/>
    <a:srgbClr val="993300"/>
    <a:srgbClr val="003399"/>
    <a:srgbClr val="0000FF"/>
    <a:srgbClr val="0561C7"/>
    <a:srgbClr val="99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0" d="100"/>
          <a:sy n="100" d="100"/>
        </p:scale>
        <p:origin x="-19578" y="-1210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65" d="100"/>
          <a:sy n="65" d="100"/>
        </p:scale>
        <p:origin x="2796"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baseline="0">
                <a:solidFill>
                  <a:schemeClr val="dk1">
                    <a:lumMod val="75000"/>
                    <a:lumOff val="25000"/>
                  </a:schemeClr>
                </a:solidFill>
                <a:latin typeface="+mn-lt"/>
                <a:ea typeface="+mn-ea"/>
                <a:cs typeface="+mn-cs"/>
              </a:defRPr>
            </a:pPr>
            <a:r>
              <a:rPr lang="en-US" sz="2000"/>
              <a:t>Relative abundance of lupine</a:t>
            </a:r>
          </a:p>
        </c:rich>
      </c:tx>
      <c:overlay val="0"/>
      <c:spPr>
        <a:noFill/>
        <a:ln>
          <a:noFill/>
        </a:ln>
        <a:effectLst/>
      </c:spPr>
      <c:txPr>
        <a:bodyPr rot="0" spcFirstLastPara="1" vertOverflow="ellipsis" vert="horz" wrap="square" anchor="ctr" anchorCtr="1"/>
        <a:lstStyle/>
        <a:p>
          <a:pPr>
            <a:defRPr sz="2000" b="1" i="0" u="none" strike="noStrike" kern="1200" baseline="0">
              <a:solidFill>
                <a:schemeClr val="dk1">
                  <a:lumMod val="75000"/>
                  <a:lumOff val="25000"/>
                </a:schemeClr>
              </a:solidFill>
              <a:latin typeface="+mn-lt"/>
              <a:ea typeface="+mn-ea"/>
              <a:cs typeface="+mn-cs"/>
            </a:defRPr>
          </a:pPr>
          <a:endParaRPr lang="en-US"/>
        </a:p>
      </c:txPr>
    </c:title>
    <c:autoTitleDeleted val="0"/>
    <c:view3D>
      <c:rotX val="50"/>
      <c:rotY val="0"/>
      <c:depthPercent val="100"/>
      <c:rAngAx val="0"/>
    </c:view3D>
    <c:floor>
      <c:thickness val="0"/>
      <c:spPr>
        <a:noFill/>
        <a:ln w="6350" cap="flat" cmpd="sng" algn="ctr">
          <a:noFill/>
          <a:prstDash val="solid"/>
          <a:round/>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
          <c:y val="0.17101488007597448"/>
          <c:w val="0.70254876220126783"/>
          <c:h val="0.81501760649060451"/>
        </c:manualLayout>
      </c:layout>
      <c:pie3DChart>
        <c:varyColors val="1"/>
        <c:ser>
          <c:idx val="0"/>
          <c:order val="0"/>
          <c:dPt>
            <c:idx val="0"/>
            <c:bubble3D val="0"/>
            <c:spPr>
              <a:solidFill>
                <a:schemeClr val="accent6"/>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E9E0-4B3A-9B70-63E48DCFD1DE}"/>
              </c:ext>
            </c:extLst>
          </c:dPt>
          <c:dPt>
            <c:idx val="1"/>
            <c:bubble3D val="0"/>
            <c:spPr>
              <a:solidFill>
                <a:schemeClr val="accent5"/>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E9E0-4B3A-9B70-63E48DCFD1DE}"/>
              </c:ext>
            </c:extLst>
          </c:dPt>
          <c:dPt>
            <c:idx val="2"/>
            <c:bubble3D val="0"/>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E9E0-4B3A-9B70-63E48DCFD1DE}"/>
              </c:ext>
            </c:extLst>
          </c:dPt>
          <c:dPt>
            <c:idx val="3"/>
            <c:bubble3D val="0"/>
            <c:spPr>
              <a:solidFill>
                <a:schemeClr val="accent6">
                  <a:lumMod val="6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E9E0-4B3A-9B70-63E48DCFD1DE}"/>
              </c:ext>
            </c:extLst>
          </c:dPt>
          <c:dLbls>
            <c:dLbl>
              <c:idx val="1"/>
              <c:spPr>
                <a:no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noAutofit/>
                </a:bodyPr>
                <a:lstStyle/>
                <a:p>
                  <a:pPr>
                    <a:defRPr sz="14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extLst>
                <c:ext xmlns:c15="http://schemas.microsoft.com/office/drawing/2012/chart" uri="{CE6537A1-D6FC-4f65-9D91-7224C49458BB}">
                  <c15:spPr xmlns:c15="http://schemas.microsoft.com/office/drawing/2012/chart">
                    <a:prstGeom prst="rect">
                      <a:avLst/>
                    </a:prstGeom>
                    <a:noFill/>
                    <a:ln>
                      <a:noFill/>
                    </a:ln>
                  </c15:spPr>
                </c:ext>
                <c:ext xmlns:c16="http://schemas.microsoft.com/office/drawing/2014/chart" uri="{C3380CC4-5D6E-409C-BE32-E72D297353CC}">
                  <c16:uniqueId val="{00000003-E9E0-4B3A-9B70-63E48DCFD1DE}"/>
                </c:ext>
              </c:extLst>
            </c:dLbl>
            <c:spPr>
              <a:no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cap="flat" cmpd="sng" algn="ctr">
                  <a:solidFill>
                    <a:schemeClr val="dk1">
                      <a:lumMod val="50000"/>
                      <a:lumOff val="50000"/>
                    </a:schemeClr>
                  </a:solidFill>
                  <a:prstDash val="solid"/>
                  <a:round/>
                </a:ln>
                <a:effectLst/>
              </c:spPr>
            </c:leaderLines>
            <c:extLst>
              <c:ext xmlns:c15="http://schemas.microsoft.com/office/drawing/2012/chart" uri="{CE6537A1-D6FC-4f65-9D91-7224C49458BB}"/>
            </c:extLst>
          </c:dLbls>
          <c:cat>
            <c:strRef>
              <c:f>Sheet1!$A$8:$A$11</c:f>
              <c:strCache>
                <c:ptCount val="4"/>
                <c:pt idx="0">
                  <c:v>absent</c:v>
                </c:pt>
                <c:pt idx="1">
                  <c:v>uncommon</c:v>
                </c:pt>
                <c:pt idx="2">
                  <c:v>not as common</c:v>
                </c:pt>
                <c:pt idx="3">
                  <c:v>abundant</c:v>
                </c:pt>
              </c:strCache>
            </c:strRef>
          </c:cat>
          <c:val>
            <c:numRef>
              <c:f>Sheet1!$B$8:$B$11</c:f>
              <c:numCache>
                <c:formatCode>0%</c:formatCode>
                <c:ptCount val="4"/>
                <c:pt idx="0">
                  <c:v>0.23</c:v>
                </c:pt>
                <c:pt idx="1">
                  <c:v>0.47</c:v>
                </c:pt>
                <c:pt idx="2">
                  <c:v>0.14000000000000001</c:v>
                </c:pt>
                <c:pt idx="3">
                  <c:v>0.16</c:v>
                </c:pt>
              </c:numCache>
            </c:numRef>
          </c:val>
          <c:extLst>
            <c:ext xmlns:c16="http://schemas.microsoft.com/office/drawing/2014/chart" uri="{C3380CC4-5D6E-409C-BE32-E72D297353CC}">
              <c16:uniqueId val="{00000008-E9E0-4B3A-9B70-63E48DCFD1DE}"/>
            </c:ext>
          </c:extLst>
        </c:ser>
        <c:dLbls>
          <c:dLblPos val="ctr"/>
          <c:showLegendKey val="0"/>
          <c:showVal val="0"/>
          <c:showCatName val="0"/>
          <c:showSerName val="0"/>
          <c:showPercent val="1"/>
          <c:showBubbleSize val="0"/>
          <c:showLeaderLines val="1"/>
        </c:dLbls>
      </c:pie3DChart>
      <c:spPr>
        <a:noFill/>
        <a:ln>
          <a:noFill/>
        </a:ln>
        <a:effectLst/>
      </c:spPr>
    </c:plotArea>
    <c:legend>
      <c:legendPos val="r"/>
      <c:layout>
        <c:manualLayout>
          <c:xMode val="edge"/>
          <c:yMode val="edge"/>
          <c:x val="0.69177880419980764"/>
          <c:y val="0.28665289139608191"/>
          <c:w val="0.29127561805022578"/>
          <c:h val="0.51492629178652516"/>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tx1"/>
      </a:solidFill>
      <a:prstDash val="solid"/>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t>4/23/2018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t>‹#›</a:t>
            </a:fld>
            <a:endParaRPr lang="en-US"/>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t>4/23/2018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t>‹#›</a:t>
            </a:fld>
            <a:endParaRPr lang="en-US"/>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p:spTree>
      <p:nvGrpSpPr>
        <p:cNvPr id="1" name=""/>
        <p:cNvGrpSpPr/>
        <p:nvPr/>
      </p:nvGrpSpPr>
      <p:grpSpPr>
        <a:xfrm>
          <a:off x="0" y="0"/>
          <a:ext cx="0" cy="0"/>
          <a:chOff x="0" y="0"/>
          <a:chExt cx="0" cy="0"/>
        </a:xfrm>
      </p:grpSpPr>
      <p:sp>
        <p:nvSpPr>
          <p:cNvPr id="2" name="Title 1"/>
          <p:cNvSpPr>
            <a:spLocks noGrp="1"/>
          </p:cNvSpPr>
          <p:nvPr>
            <p:ph type="title"/>
          </p:nvPr>
        </p:nvSpPr>
        <p:spPr>
          <a:xfrm>
            <a:off x="6134100" y="1155700"/>
            <a:ext cx="29794200" cy="2933630"/>
          </a:xfrm>
        </p:spPr>
        <p:txBody>
          <a:bodyPr/>
          <a:lstStyle/>
          <a:p>
            <a:r>
              <a:rPr lang="en-US"/>
              <a:t>Click to edit Master title style</a:t>
            </a:r>
          </a:p>
        </p:txBody>
      </p:sp>
      <p:sp>
        <p:nvSpPr>
          <p:cNvPr id="31" name="Text Placeholder 6"/>
          <p:cNvSpPr>
            <a:spLocks noGrp="1"/>
          </p:cNvSpPr>
          <p:nvPr>
            <p:ph type="body" sz="quarter" idx="36"/>
          </p:nvPr>
        </p:nvSpPr>
        <p:spPr bwMode="auto">
          <a:xfrm>
            <a:off x="6134100" y="4186710"/>
            <a:ext cx="29794200" cy="969497"/>
          </a:xfrm>
        </p:spPr>
        <p:txBody>
          <a:bodyPr>
            <a:noAutofit/>
          </a:bodyPr>
          <a:lstStyle>
            <a:lvl1pPr marL="0" indent="0">
              <a:spcBef>
                <a:spcPts val="0"/>
              </a:spcBef>
              <a:buNone/>
              <a:defRPr sz="2800">
                <a:solidFill>
                  <a:schemeClr val="bg1"/>
                </a:solidFill>
              </a:defRPr>
            </a:lvl1pPr>
            <a:lvl2pPr marL="0" indent="0">
              <a:spcBef>
                <a:spcPts val="0"/>
              </a:spcBef>
              <a:buNone/>
              <a:defRPr sz="2800">
                <a:solidFill>
                  <a:schemeClr val="bg1"/>
                </a:solidFill>
              </a:defRPr>
            </a:lvl2pPr>
            <a:lvl3pPr marL="0" indent="0">
              <a:spcBef>
                <a:spcPts val="0"/>
              </a:spcBef>
              <a:buNone/>
              <a:defRPr sz="2800">
                <a:solidFill>
                  <a:schemeClr val="bg1"/>
                </a:solidFill>
              </a:defRPr>
            </a:lvl3pPr>
            <a:lvl4pPr marL="0" indent="0">
              <a:spcBef>
                <a:spcPts val="0"/>
              </a:spcBef>
              <a:buNone/>
              <a:defRPr sz="2800">
                <a:solidFill>
                  <a:schemeClr val="bg1"/>
                </a:solidFill>
              </a:defRPr>
            </a:lvl4pPr>
            <a:lvl5pPr marL="0" indent="0">
              <a:spcBef>
                <a:spcPts val="0"/>
              </a:spcBef>
              <a:buNone/>
              <a:defRPr sz="2800">
                <a:solidFill>
                  <a:schemeClr val="bg1"/>
                </a:solidFill>
              </a:defRPr>
            </a:lvl5pPr>
            <a:lvl6pPr marL="0" indent="0">
              <a:spcBef>
                <a:spcPts val="0"/>
              </a:spcBef>
              <a:buNone/>
              <a:defRPr sz="2800">
                <a:solidFill>
                  <a:schemeClr val="bg1"/>
                </a:solidFill>
              </a:defRPr>
            </a:lvl6pPr>
            <a:lvl7pPr marL="0" indent="0">
              <a:spcBef>
                <a:spcPts val="0"/>
              </a:spcBef>
              <a:buNone/>
              <a:defRPr sz="2800">
                <a:solidFill>
                  <a:schemeClr val="bg1"/>
                </a:solidFill>
              </a:defRPr>
            </a:lvl7pPr>
            <a:lvl8pPr marL="0" indent="0">
              <a:spcBef>
                <a:spcPts val="0"/>
              </a:spcBef>
              <a:buNone/>
              <a:defRPr sz="2800">
                <a:solidFill>
                  <a:schemeClr val="bg1"/>
                </a:solidFill>
              </a:defRPr>
            </a:lvl8pPr>
            <a:lvl9pPr marL="0" indent="0">
              <a:spcBef>
                <a:spcPts val="0"/>
              </a:spcBef>
              <a:buNone/>
              <a:defRPr sz="2800">
                <a:solidFill>
                  <a:schemeClr val="bg1"/>
                </a:solidFill>
              </a:defRPr>
            </a:lvl9pPr>
          </a:lstStyle>
          <a:p>
            <a:pPr lvl="0"/>
            <a:r>
              <a:rPr lang="en-US"/>
              <a:t>Edit Master text styles</a:t>
            </a:r>
          </a:p>
        </p:txBody>
      </p:sp>
      <p:sp>
        <p:nvSpPr>
          <p:cNvPr id="3" name="Date Placeholder 2"/>
          <p:cNvSpPr>
            <a:spLocks noGrp="1"/>
          </p:cNvSpPr>
          <p:nvPr>
            <p:ph type="dt" sz="half" idx="10"/>
          </p:nvPr>
        </p:nvSpPr>
        <p:spPr/>
        <p:txBody>
          <a:bodyPr/>
          <a:lstStyle/>
          <a:p>
            <a:fld id="{ECAA57DF-1C19-4726-AB84-014692BAD8F5}" type="datetimeFigureOut">
              <a:rPr lang="en-US" smtClean="0"/>
              <a:t>4/23/2018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B4C631-C489-4C11-812F-2172FBEAE82B}" type="slidenum">
              <a:rPr lang="en-US" smtClean="0"/>
              <a:t>‹#›</a:t>
            </a:fld>
            <a:endParaRPr lang="en-US"/>
          </a:p>
        </p:txBody>
      </p:sp>
      <p:sp>
        <p:nvSpPr>
          <p:cNvPr id="7" name="Text Placeholder 6"/>
          <p:cNvSpPr>
            <a:spLocks noGrp="1"/>
          </p:cNvSpPr>
          <p:nvPr>
            <p:ph type="body" sz="quarter" idx="13" hasCustomPrompt="1"/>
          </p:nvPr>
        </p:nvSpPr>
        <p:spPr>
          <a:xfrm>
            <a:off x="1095375" y="6827520"/>
            <a:ext cx="12268200" cy="1422400"/>
          </a:xfrm>
          <a:prstGeom prst="round1Rect">
            <a:avLst/>
          </a:prstGeom>
          <a:solidFill>
            <a:schemeClr val="accent2"/>
          </a:solidFill>
        </p:spPr>
        <p:txBody>
          <a:bodyPr lIns="365760" anchor="ctr">
            <a:noAutofit/>
          </a:bodyPr>
          <a:lstStyle>
            <a:lvl1pPr marL="0" indent="0">
              <a:spcBef>
                <a:spcPts val="0"/>
              </a:spcBef>
              <a:buNone/>
              <a:defRPr sz="7000" cap="all"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19" name="Content Placeholder 17"/>
          <p:cNvSpPr>
            <a:spLocks noGrp="1"/>
          </p:cNvSpPr>
          <p:nvPr>
            <p:ph sz="quarter" idx="24" hasCustomPrompt="1"/>
          </p:nvPr>
        </p:nvSpPr>
        <p:spPr>
          <a:xfrm>
            <a:off x="1095375" y="8249920"/>
            <a:ext cx="12268200" cy="80010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1" name="Text Placeholder 6"/>
          <p:cNvSpPr>
            <a:spLocks noGrp="1"/>
          </p:cNvSpPr>
          <p:nvPr>
            <p:ph type="body" sz="quarter" idx="17" hasCustomPrompt="1"/>
          </p:nvPr>
        </p:nvSpPr>
        <p:spPr>
          <a:xfrm>
            <a:off x="1095375" y="17538192"/>
            <a:ext cx="12268200" cy="1422400"/>
          </a:xfrm>
          <a:prstGeom prst="round1Rect">
            <a:avLst/>
          </a:prstGeom>
          <a:solidFill>
            <a:schemeClr val="accent3"/>
          </a:solidFill>
        </p:spPr>
        <p:txBody>
          <a:bodyPr lIns="365760" anchor="ctr">
            <a:noAutofit/>
          </a:bodyPr>
          <a:lstStyle>
            <a:lvl1pPr marL="0" indent="0">
              <a:spcBef>
                <a:spcPts val="0"/>
              </a:spcBef>
              <a:buNone/>
              <a:defRPr sz="7000" cap="all"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20" name="Content Placeholder 17"/>
          <p:cNvSpPr>
            <a:spLocks noGrp="1"/>
          </p:cNvSpPr>
          <p:nvPr>
            <p:ph sz="quarter" idx="25" hasCustomPrompt="1"/>
          </p:nvPr>
        </p:nvSpPr>
        <p:spPr>
          <a:xfrm>
            <a:off x="1095375" y="18960599"/>
            <a:ext cx="12268200" cy="10602859"/>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3" name="Text Placeholder 6"/>
          <p:cNvSpPr>
            <a:spLocks noGrp="1"/>
          </p:cNvSpPr>
          <p:nvPr>
            <p:ph type="body" sz="quarter" idx="19" hasCustomPrompt="1"/>
          </p:nvPr>
        </p:nvSpPr>
        <p:spPr>
          <a:xfrm>
            <a:off x="1095375" y="30137100"/>
            <a:ext cx="12268200" cy="1422400"/>
          </a:xfrm>
          <a:prstGeom prst="round1Rect">
            <a:avLst/>
          </a:prstGeom>
          <a:solidFill>
            <a:schemeClr val="accent4"/>
          </a:solidFill>
        </p:spPr>
        <p:txBody>
          <a:bodyPr lIns="365760" anchor="ctr">
            <a:noAutofit/>
          </a:bodyPr>
          <a:lstStyle>
            <a:lvl1pPr marL="0" indent="0">
              <a:spcBef>
                <a:spcPts val="0"/>
              </a:spcBef>
              <a:buNone/>
              <a:defRPr sz="7000" cap="all"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21" name="Content Placeholder 17"/>
          <p:cNvSpPr>
            <a:spLocks noGrp="1"/>
          </p:cNvSpPr>
          <p:nvPr>
            <p:ph sz="quarter" idx="26" hasCustomPrompt="1"/>
          </p:nvPr>
        </p:nvSpPr>
        <p:spPr>
          <a:xfrm>
            <a:off x="1095375" y="31566612"/>
            <a:ext cx="12268200" cy="53340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5" name="Text Placeholder 6"/>
          <p:cNvSpPr>
            <a:spLocks noGrp="1"/>
          </p:cNvSpPr>
          <p:nvPr>
            <p:ph type="body" sz="quarter" idx="21" hasCustomPrompt="1"/>
          </p:nvPr>
        </p:nvSpPr>
        <p:spPr>
          <a:xfrm>
            <a:off x="14897100" y="6827520"/>
            <a:ext cx="12268200" cy="1422400"/>
          </a:xfrm>
          <a:prstGeom prst="round1Rect">
            <a:avLst/>
          </a:prstGeom>
          <a:solidFill>
            <a:schemeClr val="accent5"/>
          </a:solidFill>
        </p:spPr>
        <p:txBody>
          <a:bodyPr lIns="365760" anchor="ctr">
            <a:noAutofit/>
          </a:bodyPr>
          <a:lstStyle>
            <a:lvl1pPr marL="0" indent="0">
              <a:spcBef>
                <a:spcPts val="0"/>
              </a:spcBef>
              <a:buNone/>
              <a:defRPr sz="7000" cap="all"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22" name="Content Placeholder 17"/>
          <p:cNvSpPr>
            <a:spLocks noGrp="1"/>
          </p:cNvSpPr>
          <p:nvPr>
            <p:ph sz="quarter" idx="27" hasCustomPrompt="1"/>
          </p:nvPr>
        </p:nvSpPr>
        <p:spPr>
          <a:xfrm>
            <a:off x="14897100" y="8249920"/>
            <a:ext cx="12268200" cy="53340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8" name="Content Placeholder 17"/>
          <p:cNvSpPr>
            <a:spLocks noGrp="1"/>
          </p:cNvSpPr>
          <p:nvPr>
            <p:ph sz="quarter" idx="23" hasCustomPrompt="1"/>
          </p:nvPr>
        </p:nvSpPr>
        <p:spPr>
          <a:xfrm>
            <a:off x="14897100" y="13939520"/>
            <a:ext cx="12268200" cy="72009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3" name="Content Placeholder 17"/>
          <p:cNvSpPr>
            <a:spLocks noGrp="1"/>
          </p:cNvSpPr>
          <p:nvPr>
            <p:ph sz="quarter" idx="28" hasCustomPrompt="1"/>
          </p:nvPr>
        </p:nvSpPr>
        <p:spPr>
          <a:xfrm>
            <a:off x="14897100" y="27381200"/>
            <a:ext cx="12268200" cy="2044700"/>
          </a:xfrm>
        </p:spPr>
        <p:txBody>
          <a:bodyPr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p:txBody>
      </p:sp>
      <p:sp>
        <p:nvSpPr>
          <p:cNvPr id="24" name="Text Placeholder 6"/>
          <p:cNvSpPr>
            <a:spLocks noGrp="1"/>
          </p:cNvSpPr>
          <p:nvPr>
            <p:ph type="body" sz="quarter" idx="29" hasCustomPrompt="1"/>
          </p:nvPr>
        </p:nvSpPr>
        <p:spPr>
          <a:xfrm>
            <a:off x="14897100" y="30137100"/>
            <a:ext cx="12268200" cy="1422400"/>
          </a:xfrm>
          <a:prstGeom prst="round1Rect">
            <a:avLst/>
          </a:prstGeom>
          <a:solidFill>
            <a:schemeClr val="accent6"/>
          </a:solidFill>
        </p:spPr>
        <p:txBody>
          <a:bodyPr lIns="365760" anchor="ctr">
            <a:noAutofit/>
          </a:bodyPr>
          <a:lstStyle>
            <a:lvl1pPr marL="0" indent="0">
              <a:spcBef>
                <a:spcPts val="0"/>
              </a:spcBef>
              <a:buNone/>
              <a:defRPr sz="7000" cap="all"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25" name="Content Placeholder 17"/>
          <p:cNvSpPr>
            <a:spLocks noGrp="1"/>
          </p:cNvSpPr>
          <p:nvPr>
            <p:ph sz="quarter" idx="30" hasCustomPrompt="1"/>
          </p:nvPr>
        </p:nvSpPr>
        <p:spPr>
          <a:xfrm>
            <a:off x="14897100" y="31566612"/>
            <a:ext cx="12268200" cy="53340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6" name="Text Placeholder 6"/>
          <p:cNvSpPr>
            <a:spLocks noGrp="1"/>
          </p:cNvSpPr>
          <p:nvPr>
            <p:ph type="body" sz="quarter" idx="31" hasCustomPrompt="1"/>
          </p:nvPr>
        </p:nvSpPr>
        <p:spPr>
          <a:xfrm>
            <a:off x="28655010" y="6827520"/>
            <a:ext cx="12268200" cy="1422400"/>
          </a:xfrm>
          <a:prstGeom prst="round1Rect">
            <a:avLst/>
          </a:prstGeom>
          <a:solidFill>
            <a:schemeClr val="accent6"/>
          </a:solidFill>
        </p:spPr>
        <p:txBody>
          <a:bodyPr lIns="365760" anchor="ctr">
            <a:noAutofit/>
          </a:bodyPr>
          <a:lstStyle>
            <a:lvl1pPr marL="0" indent="0">
              <a:spcBef>
                <a:spcPts val="0"/>
              </a:spcBef>
              <a:buNone/>
              <a:defRPr sz="7000" cap="all"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27" name="Content Placeholder 17"/>
          <p:cNvSpPr>
            <a:spLocks noGrp="1"/>
          </p:cNvSpPr>
          <p:nvPr>
            <p:ph sz="quarter" idx="32" hasCustomPrompt="1"/>
          </p:nvPr>
        </p:nvSpPr>
        <p:spPr>
          <a:xfrm>
            <a:off x="28655010" y="8249920"/>
            <a:ext cx="12268200" cy="85344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8" name="Content Placeholder 17"/>
          <p:cNvSpPr>
            <a:spLocks noGrp="1"/>
          </p:cNvSpPr>
          <p:nvPr>
            <p:ph sz="quarter" idx="33" hasCustomPrompt="1"/>
          </p:nvPr>
        </p:nvSpPr>
        <p:spPr>
          <a:xfrm>
            <a:off x="28655010" y="18476976"/>
            <a:ext cx="12268200" cy="85344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9" name="Text Placeholder 6"/>
          <p:cNvSpPr>
            <a:spLocks noGrp="1"/>
          </p:cNvSpPr>
          <p:nvPr>
            <p:ph type="body" sz="quarter" idx="34" hasCustomPrompt="1"/>
          </p:nvPr>
        </p:nvSpPr>
        <p:spPr>
          <a:xfrm>
            <a:off x="28655010" y="30137100"/>
            <a:ext cx="12268200" cy="1422400"/>
          </a:xfrm>
          <a:prstGeom prst="round1Rect">
            <a:avLst/>
          </a:prstGeom>
          <a:solidFill>
            <a:schemeClr val="accent1"/>
          </a:solidFill>
        </p:spPr>
        <p:txBody>
          <a:bodyPr lIns="365760" anchor="ctr">
            <a:noAutofit/>
          </a:bodyPr>
          <a:lstStyle>
            <a:lvl1pPr marL="0" indent="0">
              <a:spcBef>
                <a:spcPts val="0"/>
              </a:spcBef>
              <a:buNone/>
              <a:defRPr sz="7000" cap="all"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30" name="Content Placeholder 17"/>
          <p:cNvSpPr>
            <a:spLocks noGrp="1"/>
          </p:cNvSpPr>
          <p:nvPr>
            <p:ph sz="quarter" idx="35" hasCustomPrompt="1"/>
          </p:nvPr>
        </p:nvSpPr>
        <p:spPr>
          <a:xfrm>
            <a:off x="28655010" y="31566612"/>
            <a:ext cx="12268200" cy="5334000"/>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32" name="Instructions"/>
          <p:cNvSpPr/>
          <p:nvPr userDrawn="1"/>
        </p:nvSpPr>
        <p:spPr>
          <a:xfrm>
            <a:off x="42062400" y="2978149"/>
            <a:ext cx="11928634"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0040" rIns="320040" rtlCol="0" anchor="t"/>
          <a:lstStyle/>
          <a:p>
            <a:pPr lvl="0">
              <a:spcBef>
                <a:spcPts val="1400"/>
              </a:spcBef>
            </a:pPr>
            <a:r>
              <a:rPr sz="11200" dirty="0">
                <a:solidFill>
                  <a:prstClr val="white">
                    <a:lumMod val="50000"/>
                  </a:prstClr>
                </a:solidFill>
                <a:latin typeface="Calibri Light" panose="020F0302020204030204" pitchFamily="34" charset="0"/>
                <a:cs typeface="Calibri" panose="020F0502020204030204" pitchFamily="34" charset="0"/>
              </a:rPr>
              <a:t>Printing:</a:t>
            </a:r>
          </a:p>
          <a:p>
            <a:pPr lvl="0">
              <a:spcBef>
                <a:spcPts val="1400"/>
              </a:spcBef>
            </a:pPr>
            <a:r>
              <a:rPr lang="en-US" sz="7700" dirty="0">
                <a:solidFill>
                  <a:prstClr val="white">
                    <a:lumMod val="50000"/>
                  </a:prstClr>
                </a:solidFill>
                <a:latin typeface="Calibri Light" panose="020F0302020204030204" pitchFamily="34" charset="0"/>
                <a:cs typeface="Calibri" panose="020F0502020204030204" pitchFamily="34" charset="0"/>
              </a:rPr>
              <a:t>This poster is 48” wide by 36” high. It’s designed to be printed on a large-format printer.</a:t>
            </a:r>
          </a:p>
          <a:p>
            <a:pPr lvl="0">
              <a:spcBef>
                <a:spcPts val="349"/>
              </a:spcBef>
            </a:pPr>
            <a:endParaRPr sz="7000" dirty="0">
              <a:solidFill>
                <a:prstClr val="white">
                  <a:lumMod val="50000"/>
                </a:prstClr>
              </a:solidFill>
              <a:latin typeface="Calibri Light" panose="020F0302020204030204" pitchFamily="34" charset="0"/>
              <a:cs typeface="Calibri" panose="020F0502020204030204" pitchFamily="34" charset="0"/>
            </a:endParaRPr>
          </a:p>
          <a:p>
            <a:pPr lvl="0">
              <a:spcBef>
                <a:spcPts val="1400"/>
              </a:spcBef>
            </a:pPr>
            <a:r>
              <a:rPr sz="10265"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1400"/>
              </a:spcBef>
            </a:pPr>
            <a:r>
              <a:rPr sz="7700" dirty="0">
                <a:solidFill>
                  <a:prstClr val="white">
                    <a:lumMod val="50000"/>
                  </a:prstClr>
                </a:solidFill>
                <a:latin typeface="Calibri Light" panose="020F0302020204030204" pitchFamily="34" charset="0"/>
                <a:cs typeface="Calibri" panose="020F0502020204030204" pitchFamily="34" charset="0"/>
              </a:rPr>
              <a:t>The placeholders in this </a:t>
            </a:r>
            <a:r>
              <a:rPr lang="en-US" sz="7700" dirty="0">
                <a:solidFill>
                  <a:prstClr val="white">
                    <a:lumMod val="50000"/>
                  </a:prstClr>
                </a:solidFill>
                <a:latin typeface="Calibri Light" panose="020F0302020204030204" pitchFamily="34" charset="0"/>
                <a:cs typeface="Calibri" panose="020F0502020204030204" pitchFamily="34" charset="0"/>
              </a:rPr>
              <a:t>poster </a:t>
            </a:r>
            <a:r>
              <a:rPr sz="7700" dirty="0">
                <a:solidFill>
                  <a:prstClr val="white">
                    <a:lumMod val="50000"/>
                  </a:prstClr>
                </a:solidFill>
                <a:latin typeface="Calibri Light" panose="020F0302020204030204" pitchFamily="34" charset="0"/>
                <a:cs typeface="Calibri" panose="020F0502020204030204" pitchFamily="34" charset="0"/>
              </a:rPr>
              <a:t>are formatted for you. </a:t>
            </a:r>
            <a:r>
              <a:rPr lang="en-US" sz="7700" dirty="0">
                <a:solidFill>
                  <a:prstClr val="white">
                    <a:lumMod val="50000"/>
                  </a:prstClr>
                </a:solidFill>
                <a:latin typeface="Calibri Light" panose="020F0302020204030204" pitchFamily="34" charset="0"/>
                <a:cs typeface="Calibri" panose="020F0502020204030204" pitchFamily="34" charset="0"/>
              </a:rPr>
              <a:t>Type</a:t>
            </a:r>
            <a:r>
              <a:rPr lang="en-US" sz="7700" baseline="0" dirty="0">
                <a:solidFill>
                  <a:prstClr val="white">
                    <a:lumMod val="50000"/>
                  </a:prstClr>
                </a:solidFill>
                <a:latin typeface="Calibri Light" panose="020F0302020204030204" pitchFamily="34" charset="0"/>
                <a:cs typeface="Calibri" panose="020F0502020204030204" pitchFamily="34" charset="0"/>
              </a:rPr>
              <a:t> in the placeholders </a:t>
            </a:r>
            <a:r>
              <a:rPr lang="en-US" sz="7700" dirty="0">
                <a:solidFill>
                  <a:prstClr val="white">
                    <a:lumMod val="50000"/>
                  </a:prstClr>
                </a:solidFill>
                <a:latin typeface="Calibri Light" panose="020F0302020204030204" pitchFamily="34" charset="0"/>
                <a:cs typeface="Calibri" panose="020F0502020204030204" pitchFamily="34" charset="0"/>
              </a:rPr>
              <a:t>to add text, or c</a:t>
            </a:r>
            <a:r>
              <a:rPr lang="en-US" sz="7700" baseline="0" dirty="0">
                <a:solidFill>
                  <a:prstClr val="white">
                    <a:lumMod val="50000"/>
                  </a:prstClr>
                </a:solidFill>
                <a:latin typeface="Calibri Light" panose="020F0302020204030204" pitchFamily="34" charset="0"/>
                <a:cs typeface="Calibri" panose="020F0502020204030204" pitchFamily="34" charset="0"/>
              </a:rPr>
              <a:t>lick an icon to add a table, chart, SmartArt graphic, picture or multimedia file.</a:t>
            </a:r>
          </a:p>
          <a:p>
            <a:pPr lvl="0">
              <a:spcBef>
                <a:spcPts val="2800"/>
              </a:spcBef>
            </a:pPr>
            <a:r>
              <a:rPr lang="en-US" sz="7700" dirty="0">
                <a:solidFill>
                  <a:prstClr val="white">
                    <a:lumMod val="50000"/>
                  </a:prstClr>
                </a:solidFill>
                <a:latin typeface="Calibri Light" panose="020F0302020204030204" pitchFamily="34" charset="0"/>
                <a:cs typeface="Calibri" panose="020F0502020204030204" pitchFamily="34" charset="0"/>
              </a:rPr>
              <a:t>T</a:t>
            </a:r>
            <a:r>
              <a:rPr sz="7700" dirty="0">
                <a:solidFill>
                  <a:prstClr val="white">
                    <a:lumMod val="50000"/>
                  </a:prstClr>
                </a:solidFill>
                <a:latin typeface="Calibri Light" panose="020F0302020204030204" pitchFamily="34" charset="0"/>
                <a:cs typeface="Calibri" panose="020F0502020204030204" pitchFamily="34" charset="0"/>
              </a:rPr>
              <a:t>o add or remove bullet points from text, just click the Bullets button on the Home tab.</a:t>
            </a:r>
          </a:p>
          <a:p>
            <a:pPr lvl="0">
              <a:spcBef>
                <a:spcPts val="2800"/>
              </a:spcBef>
            </a:pPr>
            <a:r>
              <a:rPr sz="7700" dirty="0">
                <a:solidFill>
                  <a:prstClr val="white">
                    <a:lumMod val="50000"/>
                  </a:prstClr>
                </a:solidFill>
                <a:latin typeface="Calibri Light" panose="020F0302020204030204" pitchFamily="34" charset="0"/>
                <a:cs typeface="Calibri" panose="020F0502020204030204" pitchFamily="34" charset="0"/>
              </a:rPr>
              <a:t>If you need more placeholders for titles, </a:t>
            </a:r>
            <a:r>
              <a:rPr lang="en-US" sz="7700" dirty="0">
                <a:solidFill>
                  <a:prstClr val="white">
                    <a:lumMod val="50000"/>
                  </a:prstClr>
                </a:solidFill>
                <a:latin typeface="Calibri Light" panose="020F0302020204030204" pitchFamily="34" charset="0"/>
                <a:cs typeface="Calibri" panose="020F0502020204030204" pitchFamily="34" charset="0"/>
              </a:rPr>
              <a:t>content</a:t>
            </a:r>
            <a:r>
              <a:rPr sz="7700" dirty="0">
                <a:solidFill>
                  <a:prstClr val="white">
                    <a:lumMod val="50000"/>
                  </a:prstClr>
                </a:solidFill>
                <a:latin typeface="Calibri Light" panose="020F0302020204030204" pitchFamily="34" charset="0"/>
                <a:cs typeface="Calibri" panose="020F0502020204030204" pitchFamily="34" charset="0"/>
              </a:rPr>
              <a:t> or body text, just make a copy of what you need and drag it into place. PowerPoint’s Smart Guides will help you align it with everything else.</a:t>
            </a:r>
          </a:p>
          <a:p>
            <a:pPr lvl="0">
              <a:spcBef>
                <a:spcPts val="2800"/>
              </a:spcBef>
            </a:pPr>
            <a:r>
              <a:rPr sz="7700" dirty="0">
                <a:solidFill>
                  <a:prstClr val="white">
                    <a:lumMod val="50000"/>
                  </a:prstClr>
                </a:solidFill>
                <a:latin typeface="Calibri Light" panose="020F0302020204030204" pitchFamily="34" charset="0"/>
                <a:cs typeface="Calibri" panose="020F0502020204030204" pitchFamily="34" charset="0"/>
              </a:rPr>
              <a:t>Want to use your own pictures instead of ours? No problem! Just </a:t>
            </a:r>
            <a:r>
              <a:rPr lang="en-US" sz="7700" dirty="0">
                <a:solidFill>
                  <a:prstClr val="white">
                    <a:lumMod val="50000"/>
                  </a:prstClr>
                </a:solidFill>
                <a:latin typeface="Calibri Light" panose="020F0302020204030204" pitchFamily="34" charset="0"/>
                <a:cs typeface="Calibri" panose="020F0502020204030204" pitchFamily="34" charset="0"/>
              </a:rPr>
              <a:t>right-</a:t>
            </a:r>
            <a:r>
              <a:rPr sz="7700" dirty="0">
                <a:solidFill>
                  <a:prstClr val="white">
                    <a:lumMod val="50000"/>
                  </a:prstClr>
                </a:solidFill>
                <a:latin typeface="Calibri Light" panose="020F0302020204030204" pitchFamily="34" charset="0"/>
                <a:cs typeface="Calibri" panose="020F0502020204030204" pitchFamily="34" charset="0"/>
              </a:rPr>
              <a:t>click a picture</a:t>
            </a:r>
            <a:r>
              <a:rPr lang="en-US" sz="7700" dirty="0">
                <a:solidFill>
                  <a:prstClr val="white">
                    <a:lumMod val="50000"/>
                  </a:prstClr>
                </a:solidFill>
                <a:latin typeface="Calibri Light" panose="020F0302020204030204" pitchFamily="34" charset="0"/>
                <a:cs typeface="Calibri" panose="020F0502020204030204" pitchFamily="34" charset="0"/>
              </a:rPr>
              <a:t> and choose Change Picture. Maintain the</a:t>
            </a:r>
            <a:r>
              <a:rPr lang="en-US" sz="7700" baseline="0" dirty="0">
                <a:solidFill>
                  <a:prstClr val="white">
                    <a:lumMod val="50000"/>
                  </a:prstClr>
                </a:solidFill>
                <a:latin typeface="Calibri Light" panose="020F0302020204030204" pitchFamily="34" charset="0"/>
                <a:cs typeface="Calibri" panose="020F0502020204030204" pitchFamily="34" charset="0"/>
              </a:rPr>
              <a:t> proportion of pictures as you r</a:t>
            </a:r>
            <a:r>
              <a:rPr lang="en-US" sz="7700" dirty="0">
                <a:solidFill>
                  <a:prstClr val="white">
                    <a:lumMod val="50000"/>
                  </a:prstClr>
                </a:solidFill>
                <a:latin typeface="Calibri Light" panose="020F0302020204030204" pitchFamily="34" charset="0"/>
                <a:cs typeface="Calibri" panose="020F0502020204030204" pitchFamily="34" charset="0"/>
              </a:rPr>
              <a:t>esize</a:t>
            </a:r>
            <a:r>
              <a:rPr lang="en-US" sz="7700" baseline="0" dirty="0">
                <a:solidFill>
                  <a:prstClr val="white">
                    <a:lumMod val="50000"/>
                  </a:prstClr>
                </a:solidFill>
                <a:latin typeface="Calibri Light" panose="020F0302020204030204" pitchFamily="34" charset="0"/>
                <a:cs typeface="Calibri" panose="020F0502020204030204" pitchFamily="34" charset="0"/>
              </a:rPr>
              <a:t> by dragging a corner.</a:t>
            </a:r>
            <a:endParaRPr sz="7700" dirty="0">
              <a:solidFill>
                <a:prstClr val="white">
                  <a:lumMod val="50000"/>
                </a:prstClr>
              </a:solidFill>
              <a:latin typeface="Calibri Light" panose="020F0302020204030204" pitchFamily="34" charset="0"/>
              <a:cs typeface="Calibri" panose="020F0502020204030204" pitchFamily="34" charset="0"/>
            </a:endParaRPr>
          </a:p>
        </p:txBody>
      </p:sp>
    </p:spTree>
    <p:extLst>
      <p:ext uri="{BB962C8B-B14F-4D97-AF65-F5344CB8AC3E}">
        <p14:creationId xmlns:p14="http://schemas.microsoft.com/office/powerpoint/2010/main" val="145907722"/>
      </p:ext>
    </p:extLst>
  </p:cSld>
  <p:clrMapOvr>
    <a:masterClrMapping/>
  </p:clrMapOvr>
  <p:extLst mod="1">
    <p:ext uri="{DCECCB84-F9BA-43D5-87BE-67443E8EF086}">
      <p15:sldGuideLst xmlns:p15="http://schemas.microsoft.com/office/powerpoint/2012/main">
        <p15:guide id="1" pos="8786" userDrawn="1">
          <p15:clr>
            <a:srgbClr val="A4A3A4"/>
          </p15:clr>
        </p15:guide>
        <p15:guide id="2" pos="17710"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invGray">
          <a:xfrm>
            <a:off x="0" y="0"/>
            <a:ext cx="42062400" cy="5867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67"/>
          </a:p>
        </p:txBody>
      </p:sp>
      <p:sp>
        <p:nvSpPr>
          <p:cNvPr id="2" name="Title Placeholder 1"/>
          <p:cNvSpPr>
            <a:spLocks noGrp="1"/>
          </p:cNvSpPr>
          <p:nvPr>
            <p:ph type="title"/>
          </p:nvPr>
        </p:nvSpPr>
        <p:spPr bwMode="auto">
          <a:xfrm>
            <a:off x="6134100" y="1155700"/>
            <a:ext cx="29794200" cy="293363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6134100" y="7023100"/>
            <a:ext cx="29794200" cy="275678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5375" y="37467148"/>
            <a:ext cx="9464040" cy="533400"/>
          </a:xfrm>
          <a:prstGeom prst="rect">
            <a:avLst/>
          </a:prstGeom>
        </p:spPr>
        <p:txBody>
          <a:bodyPr vert="horz" lIns="91440" tIns="45720" rIns="91440" bIns="45720" rtlCol="0" anchor="ctr"/>
          <a:lstStyle>
            <a:lvl1pPr algn="l">
              <a:defRPr sz="1866">
                <a:solidFill>
                  <a:schemeClr val="tx1">
                    <a:tint val="75000"/>
                  </a:schemeClr>
                </a:solidFill>
              </a:defRPr>
            </a:lvl1pPr>
          </a:lstStyle>
          <a:p>
            <a:fld id="{ECAA57DF-1C19-4726-AB84-014692BAD8F5}" type="datetimeFigureOut">
              <a:rPr lang="en-US" smtClean="0"/>
              <a:pPr/>
              <a:t>4/23/2018</a:t>
            </a:fld>
            <a:endParaRPr lang="en-US"/>
          </a:p>
        </p:txBody>
      </p:sp>
      <p:sp>
        <p:nvSpPr>
          <p:cNvPr id="5" name="Footer Placeholder 4"/>
          <p:cNvSpPr>
            <a:spLocks noGrp="1"/>
          </p:cNvSpPr>
          <p:nvPr>
            <p:ph type="ftr" sz="quarter" idx="3"/>
          </p:nvPr>
        </p:nvSpPr>
        <p:spPr>
          <a:xfrm>
            <a:off x="10559415" y="37467148"/>
            <a:ext cx="20943570" cy="533400"/>
          </a:xfrm>
          <a:prstGeom prst="rect">
            <a:avLst/>
          </a:prstGeom>
        </p:spPr>
        <p:txBody>
          <a:bodyPr vert="horz" lIns="91440" tIns="45720" rIns="91440" bIns="45720" rtlCol="0" anchor="ctr"/>
          <a:lstStyle>
            <a:lvl1pPr algn="ctr">
              <a:defRPr sz="1866">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502985" y="37467148"/>
            <a:ext cx="9464040" cy="533400"/>
          </a:xfrm>
          <a:prstGeom prst="rect">
            <a:avLst/>
          </a:prstGeom>
        </p:spPr>
        <p:txBody>
          <a:bodyPr vert="horz" lIns="91440" tIns="45720" rIns="91440" bIns="45720" rtlCol="0" anchor="ctr"/>
          <a:lstStyle>
            <a:lvl1pPr algn="r">
              <a:defRPr sz="1866">
                <a:solidFill>
                  <a:schemeClr val="tx1">
                    <a:tint val="75000"/>
                  </a:schemeClr>
                </a:solidFill>
              </a:defRPr>
            </a:lvl1pPr>
          </a:lstStyle>
          <a:p>
            <a:fld id="{91B4C631-C489-4C11-812F-2172FBEAE82B}" type="slidenum">
              <a:rPr lang="en-US" smtClean="0"/>
              <a:pPr/>
              <a:t>‹#›</a:t>
            </a:fld>
            <a:endParaRPr lang="en-US"/>
          </a:p>
        </p:txBody>
      </p:sp>
    </p:spTree>
    <p:extLst>
      <p:ext uri="{BB962C8B-B14F-4D97-AF65-F5344CB8AC3E}">
        <p14:creationId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5120358" rtl="0" eaLnBrk="1" latinLnBrk="0" hangingPunct="1">
        <a:lnSpc>
          <a:spcPct val="90000"/>
        </a:lnSpc>
        <a:spcBef>
          <a:spcPct val="0"/>
        </a:spcBef>
        <a:buNone/>
        <a:defRPr sz="10265" b="1" kern="1200">
          <a:solidFill>
            <a:schemeClr val="bg1"/>
          </a:solidFill>
          <a:latin typeface="+mj-lt"/>
          <a:ea typeface="+mj-ea"/>
          <a:cs typeface="+mj-cs"/>
        </a:defRPr>
      </a:lvl1pPr>
    </p:titleStyle>
    <p:bodyStyle>
      <a:lvl1pPr marL="533371" indent="-533371" algn="l" defTabSz="5120358" rtl="0" eaLnBrk="1" latinLnBrk="0" hangingPunct="1">
        <a:lnSpc>
          <a:spcPct val="100000"/>
        </a:lnSpc>
        <a:spcBef>
          <a:spcPts val="1400"/>
        </a:spcBef>
        <a:buClr>
          <a:schemeClr val="accent2"/>
        </a:buClr>
        <a:buFont typeface="Arial" panose="020B0604020202020204" pitchFamily="34" charset="0"/>
        <a:buChar char="•"/>
        <a:defRPr sz="3266" kern="1200">
          <a:solidFill>
            <a:schemeClr val="tx1"/>
          </a:solidFill>
          <a:latin typeface="+mn-lt"/>
          <a:ea typeface="+mn-ea"/>
          <a:cs typeface="+mn-cs"/>
        </a:defRPr>
      </a:lvl1pPr>
      <a:lvl2pPr marL="1280089" indent="-533371" algn="l" defTabSz="5120358" rtl="0" eaLnBrk="1" latinLnBrk="0" hangingPunct="1">
        <a:lnSpc>
          <a:spcPct val="100000"/>
        </a:lnSpc>
        <a:spcBef>
          <a:spcPts val="1400"/>
        </a:spcBef>
        <a:buClr>
          <a:schemeClr val="accent2"/>
        </a:buClr>
        <a:buFont typeface="Arial" panose="020B0604020202020204" pitchFamily="34" charset="0"/>
        <a:buChar char="•"/>
        <a:defRPr sz="2800" kern="1200">
          <a:solidFill>
            <a:schemeClr val="tx1"/>
          </a:solidFill>
          <a:latin typeface="+mn-lt"/>
          <a:ea typeface="+mn-ea"/>
          <a:cs typeface="+mn-cs"/>
        </a:defRPr>
      </a:lvl2pPr>
      <a:lvl3pPr marL="1280089" indent="-533371" algn="l" defTabSz="5120358" rtl="0" eaLnBrk="1" latinLnBrk="0" hangingPunct="1">
        <a:lnSpc>
          <a:spcPct val="100000"/>
        </a:lnSpc>
        <a:spcBef>
          <a:spcPts val="1400"/>
        </a:spcBef>
        <a:buClr>
          <a:schemeClr val="accent2"/>
        </a:buClr>
        <a:buFont typeface="Arial" panose="020B0604020202020204" pitchFamily="34" charset="0"/>
        <a:buChar char="•"/>
        <a:defRPr sz="2800" kern="1200">
          <a:solidFill>
            <a:schemeClr val="tx1"/>
          </a:solidFill>
          <a:latin typeface="+mn-lt"/>
          <a:ea typeface="+mn-ea"/>
          <a:cs typeface="+mn-cs"/>
        </a:defRPr>
      </a:lvl3pPr>
      <a:lvl4pPr marL="1280089" indent="-533371" algn="l" defTabSz="5120358" rtl="0" eaLnBrk="1" latinLnBrk="0" hangingPunct="1">
        <a:lnSpc>
          <a:spcPct val="100000"/>
        </a:lnSpc>
        <a:spcBef>
          <a:spcPts val="1400"/>
        </a:spcBef>
        <a:buClr>
          <a:schemeClr val="accent2"/>
        </a:buClr>
        <a:buFont typeface="Arial" panose="020B0604020202020204" pitchFamily="34" charset="0"/>
        <a:buChar char="•"/>
        <a:defRPr sz="2800" kern="1200">
          <a:solidFill>
            <a:schemeClr val="tx1"/>
          </a:solidFill>
          <a:latin typeface="+mn-lt"/>
          <a:ea typeface="+mn-ea"/>
          <a:cs typeface="+mn-cs"/>
        </a:defRPr>
      </a:lvl4pPr>
      <a:lvl5pPr marL="1280089" indent="-533371" algn="l" defTabSz="5120358" rtl="0" eaLnBrk="1" latinLnBrk="0" hangingPunct="1">
        <a:lnSpc>
          <a:spcPct val="100000"/>
        </a:lnSpc>
        <a:spcBef>
          <a:spcPts val="1400"/>
        </a:spcBef>
        <a:buClr>
          <a:schemeClr val="accent2"/>
        </a:buClr>
        <a:buFont typeface="Arial" panose="020B0604020202020204" pitchFamily="34" charset="0"/>
        <a:buChar char="•"/>
        <a:defRPr sz="2800" kern="1200">
          <a:solidFill>
            <a:schemeClr val="tx1"/>
          </a:solidFill>
          <a:latin typeface="+mn-lt"/>
          <a:ea typeface="+mn-ea"/>
          <a:cs typeface="+mn-cs"/>
        </a:defRPr>
      </a:lvl5pPr>
      <a:lvl6pPr marL="1280089" indent="-533371" algn="l" defTabSz="5120358" rtl="0" eaLnBrk="1" latinLnBrk="0" hangingPunct="1">
        <a:lnSpc>
          <a:spcPct val="100000"/>
        </a:lnSpc>
        <a:spcBef>
          <a:spcPts val="1400"/>
        </a:spcBef>
        <a:buClr>
          <a:schemeClr val="accent2"/>
        </a:buClr>
        <a:buFont typeface="Arial" panose="020B0604020202020204" pitchFamily="34" charset="0"/>
        <a:buChar char="•"/>
        <a:defRPr sz="2800" kern="1200">
          <a:solidFill>
            <a:schemeClr val="tx1"/>
          </a:solidFill>
          <a:latin typeface="+mn-lt"/>
          <a:ea typeface="+mn-ea"/>
          <a:cs typeface="+mn-cs"/>
        </a:defRPr>
      </a:lvl6pPr>
      <a:lvl7pPr marL="1280089" indent="-533371" algn="l" defTabSz="5120358" rtl="0" eaLnBrk="1" latinLnBrk="0" hangingPunct="1">
        <a:lnSpc>
          <a:spcPct val="100000"/>
        </a:lnSpc>
        <a:spcBef>
          <a:spcPts val="1400"/>
        </a:spcBef>
        <a:buClr>
          <a:schemeClr val="accent2"/>
        </a:buClr>
        <a:buFont typeface="Arial" panose="020B0604020202020204" pitchFamily="34" charset="0"/>
        <a:buChar char="•"/>
        <a:defRPr sz="2800" kern="1200">
          <a:solidFill>
            <a:schemeClr val="tx1"/>
          </a:solidFill>
          <a:latin typeface="+mn-lt"/>
          <a:ea typeface="+mn-ea"/>
          <a:cs typeface="+mn-cs"/>
        </a:defRPr>
      </a:lvl7pPr>
      <a:lvl8pPr marL="1280089" indent="-533371" algn="l" defTabSz="5120358" rtl="0" eaLnBrk="1" latinLnBrk="0" hangingPunct="1">
        <a:lnSpc>
          <a:spcPct val="100000"/>
        </a:lnSpc>
        <a:spcBef>
          <a:spcPts val="1400"/>
        </a:spcBef>
        <a:buClr>
          <a:schemeClr val="accent2"/>
        </a:buClr>
        <a:buFont typeface="Arial" panose="020B0604020202020204" pitchFamily="34" charset="0"/>
        <a:buChar char="•"/>
        <a:defRPr sz="2800" kern="1200">
          <a:solidFill>
            <a:schemeClr val="tx1"/>
          </a:solidFill>
          <a:latin typeface="+mn-lt"/>
          <a:ea typeface="+mn-ea"/>
          <a:cs typeface="+mn-cs"/>
        </a:defRPr>
      </a:lvl8pPr>
      <a:lvl9pPr marL="1280089" indent="-533371" algn="l" defTabSz="5120358" rtl="0" eaLnBrk="1" latinLnBrk="0" hangingPunct="1">
        <a:lnSpc>
          <a:spcPct val="100000"/>
        </a:lnSpc>
        <a:spcBef>
          <a:spcPts val="1400"/>
        </a:spcBef>
        <a:buClr>
          <a:schemeClr val="accent2"/>
        </a:buClr>
        <a:buFont typeface="Arial" panose="020B0604020202020204" pitchFamily="34" charset="0"/>
        <a:buChar char="•"/>
        <a:defRPr sz="2800" kern="1200">
          <a:solidFill>
            <a:schemeClr val="tx1"/>
          </a:solidFill>
          <a:latin typeface="+mn-lt"/>
          <a:ea typeface="+mn-ea"/>
          <a:cs typeface="+mn-cs"/>
        </a:defRPr>
      </a:lvl9pPr>
    </p:bodyStyle>
    <p:otherStyle>
      <a:defPPr>
        <a:defRPr lang="en-US"/>
      </a:defPPr>
      <a:lvl1pPr marL="0" algn="l" defTabSz="5120358" rtl="0" eaLnBrk="1" latinLnBrk="0" hangingPunct="1">
        <a:defRPr sz="10080" kern="1200">
          <a:solidFill>
            <a:schemeClr val="tx1"/>
          </a:solidFill>
          <a:latin typeface="+mn-lt"/>
          <a:ea typeface="+mn-ea"/>
          <a:cs typeface="+mn-cs"/>
        </a:defRPr>
      </a:lvl1pPr>
      <a:lvl2pPr marL="2560179" algn="l" defTabSz="5120358" rtl="0" eaLnBrk="1" latinLnBrk="0" hangingPunct="1">
        <a:defRPr sz="10080" kern="1200">
          <a:solidFill>
            <a:schemeClr val="tx1"/>
          </a:solidFill>
          <a:latin typeface="+mn-lt"/>
          <a:ea typeface="+mn-ea"/>
          <a:cs typeface="+mn-cs"/>
        </a:defRPr>
      </a:lvl2pPr>
      <a:lvl3pPr marL="5120358" algn="l" defTabSz="5120358" rtl="0" eaLnBrk="1" latinLnBrk="0" hangingPunct="1">
        <a:defRPr sz="10080" kern="1200">
          <a:solidFill>
            <a:schemeClr val="tx1"/>
          </a:solidFill>
          <a:latin typeface="+mn-lt"/>
          <a:ea typeface="+mn-ea"/>
          <a:cs typeface="+mn-cs"/>
        </a:defRPr>
      </a:lvl3pPr>
      <a:lvl4pPr marL="7680535" algn="l" defTabSz="5120358" rtl="0" eaLnBrk="1" latinLnBrk="0" hangingPunct="1">
        <a:defRPr sz="10080" kern="1200">
          <a:solidFill>
            <a:schemeClr val="tx1"/>
          </a:solidFill>
          <a:latin typeface="+mn-lt"/>
          <a:ea typeface="+mn-ea"/>
          <a:cs typeface="+mn-cs"/>
        </a:defRPr>
      </a:lvl4pPr>
      <a:lvl5pPr marL="10240713" algn="l" defTabSz="5120358" rtl="0" eaLnBrk="1" latinLnBrk="0" hangingPunct="1">
        <a:defRPr sz="10080" kern="1200">
          <a:solidFill>
            <a:schemeClr val="tx1"/>
          </a:solidFill>
          <a:latin typeface="+mn-lt"/>
          <a:ea typeface="+mn-ea"/>
          <a:cs typeface="+mn-cs"/>
        </a:defRPr>
      </a:lvl5pPr>
      <a:lvl6pPr marL="12800892" algn="l" defTabSz="5120358" rtl="0" eaLnBrk="1" latinLnBrk="0" hangingPunct="1">
        <a:defRPr sz="10080" kern="1200">
          <a:solidFill>
            <a:schemeClr val="tx1"/>
          </a:solidFill>
          <a:latin typeface="+mn-lt"/>
          <a:ea typeface="+mn-ea"/>
          <a:cs typeface="+mn-cs"/>
        </a:defRPr>
      </a:lvl6pPr>
      <a:lvl7pPr marL="15361070" algn="l" defTabSz="5120358" rtl="0" eaLnBrk="1" latinLnBrk="0" hangingPunct="1">
        <a:defRPr sz="10080" kern="1200">
          <a:solidFill>
            <a:schemeClr val="tx1"/>
          </a:solidFill>
          <a:latin typeface="+mn-lt"/>
          <a:ea typeface="+mn-ea"/>
          <a:cs typeface="+mn-cs"/>
        </a:defRPr>
      </a:lvl7pPr>
      <a:lvl8pPr marL="17921249" algn="l" defTabSz="5120358" rtl="0" eaLnBrk="1" latinLnBrk="0" hangingPunct="1">
        <a:defRPr sz="10080" kern="1200">
          <a:solidFill>
            <a:schemeClr val="tx1"/>
          </a:solidFill>
          <a:latin typeface="+mn-lt"/>
          <a:ea typeface="+mn-ea"/>
          <a:cs typeface="+mn-cs"/>
        </a:defRPr>
      </a:lvl8pPr>
      <a:lvl9pPr marL="20481428" algn="l" defTabSz="5120358" rtl="0" eaLnBrk="1" latinLnBrk="0" hangingPunct="1">
        <a:defRPr sz="1008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096" userDrawn="1">
          <p15:clr>
            <a:srgbClr val="A4A3A4"/>
          </p15:clr>
        </p15:guide>
        <p15:guide id="2" pos="690" userDrawn="1">
          <p15:clr>
            <a:srgbClr val="A4A3A4"/>
          </p15:clr>
        </p15:guide>
        <p15:guide id="3" pos="25806" userDrawn="1">
          <p15:clr>
            <a:srgbClr val="A4A3A4"/>
          </p15:clr>
        </p15:guide>
        <p15:guide id="4" pos="13248"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2.tiff"/><Relationship Id="rId7" Type="http://schemas.openxmlformats.org/officeDocument/2006/relationships/image" Target="../media/image5.png"/><Relationship Id="rId12" Type="http://schemas.openxmlformats.org/officeDocument/2006/relationships/image" Target="../media/image10.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1.xml"/><Relationship Id="rId11" Type="http://schemas.openxmlformats.org/officeDocument/2006/relationships/image" Target="../media/image9.svg"/><Relationship Id="rId5" Type="http://schemas.openxmlformats.org/officeDocument/2006/relationships/image" Target="../media/image4.jpe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stract"/>
          <p:cNvSpPr>
            <a:spLocks noGrp="1"/>
          </p:cNvSpPr>
          <p:nvPr>
            <p:ph type="body" sz="quarter" idx="13"/>
          </p:nvPr>
        </p:nvSpPr>
        <p:spPr>
          <a:xfrm>
            <a:off x="761451" y="6779570"/>
            <a:ext cx="12268200" cy="1825738"/>
          </a:xfrm>
          <a:solidFill>
            <a:schemeClr val="accent5">
              <a:lumMod val="50000"/>
            </a:schemeClr>
          </a:solidFill>
        </p:spPr>
        <p:txBody>
          <a:bodyPr/>
          <a:lstStyle/>
          <a:p>
            <a:r>
              <a:rPr lang="en-US" dirty="0">
                <a:effectLst>
                  <a:outerShdw blurRad="38100" dist="38100" dir="2700000" algn="tl">
                    <a:srgbClr val="000000">
                      <a:alpha val="43137"/>
                    </a:srgbClr>
                  </a:outerShdw>
                </a:effectLst>
              </a:rPr>
              <a:t>BACKGROUND</a:t>
            </a:r>
          </a:p>
        </p:txBody>
      </p:sp>
      <p:sp>
        <p:nvSpPr>
          <p:cNvPr id="9" name="Methods"/>
          <p:cNvSpPr>
            <a:spLocks noGrp="1"/>
          </p:cNvSpPr>
          <p:nvPr>
            <p:ph type="body" sz="quarter" idx="21"/>
          </p:nvPr>
        </p:nvSpPr>
        <p:spPr>
          <a:xfrm>
            <a:off x="14341714" y="6754597"/>
            <a:ext cx="12840247" cy="1826581"/>
          </a:xfrm>
        </p:spPr>
        <p:txBody>
          <a:bodyPr/>
          <a:lstStyle/>
          <a:p>
            <a:r>
              <a:rPr lang="en-US" dirty="0">
                <a:effectLst>
                  <a:outerShdw blurRad="38100" dist="38100" dir="2700000" algn="tl">
                    <a:srgbClr val="000000">
                      <a:alpha val="43137"/>
                    </a:srgbClr>
                  </a:outerShdw>
                </a:effectLst>
              </a:rPr>
              <a:t>methods</a:t>
            </a:r>
          </a:p>
        </p:txBody>
      </p:sp>
      <p:sp>
        <p:nvSpPr>
          <p:cNvPr id="3" name="TextBox 2">
            <a:extLst>
              <a:ext uri="{FF2B5EF4-FFF2-40B4-BE49-F238E27FC236}">
                <a16:creationId xmlns:a16="http://schemas.microsoft.com/office/drawing/2014/main" id="{AA8813B9-3C90-4927-95CF-BC3EACF316C3}"/>
              </a:ext>
            </a:extLst>
          </p:cNvPr>
          <p:cNvSpPr txBox="1"/>
          <p:nvPr/>
        </p:nvSpPr>
        <p:spPr>
          <a:xfrm>
            <a:off x="-35924" y="5662855"/>
            <a:ext cx="42098323" cy="265605"/>
          </a:xfrm>
          <a:prstGeom prst="rect">
            <a:avLst/>
          </a:prstGeom>
          <a:solidFill>
            <a:schemeClr val="accent5">
              <a:lumMod val="50000"/>
            </a:schemeClr>
          </a:solidFill>
        </p:spPr>
        <p:txBody>
          <a:bodyPr wrap="square" rtlCol="0">
            <a:spAutoFit/>
          </a:bodyPr>
          <a:lstStyle/>
          <a:p>
            <a:endParaRPr lang="en-US" sz="7000" dirty="0" err="1"/>
          </a:p>
        </p:txBody>
      </p:sp>
      <p:sp>
        <p:nvSpPr>
          <p:cNvPr id="37" name="Title 3">
            <a:extLst>
              <a:ext uri="{FF2B5EF4-FFF2-40B4-BE49-F238E27FC236}">
                <a16:creationId xmlns:a16="http://schemas.microsoft.com/office/drawing/2014/main" id="{7C5844EA-C921-4311-9B0B-21436D624639}"/>
              </a:ext>
            </a:extLst>
          </p:cNvPr>
          <p:cNvSpPr txBox="1">
            <a:spLocks/>
          </p:cNvSpPr>
          <p:nvPr/>
        </p:nvSpPr>
        <p:spPr bwMode="auto">
          <a:xfrm>
            <a:off x="4101393" y="1242647"/>
            <a:ext cx="36271200" cy="1231158"/>
          </a:xfrm>
          <a:prstGeom prst="rect">
            <a:avLst/>
          </a:prstGeom>
        </p:spPr>
        <p:txBody>
          <a:bodyPr vert="horz" lIns="106680" tIns="53340" rIns="106680" bIns="53340" rtlCol="0" anchor="b">
            <a:normAutofit fontScale="92500" lnSpcReduction="20000"/>
          </a:bodyPr>
          <a:lstStyle>
            <a:lvl1pPr algn="l" defTabSz="4389120" rtl="0" eaLnBrk="1" latinLnBrk="0" hangingPunct="1">
              <a:lnSpc>
                <a:spcPct val="90000"/>
              </a:lnSpc>
              <a:spcBef>
                <a:spcPct val="0"/>
              </a:spcBef>
              <a:buNone/>
              <a:defRPr sz="8800" b="1" kern="1200">
                <a:solidFill>
                  <a:schemeClr val="bg1"/>
                </a:solidFill>
                <a:latin typeface="+mj-lt"/>
                <a:ea typeface="+mj-ea"/>
                <a:cs typeface="+mj-cs"/>
              </a:defRPr>
            </a:lvl1pPr>
          </a:lstStyle>
          <a:p>
            <a:pPr algn="ctr"/>
            <a:r>
              <a:rPr lang="en-US" sz="10265" dirty="0">
                <a:effectLst>
                  <a:outerShdw blurRad="38100" dist="38100" dir="2700000" algn="tl">
                    <a:srgbClr val="000000">
                      <a:alpha val="43137"/>
                    </a:srgbClr>
                  </a:outerShdw>
                </a:effectLst>
              </a:rPr>
              <a:t>A geospatial view of farmland for the Karner Blue </a:t>
            </a:r>
          </a:p>
        </p:txBody>
      </p:sp>
      <p:sp>
        <p:nvSpPr>
          <p:cNvPr id="40" name="Acknowledgements">
            <a:extLst>
              <a:ext uri="{FF2B5EF4-FFF2-40B4-BE49-F238E27FC236}">
                <a16:creationId xmlns:a16="http://schemas.microsoft.com/office/drawing/2014/main" id="{D921C4E0-1E33-47AE-A8BF-DDC6C6CA02B7}"/>
              </a:ext>
            </a:extLst>
          </p:cNvPr>
          <p:cNvSpPr txBox="1">
            <a:spLocks/>
          </p:cNvSpPr>
          <p:nvPr/>
        </p:nvSpPr>
        <p:spPr>
          <a:xfrm>
            <a:off x="28346643" y="28742142"/>
            <a:ext cx="12966512" cy="1669556"/>
          </a:xfrm>
          <a:prstGeom prst="round1Rect">
            <a:avLst/>
          </a:prstGeom>
          <a:solidFill>
            <a:schemeClr val="accent3"/>
          </a:solidFill>
        </p:spPr>
        <p:txBody>
          <a:bodyPr vert="horz" lIns="426720" tIns="53340" rIns="106680" bIns="53340" rtlCol="0" anchor="ctr">
            <a:noAutofit/>
          </a:bodyPr>
          <a:lstStyle>
            <a:lvl1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1pPr>
            <a:lvl2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2pPr>
            <a:lvl3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3pPr>
            <a:lvl4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4pPr>
            <a:lvl5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5pPr>
            <a:lvl6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6pPr>
            <a:lvl7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7pPr>
            <a:lvl8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8pPr>
            <a:lvl9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9pPr>
          </a:lstStyle>
          <a:p>
            <a:r>
              <a:rPr lang="en-US" sz="5600" dirty="0" err="1">
                <a:effectLst>
                  <a:outerShdw blurRad="38100" dist="38100" dir="2700000" algn="tl">
                    <a:srgbClr val="000000">
                      <a:alpha val="43137"/>
                    </a:srgbClr>
                  </a:outerShdw>
                </a:effectLst>
              </a:rPr>
              <a:t>ReFEreNCES</a:t>
            </a:r>
            <a:r>
              <a:rPr lang="en-US" sz="5600" dirty="0">
                <a:effectLst>
                  <a:outerShdw blurRad="38100" dist="38100" dir="2700000" algn="tl">
                    <a:srgbClr val="000000">
                      <a:alpha val="43137"/>
                    </a:srgbClr>
                  </a:outerShdw>
                </a:effectLst>
              </a:rPr>
              <a:t>/Acknowledgements</a:t>
            </a:r>
          </a:p>
        </p:txBody>
      </p:sp>
      <p:sp>
        <p:nvSpPr>
          <p:cNvPr id="41" name="Contributor">
            <a:extLst>
              <a:ext uri="{FF2B5EF4-FFF2-40B4-BE49-F238E27FC236}">
                <a16:creationId xmlns:a16="http://schemas.microsoft.com/office/drawing/2014/main" id="{8D2476C1-63A2-465D-A180-B8FAE507FF63}"/>
              </a:ext>
            </a:extLst>
          </p:cNvPr>
          <p:cNvSpPr txBox="1"/>
          <p:nvPr/>
        </p:nvSpPr>
        <p:spPr>
          <a:xfrm>
            <a:off x="11512051" y="2984344"/>
            <a:ext cx="19144853" cy="3662541"/>
          </a:xfrm>
          <a:prstGeom prst="rect">
            <a:avLst/>
          </a:prstGeom>
          <a:noFill/>
        </p:spPr>
        <p:txBody>
          <a:bodyPr wrap="square" rtlCol="0">
            <a:spAutoFit/>
          </a:bodyPr>
          <a:lstStyle/>
          <a:p>
            <a:pPr algn="ctr"/>
            <a:r>
              <a:rPr lang="en-US" sz="5400" dirty="0">
                <a:solidFill>
                  <a:schemeClr val="bg1"/>
                </a:solidFill>
                <a:effectLst>
                  <a:outerShdw blurRad="38100" dist="38100" dir="2700000" algn="tl">
                    <a:srgbClr val="000000">
                      <a:alpha val="43137"/>
                    </a:srgbClr>
                  </a:outerShdw>
                </a:effectLst>
              </a:rPr>
              <a:t>Author: Mark Sutton, Biology Dept.</a:t>
            </a:r>
          </a:p>
          <a:p>
            <a:pPr algn="ctr"/>
            <a:r>
              <a:rPr lang="en-US" sz="5400" dirty="0">
                <a:solidFill>
                  <a:schemeClr val="bg1"/>
                </a:solidFill>
                <a:effectLst>
                  <a:outerShdw blurRad="38100" dist="38100" dir="2700000" algn="tl">
                    <a:srgbClr val="000000">
                      <a:alpha val="43137"/>
                    </a:srgbClr>
                  </a:outerShdw>
                </a:effectLst>
              </a:rPr>
              <a:t>Contributor: Chase Stoffel, Biology Dept.</a:t>
            </a:r>
          </a:p>
          <a:p>
            <a:pPr algn="ctr"/>
            <a:r>
              <a:rPr lang="en-US" sz="5400" dirty="0">
                <a:solidFill>
                  <a:schemeClr val="bg1"/>
                </a:solidFill>
                <a:effectLst>
                  <a:outerShdw blurRad="38100" dist="38100" dir="2700000" algn="tl">
                    <a:srgbClr val="000000">
                      <a:alpha val="43137"/>
                    </a:srgbClr>
                  </a:outerShdw>
                </a:effectLst>
              </a:rPr>
              <a:t> Faculty Mentor: Dr. Paula Kleintjes Neff, Biology Dept.</a:t>
            </a:r>
          </a:p>
          <a:p>
            <a:pPr algn="ctr"/>
            <a:endParaRPr lang="en-US" sz="7000" dirty="0">
              <a:solidFill>
                <a:schemeClr val="bg1"/>
              </a:solidFill>
            </a:endParaRPr>
          </a:p>
        </p:txBody>
      </p:sp>
      <p:sp>
        <p:nvSpPr>
          <p:cNvPr id="62" name="Abstract Body">
            <a:extLst>
              <a:ext uri="{FF2B5EF4-FFF2-40B4-BE49-F238E27FC236}">
                <a16:creationId xmlns:a16="http://schemas.microsoft.com/office/drawing/2014/main" id="{5AFC541E-8603-4DD7-BAA5-259B1AE9830D}"/>
              </a:ext>
            </a:extLst>
          </p:cNvPr>
          <p:cNvSpPr txBox="1"/>
          <p:nvPr/>
        </p:nvSpPr>
        <p:spPr>
          <a:xfrm>
            <a:off x="916834" y="9177911"/>
            <a:ext cx="12163164" cy="7919989"/>
          </a:xfrm>
          <a:prstGeom prst="rect">
            <a:avLst/>
          </a:prstGeom>
          <a:noFill/>
          <a:ln>
            <a:noFill/>
          </a:ln>
        </p:spPr>
        <p:txBody>
          <a:bodyPr wrap="square" rtlCol="0">
            <a:spAutoFit/>
          </a:bodyPr>
          <a:lstStyle/>
          <a:p>
            <a:r>
              <a:rPr lang="en-US" sz="2800" dirty="0"/>
              <a:t>In 2017, we conducted our project on farmlands enrolled in the USDA-NRCS State Acres for Wildlife Enhancement (SAFE) program for the Karner Blue Butterfly (</a:t>
            </a:r>
            <a:r>
              <a:rPr lang="en-US" sz="2800" i="1" dirty="0" err="1"/>
              <a:t>Lycaeides</a:t>
            </a:r>
            <a:r>
              <a:rPr lang="en-US" sz="2800" i="1" dirty="0"/>
              <a:t> </a:t>
            </a:r>
            <a:r>
              <a:rPr lang="en-US" sz="2800" i="1" dirty="0" err="1"/>
              <a:t>melissa</a:t>
            </a:r>
            <a:r>
              <a:rPr lang="en-US" sz="2800" i="1" dirty="0"/>
              <a:t> </a:t>
            </a:r>
            <a:r>
              <a:rPr lang="en-US" sz="2800" i="1" dirty="0" err="1"/>
              <a:t>samuelis</a:t>
            </a:r>
            <a:r>
              <a:rPr lang="en-US" sz="2800" dirty="0"/>
              <a:t>). In Eau Claire County, SAFE sites were developed to provide favorable habitat for the federally endangered butterfly. The sites were planted in 2009-2015 with a native seed mix (3.78 lbs./acre) of grasses and pollinator nectar plants, including wild lupine (</a:t>
            </a:r>
            <a:r>
              <a:rPr lang="en-US" sz="2800" i="1" dirty="0" err="1"/>
              <a:t>Lupinus</a:t>
            </a:r>
            <a:r>
              <a:rPr lang="en-US" sz="2800" i="1" dirty="0"/>
              <a:t> </a:t>
            </a:r>
            <a:r>
              <a:rPr lang="en-US" sz="2800" i="1" dirty="0" err="1"/>
              <a:t>perennis</a:t>
            </a:r>
            <a:r>
              <a:rPr lang="en-US" sz="2800" dirty="0"/>
              <a:t>) (3.0 oz./acre). Larvae of the Karner are dependent on wild lupine, and sites with the densest and most abundant patches of the flowering plant are most likely to attract, host and maintain Karner populations. </a:t>
            </a:r>
          </a:p>
          <a:p>
            <a:endParaRPr lang="en-US" sz="2800" dirty="0"/>
          </a:p>
          <a:p>
            <a:r>
              <a:rPr lang="en-US" sz="2800" dirty="0"/>
              <a:t>The goal of our project was to first, monitor lupine abundance on all 60 farms enrolled in the project and second, do a GIS analysis of the data to answer the following questions: </a:t>
            </a:r>
          </a:p>
          <a:p>
            <a:endParaRPr lang="en-US" sz="2800" b="1" dirty="0"/>
          </a:p>
          <a:p>
            <a:pPr marL="666713" indent="-666713">
              <a:buFont typeface="Arial" panose="020B0604020202020204" pitchFamily="34" charset="0"/>
              <a:buChar char="•"/>
            </a:pPr>
            <a:r>
              <a:rPr lang="en-US" sz="2800" b="1" dirty="0"/>
              <a:t>Which environmental features are most conducive to lupine growth?</a:t>
            </a:r>
          </a:p>
          <a:p>
            <a:pPr marL="666713" indent="-666713">
              <a:buFont typeface="Arial" panose="020B0604020202020204" pitchFamily="34" charset="0"/>
              <a:buChar char="•"/>
            </a:pPr>
            <a:endParaRPr lang="en-US" sz="1000" b="1" dirty="0"/>
          </a:p>
          <a:p>
            <a:pPr marL="666713" indent="-666713">
              <a:buFont typeface="Arial" panose="020B0604020202020204" pitchFamily="34" charset="0"/>
              <a:buChar char="•"/>
            </a:pPr>
            <a:r>
              <a:rPr lang="en-US" sz="2800" b="1" dirty="0"/>
              <a:t>Where would be the most favorable location for future sites? </a:t>
            </a:r>
          </a:p>
          <a:p>
            <a:pPr marL="666713" indent="-666713">
              <a:buFont typeface="Arial" panose="020B0604020202020204" pitchFamily="34" charset="0"/>
              <a:buChar char="•"/>
            </a:pPr>
            <a:endParaRPr lang="en-US" sz="3266" dirty="0"/>
          </a:p>
        </p:txBody>
      </p:sp>
      <p:sp>
        <p:nvSpPr>
          <p:cNvPr id="6" name="Methods Body">
            <a:extLst>
              <a:ext uri="{FF2B5EF4-FFF2-40B4-BE49-F238E27FC236}">
                <a16:creationId xmlns:a16="http://schemas.microsoft.com/office/drawing/2014/main" id="{FC6C054F-7B50-4D28-A3FA-A17E64D71409}"/>
              </a:ext>
            </a:extLst>
          </p:cNvPr>
          <p:cNvSpPr txBox="1"/>
          <p:nvPr/>
        </p:nvSpPr>
        <p:spPr>
          <a:xfrm>
            <a:off x="14539304" y="9325396"/>
            <a:ext cx="12663141" cy="10064294"/>
          </a:xfrm>
          <a:prstGeom prst="rect">
            <a:avLst/>
          </a:prstGeom>
          <a:noFill/>
        </p:spPr>
        <p:txBody>
          <a:bodyPr wrap="square" rtlCol="0">
            <a:spAutoFit/>
          </a:bodyPr>
          <a:lstStyle/>
          <a:p>
            <a:pPr marL="1000070" indent="-1000070">
              <a:buFont typeface="Arial" panose="020B0604020202020204" pitchFamily="34" charset="0"/>
              <a:buChar char="•"/>
            </a:pPr>
            <a:r>
              <a:rPr lang="en-US" sz="2800" dirty="0"/>
              <a:t>We used CRP SAFE site maps provided by the USDA-Natural Resources Conservation Service-Altoona Office. </a:t>
            </a:r>
          </a:p>
          <a:p>
            <a:pPr marL="1000070" indent="-1000070">
              <a:buFont typeface="Arial" panose="020B0604020202020204" pitchFamily="34" charset="0"/>
              <a:buChar char="•"/>
            </a:pPr>
            <a:endParaRPr lang="en-US" sz="1000" dirty="0"/>
          </a:p>
          <a:p>
            <a:pPr marL="1000070" indent="-1000070">
              <a:buFont typeface="Arial" panose="020B0604020202020204" pitchFamily="34" charset="0"/>
              <a:buChar char="•"/>
            </a:pPr>
            <a:r>
              <a:rPr lang="en-US" sz="2800" dirty="0"/>
              <a:t>CRP SAFE sites (n=51/60) were thoroughly walked with equally adjusted  time and effort and presence of wild lupine was recorded (Figs. 3 &amp; 4)</a:t>
            </a:r>
          </a:p>
          <a:p>
            <a:pPr marL="1000070" indent="-1000070">
              <a:buFont typeface="Arial" panose="020B0604020202020204" pitchFamily="34" charset="0"/>
              <a:buChar char="•"/>
            </a:pPr>
            <a:endParaRPr lang="en-US" sz="1000" dirty="0"/>
          </a:p>
          <a:p>
            <a:pPr marL="1000070" indent="-1000070">
              <a:buFont typeface="Arial" panose="020B0604020202020204" pitchFamily="34" charset="0"/>
              <a:buChar char="•"/>
            </a:pPr>
            <a:r>
              <a:rPr lang="en-US" sz="2800" dirty="0"/>
              <a:t>Field success was ranked on a relative scale used by the WDNR </a:t>
            </a:r>
          </a:p>
          <a:p>
            <a:pPr marL="3150620" lvl="1" indent="-1000070">
              <a:buFont typeface="Wingdings" panose="05000000000000000000" pitchFamily="2" charset="2"/>
              <a:buChar char="ü"/>
            </a:pPr>
            <a:r>
              <a:rPr lang="en-US" sz="2800" dirty="0"/>
              <a:t>0=lupine absent</a:t>
            </a:r>
          </a:p>
          <a:p>
            <a:pPr marL="3150620" lvl="1" indent="-1000070">
              <a:buFont typeface="Wingdings" panose="05000000000000000000" pitchFamily="2" charset="2"/>
              <a:buChar char="ü"/>
            </a:pPr>
            <a:r>
              <a:rPr lang="en-US" sz="2800" dirty="0"/>
              <a:t>1=lupine uncommon, infrequently encountered</a:t>
            </a:r>
          </a:p>
          <a:p>
            <a:pPr marL="3150620" lvl="1" indent="-1000070">
              <a:buFont typeface="Wingdings" panose="05000000000000000000" pitchFamily="2" charset="2"/>
              <a:buChar char="ü"/>
            </a:pPr>
            <a:r>
              <a:rPr lang="en-US" sz="2800" dirty="0"/>
              <a:t>2=lupine not as common, but encountered</a:t>
            </a:r>
          </a:p>
          <a:p>
            <a:pPr marL="3150620" lvl="1" indent="-1000070">
              <a:buFont typeface="Wingdings" panose="05000000000000000000" pitchFamily="2" charset="2"/>
              <a:buChar char="ü"/>
            </a:pPr>
            <a:r>
              <a:rPr lang="en-US" sz="2800" dirty="0"/>
              <a:t>3=lupine common and abundant (Fig.6)</a:t>
            </a:r>
          </a:p>
          <a:p>
            <a:pPr marL="1000070" indent="-1000070">
              <a:buFont typeface="Arial" panose="020B0604020202020204" pitchFamily="34" charset="0"/>
              <a:buChar char="•"/>
            </a:pPr>
            <a:endParaRPr lang="en-US" sz="1000" dirty="0"/>
          </a:p>
          <a:p>
            <a:pPr marL="1000070" indent="-1000070">
              <a:buFont typeface="Arial" panose="020B0604020202020204" pitchFamily="34" charset="0"/>
              <a:buChar char="•"/>
            </a:pPr>
            <a:r>
              <a:rPr lang="en-US" sz="2800" dirty="0"/>
              <a:t>Using ArcGIS by ESRI, the quantitative success value was added as a field to a polygon layer of the CRP sites. </a:t>
            </a:r>
          </a:p>
          <a:p>
            <a:pPr marL="1000070" indent="-1000070">
              <a:buFont typeface="Arial" panose="020B0604020202020204" pitchFamily="34" charset="0"/>
              <a:buChar char="•"/>
            </a:pPr>
            <a:endParaRPr lang="en-US" sz="1000" dirty="0"/>
          </a:p>
          <a:p>
            <a:pPr marL="1000070" indent="-1000070">
              <a:buFont typeface="Arial" panose="020B0604020202020204" pitchFamily="34" charset="0"/>
              <a:buChar char="•"/>
            </a:pPr>
            <a:r>
              <a:rPr lang="en-US" sz="2800" dirty="0"/>
              <a:t>Using various ArcMap tools, the following variables were analyzed: soil type, average slope, site success, and historic land use, and location within the High Potential Zone (HPZ).</a:t>
            </a:r>
          </a:p>
          <a:p>
            <a:pPr marL="1000070" indent="-1000070">
              <a:buFont typeface="Arial" panose="020B0604020202020204" pitchFamily="34" charset="0"/>
              <a:buChar char="•"/>
            </a:pPr>
            <a:endParaRPr lang="en-US" sz="1000" dirty="0"/>
          </a:p>
          <a:p>
            <a:pPr marL="1000070" indent="-1000070">
              <a:buFont typeface="Arial" panose="020B0604020202020204" pitchFamily="34" charset="0"/>
              <a:buChar char="•"/>
            </a:pPr>
            <a:r>
              <a:rPr lang="en-US" sz="2800" dirty="0"/>
              <a:t>Based on research, zonal statistics, and professional guidance, favorable variable traits were selected. </a:t>
            </a:r>
          </a:p>
          <a:p>
            <a:pPr marL="1000070" indent="-1000070">
              <a:buFont typeface="Arial" panose="020B0604020202020204" pitchFamily="34" charset="0"/>
              <a:buChar char="•"/>
            </a:pPr>
            <a:endParaRPr lang="en-US" sz="1000" dirty="0"/>
          </a:p>
          <a:p>
            <a:pPr marL="1000070" indent="-1000070">
              <a:buFont typeface="Arial" panose="020B0604020202020204" pitchFamily="34" charset="0"/>
              <a:buChar char="•"/>
            </a:pPr>
            <a:r>
              <a:rPr lang="en-US" sz="2800" dirty="0"/>
              <a:t>When favorable traits were combined, the GIS would illustrate farms that possessed all, most or none of the variables.</a:t>
            </a:r>
          </a:p>
          <a:p>
            <a:pPr marL="1000070" indent="-1000070">
              <a:buFont typeface="Arial" panose="020B0604020202020204" pitchFamily="34" charset="0"/>
              <a:buChar char="•"/>
            </a:pPr>
            <a:endParaRPr lang="en-US" sz="1000" dirty="0"/>
          </a:p>
          <a:p>
            <a:pPr marL="1000070" indent="-1000070">
              <a:buFont typeface="Arial" panose="020B0604020202020204" pitchFamily="34" charset="0"/>
              <a:buChar char="•"/>
            </a:pPr>
            <a:r>
              <a:rPr lang="en-US" sz="2800" dirty="0"/>
              <a:t>We created a final map that assists in predicting sites most suitable for planting and successfully establishing lupine.</a:t>
            </a:r>
          </a:p>
        </p:txBody>
      </p:sp>
      <p:pic>
        <p:nvPicPr>
          <p:cNvPr id="11" name="Figure 3">
            <a:extLst>
              <a:ext uri="{FF2B5EF4-FFF2-40B4-BE49-F238E27FC236}">
                <a16:creationId xmlns:a16="http://schemas.microsoft.com/office/drawing/2014/main" id="{35EBB0F5-CF99-45D8-A92A-5A3F3AE465FF}"/>
              </a:ext>
            </a:extLst>
          </p:cNvPr>
          <p:cNvPicPr>
            <a:picLocks noChangeAspect="1"/>
          </p:cNvPicPr>
          <p:nvPr/>
        </p:nvPicPr>
        <p:blipFill>
          <a:blip r:embed="rId2"/>
          <a:stretch>
            <a:fillRect/>
          </a:stretch>
        </p:blipFill>
        <p:spPr>
          <a:xfrm>
            <a:off x="28055204" y="9512321"/>
            <a:ext cx="8532365" cy="11052106"/>
          </a:xfrm>
          <a:prstGeom prst="rect">
            <a:avLst/>
          </a:prstGeom>
          <a:ln>
            <a:noFill/>
          </a:ln>
        </p:spPr>
      </p:pic>
      <p:sp>
        <p:nvSpPr>
          <p:cNvPr id="12" name="Figure 2 description">
            <a:extLst>
              <a:ext uri="{FF2B5EF4-FFF2-40B4-BE49-F238E27FC236}">
                <a16:creationId xmlns:a16="http://schemas.microsoft.com/office/drawing/2014/main" id="{008AD744-7D98-41A8-B380-543F75A4B39F}"/>
              </a:ext>
            </a:extLst>
          </p:cNvPr>
          <p:cNvSpPr txBox="1"/>
          <p:nvPr/>
        </p:nvSpPr>
        <p:spPr>
          <a:xfrm>
            <a:off x="9127521" y="34905619"/>
            <a:ext cx="4568915" cy="990143"/>
          </a:xfrm>
          <a:prstGeom prst="rect">
            <a:avLst/>
          </a:prstGeom>
          <a:noFill/>
        </p:spPr>
        <p:txBody>
          <a:bodyPr wrap="square" rtlCol="0">
            <a:spAutoFit/>
          </a:bodyPr>
          <a:lstStyle/>
          <a:p>
            <a:r>
              <a:rPr lang="en-US" sz="2917" dirty="0"/>
              <a:t>Figure 4: Mark and Chase collecting lupine data</a:t>
            </a:r>
          </a:p>
        </p:txBody>
      </p:sp>
      <p:sp>
        <p:nvSpPr>
          <p:cNvPr id="13" name="Figure 3 descpription">
            <a:extLst>
              <a:ext uri="{FF2B5EF4-FFF2-40B4-BE49-F238E27FC236}">
                <a16:creationId xmlns:a16="http://schemas.microsoft.com/office/drawing/2014/main" id="{4DAB37A1-C9F8-44B4-8B79-76FEDDCEA040}"/>
              </a:ext>
            </a:extLst>
          </p:cNvPr>
          <p:cNvSpPr txBox="1"/>
          <p:nvPr/>
        </p:nvSpPr>
        <p:spPr>
          <a:xfrm>
            <a:off x="29104369" y="20844886"/>
            <a:ext cx="6785019" cy="1022459"/>
          </a:xfrm>
          <a:prstGeom prst="rect">
            <a:avLst/>
          </a:prstGeom>
          <a:noFill/>
        </p:spPr>
        <p:txBody>
          <a:bodyPr wrap="square" rtlCol="0">
            <a:spAutoFit/>
          </a:bodyPr>
          <a:lstStyle/>
          <a:p>
            <a:r>
              <a:rPr lang="en-US" sz="2917" dirty="0"/>
              <a:t>Figure 7: Best locations for future Karner SAFE sites in Eau Claire County. </a:t>
            </a:r>
          </a:p>
        </p:txBody>
      </p:sp>
      <p:sp>
        <p:nvSpPr>
          <p:cNvPr id="14" name="Results body 2">
            <a:extLst>
              <a:ext uri="{FF2B5EF4-FFF2-40B4-BE49-F238E27FC236}">
                <a16:creationId xmlns:a16="http://schemas.microsoft.com/office/drawing/2014/main" id="{1F70C5B2-41EC-4F17-93FE-23B177880AE7}"/>
              </a:ext>
            </a:extLst>
          </p:cNvPr>
          <p:cNvSpPr txBox="1"/>
          <p:nvPr/>
        </p:nvSpPr>
        <p:spPr>
          <a:xfrm>
            <a:off x="21235571" y="22344090"/>
            <a:ext cx="5715959" cy="4544577"/>
          </a:xfrm>
          <a:prstGeom prst="rect">
            <a:avLst/>
          </a:prstGeom>
          <a:noFill/>
        </p:spPr>
        <p:txBody>
          <a:bodyPr wrap="square" rtlCol="0">
            <a:spAutoFit/>
          </a:bodyPr>
          <a:lstStyle/>
          <a:p>
            <a:pPr marL="1251939" lvl="1" indent="-533371">
              <a:buSzPct val="100000"/>
              <a:buFont typeface="Arial" panose="020B0604020202020204" pitchFamily="34" charset="0"/>
              <a:buChar char="•"/>
            </a:pPr>
            <a:r>
              <a:rPr lang="en-US" sz="2800" dirty="0"/>
              <a:t>Approx. 77% of farms in 2017 had lupine present, but realistically, &lt;20% had lupine dense enough to support </a:t>
            </a:r>
            <a:r>
              <a:rPr lang="en-US" sz="2800" dirty="0" err="1"/>
              <a:t>Karners</a:t>
            </a:r>
            <a:r>
              <a:rPr lang="en-US" sz="2800" dirty="0"/>
              <a:t>* </a:t>
            </a:r>
          </a:p>
          <a:p>
            <a:pPr marL="1251939" lvl="1" indent="-533371">
              <a:buSzPct val="100000"/>
              <a:buFont typeface="Arial" panose="020B0604020202020204" pitchFamily="34" charset="0"/>
              <a:buChar char="•"/>
            </a:pPr>
            <a:endParaRPr lang="en-US" sz="2800" dirty="0"/>
          </a:p>
          <a:p>
            <a:pPr marL="1251939" lvl="1" indent="-533371">
              <a:buSzPct val="100000"/>
              <a:buFont typeface="Arial" panose="020B0604020202020204" pitchFamily="34" charset="0"/>
              <a:buChar char="•"/>
            </a:pPr>
            <a:r>
              <a:rPr lang="en-US" sz="2800" dirty="0"/>
              <a:t>*Two of 60 farms have been colonized by </a:t>
            </a:r>
            <a:r>
              <a:rPr lang="en-US" sz="2800" dirty="0" err="1"/>
              <a:t>Karners</a:t>
            </a:r>
            <a:r>
              <a:rPr lang="en-US" sz="2800" dirty="0"/>
              <a:t>, 7-years post planting</a:t>
            </a:r>
          </a:p>
          <a:p>
            <a:pPr marL="1251939" lvl="1" indent="-533371">
              <a:buSzPct val="100000"/>
              <a:buFont typeface="Arial" panose="020B0604020202020204" pitchFamily="34" charset="0"/>
              <a:buChar char="•"/>
            </a:pPr>
            <a:endParaRPr lang="en-US" sz="3266" dirty="0"/>
          </a:p>
        </p:txBody>
      </p:sp>
      <p:sp>
        <p:nvSpPr>
          <p:cNvPr id="17" name="Discussion Body">
            <a:extLst>
              <a:ext uri="{FF2B5EF4-FFF2-40B4-BE49-F238E27FC236}">
                <a16:creationId xmlns:a16="http://schemas.microsoft.com/office/drawing/2014/main" id="{BD5012EA-B60B-4E70-81A4-C8C2BF2E46D5}"/>
              </a:ext>
            </a:extLst>
          </p:cNvPr>
          <p:cNvSpPr txBox="1"/>
          <p:nvPr/>
        </p:nvSpPr>
        <p:spPr>
          <a:xfrm>
            <a:off x="28837134" y="22623652"/>
            <a:ext cx="12237493" cy="5909310"/>
          </a:xfrm>
          <a:prstGeom prst="rect">
            <a:avLst/>
          </a:prstGeom>
          <a:noFill/>
        </p:spPr>
        <p:txBody>
          <a:bodyPr wrap="square" rtlCol="0">
            <a:spAutoFit/>
          </a:bodyPr>
          <a:lstStyle/>
          <a:p>
            <a:r>
              <a:rPr lang="en-US" sz="2800" dirty="0"/>
              <a:t>Although, 77% of assessed farms had lupine, few were found to be highly suitable to support dense enough quantities to attract and support populations of </a:t>
            </a:r>
            <a:r>
              <a:rPr lang="en-US" sz="2800" dirty="0" err="1"/>
              <a:t>Karners</a:t>
            </a:r>
            <a:r>
              <a:rPr lang="en-US" sz="2800" dirty="0"/>
              <a:t>. Lupine is a disturbance-dependent plant, and a limitation to our study was that we lacked data on the variability of disturbance among sites. Additionally, the fields were observed June-August. Lupine blooms in early summer so it becomes increasingly difficult to identify as other grasses and forbs matured.</a:t>
            </a:r>
          </a:p>
          <a:p>
            <a:endParaRPr lang="en-US" sz="2800" dirty="0"/>
          </a:p>
          <a:p>
            <a:r>
              <a:rPr lang="en-US" sz="2800" dirty="0"/>
              <a:t>In the future, d</a:t>
            </a:r>
            <a:r>
              <a:rPr lang="en" sz="2800" dirty="0"/>
              <a:t>epend</a:t>
            </a:r>
            <a:r>
              <a:rPr lang="en-US" sz="2800" dirty="0"/>
              <a:t>ant</a:t>
            </a:r>
            <a:r>
              <a:rPr lang="en" sz="2800" dirty="0"/>
              <a:t> on </a:t>
            </a:r>
            <a:r>
              <a:rPr lang="en-US" sz="2800" dirty="0"/>
              <a:t>both farm bill funding for SAFE CRP </a:t>
            </a:r>
            <a:r>
              <a:rPr lang="en" sz="2800" dirty="0"/>
              <a:t>contract</a:t>
            </a:r>
            <a:r>
              <a:rPr lang="en-US" sz="2800" dirty="0"/>
              <a:t>s </a:t>
            </a:r>
            <a:r>
              <a:rPr lang="en" sz="2800" dirty="0"/>
              <a:t>and site </a:t>
            </a:r>
            <a:r>
              <a:rPr lang="en-US" sz="2800" dirty="0"/>
              <a:t>availability</a:t>
            </a:r>
            <a:r>
              <a:rPr lang="en" sz="2800" dirty="0"/>
              <a:t>, there are regions of </a:t>
            </a:r>
            <a:r>
              <a:rPr lang="en-US" sz="2800" dirty="0"/>
              <a:t>farmland </a:t>
            </a:r>
            <a:r>
              <a:rPr lang="en" sz="2800" dirty="0"/>
              <a:t>that could be </a:t>
            </a:r>
            <a:r>
              <a:rPr lang="en-US" sz="2800" dirty="0"/>
              <a:t>added to</a:t>
            </a:r>
            <a:r>
              <a:rPr lang="en" sz="2800" dirty="0"/>
              <a:t> the </a:t>
            </a:r>
            <a:r>
              <a:rPr lang="en-US" sz="2800" dirty="0"/>
              <a:t>program </a:t>
            </a:r>
            <a:r>
              <a:rPr lang="en" sz="2800" dirty="0"/>
              <a:t>for the Karner Blue Butterfly to increase adequate habitat within the high potential </a:t>
            </a:r>
            <a:r>
              <a:rPr lang="en-US" sz="2800" dirty="0"/>
              <a:t>range and adjacent to native habitat, i.e. EC County Forest, known to support robust populations of lupine and Karner blue butterflies.</a:t>
            </a:r>
            <a:endParaRPr lang="en" sz="2800" dirty="0"/>
          </a:p>
          <a:p>
            <a:endParaRPr lang="en-US" sz="4200" dirty="0"/>
          </a:p>
        </p:txBody>
      </p:sp>
      <p:sp>
        <p:nvSpPr>
          <p:cNvPr id="18" name="Acknowledgements">
            <a:extLst>
              <a:ext uri="{FF2B5EF4-FFF2-40B4-BE49-F238E27FC236}">
                <a16:creationId xmlns:a16="http://schemas.microsoft.com/office/drawing/2014/main" id="{8D7FB61C-ACF7-465B-857B-45D238562F99}"/>
              </a:ext>
            </a:extLst>
          </p:cNvPr>
          <p:cNvSpPr txBox="1"/>
          <p:nvPr/>
        </p:nvSpPr>
        <p:spPr>
          <a:xfrm>
            <a:off x="28380918" y="30980668"/>
            <a:ext cx="12881437" cy="5211940"/>
          </a:xfrm>
          <a:prstGeom prst="rect">
            <a:avLst/>
          </a:prstGeom>
          <a:noFill/>
        </p:spPr>
        <p:txBody>
          <a:bodyPr wrap="square" rtlCol="0">
            <a:spAutoFit/>
          </a:bodyPr>
          <a:lstStyle/>
          <a:p>
            <a:r>
              <a:rPr lang="en" sz="2334" b="1" dirty="0"/>
              <a:t>W</a:t>
            </a:r>
            <a:r>
              <a:rPr lang="en-US" sz="2334" b="1" dirty="0"/>
              <a:t>e</a:t>
            </a:r>
            <a:r>
              <a:rPr lang="en" sz="2334" b="1" dirty="0"/>
              <a:t> thank </a:t>
            </a:r>
            <a:r>
              <a:rPr lang="en-US" sz="2334" b="1" dirty="0"/>
              <a:t>FSA and </a:t>
            </a:r>
            <a:r>
              <a:rPr lang="en" sz="2334" b="1" dirty="0"/>
              <a:t>NRCS-Altoona Staff, </a:t>
            </a:r>
            <a:r>
              <a:rPr lang="en-US" sz="2334" b="1" dirty="0"/>
              <a:t>especially Jen Roetter, District Conservationist for their assistance; LTS and UWEC Printing Services for poster printing; Dept. of Geography and Anthropology for Geospatial training and software; and the Prairie Biotic Inc. Grant to PK Neff, UWEC DT and the UWEC Office of Research and Sponsored Projects for SREU funding.</a:t>
            </a:r>
            <a:endParaRPr lang="en" sz="2334" b="1" dirty="0"/>
          </a:p>
          <a:p>
            <a:pPr marL="266685" indent="-266685"/>
            <a:endParaRPr lang="en-US" sz="1166" dirty="0"/>
          </a:p>
          <a:p>
            <a:pPr marL="266685" indent="-266685"/>
            <a:r>
              <a:rPr lang="en-US" sz="1800" dirty="0"/>
              <a:t>In: </a:t>
            </a:r>
            <a:r>
              <a:rPr lang="en-US" sz="1800" dirty="0" err="1"/>
              <a:t>SoilWeb</a:t>
            </a:r>
            <a:r>
              <a:rPr lang="en-US" sz="1800" dirty="0"/>
              <a:t>. https://casoilresource.lawr.ucdavis.edu/soil_web/ssurgo.php?action=list_mapunits&amp;areasymbol=wi035. </a:t>
            </a:r>
          </a:p>
          <a:p>
            <a:pPr marL="266685" indent="-266685"/>
            <a:r>
              <a:rPr lang="en" sz="1800" dirty="0"/>
              <a:t>Majka, D., Beier, P., Jenness, J., 2007. CorridorDesigner ArcGIS Toolbox Tutorial. Environmental Research, Development and Education for the New Economy (ERDENE), 1-25.</a:t>
            </a:r>
          </a:p>
          <a:p>
            <a:pPr marL="266685" indent="-266685"/>
            <a:r>
              <a:rPr lang="en-US" sz="1800" dirty="0"/>
              <a:t>Neff, P. K., Locke, C., &amp; Lee-</a:t>
            </a:r>
            <a:r>
              <a:rPr lang="en-US" sz="1800" dirty="0" err="1"/>
              <a:t>Mӓder</a:t>
            </a:r>
            <a:r>
              <a:rPr lang="en-US" sz="1800" dirty="0"/>
              <a:t>, E. (2017). Assessing a farmland set-aside conservation program for an endangered butterfly: USDA State Acres for Wildlife Enhancement (SAFE) for the Karner blue butterfly. Journal of Insect Conservation, 21(5-6), 929-941. doi:10.1007/s10841-017-0032-x</a:t>
            </a:r>
            <a:endParaRPr lang="en" sz="1800" dirty="0"/>
          </a:p>
          <a:p>
            <a:pPr marL="266685" indent="-266685"/>
            <a:r>
              <a:rPr lang="en" sz="1800" dirty="0"/>
              <a:t>Pl </a:t>
            </a:r>
            <a:r>
              <a:rPr lang="en-US" sz="1800" dirty="0"/>
              <a:t>KBB</a:t>
            </a:r>
            <a:r>
              <a:rPr lang="en" sz="1800" dirty="0"/>
              <a:t>enzler, M.A., Michaels, H.J., 2015. Seedling Recruitment and Establishment of</a:t>
            </a:r>
            <a:r>
              <a:rPr lang="en" sz="1800" i="1" dirty="0"/>
              <a:t> Lupinus perennis </a:t>
            </a:r>
            <a:r>
              <a:rPr lang="en" sz="1800" dirty="0"/>
              <a:t>in a Mixed-Management Landscape. Natural Areas Journal 35, 224-234.</a:t>
            </a:r>
          </a:p>
          <a:p>
            <a:pPr marL="266685" indent="-266685"/>
            <a:r>
              <a:rPr lang="en" sz="1800" dirty="0"/>
              <a:t>Smallidge, P.J., Leopold, D.J., 1997. Vegetation management for the maintenance and conservation of butterfly habitats in temperate human-dominated landscapes. Landscape and Urban Planning 38, 259-280.</a:t>
            </a:r>
          </a:p>
          <a:p>
            <a:pPr marL="266685" indent="-266685"/>
            <a:r>
              <a:rPr lang="en" sz="1800" dirty="0"/>
              <a:t>Walsh, R.P., 2017. Microclimate and biotic interactions affect Karner blue butterfly occupancy and persistence in managed oak savanna habitats. Journal of Insect Conservation 21, 219-230.</a:t>
            </a:r>
          </a:p>
          <a:p>
            <a:pPr marL="266685" indent="-266685"/>
            <a:endParaRPr lang="en" sz="1166" dirty="0"/>
          </a:p>
        </p:txBody>
      </p:sp>
      <p:sp>
        <p:nvSpPr>
          <p:cNvPr id="2" name="Rectangle 1">
            <a:extLst>
              <a:ext uri="{FF2B5EF4-FFF2-40B4-BE49-F238E27FC236}">
                <a16:creationId xmlns:a16="http://schemas.microsoft.com/office/drawing/2014/main" id="{09C1AC0A-991A-4AC1-A031-30D1C57B5CE6}"/>
              </a:ext>
            </a:extLst>
          </p:cNvPr>
          <p:cNvSpPr/>
          <p:nvPr/>
        </p:nvSpPr>
        <p:spPr>
          <a:xfrm>
            <a:off x="1248388" y="35756267"/>
            <a:ext cx="4881770" cy="343812"/>
          </a:xfrm>
          <a:prstGeom prst="rect">
            <a:avLst/>
          </a:prstGeom>
        </p:spPr>
        <p:txBody>
          <a:bodyPr wrap="square">
            <a:spAutoFit/>
          </a:bodyPr>
          <a:lstStyle/>
          <a:p>
            <a:r>
              <a:rPr lang="en-US" sz="1634" b="1" dirty="0">
                <a:ea typeface="Tahoma" panose="020B0604030504040204" pitchFamily="34" charset="0"/>
                <a:cs typeface="Tahoma" panose="020B0604030504040204" pitchFamily="34" charset="0"/>
              </a:rPr>
              <a:t>Photos: </a:t>
            </a:r>
            <a:r>
              <a:rPr lang="en-US" sz="1634" b="1" dirty="0" err="1">
                <a:ea typeface="Tahoma" panose="020B0604030504040204" pitchFamily="34" charset="0"/>
                <a:cs typeface="Tahoma" panose="020B0604030504040204" pitchFamily="34" charset="0"/>
              </a:rPr>
              <a:t>PK.Neff</a:t>
            </a:r>
            <a:r>
              <a:rPr lang="en-US" sz="1634" b="1" dirty="0">
                <a:ea typeface="Tahoma" panose="020B0604030504040204" pitchFamily="34" charset="0"/>
                <a:cs typeface="Tahoma" panose="020B0604030504040204" pitchFamily="34" charset="0"/>
              </a:rPr>
              <a:t> all field sites, D. Taron male KBB</a:t>
            </a:r>
          </a:p>
        </p:txBody>
      </p:sp>
      <p:pic>
        <p:nvPicPr>
          <p:cNvPr id="32" name="Picture 31">
            <a:extLst>
              <a:ext uri="{FF2B5EF4-FFF2-40B4-BE49-F238E27FC236}">
                <a16:creationId xmlns:a16="http://schemas.microsoft.com/office/drawing/2014/main" id="{D9A6D741-D013-40D5-9D8A-4AD99E6A60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3634" y="16812705"/>
            <a:ext cx="8935327" cy="10997325"/>
          </a:xfrm>
          <a:prstGeom prst="rect">
            <a:avLst/>
          </a:prstGeom>
        </p:spPr>
      </p:pic>
      <p:pic>
        <p:nvPicPr>
          <p:cNvPr id="34" name="Picture 2">
            <a:extLst>
              <a:ext uri="{FF2B5EF4-FFF2-40B4-BE49-F238E27FC236}">
                <a16:creationId xmlns:a16="http://schemas.microsoft.com/office/drawing/2014/main" id="{21A90AA7-7339-4262-B02A-5FAA0A58CB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05453" y="27120775"/>
            <a:ext cx="1824842" cy="198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Rectangle 34">
            <a:extLst>
              <a:ext uri="{FF2B5EF4-FFF2-40B4-BE49-F238E27FC236}">
                <a16:creationId xmlns:a16="http://schemas.microsoft.com/office/drawing/2014/main" id="{107CD380-7D12-435F-A758-839E83C94899}"/>
              </a:ext>
            </a:extLst>
          </p:cNvPr>
          <p:cNvSpPr/>
          <p:nvPr/>
        </p:nvSpPr>
        <p:spPr>
          <a:xfrm>
            <a:off x="5315048" y="26198194"/>
            <a:ext cx="4381500" cy="271741"/>
          </a:xfrm>
          <a:prstGeom prst="rect">
            <a:avLst/>
          </a:prstGeom>
        </p:spPr>
        <p:txBody>
          <a:bodyPr wrap="square">
            <a:spAutoFit/>
          </a:bodyPr>
          <a:lstStyle/>
          <a:p>
            <a:r>
              <a:rPr lang="en-US" altLang="en-US" sz="1166" i="1" dirty="0">
                <a:latin typeface="Tahoma" panose="020B0604030504040204" pitchFamily="34" charset="0"/>
                <a:ea typeface="Tahoma" panose="020B0604030504040204" pitchFamily="34" charset="0"/>
                <a:cs typeface="Tahoma" panose="020B0604030504040204" pitchFamily="34" charset="0"/>
              </a:rPr>
              <a:t>(Kleintjes Neff, Locke &amp; Lee-</a:t>
            </a:r>
            <a:r>
              <a:rPr lang="en-US" altLang="en-US" sz="1166" i="1" dirty="0" err="1">
                <a:latin typeface="Tahoma" panose="020B0604030504040204" pitchFamily="34" charset="0"/>
                <a:ea typeface="Tahoma" panose="020B0604030504040204" pitchFamily="34" charset="0"/>
                <a:cs typeface="Tahoma" panose="020B0604030504040204" pitchFamily="34" charset="0"/>
              </a:rPr>
              <a:t>Mäder</a:t>
            </a:r>
            <a:r>
              <a:rPr lang="en-US" altLang="en-US" sz="1166" i="1" dirty="0">
                <a:latin typeface="Tahoma" panose="020B0604030504040204" pitchFamily="34" charset="0"/>
                <a:ea typeface="Tahoma" panose="020B0604030504040204" pitchFamily="34" charset="0"/>
                <a:cs typeface="Tahoma" panose="020B0604030504040204" pitchFamily="34" charset="0"/>
              </a:rPr>
              <a:t> 2017. J Insect </a:t>
            </a:r>
            <a:r>
              <a:rPr lang="en-US" altLang="en-US" sz="1166" i="1" dirty="0" err="1">
                <a:latin typeface="Tahoma" panose="020B0604030504040204" pitchFamily="34" charset="0"/>
                <a:ea typeface="Tahoma" panose="020B0604030504040204" pitchFamily="34" charset="0"/>
                <a:cs typeface="Tahoma" panose="020B0604030504040204" pitchFamily="34" charset="0"/>
              </a:rPr>
              <a:t>Conserv</a:t>
            </a:r>
            <a:r>
              <a:rPr lang="en-US" altLang="en-US" sz="1166" i="1" dirty="0">
                <a:latin typeface="Tahoma" panose="020B0604030504040204" pitchFamily="34" charset="0"/>
                <a:ea typeface="Tahoma" panose="020B0604030504040204" pitchFamily="34" charset="0"/>
                <a:cs typeface="Tahoma" panose="020B0604030504040204" pitchFamily="34" charset="0"/>
              </a:rPr>
              <a:t>.)</a:t>
            </a:r>
            <a:endParaRPr lang="en-US" sz="1166" dirty="0"/>
          </a:p>
        </p:txBody>
      </p:sp>
      <p:pic>
        <p:nvPicPr>
          <p:cNvPr id="42" name="Picture 2" descr="ab884558-4cbf-467c-8912-a8779275e5af@namprd08">
            <a:extLst>
              <a:ext uri="{FF2B5EF4-FFF2-40B4-BE49-F238E27FC236}">
                <a16:creationId xmlns:a16="http://schemas.microsoft.com/office/drawing/2014/main" id="{90BB24E3-59A5-4788-A7A8-FCE186F6F4B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37420" y="28742142"/>
            <a:ext cx="10067658" cy="6773793"/>
          </a:xfrm>
          <a:prstGeom prst="rect">
            <a:avLst/>
          </a:prstGeom>
          <a:noFill/>
          <a:ln w="9525">
            <a:solidFill>
              <a:srgbClr val="000000"/>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44" name="Chart 43">
            <a:extLst>
              <a:ext uri="{FF2B5EF4-FFF2-40B4-BE49-F238E27FC236}">
                <a16:creationId xmlns:a16="http://schemas.microsoft.com/office/drawing/2014/main" id="{60665E4C-86F3-4B8D-8A33-FAB8FD9FE374}"/>
              </a:ext>
            </a:extLst>
          </p:cNvPr>
          <p:cNvGraphicFramePr>
            <a:graphicFrameLocks/>
          </p:cNvGraphicFramePr>
          <p:nvPr>
            <p:extLst>
              <p:ext uri="{D42A27DB-BD31-4B8C-83A1-F6EECF244321}">
                <p14:modId xmlns:p14="http://schemas.microsoft.com/office/powerpoint/2010/main" val="2390080164"/>
              </p:ext>
            </p:extLst>
          </p:nvPr>
        </p:nvGraphicFramePr>
        <p:xfrm>
          <a:off x="15093229" y="22021121"/>
          <a:ext cx="6656781" cy="4589787"/>
        </p:xfrm>
        <a:graphic>
          <a:graphicData uri="http://schemas.openxmlformats.org/drawingml/2006/chart">
            <c:chart xmlns:c="http://schemas.openxmlformats.org/drawingml/2006/chart" xmlns:r="http://schemas.openxmlformats.org/officeDocument/2006/relationships" r:id="rId6"/>
          </a:graphicData>
        </a:graphic>
      </p:graphicFrame>
      <p:sp>
        <p:nvSpPr>
          <p:cNvPr id="23" name="Rectangle 22">
            <a:extLst>
              <a:ext uri="{FF2B5EF4-FFF2-40B4-BE49-F238E27FC236}">
                <a16:creationId xmlns:a16="http://schemas.microsoft.com/office/drawing/2014/main" id="{0983CA4E-0B9B-4E0B-93F4-BED7964FECAB}"/>
              </a:ext>
            </a:extLst>
          </p:cNvPr>
          <p:cNvSpPr/>
          <p:nvPr/>
        </p:nvSpPr>
        <p:spPr>
          <a:xfrm>
            <a:off x="35842454" y="9933127"/>
            <a:ext cx="5392869" cy="12690525"/>
          </a:xfrm>
          <a:prstGeom prst="rect">
            <a:avLst/>
          </a:prstGeom>
          <a:ln>
            <a:noFill/>
          </a:ln>
        </p:spPr>
        <p:txBody>
          <a:bodyPr wrap="square">
            <a:spAutoFit/>
          </a:bodyPr>
          <a:lstStyle/>
          <a:p>
            <a:pPr marL="1118596" lvl="1" indent="-400028">
              <a:buSzPct val="100000"/>
              <a:buFont typeface="Arial" panose="020B0604020202020204" pitchFamily="34" charset="0"/>
              <a:buChar char="•"/>
            </a:pPr>
            <a:r>
              <a:rPr lang="en-US" sz="2800" dirty="0"/>
              <a:t>On the map, </a:t>
            </a:r>
            <a:r>
              <a:rPr lang="en" sz="2800" dirty="0"/>
              <a:t>tan buffers surround </a:t>
            </a:r>
            <a:r>
              <a:rPr lang="en-US" sz="2800" dirty="0"/>
              <a:t>SAFE farm</a:t>
            </a:r>
            <a:r>
              <a:rPr lang="en" sz="2800" dirty="0"/>
              <a:t> locations. </a:t>
            </a:r>
            <a:r>
              <a:rPr lang="en-US" sz="2800" dirty="0"/>
              <a:t>Farms are blurred</a:t>
            </a:r>
            <a:r>
              <a:rPr lang="en" sz="2800" dirty="0"/>
              <a:t> to maintain confidentiality. </a:t>
            </a:r>
          </a:p>
          <a:p>
            <a:pPr marL="918582" lvl="1" indent="-200014">
              <a:buSzPct val="100000"/>
              <a:buFont typeface="Arial" panose="020B0604020202020204" pitchFamily="34" charset="0"/>
              <a:buChar char="•"/>
            </a:pPr>
            <a:endParaRPr lang="en" sz="1000" dirty="0"/>
          </a:p>
          <a:p>
            <a:pPr marL="1118596" lvl="1" indent="-400028">
              <a:buSzPct val="100000"/>
              <a:buFont typeface="Arial" panose="020B0604020202020204" pitchFamily="34" charset="0"/>
              <a:buChar char="•"/>
            </a:pPr>
            <a:r>
              <a:rPr lang="en" sz="2800" dirty="0"/>
              <a:t>The light blue    semi-transparent layer is a five-mile buffer of the High Potential Zone </a:t>
            </a:r>
            <a:r>
              <a:rPr lang="en-US" sz="2800" dirty="0"/>
              <a:t>for lupine and Karner habitat.</a:t>
            </a:r>
          </a:p>
          <a:p>
            <a:pPr marL="1118596" lvl="1" indent="-400028">
              <a:buSzPct val="100000"/>
              <a:buFont typeface="Arial" panose="020B0604020202020204" pitchFamily="34" charset="0"/>
              <a:buChar char="•"/>
            </a:pPr>
            <a:endParaRPr lang="en-US" sz="1000" dirty="0"/>
          </a:p>
          <a:p>
            <a:pPr marL="1118596" lvl="1" indent="-400028">
              <a:buSzPct val="100000"/>
              <a:buFont typeface="Arial" panose="020B0604020202020204" pitchFamily="34" charset="0"/>
              <a:buChar char="•"/>
            </a:pPr>
            <a:r>
              <a:rPr lang="en" sz="2800" dirty="0"/>
              <a:t>The dark    purple </a:t>
            </a:r>
            <a:r>
              <a:rPr lang="en-US" sz="2800" dirty="0"/>
              <a:t>indicates </a:t>
            </a:r>
            <a:r>
              <a:rPr lang="en" sz="2800" dirty="0"/>
              <a:t>best site locations, based on </a:t>
            </a:r>
            <a:r>
              <a:rPr lang="en-US" sz="2800" dirty="0"/>
              <a:t>results of input </a:t>
            </a:r>
            <a:r>
              <a:rPr lang="en" sz="2800" dirty="0"/>
              <a:t>variables  (soil type, slope, land use, and location within the HPZ </a:t>
            </a:r>
            <a:r>
              <a:rPr lang="en-US" sz="2800" dirty="0"/>
              <a:t>for KBB)</a:t>
            </a:r>
          </a:p>
          <a:p>
            <a:pPr marL="1118596" lvl="1" indent="-400028">
              <a:buSzPct val="100000"/>
              <a:buFont typeface="Arial" panose="020B0604020202020204" pitchFamily="34" charset="0"/>
              <a:buChar char="•"/>
            </a:pPr>
            <a:endParaRPr lang="en-US" sz="1000" dirty="0"/>
          </a:p>
          <a:p>
            <a:pPr marL="1118596" lvl="1" indent="-400028">
              <a:buSzPct val="100000"/>
              <a:buFont typeface="Arial" panose="020B0604020202020204" pitchFamily="34" charset="0"/>
              <a:buChar char="•"/>
            </a:pPr>
            <a:r>
              <a:rPr lang="en-US" sz="2800" dirty="0"/>
              <a:t>Conditions that were met by the locations identified in Figure 7 are as follows: </a:t>
            </a:r>
          </a:p>
          <a:p>
            <a:pPr marL="1676043" lvl="1" indent="-400028">
              <a:buFont typeface="Wingdings" panose="05000000000000000000" pitchFamily="2" charset="2"/>
              <a:buChar char="Ø"/>
            </a:pPr>
            <a:r>
              <a:rPr lang="en-US" sz="2800" dirty="0"/>
              <a:t>Soil type – Sandy Loam, or loamy sand </a:t>
            </a:r>
          </a:p>
          <a:p>
            <a:pPr marL="1676043" lvl="1" indent="-400028">
              <a:buFont typeface="Wingdings" panose="05000000000000000000" pitchFamily="2" charset="2"/>
              <a:buChar char="Ø"/>
            </a:pPr>
            <a:r>
              <a:rPr lang="en-US" sz="2800" dirty="0"/>
              <a:t>Average slope less than 3 degrees </a:t>
            </a:r>
          </a:p>
          <a:p>
            <a:pPr marL="1676043" lvl="1" indent="-400028">
              <a:buFont typeface="Wingdings" panose="05000000000000000000" pitchFamily="2" charset="2"/>
              <a:buChar char="Ø"/>
            </a:pPr>
            <a:r>
              <a:rPr lang="en-US" sz="2800" dirty="0"/>
              <a:t>Previous agricultural land use</a:t>
            </a:r>
          </a:p>
          <a:p>
            <a:pPr marL="1676043" lvl="1" indent="-400028">
              <a:buFont typeface="Wingdings" panose="05000000000000000000" pitchFamily="2" charset="2"/>
              <a:buChar char="Ø"/>
            </a:pPr>
            <a:r>
              <a:rPr lang="en-US" sz="2800" dirty="0"/>
              <a:t>Located within high potential range (HPZ) </a:t>
            </a:r>
          </a:p>
          <a:p>
            <a:pPr marL="1276015" lvl="1"/>
            <a:r>
              <a:rPr lang="en-US" sz="2800" dirty="0"/>
              <a:t>     of KBB </a:t>
            </a:r>
          </a:p>
          <a:p>
            <a:pPr marL="1066742" lvl="1" indent="-348173">
              <a:buSzPts val="1100"/>
              <a:buChar char="○"/>
            </a:pPr>
            <a:endParaRPr lang="en-US" sz="3266" dirty="0"/>
          </a:p>
        </p:txBody>
      </p:sp>
      <p:pic>
        <p:nvPicPr>
          <p:cNvPr id="45" name="Picture 5">
            <a:extLst>
              <a:ext uri="{FF2B5EF4-FFF2-40B4-BE49-F238E27FC236}">
                <a16:creationId xmlns:a16="http://schemas.microsoft.com/office/drawing/2014/main" id="{567EF69C-1001-4246-8746-8C59732FB16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42454" y="3953550"/>
            <a:ext cx="5565226" cy="143433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46" name="Picture 45">
            <a:extLst>
              <a:ext uri="{FF2B5EF4-FFF2-40B4-BE49-F238E27FC236}">
                <a16:creationId xmlns:a16="http://schemas.microsoft.com/office/drawing/2014/main" id="{FFA73E23-07F5-4CC3-B22F-3222185064DE}"/>
              </a:ext>
            </a:extLst>
          </p:cNvPr>
          <p:cNvPicPr>
            <a:picLocks noChangeAspect="1"/>
          </p:cNvPicPr>
          <p:nvPr/>
        </p:nvPicPr>
        <p:blipFill>
          <a:blip r:embed="rId8"/>
          <a:stretch>
            <a:fillRect/>
          </a:stretch>
        </p:blipFill>
        <p:spPr>
          <a:xfrm>
            <a:off x="39118405" y="1986228"/>
            <a:ext cx="2289275" cy="1557651"/>
          </a:xfrm>
          <a:prstGeom prst="rect">
            <a:avLst/>
          </a:prstGeom>
          <a:ln>
            <a:solidFill>
              <a:schemeClr val="tx1"/>
            </a:solidFill>
          </a:ln>
        </p:spPr>
      </p:pic>
      <p:sp>
        <p:nvSpPr>
          <p:cNvPr id="10" name="Figure 1 description">
            <a:extLst>
              <a:ext uri="{FF2B5EF4-FFF2-40B4-BE49-F238E27FC236}">
                <a16:creationId xmlns:a16="http://schemas.microsoft.com/office/drawing/2014/main" id="{8ADD6339-4B11-426B-A250-3FBAAEED7FFC}"/>
              </a:ext>
            </a:extLst>
          </p:cNvPr>
          <p:cNvSpPr txBox="1"/>
          <p:nvPr/>
        </p:nvSpPr>
        <p:spPr>
          <a:xfrm>
            <a:off x="1435690" y="27024136"/>
            <a:ext cx="6400801" cy="990143"/>
          </a:xfrm>
          <a:prstGeom prst="rect">
            <a:avLst/>
          </a:prstGeom>
          <a:noFill/>
        </p:spPr>
        <p:txBody>
          <a:bodyPr wrap="square" rtlCol="0">
            <a:spAutoFit/>
          </a:bodyPr>
          <a:lstStyle/>
          <a:p>
            <a:r>
              <a:rPr lang="en-US" sz="2917" dirty="0"/>
              <a:t>Figure 2: Historic and current habitat and range of the Karner Blue Butterfly</a:t>
            </a:r>
          </a:p>
        </p:txBody>
      </p:sp>
      <p:sp>
        <p:nvSpPr>
          <p:cNvPr id="47" name="Results">
            <a:extLst>
              <a:ext uri="{FF2B5EF4-FFF2-40B4-BE49-F238E27FC236}">
                <a16:creationId xmlns:a16="http://schemas.microsoft.com/office/drawing/2014/main" id="{5AA4500C-C0CD-4CD4-ABF7-2AC5D6F29D80}"/>
              </a:ext>
            </a:extLst>
          </p:cNvPr>
          <p:cNvSpPr txBox="1">
            <a:spLocks/>
          </p:cNvSpPr>
          <p:nvPr/>
        </p:nvSpPr>
        <p:spPr>
          <a:xfrm>
            <a:off x="14511340" y="19950913"/>
            <a:ext cx="12691105" cy="1514690"/>
          </a:xfrm>
          <a:prstGeom prst="round1Rect">
            <a:avLst/>
          </a:prstGeom>
          <a:solidFill>
            <a:srgbClr val="336699"/>
          </a:solidFill>
        </p:spPr>
        <p:txBody>
          <a:bodyPr vert="horz" lIns="426720" tIns="53340" rIns="106680" bIns="53340" rtlCol="0" anchor="ctr">
            <a:noAutofit/>
          </a:bodyPr>
          <a:lstStyle>
            <a:lvl1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1pPr>
            <a:lvl2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2pPr>
            <a:lvl3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3pPr>
            <a:lvl4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4pPr>
            <a:lvl5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5pPr>
            <a:lvl6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6pPr>
            <a:lvl7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7pPr>
            <a:lvl8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8pPr>
            <a:lvl9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9pPr>
          </a:lstStyle>
          <a:p>
            <a:r>
              <a:rPr lang="en-US" sz="7000" dirty="0">
                <a:effectLst>
                  <a:outerShdw blurRad="38100" dist="38100" dir="2700000" algn="tl">
                    <a:srgbClr val="000000">
                      <a:alpha val="43137"/>
                    </a:srgbClr>
                  </a:outerShdw>
                </a:effectLst>
              </a:rPr>
              <a:t>results</a:t>
            </a:r>
          </a:p>
        </p:txBody>
      </p:sp>
      <p:pic>
        <p:nvPicPr>
          <p:cNvPr id="48" name="Content Placeholder 4" descr="A tree next to a body of water&#10;&#10;Description generated with high confidence">
            <a:extLst>
              <a:ext uri="{FF2B5EF4-FFF2-40B4-BE49-F238E27FC236}">
                <a16:creationId xmlns:a16="http://schemas.microsoft.com/office/drawing/2014/main" id="{B2A18C4B-B177-4E2C-9BDD-D48A1CC2708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10800000">
            <a:off x="1134836" y="29636835"/>
            <a:ext cx="7002512" cy="5251885"/>
          </a:xfrm>
          <a:prstGeom prst="rect">
            <a:avLst/>
          </a:prstGeom>
          <a:ln>
            <a:solidFill>
              <a:schemeClr val="tx1"/>
            </a:solidFill>
          </a:ln>
          <a:effectLst>
            <a:outerShdw blurRad="50800" dist="38100" dir="2700000" algn="tl" rotWithShape="0">
              <a:prstClr val="black">
                <a:alpha val="40000"/>
              </a:prstClr>
            </a:outerShdw>
          </a:effectLst>
        </p:spPr>
      </p:pic>
      <p:sp>
        <p:nvSpPr>
          <p:cNvPr id="49" name="Figure 2 description">
            <a:extLst>
              <a:ext uri="{FF2B5EF4-FFF2-40B4-BE49-F238E27FC236}">
                <a16:creationId xmlns:a16="http://schemas.microsoft.com/office/drawing/2014/main" id="{7C376DFD-D35C-4FA3-A92D-79B2606D35F1}"/>
              </a:ext>
            </a:extLst>
          </p:cNvPr>
          <p:cNvSpPr txBox="1"/>
          <p:nvPr/>
        </p:nvSpPr>
        <p:spPr>
          <a:xfrm>
            <a:off x="1257617" y="35209467"/>
            <a:ext cx="6756948" cy="541238"/>
          </a:xfrm>
          <a:prstGeom prst="rect">
            <a:avLst/>
          </a:prstGeom>
          <a:noFill/>
        </p:spPr>
        <p:txBody>
          <a:bodyPr wrap="square" rtlCol="0">
            <a:spAutoFit/>
          </a:bodyPr>
          <a:lstStyle/>
          <a:p>
            <a:r>
              <a:rPr lang="en-US" sz="2917" dirty="0"/>
              <a:t>Figures 3: EC County SAFE farm with lupine</a:t>
            </a:r>
          </a:p>
        </p:txBody>
      </p:sp>
      <p:sp>
        <p:nvSpPr>
          <p:cNvPr id="50" name="Figure 2 description">
            <a:extLst>
              <a:ext uri="{FF2B5EF4-FFF2-40B4-BE49-F238E27FC236}">
                <a16:creationId xmlns:a16="http://schemas.microsoft.com/office/drawing/2014/main" id="{0C94A380-3853-4A74-84C9-2628FB12E388}"/>
              </a:ext>
            </a:extLst>
          </p:cNvPr>
          <p:cNvSpPr txBox="1"/>
          <p:nvPr/>
        </p:nvSpPr>
        <p:spPr>
          <a:xfrm>
            <a:off x="18142317" y="35750705"/>
            <a:ext cx="7719087" cy="541238"/>
          </a:xfrm>
          <a:prstGeom prst="rect">
            <a:avLst/>
          </a:prstGeom>
          <a:noFill/>
        </p:spPr>
        <p:txBody>
          <a:bodyPr wrap="square" rtlCol="0">
            <a:spAutoFit/>
          </a:bodyPr>
          <a:lstStyle/>
          <a:p>
            <a:r>
              <a:rPr lang="en-US" sz="2917" dirty="0"/>
              <a:t>Figure 6: Farm with abundant lupine</a:t>
            </a:r>
          </a:p>
        </p:txBody>
      </p:sp>
      <p:sp>
        <p:nvSpPr>
          <p:cNvPr id="51" name="Figure 2 description">
            <a:extLst>
              <a:ext uri="{FF2B5EF4-FFF2-40B4-BE49-F238E27FC236}">
                <a16:creationId xmlns:a16="http://schemas.microsoft.com/office/drawing/2014/main" id="{DC35321D-4684-41DD-A0F6-206984D60F30}"/>
              </a:ext>
            </a:extLst>
          </p:cNvPr>
          <p:cNvSpPr txBox="1"/>
          <p:nvPr/>
        </p:nvSpPr>
        <p:spPr>
          <a:xfrm>
            <a:off x="15457439" y="26925862"/>
            <a:ext cx="6779554" cy="990143"/>
          </a:xfrm>
          <a:prstGeom prst="rect">
            <a:avLst/>
          </a:prstGeom>
          <a:noFill/>
        </p:spPr>
        <p:txBody>
          <a:bodyPr wrap="square" rtlCol="0">
            <a:spAutoFit/>
          </a:bodyPr>
          <a:lstStyle/>
          <a:p>
            <a:r>
              <a:rPr lang="en-US" sz="2917" dirty="0"/>
              <a:t>Figure 5: Relative abundance of lupine</a:t>
            </a:r>
          </a:p>
          <a:p>
            <a:r>
              <a:rPr lang="en-US" sz="2917" dirty="0"/>
              <a:t> (n=51 farms, 2017)</a:t>
            </a:r>
          </a:p>
        </p:txBody>
      </p:sp>
      <p:pic>
        <p:nvPicPr>
          <p:cNvPr id="52" name="Graphic 51">
            <a:extLst>
              <a:ext uri="{FF2B5EF4-FFF2-40B4-BE49-F238E27FC236}">
                <a16:creationId xmlns:a16="http://schemas.microsoft.com/office/drawing/2014/main" id="{A11DA494-3C4C-4A33-BD40-AF3CB5186DA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98034" y="3162071"/>
            <a:ext cx="5628468" cy="1507409"/>
          </a:xfrm>
          <a:prstGeom prst="rect">
            <a:avLst/>
          </a:prstGeom>
        </p:spPr>
      </p:pic>
      <p:sp>
        <p:nvSpPr>
          <p:cNvPr id="58" name="Results">
            <a:extLst>
              <a:ext uri="{FF2B5EF4-FFF2-40B4-BE49-F238E27FC236}">
                <a16:creationId xmlns:a16="http://schemas.microsoft.com/office/drawing/2014/main" id="{E3D872C4-FA4D-4BA0-BED8-5A535CA23629}"/>
              </a:ext>
            </a:extLst>
          </p:cNvPr>
          <p:cNvSpPr txBox="1">
            <a:spLocks noGrp="1"/>
          </p:cNvSpPr>
          <p:nvPr>
            <p:ph type="body" sz="quarter" idx="31"/>
          </p:nvPr>
        </p:nvSpPr>
        <p:spPr>
          <a:xfrm>
            <a:off x="28485639" y="6732452"/>
            <a:ext cx="12827516" cy="1872856"/>
          </a:xfrm>
          <a:prstGeom prst="round1Rect">
            <a:avLst/>
          </a:prstGeom>
          <a:solidFill>
            <a:srgbClr val="336699"/>
          </a:solidFill>
        </p:spPr>
        <p:txBody>
          <a:bodyPr vert="horz" lIns="426720" tIns="53340" rIns="106680" bIns="53340" rtlCol="0" anchor="ctr">
            <a:noAutofit/>
          </a:bodyPr>
          <a:lstStyle>
            <a:lvl1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1pPr>
            <a:lvl2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2pPr>
            <a:lvl3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3pPr>
            <a:lvl4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4pPr>
            <a:lvl5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5pPr>
            <a:lvl6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6pPr>
            <a:lvl7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7pPr>
            <a:lvl8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8pPr>
            <a:lvl9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9pPr>
          </a:lstStyle>
          <a:p>
            <a:r>
              <a:rPr lang="en-US" sz="7000" dirty="0">
                <a:effectLst>
                  <a:outerShdw blurRad="38100" dist="38100" dir="2700000" algn="tl">
                    <a:srgbClr val="000000">
                      <a:alpha val="43137"/>
                    </a:srgbClr>
                  </a:outerShdw>
                </a:effectLst>
              </a:rPr>
              <a:t>results</a:t>
            </a:r>
          </a:p>
        </p:txBody>
      </p:sp>
      <p:cxnSp>
        <p:nvCxnSpPr>
          <p:cNvPr id="64" name="Straight Connector 63">
            <a:extLst>
              <a:ext uri="{FF2B5EF4-FFF2-40B4-BE49-F238E27FC236}">
                <a16:creationId xmlns:a16="http://schemas.microsoft.com/office/drawing/2014/main" id="{030FF148-39D2-4948-9C3B-68408755582D}"/>
              </a:ext>
            </a:extLst>
          </p:cNvPr>
          <p:cNvCxnSpPr/>
          <p:nvPr/>
        </p:nvCxnSpPr>
        <p:spPr>
          <a:xfrm>
            <a:off x="31410074" y="2903970"/>
            <a:ext cx="914400" cy="91440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67" name="Figure 2 description">
            <a:extLst>
              <a:ext uri="{FF2B5EF4-FFF2-40B4-BE49-F238E27FC236}">
                <a16:creationId xmlns:a16="http://schemas.microsoft.com/office/drawing/2014/main" id="{B88F385B-750A-4B38-A3A2-269B5DCDC64A}"/>
              </a:ext>
            </a:extLst>
          </p:cNvPr>
          <p:cNvSpPr txBox="1"/>
          <p:nvPr/>
        </p:nvSpPr>
        <p:spPr>
          <a:xfrm>
            <a:off x="9584098" y="20877202"/>
            <a:ext cx="3129415" cy="990143"/>
          </a:xfrm>
          <a:prstGeom prst="rect">
            <a:avLst/>
          </a:prstGeom>
          <a:noFill/>
        </p:spPr>
        <p:txBody>
          <a:bodyPr wrap="square" rtlCol="0">
            <a:spAutoFit/>
          </a:bodyPr>
          <a:lstStyle/>
          <a:p>
            <a:r>
              <a:rPr lang="en-US" sz="2917" dirty="0"/>
              <a:t>Fig. 1: Male Karner Blue butterfly</a:t>
            </a:r>
          </a:p>
        </p:txBody>
      </p:sp>
      <p:pic>
        <p:nvPicPr>
          <p:cNvPr id="20" name="Mark and Chase">
            <a:extLst>
              <a:ext uri="{FF2B5EF4-FFF2-40B4-BE49-F238E27FC236}">
                <a16:creationId xmlns:a16="http://schemas.microsoft.com/office/drawing/2014/main" id="{F0B00A91-6D36-46F6-820C-3E14285FF062}"/>
              </a:ext>
            </a:extLst>
          </p:cNvPr>
          <p:cNvPicPr preferRelativeResize="0"/>
          <p:nvPr/>
        </p:nvPicPr>
        <p:blipFill>
          <a:blip r:embed="rId12">
            <a:alphaModFix/>
          </a:blip>
          <a:stretch>
            <a:fillRect/>
          </a:stretch>
        </p:blipFill>
        <p:spPr>
          <a:xfrm>
            <a:off x="8506005" y="27519208"/>
            <a:ext cx="5389438" cy="7097216"/>
          </a:xfrm>
          <a:prstGeom prst="rect">
            <a:avLst/>
          </a:prstGeom>
          <a:noFill/>
          <a:ln>
            <a:solidFill>
              <a:schemeClr val="tx1"/>
            </a:solidFill>
          </a:ln>
          <a:effectLst>
            <a:outerShdw blurRad="50800" dist="38100" dir="2700000" algn="tl" rotWithShape="0">
              <a:prstClr val="black">
                <a:alpha val="40000"/>
              </a:prstClr>
            </a:outerShdw>
          </a:effectLst>
        </p:spPr>
      </p:pic>
      <p:pic>
        <p:nvPicPr>
          <p:cNvPr id="29" name="Picture 3">
            <a:extLst>
              <a:ext uri="{FF2B5EF4-FFF2-40B4-BE49-F238E27FC236}">
                <a16:creationId xmlns:a16="http://schemas.microsoft.com/office/drawing/2014/main" id="{1AA55B49-0089-4532-9A4A-D4C02A157E8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962950" y="17050059"/>
            <a:ext cx="3733293" cy="3451450"/>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69" name="TextBox 68">
            <a:extLst>
              <a:ext uri="{FF2B5EF4-FFF2-40B4-BE49-F238E27FC236}">
                <a16:creationId xmlns:a16="http://schemas.microsoft.com/office/drawing/2014/main" id="{E7DAA140-85F3-4C64-BA72-B1EF28E30A8F}"/>
              </a:ext>
            </a:extLst>
          </p:cNvPr>
          <p:cNvSpPr txBox="1"/>
          <p:nvPr/>
        </p:nvSpPr>
        <p:spPr>
          <a:xfrm>
            <a:off x="-35924" y="13583"/>
            <a:ext cx="42098323" cy="251341"/>
          </a:xfrm>
          <a:prstGeom prst="rect">
            <a:avLst/>
          </a:prstGeom>
          <a:solidFill>
            <a:schemeClr val="accent5">
              <a:lumMod val="50000"/>
            </a:schemeClr>
          </a:solidFill>
        </p:spPr>
        <p:txBody>
          <a:bodyPr wrap="square" rtlCol="0">
            <a:spAutoFit/>
          </a:bodyPr>
          <a:lstStyle/>
          <a:p>
            <a:endParaRPr lang="en-US" sz="7000" dirty="0" err="1"/>
          </a:p>
        </p:txBody>
      </p:sp>
      <p:sp>
        <p:nvSpPr>
          <p:cNvPr id="70" name="Oval 69">
            <a:extLst>
              <a:ext uri="{FF2B5EF4-FFF2-40B4-BE49-F238E27FC236}">
                <a16:creationId xmlns:a16="http://schemas.microsoft.com/office/drawing/2014/main" id="{245C43AF-579B-4564-AF2A-6558DD925515}"/>
              </a:ext>
            </a:extLst>
          </p:cNvPr>
          <p:cNvSpPr/>
          <p:nvPr/>
        </p:nvSpPr>
        <p:spPr>
          <a:xfrm>
            <a:off x="40528875" y="10123791"/>
            <a:ext cx="200025" cy="209550"/>
          </a:xfrm>
          <a:prstGeom prst="ellipse">
            <a:avLst/>
          </a:prstGeom>
          <a:solidFill>
            <a:schemeClr val="bg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err="1"/>
          </a:p>
        </p:txBody>
      </p:sp>
      <p:sp>
        <p:nvSpPr>
          <p:cNvPr id="71" name="Oval 70">
            <a:extLst>
              <a:ext uri="{FF2B5EF4-FFF2-40B4-BE49-F238E27FC236}">
                <a16:creationId xmlns:a16="http://schemas.microsoft.com/office/drawing/2014/main" id="{A864F33C-EEC9-4589-B927-00E9F14BA1D6}"/>
              </a:ext>
            </a:extLst>
          </p:cNvPr>
          <p:cNvSpPr/>
          <p:nvPr/>
        </p:nvSpPr>
        <p:spPr>
          <a:xfrm>
            <a:off x="39073466" y="11961225"/>
            <a:ext cx="200025" cy="209550"/>
          </a:xfrm>
          <a:prstGeom prst="ellipse">
            <a:avLst/>
          </a:prstGeom>
          <a:solidFill>
            <a:srgbClr val="CCE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err="1"/>
          </a:p>
        </p:txBody>
      </p:sp>
      <p:sp>
        <p:nvSpPr>
          <p:cNvPr id="72" name="Oval 71">
            <a:extLst>
              <a:ext uri="{FF2B5EF4-FFF2-40B4-BE49-F238E27FC236}">
                <a16:creationId xmlns:a16="http://schemas.microsoft.com/office/drawing/2014/main" id="{044F82E5-2B58-46A3-BD94-5763BF331CDA}"/>
              </a:ext>
            </a:extLst>
          </p:cNvPr>
          <p:cNvSpPr/>
          <p:nvPr/>
        </p:nvSpPr>
        <p:spPr>
          <a:xfrm>
            <a:off x="38367438" y="14271818"/>
            <a:ext cx="200025" cy="209550"/>
          </a:xfrm>
          <a:prstGeom prst="ellipse">
            <a:avLst/>
          </a:prstGeom>
          <a:solidFill>
            <a:srgbClr val="6600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err="1"/>
          </a:p>
        </p:txBody>
      </p:sp>
    </p:spTree>
    <p:extLst>
      <p:ext uri="{BB962C8B-B14F-4D97-AF65-F5344CB8AC3E}">
        <p14:creationId xmlns:p14="http://schemas.microsoft.com/office/powerpoint/2010/main" val="931198942"/>
      </p:ext>
    </p:extLst>
  </p:cSld>
  <p:clrMapOvr>
    <a:masterClrMapping/>
  </p:clrMapOvr>
</p:sld>
</file>

<file path=ppt/theme/theme1.xml><?xml version="1.0" encoding="utf-8"?>
<a:theme xmlns:a="http://schemas.openxmlformats.org/drawingml/2006/main" name="Medical Poster">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thm15="http://schemas.microsoft.com/office/thememl/2012/main" name="Presentation1" id="{55A68E73-61CB-4542-8C48-DCBB2482A3D5}" vid="{6A3CA63D-1E3C-4681-8668-89277FEB3FEB}"/>
    </a:ext>
  </a:extLst>
</a:theme>
</file>

<file path=ppt/theme/theme2.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1110015-E380-4C53-980C-698226C61CA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Poster (blue and brown design)</Template>
  <TotalTime>0</TotalTime>
  <Words>1071</Words>
  <Application>Microsoft Office PowerPoint</Application>
  <PresentationFormat>Custom</PresentationFormat>
  <Paragraphs>73</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Cambria</vt:lpstr>
      <vt:lpstr>Tahoma</vt:lpstr>
      <vt:lpstr>Wingdings</vt:lpstr>
      <vt:lpstr>Medical Poster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2018-04-17T23:48:36Z</dcterms:created>
  <dcterms:modified xsi:type="dcterms:W3CDTF">2018-04-23T21:55:12Z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TC040015519991</vt:lpwstr>
  </property>
</Properties>
</file>