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39" autoAdjust="0"/>
    <p:restoredTop sz="94679" autoAdjust="0"/>
  </p:normalViewPr>
  <p:slideViewPr>
    <p:cSldViewPr snapToGrid="0">
      <p:cViewPr>
        <p:scale>
          <a:sx n="40" d="100"/>
          <a:sy n="40" d="100"/>
        </p:scale>
        <p:origin x="-1272" y="-448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D12823-6244-174F-A102-F9B321FECAC1}" type="datetimeFigureOut">
              <a:rPr lang="en-US" smtClean="0"/>
              <a:t>4/25/18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91A3A1-4260-6147-97D5-B0FF4DA4E85E}" type="slidenum">
              <a:rPr lang="en-US" smtClean="0"/>
              <a:t>‹#›</a:t>
            </a:fld>
            <a:endParaRPr lang="en-US"/>
          </a:p>
        </p:txBody>
      </p:sp>
    </p:spTree>
    <p:extLst>
      <p:ext uri="{BB962C8B-B14F-4D97-AF65-F5344CB8AC3E}">
        <p14:creationId xmlns:p14="http://schemas.microsoft.com/office/powerpoint/2010/main" val="1198181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91A3A1-4260-6147-97D5-B0FF4DA4E85E}" type="slidenum">
              <a:rPr lang="en-US" smtClean="0"/>
              <a:t>1</a:t>
            </a:fld>
            <a:endParaRPr lang="en-US"/>
          </a:p>
        </p:txBody>
      </p:sp>
    </p:spTree>
    <p:extLst>
      <p:ext uri="{BB962C8B-B14F-4D97-AF65-F5344CB8AC3E}">
        <p14:creationId xmlns:p14="http://schemas.microsoft.com/office/powerpoint/2010/main" val="3574273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4/25/18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4/25/18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0" name="Straight Connector 9"/>
          <p:cNvCxnSpPr/>
          <p:nvPr userDrawn="1"/>
        </p:nvCxnSpPr>
        <p:spPr>
          <a:xfrm>
            <a:off x="934189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1764266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9639407"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17944700" y="8232082"/>
            <a:ext cx="22809540"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5"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9090841" y="36966042"/>
            <a:ext cx="12254933"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2593" y="2711025"/>
            <a:ext cx="32644080" cy="1838909"/>
          </a:xfrm>
        </p:spPr>
        <p:txBody>
          <a:bodyPr>
            <a:noAutofit/>
          </a:bodyPr>
          <a:lstStyle/>
          <a:p>
            <a:pPr algn="l"/>
            <a:r>
              <a:rPr lang="en-US" sz="12600" dirty="0">
                <a:latin typeface="Minion Pro" panose="02040503050306020203" pitchFamily="18" charset="0"/>
              </a:rPr>
              <a:t>Supervisor and Employee Perceptions</a:t>
            </a:r>
          </a:p>
        </p:txBody>
      </p:sp>
      <p:sp>
        <p:nvSpPr>
          <p:cNvPr id="6" name="Title 1"/>
          <p:cNvSpPr txBox="1">
            <a:spLocks/>
          </p:cNvSpPr>
          <p:nvPr/>
        </p:nvSpPr>
        <p:spPr>
          <a:xfrm>
            <a:off x="1800101" y="5809164"/>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818" dirty="0">
                <a:solidFill>
                  <a:schemeClr val="bg1">
                    <a:lumMod val="50000"/>
                  </a:schemeClr>
                </a:solidFill>
                <a:latin typeface="Minion Pro" panose="02040503050306020203" pitchFamily="18" charset="0"/>
              </a:rPr>
              <a:t>Samantha Poeske, Saffron O’Brien, Hannah Shaw, Sarah Dies, Jessica Werner |   Faculty Advisor: Dr. Martha Fay</a:t>
            </a:r>
          </a:p>
          <a:p>
            <a:pPr algn="l"/>
            <a:r>
              <a:rPr lang="en-US" sz="3818" dirty="0">
                <a:solidFill>
                  <a:schemeClr val="bg1">
                    <a:lumMod val="50000"/>
                  </a:schemeClr>
                </a:solidFill>
                <a:latin typeface="Minion Pro" panose="02040503050306020203" pitchFamily="18" charset="0"/>
              </a:rPr>
              <a:t>Department of Communication &amp; Journalism  | University of Wisconsin-Eau Claire</a:t>
            </a:r>
          </a:p>
        </p:txBody>
      </p:sp>
      <p:sp>
        <p:nvSpPr>
          <p:cNvPr id="7" name="Title 1"/>
          <p:cNvSpPr txBox="1">
            <a:spLocks/>
          </p:cNvSpPr>
          <p:nvPr/>
        </p:nvSpPr>
        <p:spPr>
          <a:xfrm>
            <a:off x="1771142" y="4632762"/>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Employees’ perceptions of their supervisors’ thoughts on them </a:t>
            </a:r>
          </a:p>
        </p:txBody>
      </p:sp>
      <p:sp>
        <p:nvSpPr>
          <p:cNvPr id="8" name="Subtitle 2"/>
          <p:cNvSpPr txBox="1">
            <a:spLocks/>
          </p:cNvSpPr>
          <p:nvPr/>
        </p:nvSpPr>
        <p:spPr>
          <a:xfrm>
            <a:off x="1706505" y="9162317"/>
            <a:ext cx="7341945" cy="4094061"/>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4000" dirty="0"/>
          </a:p>
        </p:txBody>
      </p:sp>
      <p:sp>
        <p:nvSpPr>
          <p:cNvPr id="10" name="Subtitle 2"/>
          <p:cNvSpPr txBox="1">
            <a:spLocks/>
          </p:cNvSpPr>
          <p:nvPr/>
        </p:nvSpPr>
        <p:spPr>
          <a:xfrm>
            <a:off x="9986673" y="19503709"/>
            <a:ext cx="8878097" cy="1168785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2800" dirty="0"/>
          </a:p>
        </p:txBody>
      </p:sp>
      <p:sp>
        <p:nvSpPr>
          <p:cNvPr id="3" name="TextBox 2"/>
          <p:cNvSpPr txBox="1"/>
          <p:nvPr/>
        </p:nvSpPr>
        <p:spPr>
          <a:xfrm>
            <a:off x="1737482" y="8006947"/>
            <a:ext cx="6482795" cy="769441"/>
          </a:xfrm>
          <a:prstGeom prst="rect">
            <a:avLst/>
          </a:prstGeom>
          <a:noFill/>
        </p:spPr>
        <p:txBody>
          <a:bodyPr wrap="square" rtlCol="0">
            <a:spAutoFit/>
          </a:bodyPr>
          <a:lstStyle/>
          <a:p>
            <a:r>
              <a:rPr lang="en-US" sz="4400" cap="small" dirty="0">
                <a:solidFill>
                  <a:srgbClr val="DD9E11"/>
                </a:solidFill>
                <a:latin typeface="Minion Pro" panose="02040503050306020203" pitchFamily="18" charset="0"/>
              </a:rPr>
              <a:t>Abstract</a:t>
            </a:r>
          </a:p>
        </p:txBody>
      </p:sp>
      <p:sp>
        <p:nvSpPr>
          <p:cNvPr id="19" name="TextBox 18"/>
          <p:cNvSpPr txBox="1"/>
          <p:nvPr/>
        </p:nvSpPr>
        <p:spPr>
          <a:xfrm>
            <a:off x="9724446" y="7999215"/>
            <a:ext cx="6482795" cy="769441"/>
          </a:xfrm>
          <a:prstGeom prst="rect">
            <a:avLst/>
          </a:prstGeom>
          <a:noFill/>
        </p:spPr>
        <p:txBody>
          <a:bodyPr wrap="square" rtlCol="0">
            <a:spAutoFit/>
          </a:bodyPr>
          <a:lstStyle/>
          <a:p>
            <a:r>
              <a:rPr lang="en-US" sz="4400" cap="small" dirty="0">
                <a:solidFill>
                  <a:srgbClr val="DD9E11"/>
                </a:solidFill>
                <a:latin typeface="Minion Pro" panose="02040503050306020203" pitchFamily="18" charset="0"/>
              </a:rPr>
              <a:t>Methods</a:t>
            </a:r>
          </a:p>
        </p:txBody>
      </p:sp>
      <p:sp>
        <p:nvSpPr>
          <p:cNvPr id="30" name="TextBox 29"/>
          <p:cNvSpPr txBox="1"/>
          <p:nvPr/>
        </p:nvSpPr>
        <p:spPr>
          <a:xfrm>
            <a:off x="18068675" y="21168607"/>
            <a:ext cx="10399337" cy="769441"/>
          </a:xfrm>
          <a:prstGeom prst="rect">
            <a:avLst/>
          </a:prstGeom>
          <a:noFill/>
        </p:spPr>
        <p:txBody>
          <a:bodyPr wrap="square" rtlCol="0">
            <a:spAutoFit/>
          </a:bodyPr>
          <a:lstStyle/>
          <a:p>
            <a:r>
              <a:rPr lang="en-US" sz="4400" cap="small" dirty="0">
                <a:solidFill>
                  <a:srgbClr val="DD9E11"/>
                </a:solidFill>
                <a:latin typeface="Minion Pro" panose="02040503050306020203" pitchFamily="18" charset="0"/>
              </a:rPr>
              <a:t>Results/Research Questions</a:t>
            </a:r>
          </a:p>
        </p:txBody>
      </p:sp>
      <p:sp>
        <p:nvSpPr>
          <p:cNvPr id="37" name="TextBox 36"/>
          <p:cNvSpPr txBox="1"/>
          <p:nvPr/>
        </p:nvSpPr>
        <p:spPr>
          <a:xfrm>
            <a:off x="1742333" y="22013394"/>
            <a:ext cx="7034640" cy="769441"/>
          </a:xfrm>
          <a:prstGeom prst="rect">
            <a:avLst/>
          </a:prstGeom>
          <a:noFill/>
        </p:spPr>
        <p:txBody>
          <a:bodyPr wrap="square" rtlCol="0">
            <a:spAutoFit/>
          </a:bodyPr>
          <a:lstStyle/>
          <a:p>
            <a:r>
              <a:rPr lang="en-US" sz="4400" cap="small" dirty="0">
                <a:solidFill>
                  <a:srgbClr val="DD9E11"/>
                </a:solidFill>
                <a:latin typeface="Minion Pro" panose="02040503050306020203" pitchFamily="18" charset="0"/>
              </a:rPr>
              <a:t>Literature Review</a:t>
            </a:r>
          </a:p>
        </p:txBody>
      </p:sp>
      <p:sp>
        <p:nvSpPr>
          <p:cNvPr id="4" name="TextBox 3"/>
          <p:cNvSpPr txBox="1"/>
          <p:nvPr/>
        </p:nvSpPr>
        <p:spPr>
          <a:xfrm>
            <a:off x="1768458" y="9377231"/>
            <a:ext cx="7183200" cy="10864511"/>
          </a:xfrm>
          <a:prstGeom prst="rect">
            <a:avLst/>
          </a:prstGeom>
          <a:noFill/>
        </p:spPr>
        <p:txBody>
          <a:bodyPr wrap="square" rtlCol="0">
            <a:spAutoFit/>
          </a:bodyPr>
          <a:lstStyle/>
          <a:p>
            <a:r>
              <a:rPr lang="en-US" sz="2800" dirty="0"/>
              <a:t>Previous research has linked quality of the supervisor-employee relationship with job satisfaction.  However, what employees perceive their supervisor thinks of them has not been examined. Quality of supervisor-employee relationships has also been associated with life satisfaction, but the role life satisfaction may play when considering all of these associations is unclear. Using a </a:t>
            </a:r>
            <a:r>
              <a:rPr lang="en-US" sz="2800" dirty="0" err="1"/>
              <a:t>Qualtrics</a:t>
            </a:r>
            <a:r>
              <a:rPr lang="en-US" sz="2800" dirty="0"/>
              <a:t> survey with Spector’s (1994) Job Satisfaction scale, Rubin’s (1970) Liking Scale, </a:t>
            </a:r>
            <a:r>
              <a:rPr lang="en-US" sz="2800" dirty="0" err="1"/>
              <a:t>Diener</a:t>
            </a:r>
            <a:r>
              <a:rPr lang="en-US" sz="2800" dirty="0"/>
              <a:t>, Emmons, Larsen, and Griffin’s (1985) Life Satisfaction scale, and </a:t>
            </a:r>
            <a:r>
              <a:rPr lang="en-US" sz="2800" dirty="0" err="1"/>
              <a:t>Weimann’s</a:t>
            </a:r>
            <a:r>
              <a:rPr lang="en-US" sz="2800" dirty="0"/>
              <a:t> (1977) Communication Competence scale, this study looked for potential relationships between employee perceptions of supervisor liking and job satisfaction and tested whether life satisfaction moderated the relationship between the two. This study tests the self-fulfilling prophecy theory (Merton, 1948) to examine whether employees’ perceptions of relational realities are associated with outcomes important to individuals and organizations, thereby opening a potential avenue for improving the supervisor/employee relationship.</a:t>
            </a:r>
          </a:p>
        </p:txBody>
      </p:sp>
      <p:sp>
        <p:nvSpPr>
          <p:cNvPr id="5" name="TextBox 4"/>
          <p:cNvSpPr txBox="1"/>
          <p:nvPr/>
        </p:nvSpPr>
        <p:spPr>
          <a:xfrm>
            <a:off x="9711309" y="9379374"/>
            <a:ext cx="7726494" cy="6309420"/>
          </a:xfrm>
          <a:prstGeom prst="rect">
            <a:avLst/>
          </a:prstGeom>
          <a:noFill/>
        </p:spPr>
        <p:txBody>
          <a:bodyPr wrap="square" rtlCol="0">
            <a:spAutoFit/>
          </a:bodyPr>
          <a:lstStyle/>
          <a:p>
            <a:r>
              <a:rPr lang="en-US" sz="3200" cap="small" dirty="0">
                <a:solidFill>
                  <a:schemeClr val="accent6">
                    <a:lumMod val="50000"/>
                  </a:schemeClr>
                </a:solidFill>
                <a:latin typeface="Minion Pro" panose="02040503050306020203" pitchFamily="18" charset="0"/>
              </a:rPr>
              <a:t>Participants</a:t>
            </a:r>
          </a:p>
          <a:p>
            <a:pPr marL="457200" indent="-457200">
              <a:spcBef>
                <a:spcPts val="1800"/>
              </a:spcBef>
              <a:buFont typeface="Arial"/>
              <a:buChar char="•"/>
            </a:pPr>
            <a:r>
              <a:rPr lang="en-US" sz="2800" dirty="0"/>
              <a:t>186 participants with a majority being between the ages 18-25 and 46-54.</a:t>
            </a:r>
          </a:p>
          <a:p>
            <a:pPr marL="457200" indent="-457200">
              <a:spcBef>
                <a:spcPts val="1800"/>
              </a:spcBef>
              <a:buFont typeface="Arial"/>
              <a:buChar char="•"/>
            </a:pPr>
            <a:r>
              <a:rPr lang="en-US" sz="2800" dirty="0"/>
              <a:t> 70% of participants were female. </a:t>
            </a:r>
          </a:p>
          <a:p>
            <a:endParaRPr lang="en-US" sz="2800" dirty="0"/>
          </a:p>
          <a:p>
            <a:r>
              <a:rPr lang="en-US" sz="3200" cap="small" dirty="0">
                <a:solidFill>
                  <a:schemeClr val="accent6">
                    <a:lumMod val="50000"/>
                  </a:schemeClr>
                </a:solidFill>
                <a:latin typeface="Minion Pro" panose="02040503050306020203" pitchFamily="18" charset="0"/>
              </a:rPr>
              <a:t>Measures</a:t>
            </a:r>
          </a:p>
          <a:p>
            <a:pPr marL="457200" indent="-457200">
              <a:spcBef>
                <a:spcPts val="1800"/>
              </a:spcBef>
              <a:buFont typeface="Arial"/>
              <a:buChar char="•"/>
            </a:pPr>
            <a:r>
              <a:rPr lang="en-US" sz="2800" dirty="0"/>
              <a:t>81 question survey distributed via email and social media to individuals who have had a job or currently have a job.</a:t>
            </a:r>
          </a:p>
          <a:p>
            <a:pPr marL="457200" indent="-457200">
              <a:spcBef>
                <a:spcPts val="1800"/>
              </a:spcBef>
              <a:buFont typeface="Arial"/>
              <a:buChar char="•"/>
            </a:pPr>
            <a:r>
              <a:rPr lang="en-US" sz="2800" dirty="0"/>
              <a:t>Survey included four scales that related to liking, job satisfaction, life satisfaction, and communication competence.</a:t>
            </a:r>
          </a:p>
        </p:txBody>
      </p:sp>
      <p:cxnSp>
        <p:nvCxnSpPr>
          <p:cNvPr id="25" name="Straight Connector 24"/>
          <p:cNvCxnSpPr/>
          <p:nvPr/>
        </p:nvCxnSpPr>
        <p:spPr>
          <a:xfrm>
            <a:off x="1774019" y="8995805"/>
            <a:ext cx="6773528" cy="20158"/>
          </a:xfrm>
          <a:prstGeom prst="line">
            <a:avLst/>
          </a:prstGeom>
        </p:spPr>
        <p:style>
          <a:lnRef idx="3">
            <a:schemeClr val="accent5"/>
          </a:lnRef>
          <a:fillRef idx="0">
            <a:schemeClr val="accent5"/>
          </a:fillRef>
          <a:effectRef idx="2">
            <a:schemeClr val="accent5"/>
          </a:effectRef>
          <a:fontRef idx="minor">
            <a:schemeClr val="tx1"/>
          </a:fontRef>
        </p:style>
      </p:cxnSp>
      <p:cxnSp>
        <p:nvCxnSpPr>
          <p:cNvPr id="42" name="Straight Connector 41"/>
          <p:cNvCxnSpPr/>
          <p:nvPr/>
        </p:nvCxnSpPr>
        <p:spPr>
          <a:xfrm>
            <a:off x="1764973" y="23103060"/>
            <a:ext cx="6773528" cy="20158"/>
          </a:xfrm>
          <a:prstGeom prst="line">
            <a:avLst/>
          </a:prstGeom>
        </p:spPr>
        <p:style>
          <a:lnRef idx="3">
            <a:schemeClr val="accent5"/>
          </a:lnRef>
          <a:fillRef idx="0">
            <a:schemeClr val="accent5"/>
          </a:fillRef>
          <a:effectRef idx="2">
            <a:schemeClr val="accent5"/>
          </a:effectRef>
          <a:fontRef idx="minor">
            <a:schemeClr val="tx1"/>
          </a:fontRef>
        </p:style>
      </p:cxnSp>
      <p:cxnSp>
        <p:nvCxnSpPr>
          <p:cNvPr id="43" name="Straight Connector 42"/>
          <p:cNvCxnSpPr/>
          <p:nvPr/>
        </p:nvCxnSpPr>
        <p:spPr>
          <a:xfrm>
            <a:off x="9766054" y="9012393"/>
            <a:ext cx="6773528" cy="20158"/>
          </a:xfrm>
          <a:prstGeom prst="line">
            <a:avLst/>
          </a:prstGeom>
        </p:spPr>
        <p:style>
          <a:lnRef idx="3">
            <a:schemeClr val="accent5"/>
          </a:lnRef>
          <a:fillRef idx="0">
            <a:schemeClr val="accent5"/>
          </a:fillRef>
          <a:effectRef idx="2">
            <a:schemeClr val="accent5"/>
          </a:effectRef>
          <a:fontRef idx="minor">
            <a:schemeClr val="tx1"/>
          </a:fontRef>
        </p:style>
      </p:cxnSp>
      <p:sp>
        <p:nvSpPr>
          <p:cNvPr id="13" name="Rectangle 12"/>
          <p:cNvSpPr/>
          <p:nvPr/>
        </p:nvSpPr>
        <p:spPr>
          <a:xfrm>
            <a:off x="9689100" y="16059252"/>
            <a:ext cx="7869659" cy="3647152"/>
          </a:xfrm>
          <a:prstGeom prst="rect">
            <a:avLst/>
          </a:prstGeom>
        </p:spPr>
        <p:txBody>
          <a:bodyPr wrap="square">
            <a:spAutoFit/>
          </a:bodyPr>
          <a:lstStyle/>
          <a:p>
            <a:pPr>
              <a:spcBef>
                <a:spcPts val="600"/>
              </a:spcBef>
            </a:pPr>
            <a:r>
              <a:rPr lang="en-US" sz="2800" dirty="0">
                <a:solidFill>
                  <a:schemeClr val="tx2">
                    <a:lumMod val="60000"/>
                    <a:lumOff val="40000"/>
                  </a:schemeClr>
                </a:solidFill>
              </a:rPr>
              <a:t>Job Satisfaction Scale (Spector, 1994)</a:t>
            </a:r>
          </a:p>
          <a:p>
            <a:pPr>
              <a:spcBef>
                <a:spcPts val="600"/>
              </a:spcBef>
            </a:pPr>
            <a:r>
              <a:rPr lang="en-US" sz="2800" dirty="0"/>
              <a:t>One 12-question scale measuring Job Satisfaction with responses ranging from “definitely false” to “definitely true.” </a:t>
            </a:r>
          </a:p>
          <a:p>
            <a:pPr marL="457200" lvl="0" indent="-457200">
              <a:spcBef>
                <a:spcPts val="1800"/>
              </a:spcBef>
              <a:buFont typeface="Arial"/>
              <a:buChar char="•"/>
            </a:pPr>
            <a:r>
              <a:rPr lang="en-US" sz="2800" dirty="0">
                <a:solidFill>
                  <a:prstClr val="black"/>
                </a:solidFill>
              </a:rPr>
              <a:t>Sample Item: I feel I am being paid a fair amount for the work that I do.</a:t>
            </a:r>
            <a:endParaRPr lang="en-US" sz="2800" dirty="0"/>
          </a:p>
          <a:p>
            <a:pPr marL="457200" indent="-457200">
              <a:spcBef>
                <a:spcPts val="1800"/>
              </a:spcBef>
              <a:buFont typeface="Arial"/>
              <a:buChar char="•"/>
            </a:pPr>
            <a:r>
              <a:rPr lang="en-US" sz="2800" dirty="0"/>
              <a:t>Scale was reliable, α  = .90, M = 89.58, SD = 17.88</a:t>
            </a:r>
          </a:p>
        </p:txBody>
      </p:sp>
      <p:sp>
        <p:nvSpPr>
          <p:cNvPr id="15" name="Rectangle 14"/>
          <p:cNvSpPr/>
          <p:nvPr/>
        </p:nvSpPr>
        <p:spPr>
          <a:xfrm>
            <a:off x="9661356" y="20005085"/>
            <a:ext cx="7801652" cy="4508927"/>
          </a:xfrm>
          <a:prstGeom prst="rect">
            <a:avLst/>
          </a:prstGeom>
        </p:spPr>
        <p:txBody>
          <a:bodyPr wrap="square">
            <a:spAutoFit/>
          </a:bodyPr>
          <a:lstStyle/>
          <a:p>
            <a:pPr>
              <a:spcBef>
                <a:spcPts val="600"/>
              </a:spcBef>
            </a:pPr>
            <a:r>
              <a:rPr lang="en-US" sz="2800" dirty="0">
                <a:solidFill>
                  <a:srgbClr val="C0654C"/>
                </a:solidFill>
              </a:rPr>
              <a:t>Liking Scale (Rubin, 1970)</a:t>
            </a:r>
          </a:p>
          <a:p>
            <a:pPr>
              <a:spcBef>
                <a:spcPts val="600"/>
              </a:spcBef>
            </a:pPr>
            <a:r>
              <a:rPr lang="en-US" sz="2800" dirty="0"/>
              <a:t>One 18-question scale measuring Employee-Supervisor liking (Rubin, 1970) with responses ranging from   “strongly disagree” to “strongly agree.”</a:t>
            </a:r>
          </a:p>
          <a:p>
            <a:pPr marL="457200" indent="-457200">
              <a:spcBef>
                <a:spcPts val="1800"/>
              </a:spcBef>
              <a:buFont typeface="Arial"/>
              <a:buChar char="•"/>
            </a:pPr>
            <a:r>
              <a:rPr lang="en-US" sz="2800" dirty="0"/>
              <a:t>Sample Item: I believe my supervisor thinks that most people would react positively to an encounter with me.</a:t>
            </a:r>
          </a:p>
          <a:p>
            <a:pPr marL="457200" indent="-457200">
              <a:spcBef>
                <a:spcPts val="1800"/>
              </a:spcBef>
              <a:buFont typeface="Arial"/>
              <a:buChar char="•"/>
            </a:pPr>
            <a:r>
              <a:rPr lang="en-US" sz="2800" dirty="0"/>
              <a:t>Scale was reliable, α= .92, M = 81.73, SD = 12.96</a:t>
            </a:r>
          </a:p>
        </p:txBody>
      </p:sp>
      <p:sp>
        <p:nvSpPr>
          <p:cNvPr id="16" name="Rectangle 15"/>
          <p:cNvSpPr/>
          <p:nvPr/>
        </p:nvSpPr>
        <p:spPr>
          <a:xfrm>
            <a:off x="9701674" y="24631500"/>
            <a:ext cx="7559741" cy="4231928"/>
          </a:xfrm>
          <a:prstGeom prst="rect">
            <a:avLst/>
          </a:prstGeom>
        </p:spPr>
        <p:txBody>
          <a:bodyPr wrap="square">
            <a:spAutoFit/>
          </a:bodyPr>
          <a:lstStyle/>
          <a:p>
            <a:pPr>
              <a:spcBef>
                <a:spcPts val="600"/>
              </a:spcBef>
            </a:pPr>
            <a:r>
              <a:rPr lang="en-US" sz="2800" dirty="0">
                <a:solidFill>
                  <a:srgbClr val="C0654C"/>
                </a:solidFill>
              </a:rPr>
              <a:t>Satisfaction with Life (</a:t>
            </a:r>
            <a:r>
              <a:rPr lang="en-US" sz="2800" dirty="0" err="1">
                <a:solidFill>
                  <a:srgbClr val="C0654C"/>
                </a:solidFill>
              </a:rPr>
              <a:t>Diener</a:t>
            </a:r>
            <a:r>
              <a:rPr lang="en-US" sz="2800" dirty="0">
                <a:solidFill>
                  <a:srgbClr val="C0654C"/>
                </a:solidFill>
              </a:rPr>
              <a:t>, Emmons, Larsen, and Griffin’s, 1985) </a:t>
            </a:r>
          </a:p>
          <a:p>
            <a:pPr>
              <a:spcBef>
                <a:spcPts val="600"/>
              </a:spcBef>
            </a:pPr>
            <a:r>
              <a:rPr lang="en-US" sz="2800" dirty="0"/>
              <a:t>One 5-question scale measuring life satisfaction with responses ranging from “strongly disagree” to “strongly agree.”</a:t>
            </a:r>
          </a:p>
          <a:p>
            <a:pPr marL="457200" indent="-457200">
              <a:spcBef>
                <a:spcPts val="1800"/>
              </a:spcBef>
              <a:buFont typeface="Arial"/>
              <a:buChar char="•"/>
            </a:pPr>
            <a:r>
              <a:rPr lang="en-US" sz="2800" dirty="0"/>
              <a:t>Sample Item:  In most ways my life is close to my ideal.</a:t>
            </a:r>
          </a:p>
          <a:p>
            <a:pPr marL="457200" indent="-457200">
              <a:spcBef>
                <a:spcPts val="1800"/>
              </a:spcBef>
              <a:buFont typeface="Arial"/>
              <a:buChar char="•"/>
            </a:pPr>
            <a:r>
              <a:rPr lang="en-US" sz="2800" dirty="0"/>
              <a:t>Scale was reliable, α = .86, M = 25.31, SD = 5.79</a:t>
            </a:r>
          </a:p>
        </p:txBody>
      </p:sp>
      <p:sp>
        <p:nvSpPr>
          <p:cNvPr id="22" name="Rectangle 21"/>
          <p:cNvSpPr/>
          <p:nvPr/>
        </p:nvSpPr>
        <p:spPr>
          <a:xfrm>
            <a:off x="9646243" y="29177289"/>
            <a:ext cx="7620218" cy="4662815"/>
          </a:xfrm>
          <a:prstGeom prst="rect">
            <a:avLst/>
          </a:prstGeom>
        </p:spPr>
        <p:txBody>
          <a:bodyPr wrap="square">
            <a:spAutoFit/>
          </a:bodyPr>
          <a:lstStyle/>
          <a:p>
            <a:pPr>
              <a:spcBef>
                <a:spcPts val="600"/>
              </a:spcBef>
            </a:pPr>
            <a:r>
              <a:rPr lang="en-US" sz="2800" dirty="0">
                <a:solidFill>
                  <a:srgbClr val="C0654C"/>
                </a:solidFill>
              </a:rPr>
              <a:t>Communication Competence Scale (Weimann, 1977) </a:t>
            </a:r>
          </a:p>
          <a:p>
            <a:pPr>
              <a:spcBef>
                <a:spcPts val="600"/>
              </a:spcBef>
            </a:pPr>
            <a:r>
              <a:rPr lang="en-US" sz="2800" dirty="0"/>
              <a:t>One 36-question scale measuring communication competence with responses ranging from “strongly disagree” to “strongly agree.” </a:t>
            </a:r>
          </a:p>
          <a:p>
            <a:pPr marL="457200" indent="-457200">
              <a:spcBef>
                <a:spcPts val="1800"/>
              </a:spcBef>
              <a:buFont typeface="Arial"/>
              <a:buChar char="•"/>
            </a:pPr>
            <a:r>
              <a:rPr lang="en-US" sz="2800" dirty="0"/>
              <a:t>Sample Item:  My supervisor finds it easy to get along with others.</a:t>
            </a:r>
          </a:p>
          <a:p>
            <a:pPr marL="457200" indent="-457200">
              <a:spcBef>
                <a:spcPts val="1800"/>
              </a:spcBef>
              <a:buFont typeface="Arial"/>
              <a:buChar char="•"/>
            </a:pPr>
            <a:r>
              <a:rPr lang="en-US" sz="2800" dirty="0"/>
              <a:t>Scale was reliable with </a:t>
            </a:r>
            <a:r>
              <a:rPr lang="el-GR" sz="2800" dirty="0"/>
              <a:t>α</a:t>
            </a:r>
            <a:r>
              <a:rPr lang="en-US" sz="2800" dirty="0"/>
              <a:t>= .98, M = 198.56, SD = 43.34. </a:t>
            </a:r>
          </a:p>
        </p:txBody>
      </p:sp>
      <p:sp>
        <p:nvSpPr>
          <p:cNvPr id="26" name="Rectangle 25"/>
          <p:cNvSpPr/>
          <p:nvPr/>
        </p:nvSpPr>
        <p:spPr>
          <a:xfrm>
            <a:off x="18242496" y="22670563"/>
            <a:ext cx="11275880" cy="2831544"/>
          </a:xfrm>
          <a:prstGeom prst="rect">
            <a:avLst/>
          </a:prstGeom>
        </p:spPr>
        <p:txBody>
          <a:bodyPr wrap="square">
            <a:spAutoFit/>
          </a:bodyPr>
          <a:lstStyle/>
          <a:p>
            <a:pPr>
              <a:spcBef>
                <a:spcPts val="1800"/>
              </a:spcBef>
            </a:pPr>
            <a:r>
              <a:rPr lang="en-US" sz="2800" b="1" dirty="0"/>
              <a:t>RQ</a:t>
            </a:r>
            <a:r>
              <a:rPr lang="en-US" sz="2800" b="1" baseline="-25000" dirty="0"/>
              <a:t>1</a:t>
            </a:r>
            <a:r>
              <a:rPr lang="en-US" sz="2800" dirty="0"/>
              <a:t>: </a:t>
            </a:r>
            <a:r>
              <a:rPr lang="en-US" sz="2800" dirty="0">
                <a:solidFill>
                  <a:srgbClr val="C0654C"/>
                </a:solidFill>
              </a:rPr>
              <a:t>Are employees’ beliefs about their supervisors’ perceptions of them associated with employee job satisfaction?</a:t>
            </a:r>
          </a:p>
          <a:p>
            <a:pPr marL="457200" indent="-457200">
              <a:spcBef>
                <a:spcPts val="1800"/>
              </a:spcBef>
              <a:buFont typeface="Arial"/>
              <a:buChar char="•"/>
            </a:pPr>
            <a:r>
              <a:rPr lang="en-US" sz="2800" dirty="0"/>
              <a:t>A Pearson correlation analysis showed a significant relationship between job satisfaction and employees’ beliefs of their supervisors’ perceptions of them, r = .47, </a:t>
            </a:r>
            <a:r>
              <a:rPr lang="en-US" sz="2800" i="1" dirty="0"/>
              <a:t>p</a:t>
            </a:r>
            <a:r>
              <a:rPr lang="en-US" sz="2800" dirty="0"/>
              <a:t> &lt; .001. </a:t>
            </a:r>
            <a:endParaRPr lang="en-US" sz="800" dirty="0"/>
          </a:p>
          <a:p>
            <a:pPr>
              <a:spcBef>
                <a:spcPts val="1800"/>
              </a:spcBef>
            </a:pPr>
            <a:endParaRPr lang="en-US" sz="800" dirty="0"/>
          </a:p>
        </p:txBody>
      </p:sp>
      <p:cxnSp>
        <p:nvCxnSpPr>
          <p:cNvPr id="44" name="Straight Connector 43"/>
          <p:cNvCxnSpPr/>
          <p:nvPr/>
        </p:nvCxnSpPr>
        <p:spPr>
          <a:xfrm>
            <a:off x="18068675" y="22119280"/>
            <a:ext cx="20847601" cy="62012"/>
          </a:xfrm>
          <a:prstGeom prst="line">
            <a:avLst/>
          </a:prstGeom>
        </p:spPr>
        <p:style>
          <a:lnRef idx="3">
            <a:schemeClr val="accent5"/>
          </a:lnRef>
          <a:fillRef idx="0">
            <a:schemeClr val="accent5"/>
          </a:fillRef>
          <a:effectRef idx="2">
            <a:schemeClr val="accent5"/>
          </a:effectRef>
          <a:fontRef idx="minor">
            <a:schemeClr val="tx1"/>
          </a:fontRef>
        </p:style>
      </p:cxnSp>
      <p:sp>
        <p:nvSpPr>
          <p:cNvPr id="29" name="Rectangle 28"/>
          <p:cNvSpPr/>
          <p:nvPr/>
        </p:nvSpPr>
        <p:spPr>
          <a:xfrm>
            <a:off x="1625177" y="23611346"/>
            <a:ext cx="7465784" cy="8771631"/>
          </a:xfrm>
          <a:prstGeom prst="rect">
            <a:avLst/>
          </a:prstGeom>
        </p:spPr>
        <p:txBody>
          <a:bodyPr wrap="square">
            <a:spAutoFit/>
          </a:bodyPr>
          <a:lstStyle/>
          <a:p>
            <a:pPr marL="457200" indent="-457200">
              <a:spcBef>
                <a:spcPts val="1800"/>
              </a:spcBef>
              <a:buFont typeface="Arial"/>
              <a:buChar char="•"/>
            </a:pPr>
            <a:r>
              <a:rPr lang="en-US" sz="2800" dirty="0"/>
              <a:t>Self-Fulfilling Prophecy Theory suggests that by making  a prediction it will directly or indirectly cause it to become true.</a:t>
            </a:r>
          </a:p>
          <a:p>
            <a:pPr marL="457200" indent="-457200">
              <a:spcBef>
                <a:spcPts val="1800"/>
              </a:spcBef>
              <a:buFont typeface="Arial"/>
              <a:buChar char="•"/>
            </a:pPr>
            <a:r>
              <a:rPr lang="en-US" sz="2800" dirty="0"/>
              <a:t>Job satisfaction and work-life balance were related in a telework context (Hill, Miller, Weiner &amp; </a:t>
            </a:r>
            <a:r>
              <a:rPr lang="en-US" sz="2800" dirty="0" err="1"/>
              <a:t>Colihan</a:t>
            </a:r>
            <a:r>
              <a:rPr lang="en-US" sz="2800" dirty="0"/>
              <a:t>, 2006).</a:t>
            </a:r>
          </a:p>
          <a:p>
            <a:pPr marL="457200" indent="-457200">
              <a:spcBef>
                <a:spcPts val="1800"/>
              </a:spcBef>
              <a:buFont typeface="Arial"/>
              <a:buChar char="•"/>
            </a:pPr>
            <a:r>
              <a:rPr lang="en-US" sz="2800" dirty="0"/>
              <a:t>Differences exist between supervisors and employees about their perception and satisfaction with communication (</a:t>
            </a:r>
            <a:r>
              <a:rPr lang="en-US" sz="2800" dirty="0" err="1"/>
              <a:t>Schnake</a:t>
            </a:r>
            <a:r>
              <a:rPr lang="en-US" sz="2800" dirty="0"/>
              <a:t>, </a:t>
            </a:r>
            <a:r>
              <a:rPr lang="en-US" sz="2800" dirty="0" err="1"/>
              <a:t>Dumler</a:t>
            </a:r>
            <a:r>
              <a:rPr lang="en-US" sz="2800" dirty="0"/>
              <a:t>, Cochran, &amp; Barnett, 1990).</a:t>
            </a:r>
          </a:p>
          <a:p>
            <a:pPr marL="457200" indent="-457200">
              <a:spcBef>
                <a:spcPts val="1800"/>
              </a:spcBef>
              <a:buFont typeface="Arial"/>
              <a:buChar char="•"/>
            </a:pPr>
            <a:r>
              <a:rPr lang="en-US" sz="2800" dirty="0"/>
              <a:t>There is little literature that addresses a potential association between employees’ perceptions of their supervisors’ opinions and job satisfaction.</a:t>
            </a:r>
          </a:p>
          <a:p>
            <a:pPr marL="457200" indent="-457200">
              <a:spcBef>
                <a:spcPts val="1800"/>
              </a:spcBef>
              <a:buFont typeface="Arial"/>
              <a:buChar char="•"/>
            </a:pPr>
            <a:r>
              <a:rPr lang="en-US" sz="2800" dirty="0"/>
              <a:t>Previous research has shown that there is a positive relationship between job and life satisfaction by using the spillover model (Heller, Judge, &amp; Watson, 2002).</a:t>
            </a:r>
          </a:p>
        </p:txBody>
      </p:sp>
      <p:pic>
        <p:nvPicPr>
          <p:cNvPr id="38" name="Picture 37" descr="scatter.jpg"/>
          <p:cNvPicPr>
            <a:picLocks noChangeAspect="1"/>
          </p:cNvPicPr>
          <p:nvPr/>
        </p:nvPicPr>
        <p:blipFill rotWithShape="1">
          <a:blip r:embed="rId3" cstate="print">
            <a:extLst>
              <a:ext uri="{28A0092B-C50C-407E-A947-70E740481C1C}">
                <a14:useLocalDpi xmlns:a14="http://schemas.microsoft.com/office/drawing/2010/main" val="0"/>
              </a:ext>
            </a:extLst>
          </a:blip>
          <a:srcRect l="13102" t="9565" r="12215" b="44853"/>
          <a:stretch/>
        </p:blipFill>
        <p:spPr>
          <a:xfrm>
            <a:off x="20610050" y="8142379"/>
            <a:ext cx="16181525" cy="12759506"/>
          </a:xfrm>
          <a:prstGeom prst="rect">
            <a:avLst/>
          </a:prstGeom>
        </p:spPr>
      </p:pic>
      <p:sp>
        <p:nvSpPr>
          <p:cNvPr id="55" name="Rectangle 54"/>
          <p:cNvSpPr/>
          <p:nvPr/>
        </p:nvSpPr>
        <p:spPr>
          <a:xfrm>
            <a:off x="18157127" y="31345447"/>
            <a:ext cx="9685010" cy="4862870"/>
          </a:xfrm>
          <a:prstGeom prst="rect">
            <a:avLst/>
          </a:prstGeom>
        </p:spPr>
        <p:txBody>
          <a:bodyPr wrap="square">
            <a:spAutoFit/>
          </a:bodyPr>
          <a:lstStyle/>
          <a:p>
            <a:pPr marL="457200" indent="-457200">
              <a:spcBef>
                <a:spcPts val="1200"/>
              </a:spcBef>
              <a:buFont typeface="Arial"/>
              <a:buChar char="•"/>
            </a:pPr>
            <a:r>
              <a:rPr lang="en-US" sz="2800" dirty="0"/>
              <a:t>Previous research on how employees view their supervisors but not how employees think their supervisors view them. </a:t>
            </a:r>
          </a:p>
          <a:p>
            <a:pPr marL="457200" indent="-457200">
              <a:spcBef>
                <a:spcPts val="1200"/>
              </a:spcBef>
              <a:buFont typeface="Arial"/>
              <a:buChar char="•"/>
            </a:pPr>
            <a:r>
              <a:rPr lang="en-US" sz="2800" dirty="0"/>
              <a:t>Employees’ beliefs about supervisors’ perceptions of them job satisfaction. </a:t>
            </a:r>
          </a:p>
          <a:p>
            <a:pPr marL="457200" indent="-457200">
              <a:spcBef>
                <a:spcPts val="1200"/>
              </a:spcBef>
              <a:buFont typeface="Arial"/>
              <a:buChar char="•"/>
            </a:pPr>
            <a:r>
              <a:rPr lang="en-US" sz="2800" dirty="0"/>
              <a:t>Supervisors could use information from this study to build positive relationships with their employees and increase harmony in the workplace.</a:t>
            </a:r>
          </a:p>
          <a:p>
            <a:pPr marL="457200" indent="-457200">
              <a:spcBef>
                <a:spcPts val="1200"/>
              </a:spcBef>
              <a:buFont typeface="Arial"/>
              <a:buChar char="•"/>
            </a:pPr>
            <a:r>
              <a:rPr lang="en-US" sz="2800" dirty="0"/>
              <a:t>Other studies have shown how job satisfaction impacts life satisfaction, however this study suggests how life satisfaction impacts job satisfaction.</a:t>
            </a:r>
          </a:p>
        </p:txBody>
      </p:sp>
      <p:sp>
        <p:nvSpPr>
          <p:cNvPr id="56" name="Rectangle 55"/>
          <p:cNvSpPr/>
          <p:nvPr/>
        </p:nvSpPr>
        <p:spPr>
          <a:xfrm>
            <a:off x="29610056" y="22670563"/>
            <a:ext cx="11210119" cy="4985980"/>
          </a:xfrm>
          <a:prstGeom prst="rect">
            <a:avLst/>
          </a:prstGeom>
        </p:spPr>
        <p:txBody>
          <a:bodyPr wrap="square">
            <a:spAutoFit/>
          </a:bodyPr>
          <a:lstStyle/>
          <a:p>
            <a:pPr>
              <a:spcBef>
                <a:spcPts val="600"/>
              </a:spcBef>
            </a:pPr>
            <a:r>
              <a:rPr lang="en-US" sz="2800" b="1" dirty="0"/>
              <a:t>RQ₃</a:t>
            </a:r>
            <a:r>
              <a:rPr lang="en-US" sz="2800" dirty="0"/>
              <a:t>: </a:t>
            </a:r>
            <a:r>
              <a:rPr lang="en-US" sz="2800" dirty="0">
                <a:solidFill>
                  <a:srgbClr val="C0654C"/>
                </a:solidFill>
              </a:rPr>
              <a:t>Is supervisor communication satisfaction associated with job satisfaction?</a:t>
            </a:r>
          </a:p>
          <a:p>
            <a:pPr marL="457200" indent="-457200">
              <a:spcBef>
                <a:spcPts val="600"/>
              </a:spcBef>
              <a:buFont typeface="Arial"/>
              <a:buChar char="•"/>
            </a:pPr>
            <a:r>
              <a:rPr lang="en-US" sz="2800" dirty="0"/>
              <a:t>Pearson correlation analysis showed a strong relationship between supervisor communication satisfaction and job satisfaction, r= .65,</a:t>
            </a:r>
            <a:r>
              <a:rPr lang="en-US" sz="2800" i="1" dirty="0"/>
              <a:t> p </a:t>
            </a:r>
            <a:r>
              <a:rPr lang="en-US" sz="2800" dirty="0"/>
              <a:t>&lt; .001</a:t>
            </a:r>
          </a:p>
          <a:p>
            <a:pPr marL="1371600" lvl="1" indent="-457200">
              <a:spcBef>
                <a:spcPts val="600"/>
              </a:spcBef>
              <a:buFont typeface="Arial"/>
              <a:buChar char="•"/>
            </a:pPr>
            <a:r>
              <a:rPr lang="en-US" sz="2800" dirty="0"/>
              <a:t>A multiple linear regression was calculated to predict job satisfaction based on perceived supervisor liking, life satisfaction and supervisor communication satisfaction. A significant regression equation was found F((178,2) = 65.37, </a:t>
            </a:r>
            <a:r>
              <a:rPr lang="en-US" sz="2800" i="1" dirty="0"/>
              <a:t>p</a:t>
            </a:r>
            <a:r>
              <a:rPr lang="en-US" sz="2800" dirty="0"/>
              <a:t>&lt;.001), with an R</a:t>
            </a:r>
            <a:r>
              <a:rPr lang="en-US" sz="2800" baseline="30000" dirty="0"/>
              <a:t>2</a:t>
            </a:r>
            <a:r>
              <a:rPr lang="en-US" sz="2800" dirty="0"/>
              <a:t> of  .46. These variables accounted for 46% of the variance in job satisfaction.</a:t>
            </a:r>
          </a:p>
        </p:txBody>
      </p:sp>
      <p:sp>
        <p:nvSpPr>
          <p:cNvPr id="57" name="Rectangle 56"/>
          <p:cNvSpPr/>
          <p:nvPr/>
        </p:nvSpPr>
        <p:spPr>
          <a:xfrm>
            <a:off x="18150816" y="25334961"/>
            <a:ext cx="11119408" cy="4739759"/>
          </a:xfrm>
          <a:prstGeom prst="rect">
            <a:avLst/>
          </a:prstGeom>
        </p:spPr>
        <p:txBody>
          <a:bodyPr wrap="square">
            <a:spAutoFit/>
          </a:bodyPr>
          <a:lstStyle/>
          <a:p>
            <a:pPr>
              <a:spcBef>
                <a:spcPts val="1200"/>
              </a:spcBef>
            </a:pPr>
            <a:r>
              <a:rPr lang="en-US" sz="2800" b="1" dirty="0"/>
              <a:t>RQ</a:t>
            </a:r>
            <a:r>
              <a:rPr lang="en-US" sz="2800" b="1" baseline="-25000" dirty="0"/>
              <a:t>2</a:t>
            </a:r>
            <a:r>
              <a:rPr lang="en-US" sz="2800" dirty="0"/>
              <a:t>:</a:t>
            </a:r>
            <a:r>
              <a:rPr lang="en-US" sz="2800" i="1" dirty="0">
                <a:solidFill>
                  <a:schemeClr val="tx2">
                    <a:lumMod val="60000"/>
                    <a:lumOff val="40000"/>
                  </a:schemeClr>
                </a:solidFill>
              </a:rPr>
              <a:t> </a:t>
            </a:r>
            <a:r>
              <a:rPr lang="en-US" sz="2800" dirty="0">
                <a:solidFill>
                  <a:schemeClr val="tx2">
                    <a:lumMod val="60000"/>
                    <a:lumOff val="40000"/>
                  </a:schemeClr>
                </a:solidFill>
              </a:rPr>
              <a:t>Does life satisfaction moderate the relationship between employee beliefs about their supervisors’ perception of them and job satisfaction? </a:t>
            </a:r>
          </a:p>
          <a:p>
            <a:pPr marL="457200" indent="-457200">
              <a:spcBef>
                <a:spcPts val="600"/>
              </a:spcBef>
              <a:buFont typeface="Arial"/>
              <a:buChar char="•"/>
            </a:pPr>
            <a:r>
              <a:rPr lang="en-US" sz="2800" dirty="0"/>
              <a:t>Using a regression analysis there was no evidence of moderation</a:t>
            </a:r>
          </a:p>
          <a:p>
            <a:pPr marL="1371600" lvl="1" indent="-457200">
              <a:spcBef>
                <a:spcPts val="1800"/>
              </a:spcBef>
              <a:buFont typeface="Arial"/>
              <a:buChar char="•"/>
            </a:pPr>
            <a:r>
              <a:rPr lang="en-US" sz="2800" dirty="0"/>
              <a:t>A regression model showed life satisfaction and liking predict 26% of the variance in job satisfaction.</a:t>
            </a:r>
          </a:p>
          <a:p>
            <a:pPr marL="1371600" lvl="1" indent="-457200">
              <a:spcBef>
                <a:spcPts val="1800"/>
              </a:spcBef>
              <a:buFont typeface="Arial"/>
              <a:buChar char="•"/>
            </a:pPr>
            <a:r>
              <a:rPr lang="en-US" sz="2800" dirty="0"/>
              <a:t>Liking significantly predicts job satisfaction scores, β = .36, t(184) = 5.11, </a:t>
            </a:r>
            <a:r>
              <a:rPr lang="en-US" sz="2800" i="1" dirty="0"/>
              <a:t>p</a:t>
            </a:r>
            <a:r>
              <a:rPr lang="en-US" sz="2800" dirty="0"/>
              <a:t> &lt; .001. Life satisfaction significantly predicts job satisfaction scores, β = .24, t(184) = 3.45, </a:t>
            </a:r>
            <a:r>
              <a:rPr lang="en-US" sz="2800" i="1" dirty="0"/>
              <a:t>p </a:t>
            </a:r>
            <a:r>
              <a:rPr lang="en-US" sz="2800" dirty="0"/>
              <a:t>&lt; .001. </a:t>
            </a:r>
          </a:p>
          <a:p>
            <a:pPr marL="2388316" lvl="1" indent="-457200">
              <a:spcBef>
                <a:spcPts val="1800"/>
              </a:spcBef>
              <a:buFont typeface="Arial"/>
              <a:buChar char="•"/>
            </a:pPr>
            <a:endParaRPr lang="en-US" sz="2800" dirty="0"/>
          </a:p>
        </p:txBody>
      </p:sp>
      <p:sp>
        <p:nvSpPr>
          <p:cNvPr id="58" name="TextBox 57"/>
          <p:cNvSpPr txBox="1"/>
          <p:nvPr/>
        </p:nvSpPr>
        <p:spPr>
          <a:xfrm>
            <a:off x="18068674" y="30233906"/>
            <a:ext cx="10399337" cy="769441"/>
          </a:xfrm>
          <a:prstGeom prst="rect">
            <a:avLst/>
          </a:prstGeom>
          <a:noFill/>
        </p:spPr>
        <p:txBody>
          <a:bodyPr wrap="square" rtlCol="0">
            <a:spAutoFit/>
          </a:bodyPr>
          <a:lstStyle/>
          <a:p>
            <a:r>
              <a:rPr lang="en-US" sz="4400" cap="small" dirty="0">
                <a:solidFill>
                  <a:srgbClr val="DD9E11"/>
                </a:solidFill>
                <a:latin typeface="Minion Pro" panose="02040503050306020203" pitchFamily="18" charset="0"/>
              </a:rPr>
              <a:t>Discussion/Implications</a:t>
            </a:r>
          </a:p>
        </p:txBody>
      </p:sp>
      <p:cxnSp>
        <p:nvCxnSpPr>
          <p:cNvPr id="59" name="Straight Connector 58"/>
          <p:cNvCxnSpPr/>
          <p:nvPr/>
        </p:nvCxnSpPr>
        <p:spPr>
          <a:xfrm flipV="1">
            <a:off x="18068674" y="31067583"/>
            <a:ext cx="9201303" cy="22850"/>
          </a:xfrm>
          <a:prstGeom prst="line">
            <a:avLst/>
          </a:prstGeom>
        </p:spPr>
        <p:style>
          <a:lnRef idx="3">
            <a:schemeClr val="accent5"/>
          </a:lnRef>
          <a:fillRef idx="0">
            <a:schemeClr val="accent5"/>
          </a:fillRef>
          <a:effectRef idx="2">
            <a:schemeClr val="accent5"/>
          </a:effectRef>
          <a:fontRef idx="minor">
            <a:schemeClr val="tx1"/>
          </a:fontRef>
        </p:style>
      </p:cxnSp>
      <p:cxnSp>
        <p:nvCxnSpPr>
          <p:cNvPr id="61" name="Straight Connector 60"/>
          <p:cNvCxnSpPr>
            <a:cxnSpLocks/>
          </p:cNvCxnSpPr>
          <p:nvPr/>
        </p:nvCxnSpPr>
        <p:spPr>
          <a:xfrm>
            <a:off x="29814570" y="31090433"/>
            <a:ext cx="9101706" cy="0"/>
          </a:xfrm>
          <a:prstGeom prst="line">
            <a:avLst/>
          </a:prstGeom>
        </p:spPr>
        <p:style>
          <a:lnRef idx="3">
            <a:schemeClr val="accent5"/>
          </a:lnRef>
          <a:fillRef idx="0">
            <a:schemeClr val="accent5"/>
          </a:fillRef>
          <a:effectRef idx="2">
            <a:schemeClr val="accent5"/>
          </a:effectRef>
          <a:fontRef idx="minor">
            <a:schemeClr val="tx1"/>
          </a:fontRef>
        </p:style>
      </p:cxnSp>
      <p:sp>
        <p:nvSpPr>
          <p:cNvPr id="63" name="TextBox 62"/>
          <p:cNvSpPr txBox="1"/>
          <p:nvPr/>
        </p:nvSpPr>
        <p:spPr>
          <a:xfrm>
            <a:off x="29814570" y="30233906"/>
            <a:ext cx="10399337" cy="769441"/>
          </a:xfrm>
          <a:prstGeom prst="rect">
            <a:avLst/>
          </a:prstGeom>
          <a:noFill/>
        </p:spPr>
        <p:txBody>
          <a:bodyPr wrap="square" rtlCol="0">
            <a:spAutoFit/>
          </a:bodyPr>
          <a:lstStyle/>
          <a:p>
            <a:r>
              <a:rPr lang="en-US" sz="4400" cap="small" dirty="0">
                <a:solidFill>
                  <a:srgbClr val="DD9E11"/>
                </a:solidFill>
                <a:latin typeface="Minion Pro" panose="02040503050306020203" pitchFamily="18" charset="0"/>
              </a:rPr>
              <a:t>Further Research</a:t>
            </a:r>
          </a:p>
        </p:txBody>
      </p:sp>
      <p:sp>
        <p:nvSpPr>
          <p:cNvPr id="64" name="Rectangle 63"/>
          <p:cNvSpPr/>
          <p:nvPr/>
        </p:nvSpPr>
        <p:spPr>
          <a:xfrm>
            <a:off x="29814570" y="31345447"/>
            <a:ext cx="10784903" cy="4278094"/>
          </a:xfrm>
          <a:prstGeom prst="rect">
            <a:avLst/>
          </a:prstGeom>
        </p:spPr>
        <p:txBody>
          <a:bodyPr wrap="square">
            <a:spAutoFit/>
          </a:bodyPr>
          <a:lstStyle/>
          <a:p>
            <a:pPr marL="457200" indent="-457200">
              <a:spcBef>
                <a:spcPts val="1200"/>
              </a:spcBef>
              <a:buFont typeface="Arial"/>
              <a:buChar char="•"/>
            </a:pPr>
            <a:r>
              <a:rPr lang="en-US" sz="2800" dirty="0"/>
              <a:t>Further research should be conducted on life satisfaction impacting job satisfaction, because the results from this study suggest life satisfaction had no moderation on perception and job satisfaction.</a:t>
            </a:r>
          </a:p>
          <a:p>
            <a:pPr marL="457200" indent="-457200">
              <a:spcBef>
                <a:spcPts val="1200"/>
              </a:spcBef>
              <a:buFont typeface="Arial"/>
              <a:buChar char="•"/>
            </a:pPr>
            <a:r>
              <a:rPr lang="en-US" sz="2800" dirty="0"/>
              <a:t>Further research could be done to focus on the effects of gender, race, and culture to observe how perceptions differ to more or less satisfied with the communication competence.</a:t>
            </a:r>
          </a:p>
          <a:p>
            <a:pPr marL="457200" indent="-457200">
              <a:spcBef>
                <a:spcPts val="1200"/>
              </a:spcBef>
              <a:buFont typeface="Arial"/>
              <a:buChar char="•"/>
            </a:pPr>
            <a:r>
              <a:rPr lang="en-US" sz="2800" dirty="0"/>
              <a:t>Supervisor communication competence and satisfaction is another area that needs further research and could be influential in this field of study. </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3582</TotalTime>
  <Words>1045</Words>
  <Application>Microsoft Macintosh PowerPoint</Application>
  <PresentationFormat>Custom</PresentationFormat>
  <Paragraphs>56</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Supervisor and Employee Perceptions</vt:lpstr>
    </vt:vector>
  </TitlesOfParts>
  <Company>UW-Eau Claire</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O'Brien, Saffron Emily Tea</cp:lastModifiedBy>
  <cp:revision>94</cp:revision>
  <dcterms:created xsi:type="dcterms:W3CDTF">2015-01-29T15:27:06Z</dcterms:created>
  <dcterms:modified xsi:type="dcterms:W3CDTF">2018-04-26T02:15:28Z</dcterms:modified>
</cp:coreProperties>
</file>