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42062400" cy="38404800"/>
  <p:notesSz cx="9296400" cy="147828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25252"/>
    <a:srgbClr val="F4B890"/>
    <a:srgbClr val="FFFDA9"/>
    <a:srgbClr val="98E0E8"/>
    <a:srgbClr val="6CA644"/>
    <a:srgbClr val="F3AF81"/>
    <a:srgbClr val="7CB953"/>
    <a:srgbClr val="538034"/>
    <a:srgbClr val="3D6026"/>
    <a:srgbClr val="3654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8163" autoAdjust="0"/>
    <p:restoredTop sz="94660"/>
  </p:normalViewPr>
  <p:slideViewPr>
    <p:cSldViewPr snapToGrid="0">
      <p:cViewPr varScale="1">
        <p:scale>
          <a:sx n="21" d="100"/>
          <a:sy n="21" d="100"/>
        </p:scale>
        <p:origin x="2598" y="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01EFA00-BDBD-4F29-802E-54D34D48F1F6}" type="datetimeFigureOut">
              <a:rPr lang="en-US" smtClean="0"/>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9BE525-5352-44A7-BA6C-CA784FC2825A}" type="slidenum">
              <a:rPr lang="en-US" smtClean="0"/>
              <a:t>‹#›</a:t>
            </a:fld>
            <a:endParaRPr lang="en-US"/>
          </a:p>
        </p:txBody>
      </p:sp>
    </p:spTree>
    <p:extLst>
      <p:ext uri="{BB962C8B-B14F-4D97-AF65-F5344CB8AC3E}">
        <p14:creationId xmlns:p14="http://schemas.microsoft.com/office/powerpoint/2010/main" val="27902592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01EFA00-BDBD-4F29-802E-54D34D48F1F6}" type="datetimeFigureOut">
              <a:rPr lang="en-US" smtClean="0"/>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9BE525-5352-44A7-BA6C-CA784FC2825A}" type="slidenum">
              <a:rPr lang="en-US" smtClean="0"/>
              <a:t>‹#›</a:t>
            </a:fld>
            <a:endParaRPr lang="en-US"/>
          </a:p>
        </p:txBody>
      </p:sp>
    </p:spTree>
    <p:extLst>
      <p:ext uri="{BB962C8B-B14F-4D97-AF65-F5344CB8AC3E}">
        <p14:creationId xmlns:p14="http://schemas.microsoft.com/office/powerpoint/2010/main" val="17285914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01EFA00-BDBD-4F29-802E-54D34D48F1F6}" type="datetimeFigureOut">
              <a:rPr lang="en-US" smtClean="0"/>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9BE525-5352-44A7-BA6C-CA784FC2825A}" type="slidenum">
              <a:rPr lang="en-US" smtClean="0"/>
              <a:t>‹#›</a:t>
            </a:fld>
            <a:endParaRPr lang="en-US"/>
          </a:p>
        </p:txBody>
      </p:sp>
    </p:spTree>
    <p:extLst>
      <p:ext uri="{BB962C8B-B14F-4D97-AF65-F5344CB8AC3E}">
        <p14:creationId xmlns:p14="http://schemas.microsoft.com/office/powerpoint/2010/main" val="28326407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01EFA00-BDBD-4F29-802E-54D34D48F1F6}" type="datetimeFigureOut">
              <a:rPr lang="en-US" smtClean="0"/>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9BE525-5352-44A7-BA6C-CA784FC2825A}" type="slidenum">
              <a:rPr lang="en-US" smtClean="0"/>
              <a:t>‹#›</a:t>
            </a:fld>
            <a:endParaRPr lang="en-US"/>
          </a:p>
        </p:txBody>
      </p:sp>
    </p:spTree>
    <p:extLst>
      <p:ext uri="{BB962C8B-B14F-4D97-AF65-F5344CB8AC3E}">
        <p14:creationId xmlns:p14="http://schemas.microsoft.com/office/powerpoint/2010/main" val="31561367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01EFA00-BDBD-4F29-802E-54D34D48F1F6}" type="datetimeFigureOut">
              <a:rPr lang="en-US" smtClean="0"/>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9BE525-5352-44A7-BA6C-CA784FC2825A}" type="slidenum">
              <a:rPr lang="en-US" smtClean="0"/>
              <a:t>‹#›</a:t>
            </a:fld>
            <a:endParaRPr lang="en-US"/>
          </a:p>
        </p:txBody>
      </p:sp>
    </p:spTree>
    <p:extLst>
      <p:ext uri="{BB962C8B-B14F-4D97-AF65-F5344CB8AC3E}">
        <p14:creationId xmlns:p14="http://schemas.microsoft.com/office/powerpoint/2010/main" val="5150586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01EFA00-BDBD-4F29-802E-54D34D48F1F6}" type="datetimeFigureOut">
              <a:rPr lang="en-US" smtClean="0"/>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9BE525-5352-44A7-BA6C-CA784FC2825A}" type="slidenum">
              <a:rPr lang="en-US" smtClean="0"/>
              <a:t>‹#›</a:t>
            </a:fld>
            <a:endParaRPr lang="en-US"/>
          </a:p>
        </p:txBody>
      </p:sp>
    </p:spTree>
    <p:extLst>
      <p:ext uri="{BB962C8B-B14F-4D97-AF65-F5344CB8AC3E}">
        <p14:creationId xmlns:p14="http://schemas.microsoft.com/office/powerpoint/2010/main" val="26572599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01EFA00-BDBD-4F29-802E-54D34D48F1F6}" type="datetimeFigureOut">
              <a:rPr lang="en-US" smtClean="0"/>
              <a:t>11/21/2018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9BE525-5352-44A7-BA6C-CA784FC2825A}" type="slidenum">
              <a:rPr lang="en-US" smtClean="0"/>
              <a:t>‹#›</a:t>
            </a:fld>
            <a:endParaRPr lang="en-US"/>
          </a:p>
        </p:txBody>
      </p:sp>
    </p:spTree>
    <p:extLst>
      <p:ext uri="{BB962C8B-B14F-4D97-AF65-F5344CB8AC3E}">
        <p14:creationId xmlns:p14="http://schemas.microsoft.com/office/powerpoint/2010/main" val="17680939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01EFA00-BDBD-4F29-802E-54D34D48F1F6}" type="datetimeFigureOut">
              <a:rPr lang="en-US" smtClean="0"/>
              <a:t>11/21/2018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9BE525-5352-44A7-BA6C-CA784FC2825A}" type="slidenum">
              <a:rPr lang="en-US" smtClean="0"/>
              <a:t>‹#›</a:t>
            </a:fld>
            <a:endParaRPr lang="en-US"/>
          </a:p>
        </p:txBody>
      </p:sp>
    </p:spTree>
    <p:extLst>
      <p:ext uri="{BB962C8B-B14F-4D97-AF65-F5344CB8AC3E}">
        <p14:creationId xmlns:p14="http://schemas.microsoft.com/office/powerpoint/2010/main" val="19699550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1EFA00-BDBD-4F29-802E-54D34D48F1F6}" type="datetimeFigureOut">
              <a:rPr lang="en-US" smtClean="0"/>
              <a:t>11/21/2018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9BE525-5352-44A7-BA6C-CA784FC2825A}" type="slidenum">
              <a:rPr lang="en-US" smtClean="0"/>
              <a:t>‹#›</a:t>
            </a:fld>
            <a:endParaRPr lang="en-US"/>
          </a:p>
        </p:txBody>
      </p:sp>
    </p:spTree>
    <p:extLst>
      <p:ext uri="{BB962C8B-B14F-4D97-AF65-F5344CB8AC3E}">
        <p14:creationId xmlns:p14="http://schemas.microsoft.com/office/powerpoint/2010/main" val="4215690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B01EFA00-BDBD-4F29-802E-54D34D48F1F6}" type="datetimeFigureOut">
              <a:rPr lang="en-US" smtClean="0"/>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9BE525-5352-44A7-BA6C-CA784FC2825A}" type="slidenum">
              <a:rPr lang="en-US" smtClean="0"/>
              <a:t>‹#›</a:t>
            </a:fld>
            <a:endParaRPr lang="en-US"/>
          </a:p>
        </p:txBody>
      </p:sp>
    </p:spTree>
    <p:extLst>
      <p:ext uri="{BB962C8B-B14F-4D97-AF65-F5344CB8AC3E}">
        <p14:creationId xmlns:p14="http://schemas.microsoft.com/office/powerpoint/2010/main" val="516795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B01EFA00-BDBD-4F29-802E-54D34D48F1F6}" type="datetimeFigureOut">
              <a:rPr lang="en-US" smtClean="0"/>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9BE525-5352-44A7-BA6C-CA784FC2825A}" type="slidenum">
              <a:rPr lang="en-US" smtClean="0"/>
              <a:t>‹#›</a:t>
            </a:fld>
            <a:endParaRPr lang="en-US"/>
          </a:p>
        </p:txBody>
      </p:sp>
    </p:spTree>
    <p:extLst>
      <p:ext uri="{BB962C8B-B14F-4D97-AF65-F5344CB8AC3E}">
        <p14:creationId xmlns:p14="http://schemas.microsoft.com/office/powerpoint/2010/main" val="2397868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B01EFA00-BDBD-4F29-802E-54D34D48F1F6}" type="datetimeFigureOut">
              <a:rPr lang="en-US" smtClean="0"/>
              <a:t>11/21/2018</a:t>
            </a:fld>
            <a:endParaRPr lang="en-US"/>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C99BE525-5352-44A7-BA6C-CA784FC2825A}" type="slidenum">
              <a:rPr lang="en-US" smtClean="0"/>
              <a:t>‹#›</a:t>
            </a:fld>
            <a:endParaRPr lang="en-US"/>
          </a:p>
        </p:txBody>
      </p:sp>
    </p:spTree>
    <p:extLst>
      <p:ext uri="{BB962C8B-B14F-4D97-AF65-F5344CB8AC3E}">
        <p14:creationId xmlns:p14="http://schemas.microsoft.com/office/powerpoint/2010/main" val="12746432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jp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2" name="Rectangle 1"/>
          <p:cNvSpPr/>
          <p:nvPr/>
        </p:nvSpPr>
        <p:spPr>
          <a:xfrm>
            <a:off x="0" y="0"/>
            <a:ext cx="42062399" cy="38404800"/>
          </a:xfrm>
          <a:prstGeom prst="rect">
            <a:avLst/>
          </a:prstGeom>
          <a:pattFill prst="pct50">
            <a:fgClr>
              <a:srgbClr val="F4B890"/>
            </a:fgClr>
            <a:bgClr>
              <a:schemeClr val="bg1"/>
            </a:bgClr>
          </a:pattFill>
          <a:ln w="7620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64578" y="331842"/>
            <a:ext cx="41330880" cy="4371622"/>
          </a:xfrm>
          <a:prstGeom prst="rect">
            <a:avLst/>
          </a:prstGeom>
          <a:solidFill>
            <a:schemeClr val="bg1"/>
          </a:solidFill>
          <a:ln w="127000">
            <a:solidFill>
              <a:srgbClr val="525252"/>
            </a:solidFill>
          </a:ln>
        </p:spPr>
        <p:txBody>
          <a:bodyPr wrap="square" rtlCol="0">
            <a:spAutoFit/>
          </a:bodyPr>
          <a:lstStyle/>
          <a:p>
            <a:pPr algn="ctr">
              <a:spcAft>
                <a:spcPts val="1200"/>
              </a:spcAft>
            </a:pPr>
            <a:r>
              <a:rPr lang="en-US" sz="8000" b="1" cap="small" dirty="0">
                <a:latin typeface="Ebrima" panose="02000000000000000000" pitchFamily="2" charset="0"/>
                <a:ea typeface="Ebrima" panose="02000000000000000000" pitchFamily="2" charset="0"/>
                <a:cs typeface="Ebrima" panose="02000000000000000000" pitchFamily="2" charset="0"/>
              </a:rPr>
              <a:t>Exploring Familial Resemblance In Romantic Attachment:</a:t>
            </a:r>
          </a:p>
          <a:p>
            <a:pPr algn="ctr">
              <a:spcAft>
                <a:spcPts val="1200"/>
              </a:spcAft>
            </a:pPr>
            <a:r>
              <a:rPr lang="en-US" sz="6600" b="1" cap="small" dirty="0">
                <a:latin typeface="Ebrima" panose="02000000000000000000" pitchFamily="2" charset="0"/>
                <a:ea typeface="Ebrima" panose="02000000000000000000" pitchFamily="2" charset="0"/>
                <a:cs typeface="Ebrima" panose="02000000000000000000" pitchFamily="2" charset="0"/>
              </a:rPr>
              <a:t>Shared Genes And Shared Rearing Environment Do Not Equal Shared Attachment</a:t>
            </a:r>
          </a:p>
          <a:p>
            <a:pPr algn="ctr"/>
            <a:r>
              <a:rPr lang="en-US" sz="3600" dirty="0">
                <a:latin typeface="Ebrima" panose="02000000000000000000" pitchFamily="2" charset="0"/>
                <a:ea typeface="Ebrima" panose="02000000000000000000" pitchFamily="2" charset="0"/>
                <a:cs typeface="Ebrima" panose="02000000000000000000" pitchFamily="2" charset="0"/>
              </a:rPr>
              <a:t>Grace E. Nuck, Michaela M. Gunseor, and Eleni Seyoum</a:t>
            </a:r>
          </a:p>
          <a:p>
            <a:pPr algn="ctr"/>
            <a:r>
              <a:rPr lang="en-US" sz="3600" dirty="0">
                <a:solidFill>
                  <a:prstClr val="black"/>
                </a:solidFill>
                <a:latin typeface="Ebrima" panose="02000000000000000000" pitchFamily="2" charset="0"/>
                <a:ea typeface="Ebrima" panose="02000000000000000000" pitchFamily="2" charset="0"/>
                <a:cs typeface="Ebrima" panose="02000000000000000000" pitchFamily="2" charset="0"/>
                <a:sym typeface="Wingdings 2" panose="05020102010507070707" pitchFamily="18" charset="2"/>
              </a:rPr>
              <a:t>Faculty Mentor: April Bleske-Rechek</a:t>
            </a:r>
          </a:p>
          <a:p>
            <a:pPr algn="ctr"/>
            <a:r>
              <a:rPr lang="en-US" sz="3600" dirty="0">
                <a:solidFill>
                  <a:prstClr val="black"/>
                </a:solidFill>
                <a:latin typeface="Ebrima" panose="02000000000000000000" pitchFamily="2" charset="0"/>
                <a:ea typeface="Ebrima" panose="02000000000000000000" pitchFamily="2" charset="0"/>
                <a:cs typeface="Ebrima" panose="02000000000000000000" pitchFamily="2" charset="0"/>
                <a:sym typeface="Wingdings 2" panose="05020102010507070707" pitchFamily="18" charset="2"/>
              </a:rPr>
              <a:t>Department of Psychology  University of Wisconsin-Eau Claire</a:t>
            </a:r>
            <a:endParaRPr lang="en-US" sz="3600" dirty="0">
              <a:latin typeface="Ebrima" panose="02000000000000000000" pitchFamily="2" charset="0"/>
              <a:ea typeface="Ebrima" panose="02000000000000000000" pitchFamily="2" charset="0"/>
              <a:cs typeface="Ebrima" panose="02000000000000000000" pitchFamily="2" charset="0"/>
            </a:endParaRPr>
          </a:p>
        </p:txBody>
      </p:sp>
      <p:sp>
        <p:nvSpPr>
          <p:cNvPr id="62" name="TextBox 61"/>
          <p:cNvSpPr txBox="1"/>
          <p:nvPr/>
        </p:nvSpPr>
        <p:spPr>
          <a:xfrm>
            <a:off x="10660429" y="24292560"/>
            <a:ext cx="20124371" cy="553998"/>
          </a:xfrm>
          <a:prstGeom prst="rect">
            <a:avLst/>
          </a:prstGeom>
          <a:noFill/>
        </p:spPr>
        <p:txBody>
          <a:bodyPr wrap="square" rtlCol="0">
            <a:spAutoFit/>
          </a:bodyPr>
          <a:lstStyle/>
          <a:p>
            <a:endParaRPr lang="en-US" sz="3000" dirty="0">
              <a:latin typeface="Corbel" panose="020B0503020204020204" pitchFamily="34" charset="0"/>
            </a:endParaRPr>
          </a:p>
        </p:txBody>
      </p:sp>
      <p:pic>
        <p:nvPicPr>
          <p:cNvPr id="6" name="Picture 5"/>
          <p:cNvPicPr>
            <a:picLocks noChangeAspect="1"/>
          </p:cNvPicPr>
          <p:nvPr/>
        </p:nvPicPr>
        <p:blipFill rotWithShape="1">
          <a:blip r:embed="rId2"/>
          <a:srcRect l="4577" t="3898" r="11650" b="8465"/>
          <a:stretch/>
        </p:blipFill>
        <p:spPr>
          <a:xfrm>
            <a:off x="37930925" y="861619"/>
            <a:ext cx="3172176" cy="3241232"/>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8069" y="861619"/>
            <a:ext cx="3496465" cy="3241232"/>
          </a:xfrm>
          <a:prstGeom prst="rect">
            <a:avLst/>
          </a:prstGeom>
        </p:spPr>
      </p:pic>
      <p:sp>
        <p:nvSpPr>
          <p:cNvPr id="7" name="Rectangle 6">
            <a:extLst>
              <a:ext uri="{FF2B5EF4-FFF2-40B4-BE49-F238E27FC236}">
                <a16:creationId xmlns:a16="http://schemas.microsoft.com/office/drawing/2014/main" id="{3862C363-037C-4B42-9BCB-02AB697290DD}"/>
              </a:ext>
            </a:extLst>
          </p:cNvPr>
          <p:cNvSpPr/>
          <p:nvPr/>
        </p:nvSpPr>
        <p:spPr>
          <a:xfrm>
            <a:off x="364578" y="5033229"/>
            <a:ext cx="9509760" cy="32918400"/>
          </a:xfrm>
          <a:prstGeom prst="rect">
            <a:avLst/>
          </a:prstGeom>
          <a:solidFill>
            <a:schemeClr val="bg1"/>
          </a:solidFill>
          <a:ln w="127000">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TextBox 25">
            <a:extLst>
              <a:ext uri="{FF2B5EF4-FFF2-40B4-BE49-F238E27FC236}">
                <a16:creationId xmlns:a16="http://schemas.microsoft.com/office/drawing/2014/main" id="{B8105FA7-18D0-4D71-840A-2B53B1FAC636}"/>
              </a:ext>
            </a:extLst>
          </p:cNvPr>
          <p:cNvSpPr txBox="1">
            <a:spLocks noChangeArrowheads="1"/>
          </p:cNvSpPr>
          <p:nvPr/>
        </p:nvSpPr>
        <p:spPr bwMode="auto">
          <a:xfrm>
            <a:off x="638898" y="5301818"/>
            <a:ext cx="8961120" cy="33504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Clr>
                <a:schemeClr val="accent1"/>
              </a:buClr>
              <a:buSzPct val="80000"/>
              <a:buFont typeface="Wingdings 2" panose="05020102010507070707" pitchFamily="18" charset="2"/>
              <a:buChar char=""/>
              <a:defRPr sz="16100">
                <a:solidFill>
                  <a:schemeClr val="tx1"/>
                </a:solidFill>
                <a:latin typeface="Corbel" panose="020B0503020204020204" pitchFamily="34" charset="0"/>
              </a:defRPr>
            </a:lvl1pPr>
            <a:lvl2pPr marL="742950" indent="-285750">
              <a:spcBef>
                <a:spcPct val="20000"/>
              </a:spcBef>
              <a:buClr>
                <a:schemeClr val="accent2"/>
              </a:buClr>
              <a:buSzPct val="90000"/>
              <a:buFont typeface="Wingdings" panose="05000000000000000000" pitchFamily="2" charset="2"/>
              <a:buChar char=""/>
              <a:defRPr sz="14100">
                <a:solidFill>
                  <a:schemeClr val="tx1"/>
                </a:solidFill>
                <a:latin typeface="Corbel" panose="020B0503020204020204" pitchFamily="34" charset="0"/>
              </a:defRPr>
            </a:lvl2pPr>
            <a:lvl3pPr marL="1143000" indent="-228600">
              <a:spcBef>
                <a:spcPct val="20000"/>
              </a:spcBef>
              <a:buClr>
                <a:srgbClr val="AAAAAA"/>
              </a:buClr>
              <a:buFont typeface="Arial" panose="020B0604020202020204" pitchFamily="34" charset="0"/>
              <a:buChar char="▪"/>
              <a:defRPr sz="12100">
                <a:solidFill>
                  <a:schemeClr val="tx1"/>
                </a:solidFill>
                <a:latin typeface="Corbel" panose="020B0503020204020204" pitchFamily="34" charset="0"/>
              </a:defRPr>
            </a:lvl3pPr>
            <a:lvl4pPr marL="1600200" indent="-228600">
              <a:spcBef>
                <a:spcPct val="20000"/>
              </a:spcBef>
              <a:buClr>
                <a:srgbClr val="DADADA"/>
              </a:buClr>
              <a:buFont typeface="Arial" panose="020B0604020202020204" pitchFamily="34" charset="0"/>
              <a:buChar char="▪"/>
              <a:defRPr sz="10100">
                <a:solidFill>
                  <a:schemeClr val="tx1"/>
                </a:solidFill>
                <a:latin typeface="Corbel" panose="020B0503020204020204" pitchFamily="34" charset="0"/>
              </a:defRPr>
            </a:lvl4pPr>
            <a:lvl5pPr marL="2057400" indent="-228600">
              <a:spcBef>
                <a:spcPct val="20000"/>
              </a:spcBef>
              <a:buClr>
                <a:srgbClr val="B8B8CA"/>
              </a:buClr>
              <a:buFont typeface="Wingdings 3" panose="05040102010807070707" pitchFamily="18" charset="2"/>
              <a:buChar char=""/>
              <a:defRPr sz="10100">
                <a:solidFill>
                  <a:schemeClr val="tx1"/>
                </a:solidFill>
                <a:latin typeface="Corbel" panose="020B0503020204020204" pitchFamily="34" charset="0"/>
              </a:defRPr>
            </a:lvl5pPr>
            <a:lvl6pPr marL="2514600" indent="-228600" defTabSz="4806950" eaLnBrk="0" fontAlgn="base" hangingPunct="0">
              <a:spcBef>
                <a:spcPct val="20000"/>
              </a:spcBef>
              <a:spcAft>
                <a:spcPct val="0"/>
              </a:spcAft>
              <a:buClr>
                <a:srgbClr val="B8B8CA"/>
              </a:buClr>
              <a:buFont typeface="Wingdings 3" panose="05040102010807070707" pitchFamily="18" charset="2"/>
              <a:buChar char=""/>
              <a:defRPr sz="10100">
                <a:solidFill>
                  <a:schemeClr val="tx1"/>
                </a:solidFill>
                <a:latin typeface="Corbel" panose="020B0503020204020204" pitchFamily="34" charset="0"/>
              </a:defRPr>
            </a:lvl6pPr>
            <a:lvl7pPr marL="2971800" indent="-228600" defTabSz="4806950" eaLnBrk="0" fontAlgn="base" hangingPunct="0">
              <a:spcBef>
                <a:spcPct val="20000"/>
              </a:spcBef>
              <a:spcAft>
                <a:spcPct val="0"/>
              </a:spcAft>
              <a:buClr>
                <a:srgbClr val="B8B8CA"/>
              </a:buClr>
              <a:buFont typeface="Wingdings 3" panose="05040102010807070707" pitchFamily="18" charset="2"/>
              <a:buChar char=""/>
              <a:defRPr sz="10100">
                <a:solidFill>
                  <a:schemeClr val="tx1"/>
                </a:solidFill>
                <a:latin typeface="Corbel" panose="020B0503020204020204" pitchFamily="34" charset="0"/>
              </a:defRPr>
            </a:lvl7pPr>
            <a:lvl8pPr marL="3429000" indent="-228600" defTabSz="4806950" eaLnBrk="0" fontAlgn="base" hangingPunct="0">
              <a:spcBef>
                <a:spcPct val="20000"/>
              </a:spcBef>
              <a:spcAft>
                <a:spcPct val="0"/>
              </a:spcAft>
              <a:buClr>
                <a:srgbClr val="B8B8CA"/>
              </a:buClr>
              <a:buFont typeface="Wingdings 3" panose="05040102010807070707" pitchFamily="18" charset="2"/>
              <a:buChar char=""/>
              <a:defRPr sz="10100">
                <a:solidFill>
                  <a:schemeClr val="tx1"/>
                </a:solidFill>
                <a:latin typeface="Corbel" panose="020B0503020204020204" pitchFamily="34" charset="0"/>
              </a:defRPr>
            </a:lvl8pPr>
            <a:lvl9pPr marL="3886200" indent="-228600" defTabSz="4806950" eaLnBrk="0" fontAlgn="base" hangingPunct="0">
              <a:spcBef>
                <a:spcPct val="20000"/>
              </a:spcBef>
              <a:spcAft>
                <a:spcPct val="0"/>
              </a:spcAft>
              <a:buClr>
                <a:srgbClr val="B8B8CA"/>
              </a:buClr>
              <a:buFont typeface="Wingdings 3" panose="05040102010807070707" pitchFamily="18" charset="2"/>
              <a:buChar char=""/>
              <a:defRPr sz="10100">
                <a:solidFill>
                  <a:schemeClr val="tx1"/>
                </a:solidFill>
                <a:latin typeface="Corbel" panose="020B0503020204020204" pitchFamily="34" charset="0"/>
              </a:defRPr>
            </a:lvl9pPr>
          </a:lstStyle>
          <a:p>
            <a:pPr algn="ctr">
              <a:buClrTx/>
              <a:buSzTx/>
              <a:buNone/>
            </a:pPr>
            <a:r>
              <a:rPr lang="en-US" sz="5000" b="1" cap="small" dirty="0">
                <a:latin typeface="Ebrima" panose="02000000000000000000" pitchFamily="2" charset="0"/>
                <a:ea typeface="Ebrima" panose="02000000000000000000" pitchFamily="2" charset="0"/>
                <a:cs typeface="Ebrima" panose="02000000000000000000" pitchFamily="2" charset="0"/>
              </a:rPr>
              <a:t>Introduction</a:t>
            </a:r>
          </a:p>
          <a:p>
            <a:pPr algn="just" eaLnBrk="1" hangingPunct="1">
              <a:buClrTx/>
              <a:buSzTx/>
              <a:buFontTx/>
              <a:buNone/>
            </a:pPr>
            <a:endParaRPr lang="en-US" altLang="en-US" sz="1400" dirty="0">
              <a:latin typeface="Ebrima" panose="02000000000000000000" pitchFamily="2" charset="0"/>
              <a:ea typeface="Ebrima" panose="02000000000000000000" pitchFamily="2" charset="0"/>
              <a:cs typeface="Ebrima" panose="02000000000000000000" pitchFamily="2" charset="0"/>
            </a:endParaRPr>
          </a:p>
          <a:p>
            <a:pPr algn="just" eaLnBrk="1" hangingPunct="1">
              <a:buClrTx/>
              <a:buSzTx/>
              <a:buFontTx/>
              <a:buNone/>
            </a:pPr>
            <a:r>
              <a:rPr lang="en-US" altLang="en-US" sz="2700" dirty="0">
                <a:latin typeface="Ebrima" panose="02000000000000000000" pitchFamily="2" charset="0"/>
                <a:ea typeface="Ebrima" panose="02000000000000000000" pitchFamily="2" charset="0"/>
                <a:cs typeface="Ebrima" panose="02000000000000000000" pitchFamily="2" charset="0"/>
              </a:rPr>
              <a:t>Attachment research began when John Bowlby recognized the importance of the emotional bonds, or “attachments,” formed between infants and their caregivers. </a:t>
            </a:r>
          </a:p>
          <a:p>
            <a:pPr algn="just" eaLnBrk="1" hangingPunct="1">
              <a:buClrTx/>
              <a:buSzTx/>
              <a:buFontTx/>
              <a:buNone/>
            </a:pPr>
            <a:endParaRPr lang="en-US" altLang="en-US" sz="1600" dirty="0">
              <a:latin typeface="Ebrima" panose="02000000000000000000" pitchFamily="2" charset="0"/>
              <a:ea typeface="Ebrima" panose="02000000000000000000" pitchFamily="2" charset="0"/>
              <a:cs typeface="Ebrima" panose="02000000000000000000" pitchFamily="2" charset="0"/>
            </a:endParaRPr>
          </a:p>
          <a:p>
            <a:pPr algn="just" eaLnBrk="1" hangingPunct="1">
              <a:buClrTx/>
              <a:buSzTx/>
              <a:buFontTx/>
              <a:buNone/>
            </a:pPr>
            <a:r>
              <a:rPr lang="en-US" altLang="en-US" sz="2700" dirty="0">
                <a:latin typeface="Ebrima" panose="02000000000000000000" pitchFamily="2" charset="0"/>
                <a:ea typeface="Ebrima" panose="02000000000000000000" pitchFamily="2" charset="0"/>
                <a:cs typeface="Ebrima" panose="02000000000000000000" pitchFamily="2" charset="0"/>
              </a:rPr>
              <a:t>In the late 1980s, psychologists extended Bowlby’s research into the domain of adult romantic relationships by proposing that romantic love can be conceptualized as a process of becoming attached (Hazan &amp; Shaver, 1987). </a:t>
            </a:r>
          </a:p>
          <a:p>
            <a:pPr algn="just" eaLnBrk="1" hangingPunct="1">
              <a:buClrTx/>
              <a:buSzTx/>
              <a:buFontTx/>
              <a:buNone/>
            </a:pPr>
            <a:endParaRPr lang="en-US" altLang="en-US" sz="1600" dirty="0">
              <a:latin typeface="Ebrima" panose="02000000000000000000" pitchFamily="2" charset="0"/>
              <a:ea typeface="Ebrima" panose="02000000000000000000" pitchFamily="2" charset="0"/>
              <a:cs typeface="Ebrima" panose="02000000000000000000" pitchFamily="2" charset="0"/>
            </a:endParaRPr>
          </a:p>
          <a:p>
            <a:pPr algn="just" eaLnBrk="1" hangingPunct="1">
              <a:buClrTx/>
              <a:buSzTx/>
              <a:buFontTx/>
              <a:buNone/>
            </a:pPr>
            <a:r>
              <a:rPr lang="en-US" altLang="en-US" sz="2700" dirty="0">
                <a:latin typeface="Ebrima" panose="02000000000000000000" pitchFamily="2" charset="0"/>
                <a:ea typeface="Ebrima" panose="02000000000000000000" pitchFamily="2" charset="0"/>
                <a:cs typeface="Ebrima" panose="02000000000000000000" pitchFamily="2" charset="0"/>
              </a:rPr>
              <a:t>Individuals differ in two primary attachment dimensions: </a:t>
            </a:r>
            <a:r>
              <a:rPr lang="en-US" altLang="en-US" sz="2700" i="1" dirty="0">
                <a:latin typeface="Ebrima" panose="02000000000000000000" pitchFamily="2" charset="0"/>
                <a:ea typeface="Ebrima" panose="02000000000000000000" pitchFamily="2" charset="0"/>
                <a:cs typeface="Ebrima" panose="02000000000000000000" pitchFamily="2" charset="0"/>
              </a:rPr>
              <a:t>avoidance</a:t>
            </a:r>
            <a:r>
              <a:rPr lang="en-US" altLang="en-US" sz="2700" dirty="0">
                <a:latin typeface="Ebrima" panose="02000000000000000000" pitchFamily="2" charset="0"/>
                <a:ea typeface="Ebrima" panose="02000000000000000000" pitchFamily="2" charset="0"/>
                <a:cs typeface="Ebrima" panose="02000000000000000000" pitchFamily="2" charset="0"/>
              </a:rPr>
              <a:t>, or the extent to which they are uncomfortable with closeness, and </a:t>
            </a:r>
            <a:r>
              <a:rPr lang="en-US" altLang="en-US" sz="2700" i="1" dirty="0">
                <a:latin typeface="Ebrima" panose="02000000000000000000" pitchFamily="2" charset="0"/>
                <a:ea typeface="Ebrima" panose="02000000000000000000" pitchFamily="2" charset="0"/>
                <a:cs typeface="Ebrima" panose="02000000000000000000" pitchFamily="2" charset="0"/>
              </a:rPr>
              <a:t>anxiety</a:t>
            </a:r>
            <a:r>
              <a:rPr lang="en-US" altLang="en-US" sz="2700" dirty="0">
                <a:latin typeface="Ebrima" panose="02000000000000000000" pitchFamily="2" charset="0"/>
                <a:ea typeface="Ebrima" panose="02000000000000000000" pitchFamily="2" charset="0"/>
                <a:cs typeface="Ebrima" panose="02000000000000000000" pitchFamily="2" charset="0"/>
              </a:rPr>
              <a:t>, the extent to which individuals worry about abandonment in their relationships (Feeney, Noller, &amp; Callan, 1994). </a:t>
            </a:r>
          </a:p>
          <a:p>
            <a:pPr algn="just" eaLnBrk="1" hangingPunct="1">
              <a:buClrTx/>
              <a:buSzTx/>
              <a:buFontTx/>
              <a:buNone/>
            </a:pPr>
            <a:endParaRPr lang="en-US" altLang="en-US" sz="1600" dirty="0">
              <a:latin typeface="Ebrima" panose="02000000000000000000" pitchFamily="2" charset="0"/>
              <a:ea typeface="Ebrima" panose="02000000000000000000" pitchFamily="2" charset="0"/>
              <a:cs typeface="Ebrima" panose="02000000000000000000" pitchFamily="2" charset="0"/>
            </a:endParaRPr>
          </a:p>
          <a:p>
            <a:pPr algn="just" eaLnBrk="1" hangingPunct="1">
              <a:buClrTx/>
              <a:buSzTx/>
              <a:buFontTx/>
              <a:buNone/>
            </a:pPr>
            <a:r>
              <a:rPr lang="en-US" altLang="en-US" sz="2700" dirty="0">
                <a:latin typeface="Ebrima" panose="02000000000000000000" pitchFamily="2" charset="0"/>
                <a:ea typeface="Ebrima" panose="02000000000000000000" pitchFamily="2" charset="0"/>
                <a:cs typeface="Ebrima" panose="02000000000000000000" pitchFamily="2" charset="0"/>
              </a:rPr>
              <a:t>Since Hazan and Shaver’s (1987) initial conceptualization of romantic love as an attachment process, researchers have documented links between individuals’ romantic attachment scores and their memories of their relationships with their parents during childhood, their parents’ relationship status (e.g., divorced), and their own current and past romantic relationship experiences. </a:t>
            </a:r>
          </a:p>
          <a:p>
            <a:pPr algn="just" eaLnBrk="1" hangingPunct="1">
              <a:buClrTx/>
              <a:buSzTx/>
              <a:buFontTx/>
              <a:buNone/>
            </a:pPr>
            <a:endParaRPr lang="en-US" altLang="en-US" sz="1600" dirty="0">
              <a:latin typeface="Ebrima" panose="02000000000000000000" pitchFamily="2" charset="0"/>
              <a:ea typeface="Ebrima" panose="02000000000000000000" pitchFamily="2" charset="0"/>
              <a:cs typeface="Ebrima" panose="02000000000000000000" pitchFamily="2" charset="0"/>
            </a:endParaRPr>
          </a:p>
          <a:p>
            <a:pPr algn="just" eaLnBrk="1" hangingPunct="1">
              <a:buClrTx/>
              <a:buSzTx/>
              <a:buFontTx/>
              <a:buNone/>
            </a:pPr>
            <a:r>
              <a:rPr lang="en-US" altLang="en-US" sz="2700" dirty="0">
                <a:latin typeface="Ebrima" panose="02000000000000000000" pitchFamily="2" charset="0"/>
                <a:ea typeface="Ebrima" panose="02000000000000000000" pitchFamily="2" charset="0"/>
                <a:cs typeface="Ebrima" panose="02000000000000000000" pitchFamily="2" charset="0"/>
              </a:rPr>
              <a:t>Research has not, however, utilized genetically informed designs to explore the degree to which genetic factors, shared environmental factors, and nonshared environmental factors explain individual differences in romantic attachment style. </a:t>
            </a:r>
          </a:p>
          <a:p>
            <a:pPr algn="just" eaLnBrk="1" hangingPunct="1">
              <a:buClrTx/>
              <a:buSzTx/>
              <a:buFontTx/>
              <a:buNone/>
            </a:pPr>
            <a:endParaRPr lang="en-US" altLang="en-US" sz="1600" dirty="0">
              <a:latin typeface="Ebrima" panose="02000000000000000000" pitchFamily="2" charset="0"/>
              <a:ea typeface="Ebrima" panose="02000000000000000000" pitchFamily="2" charset="0"/>
              <a:cs typeface="Ebrima" panose="02000000000000000000" pitchFamily="2" charset="0"/>
            </a:endParaRPr>
          </a:p>
          <a:p>
            <a:pPr algn="just" eaLnBrk="1" hangingPunct="1">
              <a:buClrTx/>
              <a:buSzTx/>
              <a:buFontTx/>
              <a:buNone/>
            </a:pPr>
            <a:r>
              <a:rPr lang="en-US" altLang="en-US" sz="2700" dirty="0">
                <a:latin typeface="Ebrima" panose="02000000000000000000" pitchFamily="2" charset="0"/>
                <a:ea typeface="Ebrima" panose="02000000000000000000" pitchFamily="2" charset="0"/>
                <a:cs typeface="Ebrima" panose="02000000000000000000" pitchFamily="2" charset="0"/>
              </a:rPr>
              <a:t>We conducted a series of studies to explore the possibility that romantic attachment style is transmitted via the family, either through shared genes or shared rearing environment. Family members should be similar in attachment style if it is transmitted familially. To test this idea, we obtained romantic attachment scores from various within-family pairings.</a:t>
            </a:r>
          </a:p>
          <a:p>
            <a:pPr algn="just" eaLnBrk="1" hangingPunct="1">
              <a:buClrTx/>
              <a:buSzTx/>
              <a:buFontTx/>
              <a:buNone/>
            </a:pPr>
            <a:endParaRPr lang="en-US" altLang="en-US" sz="1600" dirty="0">
              <a:latin typeface="Ebrima" panose="02000000000000000000" pitchFamily="2" charset="0"/>
              <a:ea typeface="Ebrima" panose="02000000000000000000" pitchFamily="2" charset="0"/>
              <a:cs typeface="Ebrima" panose="02000000000000000000" pitchFamily="2" charset="0"/>
            </a:endParaRPr>
          </a:p>
          <a:p>
            <a:pPr algn="ctr">
              <a:buClrTx/>
              <a:buSzTx/>
              <a:buNone/>
            </a:pPr>
            <a:r>
              <a:rPr lang="en-US" sz="5000" b="1" cap="small" dirty="0">
                <a:latin typeface="Ebrima" panose="02000000000000000000" pitchFamily="2" charset="0"/>
                <a:ea typeface="Ebrima" panose="02000000000000000000" pitchFamily="2" charset="0"/>
                <a:cs typeface="Ebrima" panose="02000000000000000000" pitchFamily="2" charset="0"/>
              </a:rPr>
              <a:t>Method</a:t>
            </a:r>
          </a:p>
          <a:p>
            <a:pPr algn="just" eaLnBrk="1" hangingPunct="1">
              <a:buClrTx/>
              <a:buSzTx/>
              <a:buFontTx/>
              <a:buNone/>
            </a:pPr>
            <a:endParaRPr lang="en-US" altLang="en-US" sz="1400" dirty="0">
              <a:latin typeface="Ebrima" panose="02000000000000000000" pitchFamily="2" charset="0"/>
              <a:ea typeface="Ebrima" panose="02000000000000000000" pitchFamily="2" charset="0"/>
              <a:cs typeface="Ebrima" panose="02000000000000000000" pitchFamily="2" charset="0"/>
            </a:endParaRPr>
          </a:p>
          <a:p>
            <a:pPr algn="just">
              <a:buNone/>
            </a:pPr>
            <a:r>
              <a:rPr lang="en-US" sz="2700" dirty="0">
                <a:latin typeface="Ebrima" panose="02000000000000000000" pitchFamily="2" charset="0"/>
                <a:ea typeface="Ebrima" panose="02000000000000000000" pitchFamily="2" charset="0"/>
                <a:cs typeface="Ebrima" panose="02000000000000000000" pitchFamily="2" charset="0"/>
              </a:rPr>
              <a:t>Data were collected at four different time points. At each time point, we recruited our original participants from lower level psychology courses at UWEC; after students completed their questionnaires, we mailed a blank copy of the questionnaire to each family member that students gave us permission to contact. </a:t>
            </a:r>
          </a:p>
          <a:p>
            <a:pPr algn="just"/>
            <a:endParaRPr lang="en-US" sz="1600" dirty="0">
              <a:latin typeface="Ebrima" panose="02000000000000000000" pitchFamily="2" charset="0"/>
              <a:ea typeface="Ebrima" panose="02000000000000000000" pitchFamily="2" charset="0"/>
              <a:cs typeface="Ebrima" panose="02000000000000000000" pitchFamily="2" charset="0"/>
            </a:endParaRPr>
          </a:p>
          <a:p>
            <a:pPr algn="just">
              <a:buNone/>
            </a:pPr>
            <a:r>
              <a:rPr lang="en-US" sz="2700" dirty="0">
                <a:latin typeface="Ebrima" panose="02000000000000000000" pitchFamily="2" charset="0"/>
                <a:ea typeface="Ebrima" panose="02000000000000000000" pitchFamily="2" charset="0"/>
                <a:cs typeface="Ebrima" panose="02000000000000000000" pitchFamily="2" charset="0"/>
              </a:rPr>
              <a:t>Not all family members sent back questionnaires, and response rates varied (e.g., in Sample 1, which involved parents, 45% of the fathers and 65% of the mothers returned their questionnaires; in Sample 3, which involved only siblings, the response rate was 85%). </a:t>
            </a:r>
          </a:p>
          <a:p>
            <a:pPr algn="just"/>
            <a:endParaRPr lang="en-US" sz="1600" dirty="0">
              <a:latin typeface="Ebrima" panose="02000000000000000000" pitchFamily="2" charset="0"/>
              <a:ea typeface="Ebrima" panose="02000000000000000000" pitchFamily="2" charset="0"/>
              <a:cs typeface="Ebrima" panose="02000000000000000000" pitchFamily="2" charset="0"/>
            </a:endParaRPr>
          </a:p>
          <a:p>
            <a:pPr algn="just">
              <a:buNone/>
            </a:pPr>
            <a:r>
              <a:rPr lang="en-US" sz="2700" dirty="0">
                <a:latin typeface="Ebrima" panose="02000000000000000000" pitchFamily="2" charset="0"/>
                <a:ea typeface="Ebrima" panose="02000000000000000000" pitchFamily="2" charset="0"/>
                <a:cs typeface="Ebrima" panose="02000000000000000000" pitchFamily="2" charset="0"/>
              </a:rPr>
              <a:t>For the analyses reported here, we have compiled the four samples. Analyses include only family members who are (or are very likely to be) biologically related based on the demographic information we have.</a:t>
            </a:r>
          </a:p>
          <a:p>
            <a:pPr algn="just"/>
            <a:endParaRPr lang="en-US" sz="1600" dirty="0">
              <a:latin typeface="Ebrima" panose="02000000000000000000" pitchFamily="2" charset="0"/>
              <a:ea typeface="Ebrima" panose="02000000000000000000" pitchFamily="2" charset="0"/>
              <a:cs typeface="Ebrima" panose="02000000000000000000" pitchFamily="2" charset="0"/>
            </a:endParaRPr>
          </a:p>
          <a:p>
            <a:pPr algn="just">
              <a:buClr>
                <a:srgbClr val="F3AF81"/>
              </a:buClr>
            </a:pPr>
            <a:r>
              <a:rPr lang="en-US" sz="2700" dirty="0">
                <a:latin typeface="Ebrima" panose="02000000000000000000" pitchFamily="2" charset="0"/>
                <a:ea typeface="Ebrima" panose="02000000000000000000" pitchFamily="2" charset="0"/>
                <a:cs typeface="Ebrima" panose="02000000000000000000" pitchFamily="2" charset="0"/>
              </a:rPr>
              <a:t>Sample 1 was collected in 2006 (183 original participants, plus mothers and fathers).</a:t>
            </a:r>
          </a:p>
          <a:p>
            <a:pPr algn="just">
              <a:buClr>
                <a:srgbClr val="F3AF81"/>
              </a:buClr>
            </a:pPr>
            <a:r>
              <a:rPr lang="en-US" sz="2700" dirty="0">
                <a:latin typeface="Ebrima" panose="02000000000000000000" pitchFamily="2" charset="0"/>
                <a:ea typeface="Ebrima" panose="02000000000000000000" pitchFamily="2" charset="0"/>
                <a:cs typeface="Ebrima" panose="02000000000000000000" pitchFamily="2" charset="0"/>
              </a:rPr>
              <a:t>Sample 2 was collected in 2007 (169 original participants, plus mothers, fathers, and siblings).</a:t>
            </a:r>
          </a:p>
          <a:p>
            <a:pPr algn="just">
              <a:buClr>
                <a:srgbClr val="F3AF81"/>
              </a:buClr>
            </a:pPr>
            <a:r>
              <a:rPr lang="en-US" sz="2700" dirty="0">
                <a:latin typeface="Ebrima" panose="02000000000000000000" pitchFamily="2" charset="0"/>
                <a:ea typeface="Ebrima" panose="02000000000000000000" pitchFamily="2" charset="0"/>
                <a:cs typeface="Ebrima" panose="02000000000000000000" pitchFamily="2" charset="0"/>
              </a:rPr>
              <a:t>Sample 3 was collected in 2013 (92 original participants, plus siblings).</a:t>
            </a:r>
          </a:p>
          <a:p>
            <a:pPr algn="just">
              <a:buClr>
                <a:srgbClr val="F3AF81"/>
              </a:buClr>
            </a:pPr>
            <a:r>
              <a:rPr lang="en-US" sz="2700" dirty="0">
                <a:latin typeface="Ebrima" panose="02000000000000000000" pitchFamily="2" charset="0"/>
                <a:ea typeface="Ebrima" panose="02000000000000000000" pitchFamily="2" charset="0"/>
                <a:cs typeface="Ebrima" panose="02000000000000000000" pitchFamily="2" charset="0"/>
              </a:rPr>
              <a:t>Sample 4 was collected in 2017 (521 original participants, plus mothers, fathers, and siblings).</a:t>
            </a:r>
          </a:p>
          <a:p>
            <a:pPr algn="just"/>
            <a:endParaRPr lang="en-US" sz="1600" dirty="0">
              <a:latin typeface="Ebrima" panose="02000000000000000000" pitchFamily="2" charset="0"/>
              <a:ea typeface="Ebrima" panose="02000000000000000000" pitchFamily="2" charset="0"/>
              <a:cs typeface="Ebrima" panose="02000000000000000000" pitchFamily="2" charset="0"/>
            </a:endParaRPr>
          </a:p>
          <a:p>
            <a:pPr algn="just">
              <a:buNone/>
            </a:pPr>
            <a:r>
              <a:rPr lang="en-US" sz="2700" dirty="0">
                <a:latin typeface="Ebrima" panose="02000000000000000000" pitchFamily="2" charset="0"/>
                <a:ea typeface="Ebrima" panose="02000000000000000000" pitchFamily="2" charset="0"/>
                <a:cs typeface="Ebrima" panose="02000000000000000000" pitchFamily="2" charset="0"/>
              </a:rPr>
              <a:t>Participants in Samples 1, 2, and 3 completed the 36-item </a:t>
            </a:r>
            <a:r>
              <a:rPr lang="en-US" altLang="en-US" sz="2700" dirty="0">
                <a:latin typeface="Ebrima" panose="02000000000000000000" pitchFamily="2" charset="0"/>
                <a:ea typeface="Ebrima" panose="02000000000000000000" pitchFamily="2" charset="0"/>
                <a:cs typeface="Ebrima" panose="02000000000000000000" pitchFamily="2" charset="0"/>
              </a:rPr>
              <a:t>Experiences in Close Relationships (ECR) inventory, which provides scores on continuous dimensions of anxiety and avoidance (Brennan, Clark, &amp; Shaver, 1998). Sample items include “I worry about being abandoned by my romantic partners” (anxiety) and “I try to avoid getting close to my romantic partners” (avoidance). Participants responded using a seven-point rating scale (</a:t>
            </a:r>
            <a:r>
              <a:rPr lang="en-US" altLang="en-US" sz="2700" i="1" dirty="0">
                <a:latin typeface="Ebrima" panose="02000000000000000000" pitchFamily="2" charset="0"/>
                <a:ea typeface="Ebrima" panose="02000000000000000000" pitchFamily="2" charset="0"/>
                <a:cs typeface="Ebrima" panose="02000000000000000000" pitchFamily="2" charset="0"/>
              </a:rPr>
              <a:t>strongly disagree </a:t>
            </a:r>
            <a:r>
              <a:rPr lang="en-US" altLang="en-US" sz="2700" dirty="0">
                <a:latin typeface="Ebrima" panose="02000000000000000000" pitchFamily="2" charset="0"/>
                <a:ea typeface="Ebrima" panose="02000000000000000000" pitchFamily="2" charset="0"/>
                <a:cs typeface="Ebrima" panose="02000000000000000000" pitchFamily="2" charset="0"/>
              </a:rPr>
              <a:t>to </a:t>
            </a:r>
            <a:r>
              <a:rPr lang="en-US" altLang="en-US" sz="2700" i="1" dirty="0">
                <a:latin typeface="Ebrima" panose="02000000000000000000" pitchFamily="2" charset="0"/>
                <a:ea typeface="Ebrima" panose="02000000000000000000" pitchFamily="2" charset="0"/>
                <a:cs typeface="Ebrima" panose="02000000000000000000" pitchFamily="2" charset="0"/>
              </a:rPr>
              <a:t>strongly agree</a:t>
            </a:r>
            <a:r>
              <a:rPr lang="en-US" altLang="en-US" sz="2700" dirty="0">
                <a:latin typeface="Ebrima" panose="02000000000000000000" pitchFamily="2" charset="0"/>
                <a:ea typeface="Ebrima" panose="02000000000000000000" pitchFamily="2" charset="0"/>
                <a:cs typeface="Ebrima" panose="02000000000000000000" pitchFamily="2" charset="0"/>
              </a:rPr>
              <a:t>). Participants in Sample 4 completed a 40-item adaptation of the ECR called the Trent Relationship Scales Questionnaire (RSQ). In past studies, ECR and RSQ scores correlate highly. In our samples, internal reliabilities were high (</a:t>
            </a:r>
            <a:r>
              <a:rPr lang="el-GR" altLang="en-US" sz="2700" dirty="0">
                <a:latin typeface="Times New Roman" panose="02020603050405020304" pitchFamily="18" charset="0"/>
                <a:ea typeface="Ebrima" panose="02000000000000000000" pitchFamily="2" charset="0"/>
                <a:cs typeface="Times New Roman" panose="02020603050405020304" pitchFamily="18" charset="0"/>
              </a:rPr>
              <a:t>α</a:t>
            </a:r>
            <a:r>
              <a:rPr lang="en-US" altLang="en-US" sz="2700" dirty="0">
                <a:latin typeface="Ebrima" panose="02000000000000000000" pitchFamily="2" charset="0"/>
                <a:ea typeface="Ebrima" panose="02000000000000000000" pitchFamily="2" charset="0"/>
                <a:cs typeface="Ebrima" panose="02000000000000000000" pitchFamily="2" charset="0"/>
              </a:rPr>
              <a:t> ≥ .85).</a:t>
            </a:r>
            <a:endParaRPr lang="en-US" sz="2700" dirty="0">
              <a:latin typeface="Ebrima" panose="02000000000000000000" pitchFamily="2" charset="0"/>
              <a:ea typeface="Ebrima" panose="02000000000000000000" pitchFamily="2" charset="0"/>
              <a:cs typeface="Ebrima" panose="02000000000000000000" pitchFamily="2" charset="0"/>
            </a:endParaRPr>
          </a:p>
        </p:txBody>
      </p:sp>
      <p:sp>
        <p:nvSpPr>
          <p:cNvPr id="49" name="Rectangle 48">
            <a:extLst>
              <a:ext uri="{FF2B5EF4-FFF2-40B4-BE49-F238E27FC236}">
                <a16:creationId xmlns:a16="http://schemas.microsoft.com/office/drawing/2014/main" id="{63B269FB-9AE8-4AC6-A889-521C85458F0C}"/>
              </a:ext>
            </a:extLst>
          </p:cNvPr>
          <p:cNvSpPr/>
          <p:nvPr/>
        </p:nvSpPr>
        <p:spPr>
          <a:xfrm>
            <a:off x="32186878" y="5033229"/>
            <a:ext cx="9509760" cy="32918400"/>
          </a:xfrm>
          <a:prstGeom prst="rect">
            <a:avLst/>
          </a:prstGeom>
          <a:solidFill>
            <a:schemeClr val="bg1"/>
          </a:solidFill>
          <a:ln w="127000">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TextBox 34">
            <a:extLst>
              <a:ext uri="{FF2B5EF4-FFF2-40B4-BE49-F238E27FC236}">
                <a16:creationId xmlns:a16="http://schemas.microsoft.com/office/drawing/2014/main" id="{6C83A26E-988E-48EB-9130-327EDC1360A3}"/>
              </a:ext>
            </a:extLst>
          </p:cNvPr>
          <p:cNvSpPr txBox="1">
            <a:spLocks noChangeArrowheads="1"/>
          </p:cNvSpPr>
          <p:nvPr/>
        </p:nvSpPr>
        <p:spPr bwMode="auto">
          <a:xfrm>
            <a:off x="32461198" y="5297789"/>
            <a:ext cx="8961120" cy="34150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Clr>
                <a:schemeClr val="accent1"/>
              </a:buClr>
              <a:buSzPct val="80000"/>
              <a:buFont typeface="Wingdings 2" panose="05020102010507070707" pitchFamily="18" charset="2"/>
              <a:buChar char=""/>
              <a:defRPr sz="16100">
                <a:solidFill>
                  <a:schemeClr val="tx1"/>
                </a:solidFill>
                <a:latin typeface="Corbel" panose="020B0503020204020204" pitchFamily="34" charset="0"/>
              </a:defRPr>
            </a:lvl1pPr>
            <a:lvl2pPr marL="742950" indent="-285750">
              <a:spcBef>
                <a:spcPct val="20000"/>
              </a:spcBef>
              <a:buClr>
                <a:schemeClr val="accent2"/>
              </a:buClr>
              <a:buSzPct val="90000"/>
              <a:buFont typeface="Wingdings" panose="05000000000000000000" pitchFamily="2" charset="2"/>
              <a:buChar char=""/>
              <a:defRPr sz="14100">
                <a:solidFill>
                  <a:schemeClr val="tx1"/>
                </a:solidFill>
                <a:latin typeface="Corbel" panose="020B0503020204020204" pitchFamily="34" charset="0"/>
              </a:defRPr>
            </a:lvl2pPr>
            <a:lvl3pPr marL="1143000" indent="-228600">
              <a:spcBef>
                <a:spcPct val="20000"/>
              </a:spcBef>
              <a:buClr>
                <a:srgbClr val="AAAAAA"/>
              </a:buClr>
              <a:buFont typeface="Arial" panose="020B0604020202020204" pitchFamily="34" charset="0"/>
              <a:buChar char="▪"/>
              <a:defRPr sz="12100">
                <a:solidFill>
                  <a:schemeClr val="tx1"/>
                </a:solidFill>
                <a:latin typeface="Corbel" panose="020B0503020204020204" pitchFamily="34" charset="0"/>
              </a:defRPr>
            </a:lvl3pPr>
            <a:lvl4pPr marL="1600200" indent="-228600">
              <a:spcBef>
                <a:spcPct val="20000"/>
              </a:spcBef>
              <a:buClr>
                <a:srgbClr val="DADADA"/>
              </a:buClr>
              <a:buFont typeface="Arial" panose="020B0604020202020204" pitchFamily="34" charset="0"/>
              <a:buChar char="▪"/>
              <a:defRPr sz="10100">
                <a:solidFill>
                  <a:schemeClr val="tx1"/>
                </a:solidFill>
                <a:latin typeface="Corbel" panose="020B0503020204020204" pitchFamily="34" charset="0"/>
              </a:defRPr>
            </a:lvl4pPr>
            <a:lvl5pPr marL="2057400" indent="-228600">
              <a:spcBef>
                <a:spcPct val="20000"/>
              </a:spcBef>
              <a:buClr>
                <a:srgbClr val="B8B8CA"/>
              </a:buClr>
              <a:buFont typeface="Wingdings 3" panose="05040102010807070707" pitchFamily="18" charset="2"/>
              <a:buChar char=""/>
              <a:defRPr sz="10100">
                <a:solidFill>
                  <a:schemeClr val="tx1"/>
                </a:solidFill>
                <a:latin typeface="Corbel" panose="020B0503020204020204" pitchFamily="34" charset="0"/>
              </a:defRPr>
            </a:lvl5pPr>
            <a:lvl6pPr marL="2514600" indent="-228600" defTabSz="4806950" eaLnBrk="0" fontAlgn="base" hangingPunct="0">
              <a:spcBef>
                <a:spcPct val="20000"/>
              </a:spcBef>
              <a:spcAft>
                <a:spcPct val="0"/>
              </a:spcAft>
              <a:buClr>
                <a:srgbClr val="B8B8CA"/>
              </a:buClr>
              <a:buFont typeface="Wingdings 3" panose="05040102010807070707" pitchFamily="18" charset="2"/>
              <a:buChar char=""/>
              <a:defRPr sz="10100">
                <a:solidFill>
                  <a:schemeClr val="tx1"/>
                </a:solidFill>
                <a:latin typeface="Corbel" panose="020B0503020204020204" pitchFamily="34" charset="0"/>
              </a:defRPr>
            </a:lvl6pPr>
            <a:lvl7pPr marL="2971800" indent="-228600" defTabSz="4806950" eaLnBrk="0" fontAlgn="base" hangingPunct="0">
              <a:spcBef>
                <a:spcPct val="20000"/>
              </a:spcBef>
              <a:spcAft>
                <a:spcPct val="0"/>
              </a:spcAft>
              <a:buClr>
                <a:srgbClr val="B8B8CA"/>
              </a:buClr>
              <a:buFont typeface="Wingdings 3" panose="05040102010807070707" pitchFamily="18" charset="2"/>
              <a:buChar char=""/>
              <a:defRPr sz="10100">
                <a:solidFill>
                  <a:schemeClr val="tx1"/>
                </a:solidFill>
                <a:latin typeface="Corbel" panose="020B0503020204020204" pitchFamily="34" charset="0"/>
              </a:defRPr>
            </a:lvl7pPr>
            <a:lvl8pPr marL="3429000" indent="-228600" defTabSz="4806950" eaLnBrk="0" fontAlgn="base" hangingPunct="0">
              <a:spcBef>
                <a:spcPct val="20000"/>
              </a:spcBef>
              <a:spcAft>
                <a:spcPct val="0"/>
              </a:spcAft>
              <a:buClr>
                <a:srgbClr val="B8B8CA"/>
              </a:buClr>
              <a:buFont typeface="Wingdings 3" panose="05040102010807070707" pitchFamily="18" charset="2"/>
              <a:buChar char=""/>
              <a:defRPr sz="10100">
                <a:solidFill>
                  <a:schemeClr val="tx1"/>
                </a:solidFill>
                <a:latin typeface="Corbel" panose="020B0503020204020204" pitchFamily="34" charset="0"/>
              </a:defRPr>
            </a:lvl8pPr>
            <a:lvl9pPr marL="3886200" indent="-228600" defTabSz="4806950" eaLnBrk="0" fontAlgn="base" hangingPunct="0">
              <a:spcBef>
                <a:spcPct val="20000"/>
              </a:spcBef>
              <a:spcAft>
                <a:spcPct val="0"/>
              </a:spcAft>
              <a:buClr>
                <a:srgbClr val="B8B8CA"/>
              </a:buClr>
              <a:buFont typeface="Wingdings 3" panose="05040102010807070707" pitchFamily="18" charset="2"/>
              <a:buChar char=""/>
              <a:defRPr sz="10100">
                <a:solidFill>
                  <a:schemeClr val="tx1"/>
                </a:solidFill>
                <a:latin typeface="Corbel" panose="020B0503020204020204" pitchFamily="34" charset="0"/>
              </a:defRPr>
            </a:lvl9pPr>
          </a:lstStyle>
          <a:p>
            <a:pPr algn="ctr">
              <a:buNone/>
            </a:pPr>
            <a:r>
              <a:rPr lang="en-US" sz="5000" b="1" cap="small" dirty="0">
                <a:latin typeface="Ebrima" panose="02000000000000000000" pitchFamily="2" charset="0"/>
                <a:ea typeface="Ebrima" panose="02000000000000000000" pitchFamily="2" charset="0"/>
                <a:cs typeface="Ebrima" panose="02000000000000000000" pitchFamily="2" charset="0"/>
              </a:rPr>
              <a:t>Discussion</a:t>
            </a:r>
          </a:p>
          <a:p>
            <a:pPr algn="just">
              <a:buNone/>
            </a:pPr>
            <a:endParaRPr lang="en-US" sz="1400" dirty="0">
              <a:latin typeface="Ebrima" panose="02000000000000000000" pitchFamily="2" charset="0"/>
              <a:ea typeface="Ebrima" panose="02000000000000000000" pitchFamily="2" charset="0"/>
              <a:cs typeface="Ebrima" panose="02000000000000000000" pitchFamily="2" charset="0"/>
            </a:endParaRPr>
          </a:p>
          <a:p>
            <a:pPr algn="just">
              <a:buNone/>
            </a:pPr>
            <a:r>
              <a:rPr lang="en-US" sz="2700" dirty="0">
                <a:latin typeface="Ebrima" panose="02000000000000000000" pitchFamily="2" charset="0"/>
                <a:ea typeface="Ebrima" panose="02000000000000000000" pitchFamily="2" charset="0"/>
                <a:cs typeface="Ebrima" panose="02000000000000000000" pitchFamily="2" charset="0"/>
              </a:rPr>
              <a:t>Individual differences in romantic attachment scores – discomfort with closeness (avoidance) and fear of abandonment or rejection (anxiety) – are tied to people’s psychological adjustment and behavior in their romantic relationships (</a:t>
            </a:r>
            <a:r>
              <a:rPr lang="en-US" altLang="en-US" sz="2700" dirty="0">
                <a:latin typeface="Ebrima" panose="02000000000000000000" pitchFamily="2" charset="0"/>
                <a:ea typeface="Ebrima" panose="02000000000000000000" pitchFamily="2" charset="0"/>
                <a:cs typeface="Ebrima" panose="02000000000000000000" pitchFamily="2" charset="0"/>
              </a:rPr>
              <a:t>Hazan &amp; Shaver, 1987). </a:t>
            </a:r>
            <a:r>
              <a:rPr lang="en-US" sz="2700" dirty="0">
                <a:latin typeface="Ebrima" panose="02000000000000000000" pitchFamily="2" charset="0"/>
                <a:ea typeface="Ebrima" panose="02000000000000000000" pitchFamily="2" charset="0"/>
                <a:cs typeface="Ebrima" panose="02000000000000000000" pitchFamily="2" charset="0"/>
              </a:rPr>
              <a:t>But what are the root causes of individual differences in romantic attachment attitudes? </a:t>
            </a:r>
          </a:p>
          <a:p>
            <a:pPr algn="just">
              <a:buNone/>
            </a:pPr>
            <a:endParaRPr lang="en-US" sz="1600" dirty="0">
              <a:latin typeface="Ebrima" panose="02000000000000000000" pitchFamily="2" charset="0"/>
              <a:ea typeface="Ebrima" panose="02000000000000000000" pitchFamily="2" charset="0"/>
              <a:cs typeface="Ebrima" panose="02000000000000000000" pitchFamily="2" charset="0"/>
            </a:endParaRPr>
          </a:p>
          <a:p>
            <a:pPr algn="just">
              <a:buNone/>
            </a:pPr>
            <a:r>
              <a:rPr lang="en-US" sz="2700" dirty="0">
                <a:latin typeface="Ebrima" panose="02000000000000000000" pitchFamily="2" charset="0"/>
                <a:ea typeface="Ebrima" panose="02000000000000000000" pitchFamily="2" charset="0"/>
                <a:cs typeface="Ebrima" panose="02000000000000000000" pitchFamily="2" charset="0"/>
              </a:rPr>
              <a:t>Attachment theorists and psychologists are fond of attributing individual differences in romantic attachment attitudes to rearing environments, implying that individuals’ parents and their parents’ romantic relationship provide a model of attachment behavior and attitudes (e.g., see Gottman, 2001, pp. 138, 162; Lamanna, 2014, pp. 33, 43). If shared rearing environment is important, then college students should resemble their parents in romantic attachment scores; and to the extent that siblings live together for years and witness the same parental relationship role models (or serve as models for each other), siblings should resemble each other in romantic attachment styles, as well. In addition, if romantic attachment is under </a:t>
            </a:r>
            <a:r>
              <a:rPr lang="en-US" sz="2700" i="1" dirty="0">
                <a:latin typeface="Ebrima" panose="02000000000000000000" pitchFamily="2" charset="0"/>
                <a:ea typeface="Ebrima" panose="02000000000000000000" pitchFamily="2" charset="0"/>
                <a:cs typeface="Ebrima" panose="02000000000000000000" pitchFamily="2" charset="0"/>
              </a:rPr>
              <a:t>genetic</a:t>
            </a:r>
            <a:r>
              <a:rPr lang="en-US" sz="2700" dirty="0">
                <a:latin typeface="Ebrima" panose="02000000000000000000" pitchFamily="2" charset="0"/>
                <a:ea typeface="Ebrima" panose="02000000000000000000" pitchFamily="2" charset="0"/>
                <a:cs typeface="Ebrima" panose="02000000000000000000" pitchFamily="2" charset="0"/>
              </a:rPr>
              <a:t> influence, family members should be similar because of shared genes. When genetically related family members who have been raised together do </a:t>
            </a:r>
            <a:r>
              <a:rPr lang="en-US" sz="2700" i="1" dirty="0">
                <a:latin typeface="Ebrima" panose="02000000000000000000" pitchFamily="2" charset="0"/>
                <a:ea typeface="Ebrima" panose="02000000000000000000" pitchFamily="2" charset="0"/>
                <a:cs typeface="Ebrima" panose="02000000000000000000" pitchFamily="2" charset="0"/>
              </a:rPr>
              <a:t>not</a:t>
            </a:r>
            <a:r>
              <a:rPr lang="en-US" sz="2700" dirty="0">
                <a:latin typeface="Ebrima" panose="02000000000000000000" pitchFamily="2" charset="0"/>
                <a:ea typeface="Ebrima" panose="02000000000000000000" pitchFamily="2" charset="0"/>
                <a:cs typeface="Ebrima" panose="02000000000000000000" pitchFamily="2" charset="0"/>
              </a:rPr>
              <a:t> resemble each other, then the only broad factor remaining to explain the variance is non-shared environmental factors.</a:t>
            </a:r>
          </a:p>
          <a:p>
            <a:pPr algn="just"/>
            <a:endParaRPr lang="en-US" sz="1600" dirty="0">
              <a:latin typeface="Ebrima" panose="02000000000000000000" pitchFamily="2" charset="0"/>
              <a:ea typeface="Ebrima" panose="02000000000000000000" pitchFamily="2" charset="0"/>
              <a:cs typeface="Ebrima" panose="02000000000000000000" pitchFamily="2" charset="0"/>
            </a:endParaRPr>
          </a:p>
          <a:p>
            <a:pPr algn="just">
              <a:buNone/>
            </a:pPr>
            <a:r>
              <a:rPr lang="en-US" sz="2700" dirty="0">
                <a:latin typeface="Ebrima" panose="02000000000000000000" pitchFamily="2" charset="0"/>
                <a:ea typeface="Ebrima" panose="02000000000000000000" pitchFamily="2" charset="0"/>
                <a:cs typeface="Ebrima" panose="02000000000000000000" pitchFamily="2" charset="0"/>
              </a:rPr>
              <a:t>When we compiled the data from four different samples of family members, the findings were consistent: family members showed negligible to weak, and not statistically reliable, resemblance in their romantic attachment scores. These findings imply that sharing genes and being raised together do not create similar attitudes toward romantic relationships, and that a substantial proportion of individual differences in romantic attachment styles are explained, instead, by differences in </a:t>
            </a:r>
            <a:r>
              <a:rPr lang="en-US" sz="2700" i="1" dirty="0">
                <a:latin typeface="Ebrima" panose="02000000000000000000" pitchFamily="2" charset="0"/>
                <a:ea typeface="Ebrima" panose="02000000000000000000" pitchFamily="2" charset="0"/>
                <a:cs typeface="Ebrima" panose="02000000000000000000" pitchFamily="2" charset="0"/>
              </a:rPr>
              <a:t>non-shared</a:t>
            </a:r>
            <a:r>
              <a:rPr lang="en-US" sz="2700" dirty="0">
                <a:latin typeface="Ebrima" panose="02000000000000000000" pitchFamily="2" charset="0"/>
                <a:ea typeface="Ebrima" panose="02000000000000000000" pitchFamily="2" charset="0"/>
                <a:cs typeface="Ebrima" panose="02000000000000000000" pitchFamily="2" charset="0"/>
              </a:rPr>
              <a:t> environmental influences. Non-shared environmental influences are those that are not shared by members of the same family, such as idiosyncratic life events and people’s unique romantic relationship histories. </a:t>
            </a:r>
          </a:p>
          <a:p>
            <a:pPr algn="just"/>
            <a:endParaRPr lang="en-US" sz="1600" dirty="0">
              <a:latin typeface="Ebrima" panose="02000000000000000000" pitchFamily="2" charset="0"/>
              <a:ea typeface="Ebrima" panose="02000000000000000000" pitchFamily="2" charset="0"/>
              <a:cs typeface="Ebrima" panose="02000000000000000000" pitchFamily="2" charset="0"/>
            </a:endParaRPr>
          </a:p>
          <a:p>
            <a:pPr algn="just">
              <a:buNone/>
            </a:pPr>
            <a:r>
              <a:rPr lang="en-US" sz="2700" dirty="0">
                <a:latin typeface="Ebrima" panose="02000000000000000000" pitchFamily="2" charset="0"/>
                <a:ea typeface="Ebrima" panose="02000000000000000000" pitchFamily="2" charset="0"/>
                <a:cs typeface="Ebrima" panose="02000000000000000000" pitchFamily="2" charset="0"/>
              </a:rPr>
              <a:t>The lack of resemblance we found does not appear to be a fluke or due to methodological error, because our samples functioned much like previous samples in several ways: (1) the parents in our samples scored lower in anxiety and avoidance than the young adults did, (2) the young men in our samples scored lower in attachment anxiety than the young women did; and (3) individuals who scored higher in attachment anxiety also scored higher in the personality trait of neuroticism. </a:t>
            </a:r>
          </a:p>
          <a:p>
            <a:pPr algn="just">
              <a:buNone/>
            </a:pPr>
            <a:endParaRPr lang="en-US" sz="4000" dirty="0">
              <a:latin typeface="Ebrima" panose="02000000000000000000" pitchFamily="2" charset="0"/>
              <a:ea typeface="Ebrima" panose="02000000000000000000" pitchFamily="2" charset="0"/>
              <a:cs typeface="Ebrima" panose="02000000000000000000" pitchFamily="2" charset="0"/>
            </a:endParaRPr>
          </a:p>
          <a:p>
            <a:pPr algn="ctr">
              <a:buNone/>
            </a:pPr>
            <a:r>
              <a:rPr lang="en-US" sz="5000" b="1" cap="small" dirty="0">
                <a:latin typeface="Ebrima" panose="02000000000000000000" pitchFamily="2" charset="0"/>
                <a:ea typeface="Ebrima" panose="02000000000000000000" pitchFamily="2" charset="0"/>
                <a:cs typeface="Ebrima" panose="02000000000000000000" pitchFamily="2" charset="0"/>
              </a:rPr>
              <a:t>Select References</a:t>
            </a:r>
          </a:p>
          <a:p>
            <a:pPr algn="just">
              <a:buNone/>
            </a:pPr>
            <a:endParaRPr lang="en-US" sz="1400" dirty="0">
              <a:latin typeface="Ebrima" panose="02000000000000000000" pitchFamily="2" charset="0"/>
              <a:ea typeface="Ebrima" panose="02000000000000000000" pitchFamily="2" charset="0"/>
              <a:cs typeface="Ebrima" panose="02000000000000000000" pitchFamily="2" charset="0"/>
            </a:endParaRPr>
          </a:p>
          <a:p>
            <a:pPr algn="just">
              <a:buClrTx/>
              <a:buSzTx/>
              <a:buNone/>
            </a:pPr>
            <a:r>
              <a:rPr lang="en-US" altLang="en-US" sz="2300" dirty="0">
                <a:latin typeface="Ebrima" panose="02000000000000000000" pitchFamily="2" charset="0"/>
                <a:ea typeface="Ebrima" panose="02000000000000000000" pitchFamily="2" charset="0"/>
                <a:cs typeface="Ebrima" panose="02000000000000000000" pitchFamily="2" charset="0"/>
              </a:rPr>
              <a:t>Brennan, K. A., Clark, C. L., &amp; Shaver, P. R. (1998). Self-report measurement of adult attachment: An integrative overview. In J. A. Simpson and W. S. Rholes (Eds.), </a:t>
            </a:r>
            <a:r>
              <a:rPr lang="en-US" altLang="en-US" sz="2300" i="1" dirty="0">
                <a:latin typeface="Ebrima" panose="02000000000000000000" pitchFamily="2" charset="0"/>
                <a:ea typeface="Ebrima" panose="02000000000000000000" pitchFamily="2" charset="0"/>
                <a:cs typeface="Ebrima" panose="02000000000000000000" pitchFamily="2" charset="0"/>
              </a:rPr>
              <a:t>Attachment theory and close relationships </a:t>
            </a:r>
            <a:r>
              <a:rPr lang="en-US" altLang="en-US" sz="2300" dirty="0">
                <a:latin typeface="Ebrima" panose="02000000000000000000" pitchFamily="2" charset="0"/>
                <a:ea typeface="Ebrima" panose="02000000000000000000" pitchFamily="2" charset="0"/>
                <a:cs typeface="Ebrima" panose="02000000000000000000" pitchFamily="2" charset="0"/>
              </a:rPr>
              <a:t>(pp. 46-76). New York, NY: Guilford Press.</a:t>
            </a:r>
          </a:p>
          <a:p>
            <a:pPr algn="just">
              <a:buClrTx/>
              <a:buSzTx/>
              <a:buNone/>
            </a:pPr>
            <a:endParaRPr lang="en-US" altLang="en-US" sz="1600" dirty="0">
              <a:latin typeface="Ebrima" panose="02000000000000000000" pitchFamily="2" charset="0"/>
              <a:ea typeface="Ebrima" panose="02000000000000000000" pitchFamily="2" charset="0"/>
              <a:cs typeface="Ebrima" panose="02000000000000000000" pitchFamily="2" charset="0"/>
            </a:endParaRPr>
          </a:p>
          <a:p>
            <a:pPr algn="just">
              <a:buClrTx/>
              <a:buSzTx/>
              <a:buNone/>
            </a:pPr>
            <a:r>
              <a:rPr lang="en-US" altLang="en-US" sz="2300" dirty="0">
                <a:latin typeface="Ebrima" panose="02000000000000000000" pitchFamily="2" charset="0"/>
                <a:ea typeface="Ebrima" panose="02000000000000000000" pitchFamily="2" charset="0"/>
                <a:cs typeface="Ebrima" panose="02000000000000000000" pitchFamily="2" charset="0"/>
              </a:rPr>
              <a:t>Hazan, C., &amp; Shaver, P. R. (1987). Romantic love conceptualized as an attachment process. </a:t>
            </a:r>
            <a:r>
              <a:rPr lang="en-US" altLang="en-US" sz="2300" i="1" dirty="0">
                <a:latin typeface="Ebrima" panose="02000000000000000000" pitchFamily="2" charset="0"/>
                <a:ea typeface="Ebrima" panose="02000000000000000000" pitchFamily="2" charset="0"/>
                <a:cs typeface="Ebrima" panose="02000000000000000000" pitchFamily="2" charset="0"/>
              </a:rPr>
              <a:t>Journal of Personality and Social Psychology, 52, </a:t>
            </a:r>
            <a:r>
              <a:rPr lang="en-US" altLang="en-US" sz="2300" dirty="0">
                <a:latin typeface="Ebrima" panose="02000000000000000000" pitchFamily="2" charset="0"/>
                <a:ea typeface="Ebrima" panose="02000000000000000000" pitchFamily="2" charset="0"/>
                <a:cs typeface="Ebrima" panose="02000000000000000000" pitchFamily="2" charset="0"/>
              </a:rPr>
              <a:t>511-524.</a:t>
            </a:r>
          </a:p>
          <a:p>
            <a:pPr algn="just">
              <a:buClrTx/>
              <a:buSzTx/>
              <a:buNone/>
            </a:pPr>
            <a:endParaRPr lang="en-US" altLang="en-US" sz="1600" dirty="0">
              <a:latin typeface="Ebrima" panose="02000000000000000000" pitchFamily="2" charset="0"/>
              <a:ea typeface="Ebrima" panose="02000000000000000000" pitchFamily="2" charset="0"/>
              <a:cs typeface="Ebrima" panose="02000000000000000000" pitchFamily="2" charset="0"/>
            </a:endParaRPr>
          </a:p>
          <a:p>
            <a:pPr algn="just">
              <a:buClrTx/>
              <a:buSzTx/>
              <a:buNone/>
            </a:pPr>
            <a:r>
              <a:rPr lang="en-US" altLang="en-US" sz="2300" dirty="0">
                <a:latin typeface="Ebrima" panose="02000000000000000000" pitchFamily="2" charset="0"/>
                <a:ea typeface="Ebrima" panose="02000000000000000000" pitchFamily="2" charset="0"/>
                <a:cs typeface="Ebrima" panose="02000000000000000000" pitchFamily="2" charset="0"/>
              </a:rPr>
              <a:t>Fraley, R. C. (2000). Adult romantic attachment: Theoretical developments, emerging controversies, and unanswered questions. </a:t>
            </a:r>
            <a:r>
              <a:rPr lang="en-US" altLang="en-US" sz="2300" i="1" dirty="0">
                <a:latin typeface="Ebrima" panose="02000000000000000000" pitchFamily="2" charset="0"/>
                <a:ea typeface="Ebrima" panose="02000000000000000000" pitchFamily="2" charset="0"/>
                <a:cs typeface="Ebrima" panose="02000000000000000000" pitchFamily="2" charset="0"/>
              </a:rPr>
              <a:t>Review of General Psychology, 4, </a:t>
            </a:r>
            <a:r>
              <a:rPr lang="en-US" altLang="en-US" sz="2300" dirty="0">
                <a:latin typeface="Ebrima" panose="02000000000000000000" pitchFamily="2" charset="0"/>
                <a:ea typeface="Ebrima" panose="02000000000000000000" pitchFamily="2" charset="0"/>
                <a:cs typeface="Ebrima" panose="02000000000000000000" pitchFamily="2" charset="0"/>
              </a:rPr>
              <a:t>132-154. </a:t>
            </a:r>
          </a:p>
          <a:p>
            <a:pPr algn="just">
              <a:buClrTx/>
              <a:buSzTx/>
              <a:buNone/>
            </a:pPr>
            <a:endParaRPr lang="en-US" altLang="en-US" sz="4000" dirty="0">
              <a:latin typeface="Ebrima" panose="02000000000000000000" pitchFamily="2" charset="0"/>
              <a:ea typeface="Ebrima" panose="02000000000000000000" pitchFamily="2" charset="0"/>
              <a:cs typeface="Ebrima" panose="02000000000000000000" pitchFamily="2" charset="0"/>
            </a:endParaRPr>
          </a:p>
          <a:p>
            <a:pPr algn="ctr">
              <a:buClrTx/>
              <a:buSzTx/>
              <a:buNone/>
            </a:pPr>
            <a:r>
              <a:rPr lang="en-US" sz="5000" b="1" cap="small" dirty="0">
                <a:latin typeface="Ebrima" panose="02000000000000000000" pitchFamily="2" charset="0"/>
                <a:ea typeface="Ebrima" panose="02000000000000000000" pitchFamily="2" charset="0"/>
                <a:cs typeface="Ebrima" panose="02000000000000000000" pitchFamily="2" charset="0"/>
              </a:rPr>
              <a:t>Acknowledgements</a:t>
            </a:r>
          </a:p>
          <a:p>
            <a:pPr algn="just">
              <a:buClrTx/>
              <a:buSzTx/>
              <a:buNone/>
            </a:pPr>
            <a:endParaRPr lang="en-US" altLang="en-US" sz="1400" dirty="0">
              <a:latin typeface="Ebrima" panose="02000000000000000000" pitchFamily="2" charset="0"/>
              <a:ea typeface="Ebrima" panose="02000000000000000000" pitchFamily="2" charset="0"/>
              <a:cs typeface="Ebrima" panose="02000000000000000000" pitchFamily="2" charset="0"/>
            </a:endParaRPr>
          </a:p>
          <a:p>
            <a:pPr algn="just">
              <a:buClrTx/>
              <a:buSzTx/>
              <a:buNone/>
            </a:pPr>
            <a:r>
              <a:rPr lang="en-US" altLang="en-US" sz="2300" dirty="0">
                <a:latin typeface="Ebrima" panose="02000000000000000000" pitchFamily="2" charset="0"/>
                <a:ea typeface="Ebrima" panose="02000000000000000000" pitchFamily="2" charset="0"/>
                <a:cs typeface="Ebrima" panose="02000000000000000000" pitchFamily="2" charset="0"/>
              </a:rPr>
              <a:t>We thank all the participants who generously permitted us to invite their family members to participate and those who encouraged their family members to complete the questionnaires. We also thank faculty who allowed us into their classrooms over the years to recruit original participants. </a:t>
            </a:r>
          </a:p>
          <a:p>
            <a:pPr algn="just">
              <a:buClrTx/>
              <a:buSzTx/>
              <a:buNone/>
            </a:pPr>
            <a:r>
              <a:rPr lang="en-US" altLang="en-US" sz="2300" dirty="0">
                <a:latin typeface="Ebrima" panose="02000000000000000000" pitchFamily="2" charset="0"/>
                <a:ea typeface="Ebrima" panose="02000000000000000000" pitchFamily="2" charset="0"/>
                <a:cs typeface="Ebrima" panose="02000000000000000000" pitchFamily="2" charset="0"/>
              </a:rPr>
              <a:t>This research has been supported by student-faculty collaboration grants from the Office of Research and Sponsored Programs at UWEC.</a:t>
            </a:r>
          </a:p>
          <a:p>
            <a:pPr algn="just">
              <a:buClrTx/>
              <a:buSzTx/>
              <a:buNone/>
            </a:pPr>
            <a:r>
              <a:rPr lang="en-US" altLang="en-US" sz="2300" dirty="0">
                <a:latin typeface="Ebrima" panose="02000000000000000000" pitchFamily="2" charset="0"/>
                <a:ea typeface="Ebrima" panose="02000000000000000000" pitchFamily="2" charset="0"/>
                <a:cs typeface="Ebrima" panose="02000000000000000000" pitchFamily="2" charset="0"/>
              </a:rPr>
              <a:t>We thank Learning and Technology Services at UWEC for printing this poster.</a:t>
            </a:r>
          </a:p>
          <a:p>
            <a:pPr algn="just">
              <a:buClrTx/>
              <a:buSzTx/>
              <a:buNone/>
            </a:pPr>
            <a:endParaRPr lang="en-US" altLang="en-US" sz="2800" dirty="0">
              <a:latin typeface="Ebrima" panose="02000000000000000000" pitchFamily="2" charset="0"/>
              <a:ea typeface="Ebrima" panose="02000000000000000000" pitchFamily="2" charset="0"/>
              <a:cs typeface="Ebrima" panose="02000000000000000000" pitchFamily="2" charset="0"/>
            </a:endParaRPr>
          </a:p>
          <a:p>
            <a:pPr algn="just">
              <a:buNone/>
            </a:pPr>
            <a:endParaRPr lang="en-US" sz="2700" dirty="0">
              <a:latin typeface="Ebrima" panose="02000000000000000000" pitchFamily="2" charset="0"/>
              <a:ea typeface="Ebrima" panose="02000000000000000000" pitchFamily="2" charset="0"/>
              <a:cs typeface="Ebrima" panose="02000000000000000000" pitchFamily="2" charset="0"/>
            </a:endParaRPr>
          </a:p>
        </p:txBody>
      </p:sp>
      <p:sp>
        <p:nvSpPr>
          <p:cNvPr id="42" name="Rectangle 41">
            <a:extLst>
              <a:ext uri="{FF2B5EF4-FFF2-40B4-BE49-F238E27FC236}">
                <a16:creationId xmlns:a16="http://schemas.microsoft.com/office/drawing/2014/main" id="{A9D05541-6A5C-497C-B570-7A93A1B3DEFE}"/>
              </a:ext>
            </a:extLst>
          </p:cNvPr>
          <p:cNvSpPr/>
          <p:nvPr/>
        </p:nvSpPr>
        <p:spPr>
          <a:xfrm>
            <a:off x="10241277" y="5033229"/>
            <a:ext cx="21579840" cy="32920477"/>
          </a:xfrm>
          <a:prstGeom prst="rect">
            <a:avLst/>
          </a:prstGeom>
          <a:solidFill>
            <a:schemeClr val="bg1"/>
          </a:solidFill>
          <a:ln w="127000">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24257216-2F42-401D-B05A-6B0715B1AB9A}"/>
              </a:ext>
            </a:extLst>
          </p:cNvPr>
          <p:cNvSpPr txBox="1"/>
          <p:nvPr/>
        </p:nvSpPr>
        <p:spPr>
          <a:xfrm>
            <a:off x="13487397" y="35557315"/>
            <a:ext cx="15087600" cy="1200329"/>
          </a:xfrm>
          <a:prstGeom prst="rect">
            <a:avLst/>
          </a:prstGeom>
          <a:noFill/>
        </p:spPr>
        <p:txBody>
          <a:bodyPr wrap="square" rtlCol="0">
            <a:spAutoFit/>
          </a:bodyPr>
          <a:lstStyle/>
          <a:p>
            <a:pPr algn="just"/>
            <a:r>
              <a:rPr lang="en-US" sz="2400" i="1" dirty="0">
                <a:latin typeface="Ebrima" panose="02000000000000000000" pitchFamily="2" charset="0"/>
                <a:ea typeface="Ebrima" panose="02000000000000000000" pitchFamily="2" charset="0"/>
                <a:cs typeface="Ebrima" panose="02000000000000000000" pitchFamily="2" charset="0"/>
              </a:rPr>
              <a:t>Note</a:t>
            </a:r>
            <a:r>
              <a:rPr lang="en-US" sz="2400" dirty="0">
                <a:latin typeface="Ebrima" panose="02000000000000000000" pitchFamily="2" charset="0"/>
                <a:ea typeface="Ebrima" panose="02000000000000000000" pitchFamily="2" charset="0"/>
                <a:cs typeface="Ebrima" panose="02000000000000000000" pitchFamily="2" charset="0"/>
              </a:rPr>
              <a:t>. Because of the multiple analyses we ran (20), a Bonferroni correction is in place; </a:t>
            </a:r>
            <a:r>
              <a:rPr lang="en-US" sz="2400" i="1" dirty="0">
                <a:latin typeface="Ebrima" panose="02000000000000000000" pitchFamily="2" charset="0"/>
                <a:ea typeface="Ebrima" panose="02000000000000000000" pitchFamily="2" charset="0"/>
                <a:cs typeface="Ebrima" panose="02000000000000000000" pitchFamily="2" charset="0"/>
              </a:rPr>
              <a:t>p</a:t>
            </a:r>
            <a:r>
              <a:rPr lang="en-US" sz="2400" dirty="0">
                <a:latin typeface="Ebrima" panose="02000000000000000000" pitchFamily="2" charset="0"/>
                <a:ea typeface="Ebrima" panose="02000000000000000000" pitchFamily="2" charset="0"/>
                <a:cs typeface="Ebrima" panose="02000000000000000000" pitchFamily="2" charset="0"/>
              </a:rPr>
              <a:t> values less than .0025 are required to be interpreted as statistically significant. With the Bonferroni correction in place, none of the correlation coefficients are statistically significant. </a:t>
            </a:r>
          </a:p>
        </p:txBody>
      </p:sp>
      <p:sp>
        <p:nvSpPr>
          <p:cNvPr id="59" name="TextBox 58">
            <a:extLst>
              <a:ext uri="{FF2B5EF4-FFF2-40B4-BE49-F238E27FC236}">
                <a16:creationId xmlns:a16="http://schemas.microsoft.com/office/drawing/2014/main" id="{2FFE4426-04A9-46D5-BE41-782685D02D19}"/>
              </a:ext>
            </a:extLst>
          </p:cNvPr>
          <p:cNvSpPr txBox="1"/>
          <p:nvPr/>
        </p:nvSpPr>
        <p:spPr>
          <a:xfrm>
            <a:off x="13486218" y="27802760"/>
            <a:ext cx="15087600" cy="1569660"/>
          </a:xfrm>
          <a:prstGeom prst="rect">
            <a:avLst/>
          </a:prstGeom>
          <a:noFill/>
        </p:spPr>
        <p:txBody>
          <a:bodyPr wrap="square" rtlCol="0">
            <a:spAutoFit/>
          </a:bodyPr>
          <a:lstStyle/>
          <a:p>
            <a:pPr algn="just"/>
            <a:r>
              <a:rPr lang="en-US" sz="2400" dirty="0">
                <a:latin typeface="Ebrima" panose="02000000000000000000" pitchFamily="2" charset="0"/>
                <a:ea typeface="Ebrima" panose="02000000000000000000" pitchFamily="2" charset="0"/>
                <a:cs typeface="Ebrima" panose="02000000000000000000" pitchFamily="2" charset="0"/>
              </a:rPr>
              <a:t>This table shows the results of correlational analyses on different pairs of family members. The top row of each set (shaded in grey) provides the values from the pairings displayed in the scatter plots above. Overall, familial resemblance in self-reported romantic attachment  attitudes is weak.</a:t>
            </a:r>
          </a:p>
          <a:p>
            <a:pPr algn="just"/>
            <a:endParaRPr lang="en-US" sz="2400" dirty="0">
              <a:latin typeface="Ebrima" panose="02000000000000000000" pitchFamily="2" charset="0"/>
              <a:ea typeface="Ebrima" panose="02000000000000000000" pitchFamily="2" charset="0"/>
              <a:cs typeface="Ebrima" panose="02000000000000000000" pitchFamily="2" charset="0"/>
            </a:endParaRPr>
          </a:p>
        </p:txBody>
      </p:sp>
      <p:sp>
        <p:nvSpPr>
          <p:cNvPr id="60" name="TextBox 59">
            <a:extLst>
              <a:ext uri="{FF2B5EF4-FFF2-40B4-BE49-F238E27FC236}">
                <a16:creationId xmlns:a16="http://schemas.microsoft.com/office/drawing/2014/main" id="{79C86686-4F04-466A-81A5-13C1F98111AA}"/>
              </a:ext>
            </a:extLst>
          </p:cNvPr>
          <p:cNvSpPr txBox="1"/>
          <p:nvPr/>
        </p:nvSpPr>
        <p:spPr>
          <a:xfrm>
            <a:off x="15028823" y="26898748"/>
            <a:ext cx="12004748" cy="750975"/>
          </a:xfrm>
          <a:prstGeom prst="rect">
            <a:avLst/>
          </a:prstGeom>
          <a:noFill/>
          <a:ln w="76200">
            <a:noFill/>
          </a:ln>
        </p:spPr>
        <p:txBody>
          <a:bodyPr wrap="square" rtlCol="0">
            <a:spAutoFit/>
          </a:bodyPr>
          <a:lstStyle/>
          <a:p>
            <a:pPr algn="ctr">
              <a:lnSpc>
                <a:spcPct val="107000"/>
              </a:lnSpc>
              <a:spcAft>
                <a:spcPts val="800"/>
              </a:spcAft>
            </a:pPr>
            <a:r>
              <a:rPr lang="en-US" sz="4000" b="1" dirty="0">
                <a:effectLst/>
                <a:latin typeface="Ebrima" panose="02000000000000000000" pitchFamily="2" charset="0"/>
                <a:ea typeface="Ebrima" panose="02000000000000000000" pitchFamily="2" charset="0"/>
                <a:cs typeface="Ebrima" panose="02000000000000000000" pitchFamily="2" charset="0"/>
              </a:rPr>
              <a:t>Familial Resemblance, by Specific Family Pairings</a:t>
            </a:r>
          </a:p>
        </p:txBody>
      </p:sp>
      <p:grpSp>
        <p:nvGrpSpPr>
          <p:cNvPr id="12" name="Group 11">
            <a:extLst>
              <a:ext uri="{FF2B5EF4-FFF2-40B4-BE49-F238E27FC236}">
                <a16:creationId xmlns:a16="http://schemas.microsoft.com/office/drawing/2014/main" id="{6FB1CB88-0FE0-46DC-B0F1-1566D6EFAFB0}"/>
              </a:ext>
            </a:extLst>
          </p:cNvPr>
          <p:cNvGrpSpPr/>
          <p:nvPr/>
        </p:nvGrpSpPr>
        <p:grpSpPr>
          <a:xfrm>
            <a:off x="10496048" y="5098543"/>
            <a:ext cx="21030397" cy="20754602"/>
            <a:chOff x="10496048" y="5120020"/>
            <a:chExt cx="21030397" cy="20667943"/>
          </a:xfrm>
        </p:grpSpPr>
        <p:grpSp>
          <p:nvGrpSpPr>
            <p:cNvPr id="15" name="Group 14">
              <a:extLst>
                <a:ext uri="{FF2B5EF4-FFF2-40B4-BE49-F238E27FC236}">
                  <a16:creationId xmlns:a16="http://schemas.microsoft.com/office/drawing/2014/main" id="{EC00B523-A157-4998-987C-7DC88D11C862}"/>
                </a:ext>
              </a:extLst>
            </p:cNvPr>
            <p:cNvGrpSpPr/>
            <p:nvPr/>
          </p:nvGrpSpPr>
          <p:grpSpPr>
            <a:xfrm>
              <a:off x="18292070" y="5120020"/>
              <a:ext cx="5187065" cy="20665440"/>
              <a:chOff x="52300212" y="7712434"/>
              <a:chExt cx="5187065" cy="20665440"/>
            </a:xfrm>
          </p:grpSpPr>
          <p:sp>
            <p:nvSpPr>
              <p:cNvPr id="3" name="Rectangle 2">
                <a:extLst>
                  <a:ext uri="{FF2B5EF4-FFF2-40B4-BE49-F238E27FC236}">
                    <a16:creationId xmlns:a16="http://schemas.microsoft.com/office/drawing/2014/main" id="{FAEC89BF-EC21-44D5-83DB-70F19454A480}"/>
                  </a:ext>
                </a:extLst>
              </p:cNvPr>
              <p:cNvSpPr/>
              <p:nvPr/>
            </p:nvSpPr>
            <p:spPr>
              <a:xfrm>
                <a:off x="52366638" y="7712434"/>
                <a:ext cx="5120639" cy="206654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TextBox 100">
                <a:extLst>
                  <a:ext uri="{FF2B5EF4-FFF2-40B4-BE49-F238E27FC236}">
                    <a16:creationId xmlns:a16="http://schemas.microsoft.com/office/drawing/2014/main" id="{6C8236FE-C60C-42C8-82FC-F1C1824D3406}"/>
                  </a:ext>
                </a:extLst>
              </p:cNvPr>
              <p:cNvSpPr txBox="1"/>
              <p:nvPr/>
            </p:nvSpPr>
            <p:spPr>
              <a:xfrm>
                <a:off x="52366637" y="15677752"/>
                <a:ext cx="5120640" cy="1377176"/>
              </a:xfrm>
              <a:prstGeom prst="rect">
                <a:avLst/>
              </a:prstGeom>
              <a:noFill/>
              <a:ln w="76200">
                <a:noFill/>
              </a:ln>
            </p:spPr>
            <p:txBody>
              <a:bodyPr wrap="square" rtlCol="0">
                <a:spAutoFit/>
              </a:bodyPr>
              <a:lstStyle/>
              <a:p>
                <a:pPr algn="ctr">
                  <a:lnSpc>
                    <a:spcPct val="107000"/>
                  </a:lnSpc>
                  <a:spcAft>
                    <a:spcPts val="800"/>
                  </a:spcAft>
                </a:pPr>
                <a:r>
                  <a:rPr lang="en-US" sz="4000" b="1" dirty="0">
                    <a:effectLst/>
                    <a:latin typeface="Ebrima" panose="02000000000000000000" pitchFamily="2" charset="0"/>
                    <a:ea typeface="Ebrima" panose="02000000000000000000" pitchFamily="2" charset="0"/>
                    <a:cs typeface="Ebrima" panose="02000000000000000000" pitchFamily="2" charset="0"/>
                  </a:rPr>
                  <a:t>Participant-Mother Resemblance</a:t>
                </a:r>
              </a:p>
            </p:txBody>
          </p:sp>
          <p:sp>
            <p:nvSpPr>
              <p:cNvPr id="91" name="TextBox 90">
                <a:extLst>
                  <a:ext uri="{FF2B5EF4-FFF2-40B4-BE49-F238E27FC236}">
                    <a16:creationId xmlns:a16="http://schemas.microsoft.com/office/drawing/2014/main" id="{4C90167C-EB75-4954-A4D9-2C1D9E8B9E76}"/>
                  </a:ext>
                </a:extLst>
              </p:cNvPr>
              <p:cNvSpPr txBox="1"/>
              <p:nvPr/>
            </p:nvSpPr>
            <p:spPr>
              <a:xfrm>
                <a:off x="52366638" y="9107336"/>
                <a:ext cx="5120639" cy="1422203"/>
              </a:xfrm>
              <a:prstGeom prst="rect">
                <a:avLst/>
              </a:prstGeom>
              <a:noFill/>
              <a:ln w="76200">
                <a:noFill/>
              </a:ln>
            </p:spPr>
            <p:txBody>
              <a:bodyPr wrap="square" rtlCol="0">
                <a:spAutoFit/>
              </a:bodyPr>
              <a:lstStyle/>
              <a:p>
                <a:pPr algn="ctr">
                  <a:lnSpc>
                    <a:spcPct val="107000"/>
                  </a:lnSpc>
                  <a:spcAft>
                    <a:spcPts val="800"/>
                  </a:spcAft>
                </a:pPr>
                <a:r>
                  <a:rPr lang="en-US" sz="4000" b="1" dirty="0">
                    <a:effectLst/>
                    <a:latin typeface="Ebrima" panose="02000000000000000000" pitchFamily="2" charset="0"/>
                    <a:ea typeface="Ebrima" panose="02000000000000000000" pitchFamily="2" charset="0"/>
                    <a:cs typeface="Ebrima" panose="02000000000000000000" pitchFamily="2" charset="0"/>
                  </a:rPr>
                  <a:t>Participant-Sibling Resemblance</a:t>
                </a:r>
              </a:p>
            </p:txBody>
          </p:sp>
          <p:sp>
            <p:nvSpPr>
              <p:cNvPr id="102" name="TextBox 101">
                <a:extLst>
                  <a:ext uri="{FF2B5EF4-FFF2-40B4-BE49-F238E27FC236}">
                    <a16:creationId xmlns:a16="http://schemas.microsoft.com/office/drawing/2014/main" id="{2DDD574D-9D8D-4C7D-9663-7514A12E56DE}"/>
                  </a:ext>
                </a:extLst>
              </p:cNvPr>
              <p:cNvSpPr txBox="1"/>
              <p:nvPr/>
            </p:nvSpPr>
            <p:spPr>
              <a:xfrm>
                <a:off x="52366638" y="22101646"/>
                <a:ext cx="5120639" cy="1377176"/>
              </a:xfrm>
              <a:prstGeom prst="rect">
                <a:avLst/>
              </a:prstGeom>
              <a:noFill/>
              <a:ln w="76200">
                <a:noFill/>
              </a:ln>
            </p:spPr>
            <p:txBody>
              <a:bodyPr wrap="square" rtlCol="0">
                <a:spAutoFit/>
              </a:bodyPr>
              <a:lstStyle/>
              <a:p>
                <a:pPr algn="ctr">
                  <a:lnSpc>
                    <a:spcPct val="107000"/>
                  </a:lnSpc>
                  <a:spcAft>
                    <a:spcPts val="800"/>
                  </a:spcAft>
                </a:pPr>
                <a:r>
                  <a:rPr lang="en-US" sz="4000" b="1" dirty="0">
                    <a:effectLst/>
                    <a:latin typeface="Ebrima" panose="02000000000000000000" pitchFamily="2" charset="0"/>
                    <a:ea typeface="Ebrima" panose="02000000000000000000" pitchFamily="2" charset="0"/>
                    <a:cs typeface="Ebrima" panose="02000000000000000000" pitchFamily="2" charset="0"/>
                  </a:rPr>
                  <a:t>Participant-Father Resemblance</a:t>
                </a:r>
              </a:p>
            </p:txBody>
          </p:sp>
          <p:sp>
            <p:nvSpPr>
              <p:cNvPr id="8" name="TextBox 7">
                <a:extLst>
                  <a:ext uri="{FF2B5EF4-FFF2-40B4-BE49-F238E27FC236}">
                    <a16:creationId xmlns:a16="http://schemas.microsoft.com/office/drawing/2014/main" id="{4231DFA4-D5D5-47CA-A7FE-DA07D4EB2099}"/>
                  </a:ext>
                </a:extLst>
              </p:cNvPr>
              <p:cNvSpPr txBox="1"/>
              <p:nvPr/>
            </p:nvSpPr>
            <p:spPr>
              <a:xfrm>
                <a:off x="52300212" y="10508178"/>
                <a:ext cx="5120640" cy="4308872"/>
              </a:xfrm>
              <a:prstGeom prst="rect">
                <a:avLst/>
              </a:prstGeom>
              <a:noFill/>
            </p:spPr>
            <p:txBody>
              <a:bodyPr wrap="square" rtlCol="0">
                <a:spAutoFit/>
              </a:bodyPr>
              <a:lstStyle/>
              <a:p>
                <a:pPr algn="just"/>
                <a:r>
                  <a:rPr lang="en-US" sz="2200" dirty="0">
                    <a:latin typeface="Ebrima" panose="02000000000000000000" pitchFamily="2" charset="0"/>
                    <a:ea typeface="Ebrima" panose="02000000000000000000" pitchFamily="2" charset="0"/>
                    <a:cs typeface="Ebrima" panose="02000000000000000000" pitchFamily="2" charset="0"/>
                  </a:rPr>
                  <a:t>The scatter plot to the left shows that participants and their siblings were slightly similar in attachment anxiety.</a:t>
                </a:r>
              </a:p>
              <a:p>
                <a:pPr algn="just"/>
                <a:endParaRPr lang="en-US" sz="1600" dirty="0">
                  <a:latin typeface="Ebrima" panose="02000000000000000000" pitchFamily="2" charset="0"/>
                  <a:ea typeface="Ebrima" panose="02000000000000000000" pitchFamily="2" charset="0"/>
                  <a:cs typeface="Ebrima" panose="02000000000000000000" pitchFamily="2" charset="0"/>
                </a:endParaRPr>
              </a:p>
              <a:p>
                <a:pPr algn="just"/>
                <a:r>
                  <a:rPr lang="en-US" sz="2200" dirty="0">
                    <a:latin typeface="Ebrima" panose="02000000000000000000" pitchFamily="2" charset="0"/>
                    <a:ea typeface="Ebrima" panose="02000000000000000000" pitchFamily="2" charset="0"/>
                    <a:cs typeface="Ebrima" panose="02000000000000000000" pitchFamily="2" charset="0"/>
                  </a:rPr>
                  <a:t>The scatter plot to the right shows that they were slightly similar in attachment avoidance. </a:t>
                </a:r>
              </a:p>
              <a:p>
                <a:pPr algn="just"/>
                <a:endParaRPr lang="en-US" sz="1600" dirty="0">
                  <a:latin typeface="Ebrima" panose="02000000000000000000" pitchFamily="2" charset="0"/>
                  <a:ea typeface="Ebrima" panose="02000000000000000000" pitchFamily="2" charset="0"/>
                  <a:cs typeface="Ebrima" panose="02000000000000000000" pitchFamily="2" charset="0"/>
                </a:endParaRPr>
              </a:p>
              <a:p>
                <a:pPr algn="just"/>
                <a:r>
                  <a:rPr lang="en-US" sz="2200" dirty="0">
                    <a:latin typeface="Ebrima" panose="02000000000000000000" pitchFamily="2" charset="0"/>
                    <a:ea typeface="Ebrima" panose="02000000000000000000" pitchFamily="2" charset="0"/>
                    <a:cs typeface="Ebrima" panose="02000000000000000000" pitchFamily="2" charset="0"/>
                  </a:rPr>
                  <a:t>Comparison of the two scatter plots reveals that participants and their siblings scored lower in attachment avoidance than in attachment anxiety.</a:t>
                </a:r>
              </a:p>
              <a:p>
                <a:pPr algn="just"/>
                <a:r>
                  <a:rPr lang="en-US" sz="2200" dirty="0">
                    <a:latin typeface="Ebrima" panose="02000000000000000000" pitchFamily="2" charset="0"/>
                    <a:ea typeface="Ebrima" panose="02000000000000000000" pitchFamily="2" charset="0"/>
                    <a:cs typeface="Ebrima" panose="02000000000000000000" pitchFamily="2" charset="0"/>
                  </a:rPr>
                  <a:t> </a:t>
                </a:r>
              </a:p>
            </p:txBody>
          </p:sp>
          <p:sp>
            <p:nvSpPr>
              <p:cNvPr id="54" name="TextBox 53">
                <a:extLst>
                  <a:ext uri="{FF2B5EF4-FFF2-40B4-BE49-F238E27FC236}">
                    <a16:creationId xmlns:a16="http://schemas.microsoft.com/office/drawing/2014/main" id="{858D85EB-81B2-4F51-B66F-7FCB35D3F3D0}"/>
                  </a:ext>
                </a:extLst>
              </p:cNvPr>
              <p:cNvSpPr txBox="1"/>
              <p:nvPr/>
            </p:nvSpPr>
            <p:spPr>
              <a:xfrm>
                <a:off x="52366637" y="17133252"/>
                <a:ext cx="5120640" cy="2369880"/>
              </a:xfrm>
              <a:prstGeom prst="rect">
                <a:avLst/>
              </a:prstGeom>
              <a:noFill/>
            </p:spPr>
            <p:txBody>
              <a:bodyPr wrap="square" rtlCol="0">
                <a:spAutoFit/>
              </a:bodyPr>
              <a:lstStyle/>
              <a:p>
                <a:pPr algn="just"/>
                <a:r>
                  <a:rPr lang="en-US" sz="2200" dirty="0">
                    <a:latin typeface="Ebrima" panose="02000000000000000000" pitchFamily="2" charset="0"/>
                    <a:ea typeface="Ebrima" panose="02000000000000000000" pitchFamily="2" charset="0"/>
                    <a:cs typeface="Ebrima" panose="02000000000000000000" pitchFamily="2" charset="0"/>
                  </a:rPr>
                  <a:t>The scatter plot to the left shows that participants were slightly similar to their mothers in attachment anxiety.</a:t>
                </a:r>
              </a:p>
              <a:p>
                <a:pPr algn="just"/>
                <a:endParaRPr lang="en-US" sz="1600" dirty="0">
                  <a:latin typeface="Ebrima" panose="02000000000000000000" pitchFamily="2" charset="0"/>
                  <a:ea typeface="Ebrima" panose="02000000000000000000" pitchFamily="2" charset="0"/>
                  <a:cs typeface="Ebrima" panose="02000000000000000000" pitchFamily="2" charset="0"/>
                </a:endParaRPr>
              </a:p>
              <a:p>
                <a:pPr algn="just"/>
                <a:r>
                  <a:rPr lang="en-US" sz="2200" dirty="0">
                    <a:latin typeface="Ebrima" panose="02000000000000000000" pitchFamily="2" charset="0"/>
                    <a:ea typeface="Ebrima" panose="02000000000000000000" pitchFamily="2" charset="0"/>
                    <a:cs typeface="Ebrima" panose="02000000000000000000" pitchFamily="2" charset="0"/>
                  </a:rPr>
                  <a:t>The scatter plot to the right shows that participants did not resemble their mothers at all in attachment avoidance. </a:t>
                </a:r>
              </a:p>
            </p:txBody>
          </p:sp>
          <p:sp>
            <p:nvSpPr>
              <p:cNvPr id="51" name="TextBox 50">
                <a:extLst>
                  <a:ext uri="{FF2B5EF4-FFF2-40B4-BE49-F238E27FC236}">
                    <a16:creationId xmlns:a16="http://schemas.microsoft.com/office/drawing/2014/main" id="{B694F854-25D5-4A01-A8AB-B1920E0C82A8}"/>
                  </a:ext>
                </a:extLst>
              </p:cNvPr>
              <p:cNvSpPr txBox="1"/>
              <p:nvPr/>
            </p:nvSpPr>
            <p:spPr>
              <a:xfrm>
                <a:off x="52366638" y="7910848"/>
                <a:ext cx="5120639" cy="923810"/>
              </a:xfrm>
              <a:prstGeom prst="rect">
                <a:avLst/>
              </a:prstGeom>
              <a:noFill/>
              <a:ln w="76200">
                <a:noFill/>
              </a:ln>
            </p:spPr>
            <p:txBody>
              <a:bodyPr wrap="square" rtlCol="0">
                <a:spAutoFit/>
              </a:bodyPr>
              <a:lstStyle/>
              <a:p>
                <a:pPr algn="ctr">
                  <a:lnSpc>
                    <a:spcPct val="107000"/>
                  </a:lnSpc>
                  <a:spcAft>
                    <a:spcPts val="800"/>
                  </a:spcAft>
                </a:pPr>
                <a:r>
                  <a:rPr lang="en-US" sz="5000" b="1" cap="small" dirty="0">
                    <a:effectLst/>
                    <a:latin typeface="Ebrima" panose="02000000000000000000" pitchFamily="2" charset="0"/>
                    <a:ea typeface="Ebrima" panose="02000000000000000000" pitchFamily="2" charset="0"/>
                    <a:cs typeface="Ebrima" panose="02000000000000000000" pitchFamily="2" charset="0"/>
                  </a:rPr>
                  <a:t>Results</a:t>
                </a:r>
              </a:p>
            </p:txBody>
          </p:sp>
          <p:sp>
            <p:nvSpPr>
              <p:cNvPr id="52" name="TextBox 51">
                <a:extLst>
                  <a:ext uri="{FF2B5EF4-FFF2-40B4-BE49-F238E27FC236}">
                    <a16:creationId xmlns:a16="http://schemas.microsoft.com/office/drawing/2014/main" id="{750E1F80-22D8-456F-89AB-DC7E041DA8F5}"/>
                  </a:ext>
                </a:extLst>
              </p:cNvPr>
              <p:cNvSpPr txBox="1"/>
              <p:nvPr/>
            </p:nvSpPr>
            <p:spPr>
              <a:xfrm>
                <a:off x="52366637" y="23557146"/>
                <a:ext cx="5120640" cy="4719968"/>
              </a:xfrm>
              <a:prstGeom prst="rect">
                <a:avLst/>
              </a:prstGeom>
              <a:noFill/>
            </p:spPr>
            <p:txBody>
              <a:bodyPr wrap="square" rtlCol="0">
                <a:spAutoFit/>
              </a:bodyPr>
              <a:lstStyle/>
              <a:p>
                <a:pPr algn="just"/>
                <a:r>
                  <a:rPr lang="en-US" sz="2200" dirty="0">
                    <a:latin typeface="Ebrima" panose="02000000000000000000" pitchFamily="2" charset="0"/>
                    <a:ea typeface="Ebrima" panose="02000000000000000000" pitchFamily="2" charset="0"/>
                    <a:cs typeface="Ebrima" panose="02000000000000000000" pitchFamily="2" charset="0"/>
                  </a:rPr>
                  <a:t>The scatter plot to the left shows that participants did not resemble their fathers at all in attachment anxiety.</a:t>
                </a:r>
              </a:p>
              <a:p>
                <a:pPr algn="just"/>
                <a:endParaRPr lang="en-US" sz="1600" dirty="0">
                  <a:latin typeface="Ebrima" panose="02000000000000000000" pitchFamily="2" charset="0"/>
                  <a:ea typeface="Ebrima" panose="02000000000000000000" pitchFamily="2" charset="0"/>
                  <a:cs typeface="Ebrima" panose="02000000000000000000" pitchFamily="2" charset="0"/>
                </a:endParaRPr>
              </a:p>
              <a:p>
                <a:pPr algn="just"/>
                <a:r>
                  <a:rPr lang="en-US" sz="2200" dirty="0">
                    <a:latin typeface="Ebrima" panose="02000000000000000000" pitchFamily="2" charset="0"/>
                    <a:ea typeface="Ebrima" panose="02000000000000000000" pitchFamily="2" charset="0"/>
                    <a:cs typeface="Ebrima" panose="02000000000000000000" pitchFamily="2" charset="0"/>
                  </a:rPr>
                  <a:t>The scatter plot to the right shows that participants did not resemble their fathers in attachment avoidance, either. </a:t>
                </a:r>
              </a:p>
              <a:p>
                <a:pPr algn="just"/>
                <a:endParaRPr lang="en-US" sz="2200" dirty="0">
                  <a:latin typeface="Ebrima" panose="02000000000000000000" pitchFamily="2" charset="0"/>
                  <a:ea typeface="Ebrima" panose="02000000000000000000" pitchFamily="2" charset="0"/>
                  <a:cs typeface="Ebrima" panose="02000000000000000000" pitchFamily="2" charset="0"/>
                </a:endParaRPr>
              </a:p>
              <a:p>
                <a:pPr algn="just"/>
                <a:endParaRPr lang="en-US" sz="2200" dirty="0">
                  <a:latin typeface="Ebrima" panose="02000000000000000000" pitchFamily="2" charset="0"/>
                  <a:ea typeface="Ebrima" panose="02000000000000000000" pitchFamily="2" charset="0"/>
                  <a:cs typeface="Ebrima" panose="02000000000000000000" pitchFamily="2" charset="0"/>
                </a:endParaRPr>
              </a:p>
              <a:p>
                <a:pPr algn="just"/>
                <a:endParaRPr lang="en-US" sz="2200" dirty="0">
                  <a:latin typeface="Ebrima" panose="02000000000000000000" pitchFamily="2" charset="0"/>
                  <a:ea typeface="Ebrima" panose="02000000000000000000" pitchFamily="2" charset="0"/>
                  <a:cs typeface="Ebrima" panose="02000000000000000000" pitchFamily="2" charset="0"/>
                </a:endParaRPr>
              </a:p>
              <a:p>
                <a:pPr algn="just"/>
                <a:endParaRPr lang="en-US" sz="2200" dirty="0">
                  <a:latin typeface="Ebrima" panose="02000000000000000000" pitchFamily="2" charset="0"/>
                  <a:ea typeface="Ebrima" panose="02000000000000000000" pitchFamily="2" charset="0"/>
                  <a:cs typeface="Ebrima" panose="02000000000000000000" pitchFamily="2" charset="0"/>
                </a:endParaRPr>
              </a:p>
              <a:p>
                <a:pPr algn="just"/>
                <a:r>
                  <a:rPr lang="en-US" sz="2200" i="1" dirty="0">
                    <a:latin typeface="Ebrima" panose="02000000000000000000" pitchFamily="2" charset="0"/>
                    <a:ea typeface="Ebrima" panose="02000000000000000000" pitchFamily="2" charset="0"/>
                    <a:cs typeface="Ebrima" panose="02000000000000000000" pitchFamily="2" charset="0"/>
                  </a:rPr>
                  <a:t>*The seven-point scales on each scatterplot represent low (1) to high (7) scores.</a:t>
                </a:r>
              </a:p>
            </p:txBody>
          </p:sp>
        </p:grpSp>
        <p:grpSp>
          <p:nvGrpSpPr>
            <p:cNvPr id="14" name="Group 13">
              <a:extLst>
                <a:ext uri="{FF2B5EF4-FFF2-40B4-BE49-F238E27FC236}">
                  <a16:creationId xmlns:a16="http://schemas.microsoft.com/office/drawing/2014/main" id="{856EA15C-635E-4EC1-A886-1C977C6AE47C}"/>
                </a:ext>
              </a:extLst>
            </p:cNvPr>
            <p:cNvGrpSpPr/>
            <p:nvPr/>
          </p:nvGrpSpPr>
          <p:grpSpPr>
            <a:xfrm>
              <a:off x="10496048" y="5120020"/>
              <a:ext cx="7863840" cy="20665440"/>
              <a:chOff x="43718235" y="7755322"/>
              <a:chExt cx="8229600" cy="20665440"/>
            </a:xfrm>
          </p:grpSpPr>
          <p:sp>
            <p:nvSpPr>
              <p:cNvPr id="9" name="Rectangle 8">
                <a:extLst>
                  <a:ext uri="{FF2B5EF4-FFF2-40B4-BE49-F238E27FC236}">
                    <a16:creationId xmlns:a16="http://schemas.microsoft.com/office/drawing/2014/main" id="{4CC7C008-6499-42C8-B106-F8BED65E4E83}"/>
                  </a:ext>
                </a:extLst>
              </p:cNvPr>
              <p:cNvSpPr/>
              <p:nvPr/>
            </p:nvSpPr>
            <p:spPr>
              <a:xfrm>
                <a:off x="43718235" y="7755322"/>
                <a:ext cx="8229600" cy="206654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D153C2BE-5510-4EB2-BA38-27C90FAF6FF4}"/>
                  </a:ext>
                </a:extLst>
              </p:cNvPr>
              <p:cNvPicPr>
                <a:picLocks noChangeAspect="1"/>
              </p:cNvPicPr>
              <p:nvPr/>
            </p:nvPicPr>
            <p:blipFill>
              <a:blip r:embed="rId4"/>
              <a:stretch>
                <a:fillRect/>
              </a:stretch>
            </p:blipFill>
            <p:spPr>
              <a:xfrm>
                <a:off x="43718235" y="8834658"/>
                <a:ext cx="8229600" cy="6594145"/>
              </a:xfrm>
              <a:prstGeom prst="rect">
                <a:avLst/>
              </a:prstGeom>
            </p:spPr>
          </p:pic>
          <p:pic>
            <p:nvPicPr>
              <p:cNvPr id="21" name="Picture 20">
                <a:extLst>
                  <a:ext uri="{FF2B5EF4-FFF2-40B4-BE49-F238E27FC236}">
                    <a16:creationId xmlns:a16="http://schemas.microsoft.com/office/drawing/2014/main" id="{0EC78121-A7ED-43C3-8806-3FF9B2A9BB93}"/>
                  </a:ext>
                </a:extLst>
              </p:cNvPr>
              <p:cNvPicPr>
                <a:picLocks noChangeAspect="1"/>
              </p:cNvPicPr>
              <p:nvPr/>
            </p:nvPicPr>
            <p:blipFill>
              <a:blip r:embed="rId5"/>
              <a:stretch>
                <a:fillRect/>
              </a:stretch>
            </p:blipFill>
            <p:spPr>
              <a:xfrm>
                <a:off x="43718235" y="15326168"/>
                <a:ext cx="8229600" cy="6594146"/>
              </a:xfrm>
              <a:prstGeom prst="rect">
                <a:avLst/>
              </a:prstGeom>
            </p:spPr>
          </p:pic>
          <p:pic>
            <p:nvPicPr>
              <p:cNvPr id="22" name="Picture 21">
                <a:extLst>
                  <a:ext uri="{FF2B5EF4-FFF2-40B4-BE49-F238E27FC236}">
                    <a16:creationId xmlns:a16="http://schemas.microsoft.com/office/drawing/2014/main" id="{91B01FD4-D707-4B0C-9731-A9123D2A1917}"/>
                  </a:ext>
                </a:extLst>
              </p:cNvPr>
              <p:cNvPicPr>
                <a:picLocks noChangeAspect="1"/>
              </p:cNvPicPr>
              <p:nvPr/>
            </p:nvPicPr>
            <p:blipFill>
              <a:blip r:embed="rId6"/>
              <a:stretch>
                <a:fillRect/>
              </a:stretch>
            </p:blipFill>
            <p:spPr>
              <a:xfrm>
                <a:off x="43718235" y="21817679"/>
                <a:ext cx="8229600" cy="6594147"/>
              </a:xfrm>
              <a:prstGeom prst="rect">
                <a:avLst/>
              </a:prstGeom>
            </p:spPr>
          </p:pic>
        </p:grpSp>
        <p:grpSp>
          <p:nvGrpSpPr>
            <p:cNvPr id="28" name="Group 27">
              <a:extLst>
                <a:ext uri="{FF2B5EF4-FFF2-40B4-BE49-F238E27FC236}">
                  <a16:creationId xmlns:a16="http://schemas.microsoft.com/office/drawing/2014/main" id="{7E8FE4EB-7966-4174-9B72-1EE665608DB5}"/>
                </a:ext>
              </a:extLst>
            </p:cNvPr>
            <p:cNvGrpSpPr/>
            <p:nvPr/>
          </p:nvGrpSpPr>
          <p:grpSpPr>
            <a:xfrm>
              <a:off x="23662605" y="5120020"/>
              <a:ext cx="7863840" cy="20667943"/>
              <a:chOff x="60761876" y="8372753"/>
              <a:chExt cx="8229600" cy="20667943"/>
            </a:xfrm>
          </p:grpSpPr>
          <p:sp>
            <p:nvSpPr>
              <p:cNvPr id="18" name="Rectangle 17">
                <a:extLst>
                  <a:ext uri="{FF2B5EF4-FFF2-40B4-BE49-F238E27FC236}">
                    <a16:creationId xmlns:a16="http://schemas.microsoft.com/office/drawing/2014/main" id="{C35D8426-3DF8-4449-9495-87B8C61D5A67}"/>
                  </a:ext>
                </a:extLst>
              </p:cNvPr>
              <p:cNvSpPr/>
              <p:nvPr/>
            </p:nvSpPr>
            <p:spPr>
              <a:xfrm>
                <a:off x="60761876" y="8372753"/>
                <a:ext cx="8229600" cy="206654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6908E847-0415-43C8-A705-4A794AF3A281}"/>
                  </a:ext>
                </a:extLst>
              </p:cNvPr>
              <p:cNvPicPr>
                <a:picLocks noChangeAspect="1"/>
              </p:cNvPicPr>
              <p:nvPr/>
            </p:nvPicPr>
            <p:blipFill>
              <a:blip r:embed="rId7"/>
              <a:stretch>
                <a:fillRect/>
              </a:stretch>
            </p:blipFill>
            <p:spPr>
              <a:xfrm>
                <a:off x="60761876" y="9397224"/>
                <a:ext cx="8229600" cy="6594145"/>
              </a:xfrm>
              <a:prstGeom prst="rect">
                <a:avLst/>
              </a:prstGeom>
            </p:spPr>
          </p:pic>
          <p:pic>
            <p:nvPicPr>
              <p:cNvPr id="20" name="Picture 19">
                <a:extLst>
                  <a:ext uri="{FF2B5EF4-FFF2-40B4-BE49-F238E27FC236}">
                    <a16:creationId xmlns:a16="http://schemas.microsoft.com/office/drawing/2014/main" id="{60AA0012-701B-4B6A-B731-4D7E85F15424}"/>
                  </a:ext>
                </a:extLst>
              </p:cNvPr>
              <p:cNvPicPr>
                <a:picLocks noChangeAspect="1"/>
              </p:cNvPicPr>
              <p:nvPr/>
            </p:nvPicPr>
            <p:blipFill>
              <a:blip r:embed="rId8"/>
              <a:stretch>
                <a:fillRect/>
              </a:stretch>
            </p:blipFill>
            <p:spPr>
              <a:xfrm>
                <a:off x="60761876" y="15852403"/>
                <a:ext cx="8229600" cy="6594147"/>
              </a:xfrm>
              <a:prstGeom prst="rect">
                <a:avLst/>
              </a:prstGeom>
            </p:spPr>
          </p:pic>
          <p:pic>
            <p:nvPicPr>
              <p:cNvPr id="23" name="Picture 22">
                <a:extLst>
                  <a:ext uri="{FF2B5EF4-FFF2-40B4-BE49-F238E27FC236}">
                    <a16:creationId xmlns:a16="http://schemas.microsoft.com/office/drawing/2014/main" id="{AE1340F4-E4F1-40E5-B21D-C5F6F709A5B2}"/>
                  </a:ext>
                </a:extLst>
              </p:cNvPr>
              <p:cNvPicPr>
                <a:picLocks noChangeAspect="1"/>
              </p:cNvPicPr>
              <p:nvPr/>
            </p:nvPicPr>
            <p:blipFill>
              <a:blip r:embed="rId9"/>
              <a:stretch>
                <a:fillRect/>
              </a:stretch>
            </p:blipFill>
            <p:spPr>
              <a:xfrm>
                <a:off x="60761876" y="22446550"/>
                <a:ext cx="8229600" cy="6594146"/>
              </a:xfrm>
              <a:prstGeom prst="rect">
                <a:avLst/>
              </a:prstGeom>
            </p:spPr>
          </p:pic>
        </p:grpSp>
      </p:grpSp>
      <p:graphicFrame>
        <p:nvGraphicFramePr>
          <p:cNvPr id="36" name="Table 35">
            <a:extLst>
              <a:ext uri="{FF2B5EF4-FFF2-40B4-BE49-F238E27FC236}">
                <a16:creationId xmlns:a16="http://schemas.microsoft.com/office/drawing/2014/main" id="{65DB2AC4-532A-411A-ACA2-8D7B385B110B}"/>
              </a:ext>
            </a:extLst>
          </p:cNvPr>
          <p:cNvGraphicFramePr>
            <a:graphicFrameLocks noGrp="1"/>
          </p:cNvGraphicFramePr>
          <p:nvPr>
            <p:extLst>
              <p:ext uri="{D42A27DB-BD31-4B8C-83A1-F6EECF244321}">
                <p14:modId xmlns:p14="http://schemas.microsoft.com/office/powerpoint/2010/main" val="3620075819"/>
              </p:ext>
            </p:extLst>
          </p:nvPr>
        </p:nvGraphicFramePr>
        <p:xfrm>
          <a:off x="13486218" y="29309916"/>
          <a:ext cx="15087600" cy="5781045"/>
        </p:xfrm>
        <a:graphic>
          <a:graphicData uri="http://schemas.openxmlformats.org/drawingml/2006/table">
            <a:tbl>
              <a:tblPr firstRow="1" bandRow="1">
                <a:tableStyleId>{8799B23B-EC83-4686-B30A-512413B5E67A}</a:tableStyleId>
              </a:tblPr>
              <a:tblGrid>
                <a:gridCol w="4917198">
                  <a:extLst>
                    <a:ext uri="{9D8B030D-6E8A-4147-A177-3AD203B41FA5}">
                      <a16:colId xmlns:a16="http://schemas.microsoft.com/office/drawing/2014/main" val="951531795"/>
                    </a:ext>
                  </a:extLst>
                </a:gridCol>
                <a:gridCol w="1316995">
                  <a:extLst>
                    <a:ext uri="{9D8B030D-6E8A-4147-A177-3AD203B41FA5}">
                      <a16:colId xmlns:a16="http://schemas.microsoft.com/office/drawing/2014/main" val="3424585381"/>
                    </a:ext>
                  </a:extLst>
                </a:gridCol>
                <a:gridCol w="1868346">
                  <a:extLst>
                    <a:ext uri="{9D8B030D-6E8A-4147-A177-3AD203B41FA5}">
                      <a16:colId xmlns:a16="http://schemas.microsoft.com/office/drawing/2014/main" val="3836558088"/>
                    </a:ext>
                  </a:extLst>
                </a:gridCol>
                <a:gridCol w="2101888">
                  <a:extLst>
                    <a:ext uri="{9D8B030D-6E8A-4147-A177-3AD203B41FA5}">
                      <a16:colId xmlns:a16="http://schemas.microsoft.com/office/drawing/2014/main" val="2425834028"/>
                    </a:ext>
                  </a:extLst>
                </a:gridCol>
                <a:gridCol w="509548">
                  <a:extLst>
                    <a:ext uri="{9D8B030D-6E8A-4147-A177-3AD203B41FA5}">
                      <a16:colId xmlns:a16="http://schemas.microsoft.com/office/drawing/2014/main" val="3228364459"/>
                    </a:ext>
                  </a:extLst>
                </a:gridCol>
                <a:gridCol w="1778315">
                  <a:extLst>
                    <a:ext uri="{9D8B030D-6E8A-4147-A177-3AD203B41FA5}">
                      <a16:colId xmlns:a16="http://schemas.microsoft.com/office/drawing/2014/main" val="2254635633"/>
                    </a:ext>
                  </a:extLst>
                </a:gridCol>
                <a:gridCol w="2595310">
                  <a:extLst>
                    <a:ext uri="{9D8B030D-6E8A-4147-A177-3AD203B41FA5}">
                      <a16:colId xmlns:a16="http://schemas.microsoft.com/office/drawing/2014/main" val="2987703400"/>
                    </a:ext>
                  </a:extLst>
                </a:gridCol>
              </a:tblGrid>
              <a:tr h="473272">
                <a:tc>
                  <a:txBody>
                    <a:bodyPr/>
                    <a:lstStyle/>
                    <a:p>
                      <a:endParaRPr lang="en-US" sz="2400" b="0" dirty="0">
                        <a:latin typeface="Ebrima" panose="02000000000000000000" pitchFamily="2" charset="0"/>
                        <a:ea typeface="Ebrima" panose="02000000000000000000" pitchFamily="2" charset="0"/>
                        <a:cs typeface="Ebrima" panose="02000000000000000000" pitchFamily="2"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2400" b="0" i="1" dirty="0">
                        <a:latin typeface="Ebrima" panose="02000000000000000000" pitchFamily="2" charset="0"/>
                        <a:ea typeface="Ebrima" panose="02000000000000000000" pitchFamily="2" charset="0"/>
                        <a:cs typeface="Ebrima" panose="02000000000000000000" pitchFamily="2"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ctr"/>
                      <a:r>
                        <a:rPr lang="en-US" sz="2400" b="1" dirty="0">
                          <a:latin typeface="Ebrima" panose="02000000000000000000" pitchFamily="2" charset="0"/>
                          <a:ea typeface="Ebrima" panose="02000000000000000000" pitchFamily="2" charset="0"/>
                          <a:cs typeface="Ebrima" panose="02000000000000000000" pitchFamily="2" charset="0"/>
                        </a:rPr>
                        <a:t>ATTACHMENT ANXIETY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sz="2400" b="0" i="1" dirty="0">
                        <a:latin typeface="Ebrima" panose="02000000000000000000" pitchFamily="2" charset="0"/>
                        <a:ea typeface="Ebrima" panose="02000000000000000000" pitchFamily="2" charset="0"/>
                        <a:cs typeface="Ebrima" panose="020000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2400" b="1" dirty="0">
                        <a:latin typeface="Ebrima" panose="02000000000000000000" pitchFamily="2" charset="0"/>
                        <a:ea typeface="Ebrima" panose="02000000000000000000" pitchFamily="2" charset="0"/>
                        <a:cs typeface="Ebrima" panose="02000000000000000000" pitchFamily="2"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ctr"/>
                      <a:r>
                        <a:rPr lang="en-US" sz="2400" b="1" dirty="0">
                          <a:latin typeface="Ebrima" panose="02000000000000000000" pitchFamily="2" charset="0"/>
                          <a:ea typeface="Ebrima" panose="02000000000000000000" pitchFamily="2" charset="0"/>
                          <a:cs typeface="Ebrima" panose="02000000000000000000" pitchFamily="2" charset="0"/>
                        </a:rPr>
                        <a:t>ATTACHMENT AVOIDANCE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sz="2400" b="0" i="1" dirty="0">
                        <a:latin typeface="Ebrima" panose="02000000000000000000" pitchFamily="2" charset="0"/>
                        <a:ea typeface="Ebrima" panose="02000000000000000000" pitchFamily="2" charset="0"/>
                        <a:cs typeface="Ebrima" panose="020000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95132457"/>
                  </a:ext>
                </a:extLst>
              </a:tr>
              <a:tr h="166387">
                <a:tc>
                  <a:txBody>
                    <a:bodyPr/>
                    <a:lstStyle/>
                    <a:p>
                      <a:r>
                        <a:rPr lang="en-US" sz="2400" b="1" dirty="0">
                          <a:latin typeface="Ebrima" panose="02000000000000000000" pitchFamily="2" charset="0"/>
                          <a:ea typeface="Ebrima" panose="02000000000000000000" pitchFamily="2" charset="0"/>
                          <a:cs typeface="Ebrima" panose="02000000000000000000" pitchFamily="2" charset="0"/>
                        </a:rPr>
                        <a:t>FAMILY PAIRING</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lang="en-US" sz="2400" b="1" i="1" dirty="0">
                          <a:latin typeface="Ebrima" panose="02000000000000000000" pitchFamily="2" charset="0"/>
                          <a:ea typeface="Ebrima" panose="02000000000000000000" pitchFamily="2" charset="0"/>
                          <a:cs typeface="Ebrima" panose="02000000000000000000" pitchFamily="2" charset="0"/>
                        </a:rPr>
                        <a:t>n</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2400" b="1" dirty="0">
                          <a:latin typeface="Ebrima" panose="02000000000000000000" pitchFamily="2" charset="0"/>
                          <a:ea typeface="Ebrima" panose="02000000000000000000" pitchFamily="2" charset="0"/>
                          <a:cs typeface="Ebrima" panose="02000000000000000000" pitchFamily="2" charset="0"/>
                        </a:rPr>
                        <a:t>Pearson’s </a:t>
                      </a:r>
                      <a:r>
                        <a:rPr lang="en-US" sz="2400" b="1" i="1" dirty="0">
                          <a:latin typeface="Ebrima" panose="02000000000000000000" pitchFamily="2" charset="0"/>
                          <a:ea typeface="Ebrima" panose="02000000000000000000" pitchFamily="2" charset="0"/>
                          <a:cs typeface="Ebrima" panose="02000000000000000000" pitchFamily="2" charset="0"/>
                        </a:rPr>
                        <a:t>r</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2400" b="1" i="1" dirty="0">
                          <a:latin typeface="Ebrima" panose="02000000000000000000" pitchFamily="2" charset="0"/>
                          <a:ea typeface="Ebrima" panose="02000000000000000000" pitchFamily="2" charset="0"/>
                          <a:cs typeface="Ebrima" panose="02000000000000000000" pitchFamily="2" charset="0"/>
                        </a:rPr>
                        <a:t>p</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2400" b="1" i="1" dirty="0">
                        <a:latin typeface="Ebrima" panose="02000000000000000000" pitchFamily="2" charset="0"/>
                        <a:ea typeface="Ebrima" panose="02000000000000000000" pitchFamily="2" charset="0"/>
                        <a:cs typeface="Ebrima" panose="02000000000000000000" pitchFamily="2"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r>
                        <a:rPr lang="en-US" sz="2400" b="1" dirty="0">
                          <a:latin typeface="Ebrima" panose="02000000000000000000" pitchFamily="2" charset="0"/>
                          <a:ea typeface="Ebrima" panose="02000000000000000000" pitchFamily="2" charset="0"/>
                          <a:cs typeface="Ebrima" panose="02000000000000000000" pitchFamily="2" charset="0"/>
                        </a:rPr>
                        <a:t>Pearson’s </a:t>
                      </a:r>
                      <a:r>
                        <a:rPr lang="en-US" sz="2400" b="1" i="1" dirty="0">
                          <a:latin typeface="Ebrima" panose="02000000000000000000" pitchFamily="2" charset="0"/>
                          <a:ea typeface="Ebrima" panose="02000000000000000000" pitchFamily="2" charset="0"/>
                          <a:cs typeface="Ebrima" panose="02000000000000000000" pitchFamily="2" charset="0"/>
                        </a:rPr>
                        <a:t>r</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2400" b="1" i="1" dirty="0">
                          <a:latin typeface="Ebrima" panose="02000000000000000000" pitchFamily="2" charset="0"/>
                          <a:ea typeface="Ebrima" panose="02000000000000000000" pitchFamily="2" charset="0"/>
                          <a:cs typeface="Ebrima" panose="02000000000000000000" pitchFamily="2" charset="0"/>
                        </a:rPr>
                        <a:t>p</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4317757"/>
                  </a:ext>
                </a:extLst>
              </a:tr>
              <a:tr h="510006">
                <a:tc>
                  <a:txBody>
                    <a:bodyPr/>
                    <a:lstStyle/>
                    <a:p>
                      <a:r>
                        <a:rPr lang="en-US" sz="2400" b="1" dirty="0">
                          <a:latin typeface="Ebrima" panose="02000000000000000000" pitchFamily="2" charset="0"/>
                          <a:ea typeface="Ebrima" panose="02000000000000000000" pitchFamily="2" charset="0"/>
                          <a:cs typeface="Ebrima" panose="02000000000000000000" pitchFamily="2" charset="0"/>
                        </a:rPr>
                        <a:t>participant-sibling</a:t>
                      </a:r>
                      <a:r>
                        <a:rPr lang="en-US" sz="2400" b="0" dirty="0">
                          <a:latin typeface="Ebrima" panose="02000000000000000000" pitchFamily="2" charset="0"/>
                          <a:ea typeface="Ebrima" panose="02000000000000000000" pitchFamily="2" charset="0"/>
                          <a:cs typeface="Ebrima" panose="02000000000000000000" pitchFamily="2" charset="0"/>
                        </a:rPr>
                        <a:t> (overall)</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l"/>
                      <a:r>
                        <a:rPr lang="en-US" sz="2400" b="0" i="0" dirty="0">
                          <a:latin typeface="Ebrima" panose="02000000000000000000" pitchFamily="2" charset="0"/>
                          <a:ea typeface="Ebrima" panose="02000000000000000000" pitchFamily="2" charset="0"/>
                          <a:cs typeface="Ebrima" panose="02000000000000000000" pitchFamily="2" charset="0"/>
                        </a:rPr>
                        <a:t>174</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2400" b="0" i="0" dirty="0">
                          <a:latin typeface="Ebrima" panose="02000000000000000000" pitchFamily="2" charset="0"/>
                          <a:ea typeface="Ebrima" panose="02000000000000000000" pitchFamily="2" charset="0"/>
                          <a:cs typeface="Ebrima" panose="02000000000000000000" pitchFamily="2" charset="0"/>
                        </a:rPr>
                        <a:t>.18</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2400" b="0" i="0" dirty="0">
                          <a:latin typeface="Ebrima" panose="02000000000000000000" pitchFamily="2" charset="0"/>
                          <a:ea typeface="Ebrima" panose="02000000000000000000" pitchFamily="2" charset="0"/>
                          <a:cs typeface="Ebrima" panose="02000000000000000000" pitchFamily="2" charset="0"/>
                        </a:rPr>
                        <a:t>.018</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en-US" sz="2400" b="0" i="0" dirty="0">
                        <a:latin typeface="Ebrima" panose="02000000000000000000" pitchFamily="2" charset="0"/>
                        <a:ea typeface="Ebrima" panose="02000000000000000000" pitchFamily="2" charset="0"/>
                        <a:cs typeface="Ebrima" panose="02000000000000000000" pitchFamily="2"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2400" b="0" i="0" dirty="0">
                          <a:latin typeface="Ebrima" panose="02000000000000000000" pitchFamily="2" charset="0"/>
                          <a:ea typeface="Ebrima" panose="02000000000000000000" pitchFamily="2" charset="0"/>
                          <a:cs typeface="Ebrima" panose="02000000000000000000" pitchFamily="2" charset="0"/>
                        </a:rPr>
                        <a:t>.11</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2400" b="0" i="0" dirty="0">
                          <a:latin typeface="Ebrima" panose="02000000000000000000" pitchFamily="2" charset="0"/>
                          <a:ea typeface="Ebrima" panose="02000000000000000000" pitchFamily="2" charset="0"/>
                          <a:cs typeface="Ebrima" panose="02000000000000000000" pitchFamily="2" charset="0"/>
                        </a:rPr>
                        <a:t>.140</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597287172"/>
                  </a:ext>
                </a:extLst>
              </a:tr>
              <a:tr h="393404">
                <a:tc>
                  <a:txBody>
                    <a:bodyPr/>
                    <a:lstStyle/>
                    <a:p>
                      <a:r>
                        <a:rPr lang="en-US" sz="2400" dirty="0">
                          <a:latin typeface="Ebrima" panose="02000000000000000000" pitchFamily="2" charset="0"/>
                          <a:ea typeface="Ebrima" panose="02000000000000000000" pitchFamily="2" charset="0"/>
                          <a:cs typeface="Ebrima" panose="02000000000000000000" pitchFamily="2" charset="0"/>
                        </a:rPr>
                        <a:t>sister-sister</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lang="en-US" sz="2400" dirty="0">
                          <a:latin typeface="Ebrima" panose="02000000000000000000" pitchFamily="2" charset="0"/>
                          <a:ea typeface="Ebrima" panose="02000000000000000000" pitchFamily="2" charset="0"/>
                          <a:cs typeface="Ebrima" panose="02000000000000000000" pitchFamily="2" charset="0"/>
                        </a:rPr>
                        <a:t>83</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2400" dirty="0">
                          <a:latin typeface="Ebrima" panose="02000000000000000000" pitchFamily="2" charset="0"/>
                          <a:ea typeface="Ebrima" panose="02000000000000000000" pitchFamily="2" charset="0"/>
                          <a:cs typeface="Ebrima" panose="02000000000000000000" pitchFamily="2" charset="0"/>
                        </a:rPr>
                        <a:t>.28</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2400" dirty="0">
                          <a:latin typeface="Ebrima" panose="02000000000000000000" pitchFamily="2" charset="0"/>
                          <a:ea typeface="Ebrima" panose="02000000000000000000" pitchFamily="2" charset="0"/>
                          <a:cs typeface="Ebrima" panose="02000000000000000000" pitchFamily="2" charset="0"/>
                        </a:rPr>
                        <a:t>.012</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2400" dirty="0">
                        <a:latin typeface="Ebrima" panose="02000000000000000000" pitchFamily="2" charset="0"/>
                        <a:ea typeface="Ebrima" panose="02000000000000000000" pitchFamily="2" charset="0"/>
                        <a:cs typeface="Ebrima" panose="02000000000000000000" pitchFamily="2"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2400" dirty="0">
                          <a:latin typeface="Ebrima" panose="02000000000000000000" pitchFamily="2" charset="0"/>
                          <a:ea typeface="Ebrima" panose="02000000000000000000" pitchFamily="2" charset="0"/>
                          <a:cs typeface="Ebrima" panose="02000000000000000000" pitchFamily="2" charset="0"/>
                        </a:rPr>
                        <a:t>.12</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2400" dirty="0">
                          <a:latin typeface="Ebrima" panose="02000000000000000000" pitchFamily="2" charset="0"/>
                          <a:ea typeface="Ebrima" panose="02000000000000000000" pitchFamily="2" charset="0"/>
                          <a:cs typeface="Ebrima" panose="02000000000000000000" pitchFamily="2" charset="0"/>
                        </a:rPr>
                        <a:t>.281</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03929984"/>
                  </a:ext>
                </a:extLst>
              </a:tr>
              <a:tr h="302905">
                <a:tc>
                  <a:txBody>
                    <a:bodyPr/>
                    <a:lstStyle/>
                    <a:p>
                      <a:r>
                        <a:rPr lang="en-US" sz="2400" dirty="0">
                          <a:latin typeface="Ebrima" panose="02000000000000000000" pitchFamily="2" charset="0"/>
                          <a:ea typeface="Ebrima" panose="02000000000000000000" pitchFamily="2" charset="0"/>
                          <a:cs typeface="Ebrima" panose="02000000000000000000" pitchFamily="2" charset="0"/>
                        </a:rPr>
                        <a:t>brother-brother</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lang="en-US" sz="2400" dirty="0">
                          <a:latin typeface="Ebrima" panose="02000000000000000000" pitchFamily="2" charset="0"/>
                          <a:ea typeface="Ebrima" panose="02000000000000000000" pitchFamily="2" charset="0"/>
                          <a:cs typeface="Ebrima" panose="02000000000000000000" pitchFamily="2" charset="0"/>
                        </a:rPr>
                        <a:t>17</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2400" dirty="0">
                          <a:latin typeface="Ebrima" panose="02000000000000000000" pitchFamily="2" charset="0"/>
                          <a:ea typeface="Ebrima" panose="02000000000000000000" pitchFamily="2" charset="0"/>
                          <a:cs typeface="Ebrima" panose="02000000000000000000" pitchFamily="2" charset="0"/>
                        </a:rPr>
                        <a:t>-.20</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2400" dirty="0">
                          <a:latin typeface="Ebrima" panose="02000000000000000000" pitchFamily="2" charset="0"/>
                          <a:ea typeface="Ebrima" panose="02000000000000000000" pitchFamily="2" charset="0"/>
                          <a:cs typeface="Ebrima" panose="02000000000000000000" pitchFamily="2" charset="0"/>
                        </a:rPr>
                        <a:t>.446</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2400" dirty="0">
                        <a:latin typeface="Ebrima" panose="02000000000000000000" pitchFamily="2" charset="0"/>
                        <a:ea typeface="Ebrima" panose="02000000000000000000" pitchFamily="2" charset="0"/>
                        <a:cs typeface="Ebrima" panose="02000000000000000000" pitchFamily="2"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2400" dirty="0">
                          <a:latin typeface="Ebrima" panose="02000000000000000000" pitchFamily="2" charset="0"/>
                          <a:ea typeface="Ebrima" panose="02000000000000000000" pitchFamily="2" charset="0"/>
                          <a:cs typeface="Ebrima" panose="02000000000000000000" pitchFamily="2" charset="0"/>
                        </a:rPr>
                        <a:t>-.25</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2400" dirty="0">
                          <a:latin typeface="Ebrima" panose="02000000000000000000" pitchFamily="2" charset="0"/>
                          <a:ea typeface="Ebrima" panose="02000000000000000000" pitchFamily="2" charset="0"/>
                          <a:cs typeface="Ebrima" panose="02000000000000000000" pitchFamily="2" charset="0"/>
                        </a:rPr>
                        <a:t>.328</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30934397"/>
                  </a:ext>
                </a:extLst>
              </a:tr>
              <a:tr h="507643">
                <a:tc>
                  <a:txBody>
                    <a:bodyPr/>
                    <a:lstStyle/>
                    <a:p>
                      <a:r>
                        <a:rPr lang="en-US" sz="2400" dirty="0">
                          <a:latin typeface="Ebrima" panose="02000000000000000000" pitchFamily="2" charset="0"/>
                          <a:ea typeface="Ebrima" panose="02000000000000000000" pitchFamily="2" charset="0"/>
                          <a:cs typeface="Ebrima" panose="02000000000000000000" pitchFamily="2" charset="0"/>
                        </a:rPr>
                        <a:t>brother-sister</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lang="en-US" sz="2400" dirty="0">
                          <a:latin typeface="Ebrima" panose="02000000000000000000" pitchFamily="2" charset="0"/>
                          <a:ea typeface="Ebrima" panose="02000000000000000000" pitchFamily="2" charset="0"/>
                          <a:cs typeface="Ebrima" panose="02000000000000000000" pitchFamily="2" charset="0"/>
                        </a:rPr>
                        <a:t>74</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2400" dirty="0">
                          <a:latin typeface="Ebrima" panose="02000000000000000000" pitchFamily="2" charset="0"/>
                          <a:ea typeface="Ebrima" panose="02000000000000000000" pitchFamily="2" charset="0"/>
                          <a:cs typeface="Ebrima" panose="02000000000000000000" pitchFamily="2" charset="0"/>
                        </a:rPr>
                        <a:t>.15</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2400" dirty="0">
                          <a:latin typeface="Ebrima" panose="02000000000000000000" pitchFamily="2" charset="0"/>
                          <a:ea typeface="Ebrima" panose="02000000000000000000" pitchFamily="2" charset="0"/>
                          <a:cs typeface="Ebrima" panose="02000000000000000000" pitchFamily="2" charset="0"/>
                        </a:rPr>
                        <a:t>.189</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2400" dirty="0">
                        <a:latin typeface="Ebrima" panose="02000000000000000000" pitchFamily="2" charset="0"/>
                        <a:ea typeface="Ebrima" panose="02000000000000000000" pitchFamily="2" charset="0"/>
                        <a:cs typeface="Ebrima" panose="02000000000000000000" pitchFamily="2"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2400" dirty="0">
                          <a:latin typeface="Ebrima" panose="02000000000000000000" pitchFamily="2" charset="0"/>
                          <a:ea typeface="Ebrima" panose="02000000000000000000" pitchFamily="2" charset="0"/>
                          <a:cs typeface="Ebrima" panose="02000000000000000000" pitchFamily="2" charset="0"/>
                        </a:rPr>
                        <a:t>.19</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2400" dirty="0">
                          <a:latin typeface="Ebrima" panose="02000000000000000000" pitchFamily="2" charset="0"/>
                          <a:ea typeface="Ebrima" panose="02000000000000000000" pitchFamily="2" charset="0"/>
                          <a:cs typeface="Ebrima" panose="02000000000000000000" pitchFamily="2" charset="0"/>
                        </a:rPr>
                        <a:t>.102</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52016276"/>
                  </a:ext>
                </a:extLst>
              </a:tr>
              <a:tr h="536831">
                <a:tc>
                  <a:txBody>
                    <a:bodyPr/>
                    <a:lstStyle/>
                    <a:p>
                      <a:r>
                        <a:rPr lang="en-US" sz="2400" b="1" dirty="0">
                          <a:latin typeface="Ebrima" panose="02000000000000000000" pitchFamily="2" charset="0"/>
                          <a:ea typeface="Ebrima" panose="02000000000000000000" pitchFamily="2" charset="0"/>
                          <a:cs typeface="Ebrima" panose="02000000000000000000" pitchFamily="2" charset="0"/>
                        </a:rPr>
                        <a:t>participant-mother</a:t>
                      </a:r>
                      <a:r>
                        <a:rPr lang="en-US" sz="2400" dirty="0">
                          <a:latin typeface="Ebrima" panose="02000000000000000000" pitchFamily="2" charset="0"/>
                          <a:ea typeface="Ebrima" panose="02000000000000000000" pitchFamily="2" charset="0"/>
                          <a:cs typeface="Ebrima" panose="02000000000000000000" pitchFamily="2" charset="0"/>
                        </a:rPr>
                        <a:t> (overall)</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l"/>
                      <a:r>
                        <a:rPr lang="en-US" sz="2400" dirty="0">
                          <a:latin typeface="Ebrima" panose="02000000000000000000" pitchFamily="2" charset="0"/>
                          <a:ea typeface="Ebrima" panose="02000000000000000000" pitchFamily="2" charset="0"/>
                          <a:cs typeface="Ebrima" panose="02000000000000000000" pitchFamily="2" charset="0"/>
                        </a:rPr>
                        <a:t>210/217</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2400" dirty="0">
                          <a:latin typeface="Ebrima" panose="02000000000000000000" pitchFamily="2" charset="0"/>
                          <a:ea typeface="Ebrima" panose="02000000000000000000" pitchFamily="2" charset="0"/>
                          <a:cs typeface="Ebrima" panose="02000000000000000000" pitchFamily="2" charset="0"/>
                        </a:rPr>
                        <a:t>.13</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2400" dirty="0">
                          <a:latin typeface="Ebrima" panose="02000000000000000000" pitchFamily="2" charset="0"/>
                          <a:ea typeface="Ebrima" panose="02000000000000000000" pitchFamily="2" charset="0"/>
                          <a:cs typeface="Ebrima" panose="02000000000000000000" pitchFamily="2" charset="0"/>
                        </a:rPr>
                        <a:t>.052</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en-US" sz="2400" dirty="0">
                        <a:latin typeface="Ebrima" panose="02000000000000000000" pitchFamily="2" charset="0"/>
                        <a:ea typeface="Ebrima" panose="02000000000000000000" pitchFamily="2" charset="0"/>
                        <a:cs typeface="Ebrima" panose="02000000000000000000" pitchFamily="2"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2400" dirty="0">
                          <a:latin typeface="Ebrima" panose="02000000000000000000" pitchFamily="2" charset="0"/>
                          <a:ea typeface="Ebrima" panose="02000000000000000000" pitchFamily="2" charset="0"/>
                          <a:cs typeface="Ebrima" panose="02000000000000000000" pitchFamily="2" charset="0"/>
                        </a:rPr>
                        <a:t>.02</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2400" dirty="0">
                          <a:latin typeface="Ebrima" panose="02000000000000000000" pitchFamily="2" charset="0"/>
                          <a:ea typeface="Ebrima" panose="02000000000000000000" pitchFamily="2" charset="0"/>
                          <a:cs typeface="Ebrima" panose="02000000000000000000" pitchFamily="2" charset="0"/>
                        </a:rPr>
                        <a:t>.725</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950836117"/>
                  </a:ext>
                </a:extLst>
              </a:tr>
              <a:tr h="552893">
                <a:tc>
                  <a:txBody>
                    <a:bodyPr/>
                    <a:lstStyle/>
                    <a:p>
                      <a:r>
                        <a:rPr lang="en-US" sz="2400" dirty="0">
                          <a:latin typeface="Ebrima" panose="02000000000000000000" pitchFamily="2" charset="0"/>
                          <a:ea typeface="Ebrima" panose="02000000000000000000" pitchFamily="2" charset="0"/>
                          <a:cs typeface="Ebrima" panose="02000000000000000000" pitchFamily="2" charset="0"/>
                        </a:rPr>
                        <a:t>daughter-mother</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lang="en-US" sz="2400" dirty="0">
                          <a:latin typeface="Ebrima" panose="02000000000000000000" pitchFamily="2" charset="0"/>
                          <a:ea typeface="Ebrima" panose="02000000000000000000" pitchFamily="2" charset="0"/>
                          <a:cs typeface="Ebrima" panose="02000000000000000000" pitchFamily="2" charset="0"/>
                        </a:rPr>
                        <a:t>156/163</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2400" dirty="0">
                          <a:latin typeface="Ebrima" panose="02000000000000000000" pitchFamily="2" charset="0"/>
                          <a:ea typeface="Ebrima" panose="02000000000000000000" pitchFamily="2" charset="0"/>
                          <a:cs typeface="Ebrima" panose="02000000000000000000" pitchFamily="2" charset="0"/>
                        </a:rPr>
                        <a:t>.09</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2400" dirty="0">
                          <a:latin typeface="Ebrima" panose="02000000000000000000" pitchFamily="2" charset="0"/>
                          <a:ea typeface="Ebrima" panose="02000000000000000000" pitchFamily="2" charset="0"/>
                          <a:cs typeface="Ebrima" panose="02000000000000000000" pitchFamily="2" charset="0"/>
                        </a:rPr>
                        <a:t>.258</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2400" dirty="0">
                        <a:latin typeface="Ebrima" panose="02000000000000000000" pitchFamily="2" charset="0"/>
                        <a:ea typeface="Ebrima" panose="02000000000000000000" pitchFamily="2" charset="0"/>
                        <a:cs typeface="Ebrima" panose="02000000000000000000" pitchFamily="2"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2400" dirty="0">
                          <a:latin typeface="Ebrima" panose="02000000000000000000" pitchFamily="2" charset="0"/>
                          <a:ea typeface="Ebrima" panose="02000000000000000000" pitchFamily="2" charset="0"/>
                          <a:cs typeface="Ebrima" panose="02000000000000000000" pitchFamily="2" charset="0"/>
                        </a:rPr>
                        <a:t>.01</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2400" dirty="0">
                          <a:latin typeface="Ebrima" panose="02000000000000000000" pitchFamily="2" charset="0"/>
                          <a:ea typeface="Ebrima" panose="02000000000000000000" pitchFamily="2" charset="0"/>
                          <a:cs typeface="Ebrima" panose="02000000000000000000" pitchFamily="2" charset="0"/>
                        </a:rPr>
                        <a:t>.928</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36090004"/>
                  </a:ext>
                </a:extLst>
              </a:tr>
              <a:tr h="361507">
                <a:tc>
                  <a:txBody>
                    <a:bodyPr/>
                    <a:lstStyle/>
                    <a:p>
                      <a:r>
                        <a:rPr lang="en-US" sz="2400" dirty="0">
                          <a:latin typeface="Ebrima" panose="02000000000000000000" pitchFamily="2" charset="0"/>
                          <a:ea typeface="Ebrima" panose="02000000000000000000" pitchFamily="2" charset="0"/>
                          <a:cs typeface="Ebrima" panose="02000000000000000000" pitchFamily="2" charset="0"/>
                        </a:rPr>
                        <a:t>son-mother</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lang="en-US" sz="2400" dirty="0">
                          <a:latin typeface="Ebrima" panose="02000000000000000000" pitchFamily="2" charset="0"/>
                          <a:ea typeface="Ebrima" panose="02000000000000000000" pitchFamily="2" charset="0"/>
                          <a:cs typeface="Ebrima" panose="02000000000000000000" pitchFamily="2" charset="0"/>
                        </a:rPr>
                        <a:t>53</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2400" dirty="0">
                          <a:latin typeface="Ebrima" panose="02000000000000000000" pitchFamily="2" charset="0"/>
                          <a:ea typeface="Ebrima" panose="02000000000000000000" pitchFamily="2" charset="0"/>
                          <a:cs typeface="Ebrima" panose="02000000000000000000" pitchFamily="2" charset="0"/>
                        </a:rPr>
                        <a:t>.31</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2400" dirty="0">
                          <a:latin typeface="Ebrima" panose="02000000000000000000" pitchFamily="2" charset="0"/>
                          <a:ea typeface="Ebrima" panose="02000000000000000000" pitchFamily="2" charset="0"/>
                          <a:cs typeface="Ebrima" panose="02000000000000000000" pitchFamily="2" charset="0"/>
                        </a:rPr>
                        <a:t>.026</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2400" dirty="0">
                        <a:latin typeface="Ebrima" panose="02000000000000000000" pitchFamily="2" charset="0"/>
                        <a:ea typeface="Ebrima" panose="02000000000000000000" pitchFamily="2" charset="0"/>
                        <a:cs typeface="Ebrima" panose="02000000000000000000" pitchFamily="2"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2400" dirty="0">
                          <a:latin typeface="Ebrima" panose="02000000000000000000" pitchFamily="2" charset="0"/>
                          <a:ea typeface="Ebrima" panose="02000000000000000000" pitchFamily="2" charset="0"/>
                          <a:cs typeface="Ebrima" panose="02000000000000000000" pitchFamily="2" charset="0"/>
                        </a:rPr>
                        <a:t>.12</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2400" dirty="0">
                          <a:latin typeface="Ebrima" panose="02000000000000000000" pitchFamily="2" charset="0"/>
                          <a:ea typeface="Ebrima" panose="02000000000000000000" pitchFamily="2" charset="0"/>
                          <a:cs typeface="Ebrima" panose="02000000000000000000" pitchFamily="2" charset="0"/>
                        </a:rPr>
                        <a:t>.375</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804418496"/>
                  </a:ext>
                </a:extLst>
              </a:tr>
              <a:tr h="457200">
                <a:tc>
                  <a:txBody>
                    <a:bodyPr/>
                    <a:lstStyle/>
                    <a:p>
                      <a:r>
                        <a:rPr lang="en-US" sz="2400" b="1" dirty="0">
                          <a:latin typeface="Ebrima" panose="02000000000000000000" pitchFamily="2" charset="0"/>
                          <a:ea typeface="Ebrima" panose="02000000000000000000" pitchFamily="2" charset="0"/>
                          <a:cs typeface="Ebrima" panose="02000000000000000000" pitchFamily="2" charset="0"/>
                        </a:rPr>
                        <a:t>participant-father</a:t>
                      </a:r>
                      <a:r>
                        <a:rPr lang="en-US" sz="2400" dirty="0">
                          <a:latin typeface="Ebrima" panose="02000000000000000000" pitchFamily="2" charset="0"/>
                          <a:ea typeface="Ebrima" panose="02000000000000000000" pitchFamily="2" charset="0"/>
                          <a:cs typeface="Ebrima" panose="02000000000000000000" pitchFamily="2" charset="0"/>
                        </a:rPr>
                        <a:t> (overall)</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l"/>
                      <a:r>
                        <a:rPr lang="en-US" sz="2400" dirty="0">
                          <a:latin typeface="Ebrima" panose="02000000000000000000" pitchFamily="2" charset="0"/>
                          <a:ea typeface="Ebrima" panose="02000000000000000000" pitchFamily="2" charset="0"/>
                          <a:cs typeface="Ebrima" panose="02000000000000000000" pitchFamily="2" charset="0"/>
                        </a:rPr>
                        <a:t>147</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2400" dirty="0">
                          <a:latin typeface="Ebrima" panose="02000000000000000000" pitchFamily="2" charset="0"/>
                          <a:ea typeface="Ebrima" panose="02000000000000000000" pitchFamily="2" charset="0"/>
                          <a:cs typeface="Ebrima" panose="02000000000000000000" pitchFamily="2" charset="0"/>
                        </a:rPr>
                        <a:t>.00</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2400" dirty="0">
                          <a:latin typeface="Ebrima" panose="02000000000000000000" pitchFamily="2" charset="0"/>
                          <a:ea typeface="Ebrima" panose="02000000000000000000" pitchFamily="2" charset="0"/>
                          <a:cs typeface="Ebrima" panose="02000000000000000000" pitchFamily="2" charset="0"/>
                        </a:rPr>
                        <a:t>.989</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en-US" sz="2400" dirty="0">
                        <a:latin typeface="Ebrima" panose="02000000000000000000" pitchFamily="2" charset="0"/>
                        <a:ea typeface="Ebrima" panose="02000000000000000000" pitchFamily="2" charset="0"/>
                        <a:cs typeface="Ebrima" panose="02000000000000000000" pitchFamily="2"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2400" dirty="0">
                          <a:latin typeface="Ebrima" panose="02000000000000000000" pitchFamily="2" charset="0"/>
                          <a:ea typeface="Ebrima" panose="02000000000000000000" pitchFamily="2" charset="0"/>
                          <a:cs typeface="Ebrima" panose="02000000000000000000" pitchFamily="2" charset="0"/>
                        </a:rPr>
                        <a:t>.07</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2400" dirty="0">
                          <a:latin typeface="Ebrima" panose="02000000000000000000" pitchFamily="2" charset="0"/>
                          <a:ea typeface="Ebrima" panose="02000000000000000000" pitchFamily="2" charset="0"/>
                          <a:cs typeface="Ebrima" panose="02000000000000000000" pitchFamily="2" charset="0"/>
                        </a:rPr>
                        <a:t>.436</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600724249"/>
                  </a:ext>
                </a:extLst>
              </a:tr>
              <a:tr h="425443">
                <a:tc>
                  <a:txBody>
                    <a:bodyPr/>
                    <a:lstStyle/>
                    <a:p>
                      <a:r>
                        <a:rPr lang="en-US" sz="2400" dirty="0">
                          <a:latin typeface="Ebrima" panose="02000000000000000000" pitchFamily="2" charset="0"/>
                          <a:ea typeface="Ebrima" panose="02000000000000000000" pitchFamily="2" charset="0"/>
                          <a:cs typeface="Ebrima" panose="02000000000000000000" pitchFamily="2" charset="0"/>
                        </a:rPr>
                        <a:t>daughter-father</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lang="en-US" sz="2400" dirty="0">
                          <a:latin typeface="Ebrima" panose="02000000000000000000" pitchFamily="2" charset="0"/>
                          <a:ea typeface="Ebrima" panose="02000000000000000000" pitchFamily="2" charset="0"/>
                          <a:cs typeface="Ebrima" panose="02000000000000000000" pitchFamily="2" charset="0"/>
                        </a:rPr>
                        <a:t>105/106</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2400" dirty="0">
                          <a:latin typeface="Ebrima" panose="02000000000000000000" pitchFamily="2" charset="0"/>
                          <a:ea typeface="Ebrima" panose="02000000000000000000" pitchFamily="2" charset="0"/>
                          <a:cs typeface="Ebrima" panose="02000000000000000000" pitchFamily="2" charset="0"/>
                        </a:rPr>
                        <a:t>-.06</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2400" dirty="0">
                          <a:latin typeface="Ebrima" panose="02000000000000000000" pitchFamily="2" charset="0"/>
                          <a:ea typeface="Ebrima" panose="02000000000000000000" pitchFamily="2" charset="0"/>
                          <a:cs typeface="Ebrima" panose="02000000000000000000" pitchFamily="2" charset="0"/>
                        </a:rPr>
                        <a:t>.563</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2400" dirty="0">
                        <a:latin typeface="Ebrima" panose="02000000000000000000" pitchFamily="2" charset="0"/>
                        <a:ea typeface="Ebrima" panose="02000000000000000000" pitchFamily="2" charset="0"/>
                        <a:cs typeface="Ebrima" panose="02000000000000000000" pitchFamily="2"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2400" dirty="0">
                          <a:latin typeface="Ebrima" panose="02000000000000000000" pitchFamily="2" charset="0"/>
                          <a:ea typeface="Ebrima" panose="02000000000000000000" pitchFamily="2" charset="0"/>
                          <a:cs typeface="Ebrima" panose="02000000000000000000" pitchFamily="2" charset="0"/>
                        </a:rPr>
                        <a:t>.06</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2400" dirty="0">
                          <a:latin typeface="Ebrima" panose="02000000000000000000" pitchFamily="2" charset="0"/>
                          <a:ea typeface="Ebrima" panose="02000000000000000000" pitchFamily="2" charset="0"/>
                          <a:cs typeface="Ebrima" panose="02000000000000000000" pitchFamily="2" charset="0"/>
                        </a:rPr>
                        <a:t>.529</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94595457"/>
                  </a:ext>
                </a:extLst>
              </a:tr>
              <a:tr h="425443">
                <a:tc>
                  <a:txBody>
                    <a:bodyPr/>
                    <a:lstStyle/>
                    <a:p>
                      <a:r>
                        <a:rPr lang="en-US" sz="2400" dirty="0">
                          <a:latin typeface="Ebrima" panose="02000000000000000000" pitchFamily="2" charset="0"/>
                          <a:ea typeface="Ebrima" panose="02000000000000000000" pitchFamily="2" charset="0"/>
                          <a:cs typeface="Ebrima" panose="02000000000000000000" pitchFamily="2" charset="0"/>
                        </a:rPr>
                        <a:t>son-father</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lang="en-US" sz="2400" dirty="0">
                          <a:latin typeface="Ebrima" panose="02000000000000000000" pitchFamily="2" charset="0"/>
                          <a:ea typeface="Ebrima" panose="02000000000000000000" pitchFamily="2" charset="0"/>
                          <a:cs typeface="Ebrima" panose="02000000000000000000" pitchFamily="2" charset="0"/>
                        </a:rPr>
                        <a:t>41/42</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2400" dirty="0">
                          <a:latin typeface="Ebrima" panose="02000000000000000000" pitchFamily="2" charset="0"/>
                          <a:ea typeface="Ebrima" panose="02000000000000000000" pitchFamily="2" charset="0"/>
                          <a:cs typeface="Ebrima" panose="02000000000000000000" pitchFamily="2" charset="0"/>
                        </a:rPr>
                        <a:t>.08</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2400" dirty="0">
                          <a:latin typeface="Ebrima" panose="02000000000000000000" pitchFamily="2" charset="0"/>
                          <a:ea typeface="Ebrima" panose="02000000000000000000" pitchFamily="2" charset="0"/>
                          <a:cs typeface="Ebrima" panose="02000000000000000000" pitchFamily="2" charset="0"/>
                        </a:rPr>
                        <a:t>.635</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2400" dirty="0">
                        <a:latin typeface="Ebrima" panose="02000000000000000000" pitchFamily="2" charset="0"/>
                        <a:ea typeface="Ebrima" panose="02000000000000000000" pitchFamily="2" charset="0"/>
                        <a:cs typeface="Ebrima" panose="02000000000000000000" pitchFamily="2"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2400" dirty="0">
                          <a:latin typeface="Ebrima" panose="02000000000000000000" pitchFamily="2" charset="0"/>
                          <a:ea typeface="Ebrima" panose="02000000000000000000" pitchFamily="2" charset="0"/>
                          <a:cs typeface="Ebrima" panose="02000000000000000000" pitchFamily="2" charset="0"/>
                        </a:rPr>
                        <a:t>.13</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2400" dirty="0">
                          <a:latin typeface="Ebrima" panose="02000000000000000000" pitchFamily="2" charset="0"/>
                          <a:ea typeface="Ebrima" panose="02000000000000000000" pitchFamily="2" charset="0"/>
                          <a:cs typeface="Ebrima" panose="02000000000000000000" pitchFamily="2" charset="0"/>
                        </a:rPr>
                        <a:t>.408</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22792725"/>
                  </a:ext>
                </a:extLst>
              </a:tr>
            </a:tbl>
          </a:graphicData>
        </a:graphic>
      </p:graphicFrame>
    </p:spTree>
    <p:extLst>
      <p:ext uri="{BB962C8B-B14F-4D97-AF65-F5344CB8AC3E}">
        <p14:creationId xmlns:p14="http://schemas.microsoft.com/office/powerpoint/2010/main" val="287964123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1915</TotalTime>
  <Words>1690</Words>
  <Application>Microsoft Office PowerPoint</Application>
  <PresentationFormat>Custom</PresentationFormat>
  <Paragraphs>148</Paragraphs>
  <Slides>1</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vt:i4>
      </vt:variant>
    </vt:vector>
  </HeadingPairs>
  <TitlesOfParts>
    <vt:vector size="9" baseType="lpstr">
      <vt:lpstr>Arial</vt:lpstr>
      <vt:lpstr>Calibri</vt:lpstr>
      <vt:lpstr>Calibri Light</vt:lpstr>
      <vt:lpstr>Corbel</vt:lpstr>
      <vt:lpstr>Ebrima</vt:lpstr>
      <vt:lpstr>Times New Roman</vt:lpstr>
      <vt:lpstr>Wingdings 2</vt:lpstr>
      <vt:lpstr>Office Theme</vt:lpstr>
      <vt:lpstr>PowerPoint Presentation</vt:lpstr>
    </vt:vector>
  </TitlesOfParts>
  <Company>UW-Eau Claire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Richmond, Caitlin Rose</dc:creator>
  <cp:lastModifiedBy>Sargent, Kieran Gregory</cp:lastModifiedBy>
  <cp:revision>230</cp:revision>
  <cp:lastPrinted>2018-04-30T16:54:47Z</cp:lastPrinted>
  <dcterms:created xsi:type="dcterms:W3CDTF">2017-03-31T16:13:22Z</dcterms:created>
  <dcterms:modified xsi:type="dcterms:W3CDTF">2018-11-21T18:46:04Z</dcterms:modified>
</cp:coreProperties>
</file>