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varScale="1">
        <p:scale>
          <a:sx n="12" d="100"/>
          <a:sy n="12" d="100"/>
        </p:scale>
        <p:origin x="150" y="16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E2B889-1611-40B4-8D55-6E6FED0161DC}" type="datetimeFigureOut">
              <a:rPr lang="en-US" smtClean="0"/>
              <a:t>4/25/2018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6CAE19-A2DE-4929-9744-DC818F594262}" type="slidenum">
              <a:rPr lang="en-US" smtClean="0"/>
              <a:t>‹#›</a:t>
            </a:fld>
            <a:endParaRPr lang="en-US"/>
          </a:p>
        </p:txBody>
      </p:sp>
    </p:spTree>
    <p:extLst>
      <p:ext uri="{BB962C8B-B14F-4D97-AF65-F5344CB8AC3E}">
        <p14:creationId xmlns:p14="http://schemas.microsoft.com/office/powerpoint/2010/main" val="1060173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6CAE19-A2DE-4929-9744-DC818F594262}" type="slidenum">
              <a:rPr lang="en-US" smtClean="0"/>
              <a:t>1</a:t>
            </a:fld>
            <a:endParaRPr lang="en-US"/>
          </a:p>
        </p:txBody>
      </p:sp>
    </p:spTree>
    <p:extLst>
      <p:ext uri="{BB962C8B-B14F-4D97-AF65-F5344CB8AC3E}">
        <p14:creationId xmlns:p14="http://schemas.microsoft.com/office/powerpoint/2010/main" val="440304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p:cNvSpPr>
            <a:spLocks noGrp="1"/>
          </p:cNvSpPr>
          <p:nvPr>
            <p:ph type="ctrTitle"/>
          </p:nvPr>
        </p:nvSpPr>
        <p:spPr>
          <a:xfrm>
            <a:off x="2038407" y="2010332"/>
            <a:ext cx="25333344" cy="2690886"/>
          </a:xfrm>
        </p:spPr>
        <p:txBody>
          <a:bodyPr>
            <a:noAutofit/>
          </a:bodyPr>
          <a:lstStyle/>
          <a:p>
            <a:pPr algn="l"/>
            <a:r>
              <a:rPr lang="en-US" sz="9600" dirty="0">
                <a:latin typeface="Calibri" panose="020F0502020204030204" pitchFamily="34" charset="0"/>
                <a:ea typeface="Calibri" panose="020F0502020204030204" pitchFamily="34" charset="0"/>
                <a:cs typeface="Times New Roman" panose="02020603050405020304" pitchFamily="18" charset="0"/>
              </a:rPr>
              <a:t>Utilization of Literature-Based Strategies </a:t>
            </a:r>
            <a:br>
              <a:rPr lang="en-US" sz="9600" dirty="0">
                <a:latin typeface="Calibri" panose="020F0502020204030204" pitchFamily="34" charset="0"/>
                <a:ea typeface="Calibri" panose="020F0502020204030204" pitchFamily="34" charset="0"/>
                <a:cs typeface="Times New Roman" panose="02020603050405020304" pitchFamily="18" charset="0"/>
              </a:rPr>
            </a:br>
            <a:r>
              <a:rPr lang="en-US" sz="9600" dirty="0">
                <a:latin typeface="Calibri" panose="020F0502020204030204" pitchFamily="34" charset="0"/>
                <a:ea typeface="Calibri" panose="020F0502020204030204" pitchFamily="34" charset="0"/>
                <a:cs typeface="Times New Roman" panose="02020603050405020304" pitchFamily="18" charset="0"/>
              </a:rPr>
              <a:t>to Promote Nursing Student Success </a:t>
            </a:r>
            <a:endParaRPr lang="en-US" sz="14300" dirty="0">
              <a:latin typeface="Minion Pro" panose="02040503050306020203" pitchFamily="18" charset="0"/>
            </a:endParaRPr>
          </a:p>
        </p:txBody>
      </p:sp>
      <p:sp>
        <p:nvSpPr>
          <p:cNvPr id="43" name="Title 1"/>
          <p:cNvSpPr txBox="1">
            <a:spLocks/>
          </p:cNvSpPr>
          <p:nvPr/>
        </p:nvSpPr>
        <p:spPr>
          <a:xfrm>
            <a:off x="2038407" y="4441471"/>
            <a:ext cx="16681851" cy="245077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600" dirty="0">
                <a:solidFill>
                  <a:schemeClr val="bg1">
                    <a:lumMod val="50000"/>
                  </a:schemeClr>
                </a:solidFill>
                <a:latin typeface="Minion Pro" panose="02040503050306020203" pitchFamily="18" charset="0"/>
              </a:rPr>
              <a:t>Kimberly </a:t>
            </a:r>
            <a:r>
              <a:rPr lang="en-US" sz="3600" dirty="0" smtClean="0">
                <a:solidFill>
                  <a:schemeClr val="bg1">
                    <a:lumMod val="50000"/>
                  </a:schemeClr>
                </a:solidFill>
                <a:latin typeface="Minion Pro" panose="02040503050306020203" pitchFamily="18" charset="0"/>
              </a:rPr>
              <a:t>Ziolkowski, Sabrina Mitchell, Andrew </a:t>
            </a:r>
            <a:r>
              <a:rPr lang="en-US" sz="3600" dirty="0">
                <a:solidFill>
                  <a:schemeClr val="bg1">
                    <a:lumMod val="50000"/>
                  </a:schemeClr>
                </a:solidFill>
                <a:latin typeface="Minion Pro" panose="02040503050306020203" pitchFamily="18" charset="0"/>
              </a:rPr>
              <a:t>Studinski </a:t>
            </a:r>
            <a:r>
              <a:rPr lang="en-US" sz="3600" dirty="0" smtClean="0">
                <a:solidFill>
                  <a:schemeClr val="bg1">
                    <a:lumMod val="50000"/>
                  </a:schemeClr>
                </a:solidFill>
                <a:latin typeface="Minion Pro" panose="02040503050306020203" pitchFamily="18" charset="0"/>
              </a:rPr>
              <a:t>| BSN Nursing Students </a:t>
            </a:r>
            <a:endParaRPr lang="en-US" sz="3600" dirty="0">
              <a:solidFill>
                <a:schemeClr val="bg1">
                  <a:lumMod val="50000"/>
                </a:schemeClr>
              </a:solidFill>
              <a:latin typeface="Minion Pro" panose="02040503050306020203" pitchFamily="18" charset="0"/>
            </a:endParaRPr>
          </a:p>
          <a:p>
            <a:pPr algn="l"/>
            <a:r>
              <a:rPr lang="en-US" sz="3600" dirty="0">
                <a:solidFill>
                  <a:schemeClr val="bg1">
                    <a:lumMod val="50000"/>
                  </a:schemeClr>
                </a:solidFill>
                <a:latin typeface="Minion Pro" panose="02040503050306020203" pitchFamily="18" charset="0"/>
              </a:rPr>
              <a:t>Rachael L. Haupt-Harrington, DNP, RN, </a:t>
            </a:r>
            <a:r>
              <a:rPr lang="en-US" sz="3600" dirty="0" smtClean="0">
                <a:solidFill>
                  <a:schemeClr val="bg1">
                    <a:lumMod val="50000"/>
                  </a:schemeClr>
                </a:solidFill>
                <a:latin typeface="Minion Pro" panose="02040503050306020203" pitchFamily="18" charset="0"/>
              </a:rPr>
              <a:t>WHNP-BC | Faculty Advisor</a:t>
            </a:r>
            <a:endParaRPr lang="en-US" sz="3600" dirty="0">
              <a:solidFill>
                <a:schemeClr val="bg1">
                  <a:lumMod val="50000"/>
                </a:schemeClr>
              </a:solidFill>
              <a:latin typeface="Minion Pro" panose="02040503050306020203" pitchFamily="18" charset="0"/>
            </a:endParaRPr>
          </a:p>
          <a:p>
            <a:pPr algn="l"/>
            <a:r>
              <a:rPr lang="en-US" sz="3600" dirty="0">
                <a:solidFill>
                  <a:schemeClr val="bg1">
                    <a:lumMod val="50000"/>
                  </a:schemeClr>
                </a:solidFill>
                <a:latin typeface="Minion Pro" panose="02040503050306020203" pitchFamily="18" charset="0"/>
              </a:rPr>
              <a:t>University of Wisconsin Eau Claire - College of Nursing and Health Sciences</a:t>
            </a:r>
          </a:p>
        </p:txBody>
      </p:sp>
      <p:sp>
        <p:nvSpPr>
          <p:cNvPr id="48" name="Subtitle 2"/>
          <p:cNvSpPr txBox="1">
            <a:spLocks/>
          </p:cNvSpPr>
          <p:nvPr/>
        </p:nvSpPr>
        <p:spPr>
          <a:xfrm>
            <a:off x="2038407" y="9033974"/>
            <a:ext cx="11467207" cy="476892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Nursing’s Student Success Center (SSC) is available to support nursing students academically throughout their time in the program; students self-refer or are guided by their academic advisor to access the SSC for assistance with study strategies or tutoring. An integrative literature review (Pitt, Powis, Levett-Jones, and Hunter, 2012) describes the significant impact of factors such as prerequisite course performance, hours of part-time employment, first semester GPA, and English as second language, on nursing students’ performance and attrition. A Case Management Model (CMM) has been utilized to proactively identify factors related to nursing student performance and attrition (Elder, Jacobs, and Fast, 2015). Application of this and other literature-based success strategies will be piloted and evaluated at the Marshfield-site SSC. Desired long and short-term student outcomes include improved first-time NCLEX pass rate, decreased attrition, access to resources, and student satisfaction. Strategies supporting positive student outcomes will be considered for long-term inclusion. </a:t>
            </a:r>
          </a:p>
        </p:txBody>
      </p:sp>
      <p:sp>
        <p:nvSpPr>
          <p:cNvPr id="49" name="Subtitle 2"/>
          <p:cNvSpPr txBox="1">
            <a:spLocks/>
          </p:cNvSpPr>
          <p:nvPr/>
        </p:nvSpPr>
        <p:spPr>
          <a:xfrm>
            <a:off x="2038407" y="27277877"/>
            <a:ext cx="11083233" cy="912092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r>
              <a:rPr lang="en-US" sz="2800" dirty="0"/>
              <a:t>Marshfield-site Peer Tutors and Faculty completed a literature review to identify potential interventions </a:t>
            </a:r>
            <a:r>
              <a:rPr lang="en-US" sz="2800" dirty="0" smtClean="0"/>
              <a:t>that </a:t>
            </a:r>
            <a:r>
              <a:rPr lang="en-US" sz="2800" dirty="0"/>
              <a:t>support nursing student success.</a:t>
            </a:r>
          </a:p>
          <a:p>
            <a:pPr algn="l">
              <a:lnSpc>
                <a:spcPct val="100000"/>
              </a:lnSpc>
              <a:spcBef>
                <a:spcPts val="0"/>
              </a:spcBef>
            </a:pPr>
            <a:endParaRPr lang="en-US" sz="2800" dirty="0"/>
          </a:p>
          <a:p>
            <a:pPr algn="l">
              <a:lnSpc>
                <a:spcPct val="100000"/>
              </a:lnSpc>
              <a:spcBef>
                <a:spcPts val="0"/>
              </a:spcBef>
            </a:pPr>
            <a:r>
              <a:rPr lang="en-US" sz="2800" dirty="0"/>
              <a:t>A Case Management Model (CMM) was applied to nursing student success (Elder, Jacobs, and Fast, 2015). The CMM proactively identifies factors related to student performance and attrition. After identification, at-risk students work with an advisor to identify an individualized success plan and access appropriate resources. </a:t>
            </a:r>
          </a:p>
          <a:p>
            <a:pPr algn="l">
              <a:lnSpc>
                <a:spcPct val="100000"/>
              </a:lnSpc>
              <a:spcBef>
                <a:spcPts val="0"/>
              </a:spcBef>
            </a:pPr>
            <a:endParaRPr lang="en-US" sz="2800" dirty="0"/>
          </a:p>
          <a:p>
            <a:pPr algn="l">
              <a:lnSpc>
                <a:spcPct val="100000"/>
              </a:lnSpc>
              <a:spcBef>
                <a:spcPts val="0"/>
              </a:spcBef>
            </a:pPr>
            <a:r>
              <a:rPr lang="en-US" sz="2800" dirty="0"/>
              <a:t>Gamification, adding games or game-like elements to engage participation (Merriam-Webster, 2018), increases student interest and motivation, encourages students’ retention of knowledge, and cultivates the development of problem-solving skills (Day-Black, Merrill, Konzelman, Williams, and Hart, 2015; Royse and Newton, 2007). </a:t>
            </a:r>
          </a:p>
          <a:p>
            <a:pPr algn="l">
              <a:lnSpc>
                <a:spcPct val="100000"/>
              </a:lnSpc>
              <a:spcBef>
                <a:spcPts val="0"/>
              </a:spcBef>
            </a:pPr>
            <a:endParaRPr lang="en-US" sz="2800" dirty="0"/>
          </a:p>
          <a:p>
            <a:pPr algn="l">
              <a:lnSpc>
                <a:spcPct val="100000"/>
              </a:lnSpc>
              <a:spcBef>
                <a:spcPts val="0"/>
              </a:spcBef>
            </a:pPr>
            <a:r>
              <a:rPr lang="en-US" sz="2800" dirty="0"/>
              <a:t>Benefits associated with student engagement include learning content on a deeper level, </a:t>
            </a:r>
            <a:r>
              <a:rPr lang="en-US" sz="2800" dirty="0" smtClean="0"/>
              <a:t>improved </a:t>
            </a:r>
            <a:r>
              <a:rPr lang="en-US" sz="2800" dirty="0"/>
              <a:t>information recall, and the development of teamwork and communication skills  (Carini, Kuh, and Klein, 2006; Sweet and Michaelson, 2012; Zhao and Kuh, 2004). Further, the Peer Tutors own experiential learning influenced their desire to employ active and engaging strategies in their success sessions with students. </a:t>
            </a:r>
          </a:p>
          <a:p>
            <a:pPr algn="l">
              <a:lnSpc>
                <a:spcPct val="100000"/>
              </a:lnSpc>
              <a:spcBef>
                <a:spcPts val="0"/>
              </a:spcBef>
            </a:pPr>
            <a:endParaRPr lang="en-US" sz="2800" dirty="0"/>
          </a:p>
          <a:p>
            <a:pPr algn="l">
              <a:lnSpc>
                <a:spcPct val="100000"/>
              </a:lnSpc>
              <a:spcBef>
                <a:spcPts val="0"/>
              </a:spcBef>
            </a:pPr>
            <a:endParaRPr lang="en-US" sz="2800" dirty="0"/>
          </a:p>
        </p:txBody>
      </p:sp>
      <p:sp>
        <p:nvSpPr>
          <p:cNvPr id="50" name="TextBox 49"/>
          <p:cNvSpPr txBox="1"/>
          <p:nvPr/>
        </p:nvSpPr>
        <p:spPr>
          <a:xfrm>
            <a:off x="2038407" y="8050059"/>
            <a:ext cx="582128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Abstract</a:t>
            </a:r>
          </a:p>
        </p:txBody>
      </p:sp>
      <p:sp>
        <p:nvSpPr>
          <p:cNvPr id="53" name="TextBox 52"/>
          <p:cNvSpPr txBox="1"/>
          <p:nvPr/>
        </p:nvSpPr>
        <p:spPr>
          <a:xfrm>
            <a:off x="2038406" y="15265795"/>
            <a:ext cx="582128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Background </a:t>
            </a:r>
          </a:p>
        </p:txBody>
      </p:sp>
      <p:sp>
        <p:nvSpPr>
          <p:cNvPr id="54" name="TextBox 53"/>
          <p:cNvSpPr txBox="1"/>
          <p:nvPr/>
        </p:nvSpPr>
        <p:spPr>
          <a:xfrm>
            <a:off x="2038407" y="16189125"/>
            <a:ext cx="11383827" cy="3970318"/>
          </a:xfrm>
          <a:prstGeom prst="rect">
            <a:avLst/>
          </a:prstGeom>
          <a:noFill/>
        </p:spPr>
        <p:txBody>
          <a:bodyPr wrap="square" rtlCol="0">
            <a:spAutoFit/>
          </a:bodyPr>
          <a:lstStyle/>
          <a:p>
            <a:r>
              <a:rPr lang="en-US" sz="2800" dirty="0"/>
              <a:t>Nursing’s Student Success Center (SSC) traditionally was available to support nursing students academically throughout their time in the nursing program. Identified peer tutors availed themselves to nursing students on an as needed basis. Students would self-refer to the SSC, or be recommended by their advisor to seek SSC support; peer tutors would work with these students using a traditional tutoring model. </a:t>
            </a:r>
            <a:r>
              <a:rPr lang="en-US" sz="2800" dirty="0">
                <a:solidFill>
                  <a:prstClr val="black"/>
                </a:solidFill>
              </a:rPr>
              <a:t>The Marshfield-site SSC Peer Tutors and Faculty recognized the need, and sought the opportunity, to </a:t>
            </a:r>
            <a:r>
              <a:rPr lang="en-US" sz="2800" dirty="0" smtClean="0">
                <a:solidFill>
                  <a:prstClr val="black"/>
                </a:solidFill>
              </a:rPr>
              <a:t>further develop </a:t>
            </a:r>
            <a:r>
              <a:rPr lang="en-US" sz="2800" dirty="0">
                <a:solidFill>
                  <a:prstClr val="black"/>
                </a:solidFill>
              </a:rPr>
              <a:t>and make available additional resources to promote nursing student success.</a:t>
            </a:r>
          </a:p>
        </p:txBody>
      </p:sp>
      <p:sp>
        <p:nvSpPr>
          <p:cNvPr id="55" name="TextBox 54"/>
          <p:cNvSpPr txBox="1"/>
          <p:nvPr/>
        </p:nvSpPr>
        <p:spPr>
          <a:xfrm>
            <a:off x="1993028" y="26354547"/>
            <a:ext cx="7169380" cy="923330"/>
          </a:xfrm>
          <a:prstGeom prst="rect">
            <a:avLst/>
          </a:prstGeom>
          <a:noFill/>
        </p:spPr>
        <p:txBody>
          <a:bodyPr wrap="square" rtlCol="0">
            <a:spAutoFit/>
          </a:bodyPr>
          <a:lstStyle/>
          <a:p>
            <a:r>
              <a:rPr lang="en-US" sz="5400" cap="small" dirty="0">
                <a:solidFill>
                  <a:srgbClr val="DD9E11"/>
                </a:solidFill>
                <a:latin typeface="Minion Pro" panose="02040503050306020203"/>
              </a:rPr>
              <a:t>Methods </a:t>
            </a:r>
          </a:p>
        </p:txBody>
      </p:sp>
      <p:sp>
        <p:nvSpPr>
          <p:cNvPr id="56" name="TextBox 55"/>
          <p:cNvSpPr txBox="1"/>
          <p:nvPr/>
        </p:nvSpPr>
        <p:spPr>
          <a:xfrm>
            <a:off x="15040205" y="27963870"/>
            <a:ext cx="8665187" cy="923330"/>
          </a:xfrm>
          <a:prstGeom prst="rect">
            <a:avLst/>
          </a:prstGeom>
          <a:noFill/>
        </p:spPr>
        <p:txBody>
          <a:bodyPr wrap="square" rtlCol="0">
            <a:spAutoFit/>
          </a:bodyPr>
          <a:lstStyle/>
          <a:p>
            <a:r>
              <a:rPr lang="en-US" sz="5400" cap="small" dirty="0">
                <a:solidFill>
                  <a:srgbClr val="DD9E11"/>
                </a:solidFill>
                <a:latin typeface="Minion Pro" panose="02040503050306020203"/>
              </a:rPr>
              <a:t>Case Management Model </a:t>
            </a:r>
          </a:p>
        </p:txBody>
      </p:sp>
      <p:sp>
        <p:nvSpPr>
          <p:cNvPr id="57" name="TextBox 56"/>
          <p:cNvSpPr txBox="1"/>
          <p:nvPr/>
        </p:nvSpPr>
        <p:spPr>
          <a:xfrm>
            <a:off x="28249327" y="16237727"/>
            <a:ext cx="8616254" cy="923330"/>
          </a:xfrm>
          <a:prstGeom prst="rect">
            <a:avLst/>
          </a:prstGeom>
          <a:noFill/>
        </p:spPr>
        <p:txBody>
          <a:bodyPr wrap="square" rtlCol="0">
            <a:spAutoFit/>
          </a:bodyPr>
          <a:lstStyle/>
          <a:p>
            <a:r>
              <a:rPr lang="en-US" sz="5400" cap="small" dirty="0">
                <a:solidFill>
                  <a:srgbClr val="DD9E11"/>
                </a:solidFill>
                <a:latin typeface="Minion Pro" panose="02040503050306020203"/>
              </a:rPr>
              <a:t>Discussion and Implications</a:t>
            </a:r>
          </a:p>
        </p:txBody>
      </p:sp>
      <p:sp>
        <p:nvSpPr>
          <p:cNvPr id="58" name="TextBox 57"/>
          <p:cNvSpPr txBox="1"/>
          <p:nvPr/>
        </p:nvSpPr>
        <p:spPr>
          <a:xfrm>
            <a:off x="28300880" y="17215008"/>
            <a:ext cx="11749840" cy="4401205"/>
          </a:xfrm>
          <a:prstGeom prst="rect">
            <a:avLst/>
          </a:prstGeom>
          <a:noFill/>
        </p:spPr>
        <p:txBody>
          <a:bodyPr wrap="square" rtlCol="0">
            <a:spAutoFit/>
          </a:bodyPr>
          <a:lstStyle/>
          <a:p>
            <a:pPr marL="457200" indent="-457200">
              <a:buFont typeface="Symbol" panose="05050102010706020507" pitchFamily="18" charset="2"/>
              <a:buChar char=""/>
            </a:pPr>
            <a:r>
              <a:rPr lang="en-US" sz="2800" dirty="0"/>
              <a:t>Traditional tutoring remains a valuable student success intervention that helps to promote content </a:t>
            </a:r>
            <a:r>
              <a:rPr lang="en-US" sz="2800" dirty="0" smtClean="0"/>
              <a:t>mastery, </a:t>
            </a:r>
            <a:r>
              <a:rPr lang="en-US" sz="2800" dirty="0"/>
              <a:t>as well as improved student self-confidence.</a:t>
            </a:r>
          </a:p>
          <a:p>
            <a:pPr marL="457200" indent="-457200">
              <a:buFont typeface="Symbol" panose="05050102010706020507" pitchFamily="18" charset="2"/>
              <a:buChar char=""/>
            </a:pPr>
            <a:r>
              <a:rPr lang="en-US" sz="2800" dirty="0"/>
              <a:t>The innovative teaching-learning strategy of Gamification is an active, engaging approach that helps to reinforce content, improve recall, and make learning enjoyable for both students and faculty. </a:t>
            </a:r>
          </a:p>
          <a:p>
            <a:pPr marL="457200" indent="-457200">
              <a:buFont typeface="Symbol" panose="05050102010706020507" pitchFamily="18" charset="2"/>
              <a:buChar char=""/>
            </a:pPr>
            <a:r>
              <a:rPr lang="en-US" sz="2800" dirty="0"/>
              <a:t>CMM has helped to proactively identify students who may benefit from additional resources, </a:t>
            </a:r>
            <a:r>
              <a:rPr lang="en-US" sz="2800" dirty="0" smtClean="0"/>
              <a:t>helping to foster </a:t>
            </a:r>
            <a:r>
              <a:rPr lang="en-US" sz="2800" dirty="0"/>
              <a:t>overall nursing student success.</a:t>
            </a:r>
          </a:p>
          <a:p>
            <a:pPr marL="457200" indent="-457200">
              <a:buFont typeface="Symbol" panose="05050102010706020507" pitchFamily="18" charset="2"/>
              <a:buChar char=""/>
            </a:pPr>
            <a:r>
              <a:rPr lang="en-US" sz="2800" dirty="0"/>
              <a:t>Engagement and active learning strategies are </a:t>
            </a:r>
            <a:r>
              <a:rPr lang="en-US" sz="2800" dirty="0" smtClean="0"/>
              <a:t>essential </a:t>
            </a:r>
            <a:r>
              <a:rPr lang="en-US" sz="2800" dirty="0"/>
              <a:t>components </a:t>
            </a:r>
            <a:r>
              <a:rPr lang="en-US" sz="2800" dirty="0" smtClean="0"/>
              <a:t>for </a:t>
            </a:r>
            <a:r>
              <a:rPr lang="en-US" sz="2800" dirty="0"/>
              <a:t>nursing student success.</a:t>
            </a:r>
          </a:p>
        </p:txBody>
      </p:sp>
      <p:sp>
        <p:nvSpPr>
          <p:cNvPr id="59" name="TextBox 58"/>
          <p:cNvSpPr txBox="1"/>
          <p:nvPr/>
        </p:nvSpPr>
        <p:spPr>
          <a:xfrm>
            <a:off x="28249327" y="8110644"/>
            <a:ext cx="8616254" cy="923330"/>
          </a:xfrm>
          <a:prstGeom prst="rect">
            <a:avLst/>
          </a:prstGeom>
          <a:noFill/>
        </p:spPr>
        <p:txBody>
          <a:bodyPr wrap="square" rtlCol="0">
            <a:spAutoFit/>
          </a:bodyPr>
          <a:lstStyle/>
          <a:p>
            <a:r>
              <a:rPr lang="en-US" sz="5400" cap="small" dirty="0">
                <a:solidFill>
                  <a:srgbClr val="DD9E11"/>
                </a:solidFill>
                <a:latin typeface="Minion Pro" panose="02040503050306020203"/>
              </a:rPr>
              <a:t>Student </a:t>
            </a:r>
            <a:r>
              <a:rPr lang="en-US" sz="5400" cap="small" dirty="0" smtClean="0">
                <a:solidFill>
                  <a:srgbClr val="DD9E11"/>
                </a:solidFill>
                <a:latin typeface="Minion Pro" panose="02040503050306020203"/>
              </a:rPr>
              <a:t>Feedback</a:t>
            </a:r>
            <a:endParaRPr lang="en-US" sz="5400" cap="small" dirty="0">
              <a:solidFill>
                <a:schemeClr val="accent1">
                  <a:lumMod val="50000"/>
                </a:schemeClr>
              </a:solidFill>
              <a:latin typeface="Minion Pro" panose="02040503050306020203"/>
            </a:endParaRPr>
          </a:p>
        </p:txBody>
      </p:sp>
      <p:sp>
        <p:nvSpPr>
          <p:cNvPr id="60" name="TextBox 59"/>
          <p:cNvSpPr txBox="1"/>
          <p:nvPr/>
        </p:nvSpPr>
        <p:spPr>
          <a:xfrm>
            <a:off x="28300880" y="9015123"/>
            <a:ext cx="11602060" cy="6555641"/>
          </a:xfrm>
          <a:prstGeom prst="rect">
            <a:avLst/>
          </a:prstGeom>
          <a:noFill/>
        </p:spPr>
        <p:txBody>
          <a:bodyPr wrap="square" rtlCol="0">
            <a:spAutoFit/>
          </a:bodyPr>
          <a:lstStyle/>
          <a:p>
            <a:r>
              <a:rPr lang="en-US" sz="2800" dirty="0"/>
              <a:t>Student satisfaction with </a:t>
            </a:r>
            <a:r>
              <a:rPr lang="en-US" sz="2800" dirty="0" smtClean="0"/>
              <a:t>the </a:t>
            </a:r>
            <a:r>
              <a:rPr lang="en-US" sz="2800" dirty="0"/>
              <a:t>game-style student success review session was informally assessed. Of the total </a:t>
            </a:r>
            <a:r>
              <a:rPr lang="en-US" sz="2800" dirty="0" smtClean="0"/>
              <a:t>17 Marshfield students </a:t>
            </a:r>
            <a:r>
              <a:rPr lang="en-US" sz="2800" dirty="0"/>
              <a:t>in the course, 11 attended the session and completed the assessment. Both ratings and student comments were in strong support of the provided session. All students ranked the session 7 or greater, with an average combined score of </a:t>
            </a:r>
            <a:r>
              <a:rPr lang="en-US" sz="2800" dirty="0" smtClean="0"/>
              <a:t>9.1. </a:t>
            </a:r>
          </a:p>
          <a:p>
            <a:endParaRPr lang="en-US" sz="2800" dirty="0"/>
          </a:p>
          <a:p>
            <a:r>
              <a:rPr lang="en-US" sz="2800" dirty="0" smtClean="0"/>
              <a:t>Student responses to “</a:t>
            </a:r>
            <a:r>
              <a:rPr lang="en-US" sz="2800" i="1" dirty="0" smtClean="0"/>
              <a:t>What </a:t>
            </a:r>
            <a:r>
              <a:rPr lang="en-US" sz="2800" i="1" dirty="0"/>
              <a:t>did you like most about the session</a:t>
            </a:r>
            <a:r>
              <a:rPr lang="en-US" sz="2800" i="1" dirty="0" smtClean="0"/>
              <a:t>?”</a:t>
            </a:r>
            <a:r>
              <a:rPr lang="en-US" sz="2800" dirty="0" smtClean="0"/>
              <a:t> </a:t>
            </a:r>
            <a:r>
              <a:rPr lang="en-US" sz="2800" dirty="0"/>
              <a:t>follow:</a:t>
            </a:r>
          </a:p>
          <a:p>
            <a:pPr marL="342900" lvl="0" indent="-342900">
              <a:buFont typeface="Symbol" panose="05050102010706020507" pitchFamily="18" charset="2"/>
              <a:buChar char=""/>
            </a:pPr>
            <a:r>
              <a:rPr lang="en-US" sz="2800" i="1" dirty="0"/>
              <a:t>“Got me thinking about possible exam questions.”</a:t>
            </a:r>
          </a:p>
          <a:p>
            <a:pPr marL="342900" lvl="0" indent="-342900">
              <a:buFont typeface="Symbol" panose="05050102010706020507" pitchFamily="18" charset="2"/>
              <a:buChar char=""/>
            </a:pPr>
            <a:r>
              <a:rPr lang="en-US" sz="2800" i="1" dirty="0"/>
              <a:t>“Good review/example test questions.”</a:t>
            </a:r>
          </a:p>
          <a:p>
            <a:pPr marL="342900" lvl="0" indent="-342900">
              <a:buFont typeface="Symbol" panose="05050102010706020507" pitchFamily="18" charset="2"/>
              <a:buChar char=""/>
            </a:pPr>
            <a:r>
              <a:rPr lang="en-US" sz="2800" i="1" dirty="0"/>
              <a:t>“I like how the students leading the session took the time to explain the answers to each question.”</a:t>
            </a:r>
          </a:p>
          <a:p>
            <a:pPr marL="342900" lvl="0" indent="-342900">
              <a:buFont typeface="Symbol" panose="05050102010706020507" pitchFamily="18" charset="2"/>
              <a:buChar char=""/>
            </a:pPr>
            <a:r>
              <a:rPr lang="en-US" sz="2800" i="1" dirty="0"/>
              <a:t>“I enjoyed studying through practice questions.”</a:t>
            </a:r>
          </a:p>
          <a:p>
            <a:pPr marL="342900" indent="-342900">
              <a:buFont typeface="Symbol" panose="05050102010706020507" pitchFamily="18" charset="2"/>
              <a:buChar char=""/>
            </a:pPr>
            <a:r>
              <a:rPr lang="en-US" sz="2800" i="1" dirty="0"/>
              <a:t>“We were able to test our current knowledge.”</a:t>
            </a:r>
          </a:p>
          <a:p>
            <a:pPr marL="342900" indent="-342900">
              <a:buFont typeface="Symbol" panose="05050102010706020507" pitchFamily="18" charset="2"/>
              <a:buChar char=""/>
            </a:pPr>
            <a:r>
              <a:rPr lang="en-US" sz="2800" i="1" dirty="0"/>
              <a:t>“All the questions and </a:t>
            </a:r>
            <a:r>
              <a:rPr lang="en-US" sz="2800" i="1" u="sng" dirty="0"/>
              <a:t>why</a:t>
            </a:r>
            <a:r>
              <a:rPr lang="en-US" sz="2800" i="1" dirty="0"/>
              <a:t> we chose the </a:t>
            </a:r>
            <a:r>
              <a:rPr lang="en-US" sz="2800" i="1" dirty="0" smtClean="0"/>
              <a:t>answer; </a:t>
            </a:r>
            <a:r>
              <a:rPr lang="en-US" sz="2800" i="1" dirty="0"/>
              <a:t>the explanation of why something was the right answer.”</a:t>
            </a:r>
          </a:p>
        </p:txBody>
      </p:sp>
      <p:sp>
        <p:nvSpPr>
          <p:cNvPr id="61" name="Rectangle 60"/>
          <p:cNvSpPr/>
          <p:nvPr/>
        </p:nvSpPr>
        <p:spPr>
          <a:xfrm>
            <a:off x="15044842" y="8110644"/>
            <a:ext cx="7259488" cy="923330"/>
          </a:xfrm>
          <a:prstGeom prst="rect">
            <a:avLst/>
          </a:prstGeom>
        </p:spPr>
        <p:txBody>
          <a:bodyPr wrap="none">
            <a:spAutoFit/>
          </a:bodyPr>
          <a:lstStyle/>
          <a:p>
            <a:pPr lvl="0"/>
            <a:r>
              <a:rPr lang="en-US" sz="5400" cap="small" dirty="0">
                <a:solidFill>
                  <a:srgbClr val="DD9E11"/>
                </a:solidFill>
                <a:latin typeface="Minion Pro" panose="02040503050306020203"/>
              </a:rPr>
              <a:t>Learning Interventions </a:t>
            </a:r>
          </a:p>
        </p:txBody>
      </p:sp>
      <p:sp>
        <p:nvSpPr>
          <p:cNvPr id="62" name="TextBox 61"/>
          <p:cNvSpPr txBox="1"/>
          <p:nvPr/>
        </p:nvSpPr>
        <p:spPr>
          <a:xfrm>
            <a:off x="15044842" y="9033974"/>
            <a:ext cx="11716810" cy="18620482"/>
          </a:xfrm>
          <a:prstGeom prst="rect">
            <a:avLst/>
          </a:prstGeom>
          <a:noFill/>
        </p:spPr>
        <p:txBody>
          <a:bodyPr wrap="square" rtlCol="0">
            <a:spAutoFit/>
          </a:bodyPr>
          <a:lstStyle/>
          <a:p>
            <a:r>
              <a:rPr lang="en-US" sz="2800" b="1" dirty="0"/>
              <a:t>Traditional Tutoring- </a:t>
            </a:r>
            <a:r>
              <a:rPr lang="en-US" sz="2800" dirty="0"/>
              <a:t>The traditional tutoring model is currently available, and is based on the </a:t>
            </a:r>
            <a:r>
              <a:rPr lang="en-US" sz="2800" dirty="0" smtClean="0"/>
              <a:t>student’s self </a:t>
            </a:r>
            <a:r>
              <a:rPr lang="en-US" sz="2800" dirty="0"/>
              <a:t>and/or faculty referral. The student contacts the SSC Faculty who assesses needs and recommends appropriate resources. The SSC Faculty connects the student with an available, topic-proficient SSC Peer Tutor, who schedules the Peer Tutoring sessions per student request and needs. SSC Tutoring incorporates basic study strategies along with student-requested nursing topics.  </a:t>
            </a:r>
          </a:p>
          <a:p>
            <a:endParaRPr lang="en-US" sz="2800" dirty="0"/>
          </a:p>
          <a:p>
            <a:r>
              <a:rPr lang="en-US" sz="2800" b="1" dirty="0"/>
              <a:t>Gamification-</a:t>
            </a:r>
            <a:r>
              <a:rPr lang="en-US" sz="2800" dirty="0"/>
              <a:t> The process of incorporating game elements into the SSC’s student success sessions is a newly piloted intervention. This component was implemented first with </a:t>
            </a:r>
            <a:r>
              <a:rPr lang="en-US" sz="2800" dirty="0" smtClean="0"/>
              <a:t>the Sophomore </a:t>
            </a:r>
            <a:r>
              <a:rPr lang="en-US" sz="2800" dirty="0"/>
              <a:t>II’s Pharmacology content. Student success sessions review Cardiovascular, Respiratory, GI, and GU </a:t>
            </a:r>
            <a:r>
              <a:rPr lang="en-US" sz="2800" dirty="0" smtClean="0"/>
              <a:t>medications, </a:t>
            </a:r>
            <a:r>
              <a:rPr lang="en-US" sz="2800" dirty="0"/>
              <a:t>along with content recall techniques and tips, such as mnemonics. Content is presented in game-show format which promotes student involvement through active learning, teamwork, and </a:t>
            </a:r>
            <a:r>
              <a:rPr lang="en-US" sz="2800" dirty="0" smtClean="0"/>
              <a:t>problem-solving, </a:t>
            </a:r>
            <a:r>
              <a:rPr lang="en-US" sz="2800" dirty="0"/>
              <a:t>along with friendly competition, all within a safe and supportive learning environment. </a:t>
            </a:r>
          </a:p>
          <a:p>
            <a:endParaRPr lang="en-US" sz="2800" dirty="0"/>
          </a:p>
          <a:p>
            <a:r>
              <a:rPr lang="en-US" sz="2800" b="1" dirty="0"/>
              <a:t>SSC Proactive Campus Engagement- </a:t>
            </a:r>
            <a:endParaRPr lang="en-US" sz="2800" dirty="0"/>
          </a:p>
          <a:p>
            <a:pPr marL="342900" indent="-342900">
              <a:buFont typeface="Arial" panose="020B0604020202020204" pitchFamily="34" charset="0"/>
              <a:buChar char="•"/>
            </a:pPr>
            <a:r>
              <a:rPr lang="en-US" sz="2800" dirty="0"/>
              <a:t>SSC Faculty and Peer Tutors attend new student orientation sessions to increase the visibility and awareness about the SSC, to promote a proactive approach to nursing student success, and to help minimize negative connotations around seeking SSC support and/or tutoring.  </a:t>
            </a:r>
          </a:p>
          <a:p>
            <a:pPr marL="342900" indent="-342900">
              <a:buFont typeface="Arial" panose="020B0604020202020204" pitchFamily="34" charset="0"/>
              <a:buChar char="•"/>
            </a:pPr>
            <a:r>
              <a:rPr lang="en-US" sz="2800" dirty="0"/>
              <a:t>Weekly NCLEX questions are </a:t>
            </a:r>
            <a:r>
              <a:rPr lang="en-US" sz="2800" dirty="0" smtClean="0"/>
              <a:t>posted by the Peer Tutors </a:t>
            </a:r>
            <a:r>
              <a:rPr lang="en-US" sz="2800" dirty="0"/>
              <a:t>in the </a:t>
            </a:r>
            <a:r>
              <a:rPr lang="en-US" sz="2800" dirty="0" smtClean="0"/>
              <a:t>SSC </a:t>
            </a:r>
            <a:r>
              <a:rPr lang="en-US" sz="2800" dirty="0"/>
              <a:t>to encourage active participation, learning, and discussion among students.</a:t>
            </a:r>
            <a:endParaRPr lang="en-US" sz="2800" b="1" dirty="0"/>
          </a:p>
          <a:p>
            <a:endParaRPr lang="en-US" sz="2800" dirty="0">
              <a:solidFill>
                <a:prstClr val="black"/>
              </a:solidFill>
            </a:endParaRPr>
          </a:p>
          <a:p>
            <a:r>
              <a:rPr lang="en-US" sz="2800" b="1" dirty="0">
                <a:solidFill>
                  <a:prstClr val="black"/>
                </a:solidFill>
              </a:rPr>
              <a:t>Planned, Pending Events-</a:t>
            </a:r>
            <a:r>
              <a:rPr lang="en-US" sz="2800" dirty="0">
                <a:solidFill>
                  <a:prstClr val="black"/>
                </a:solidFill>
              </a:rPr>
              <a:t> These activities are under development and are anticipated to occur as part of the ongoing development of the SSC. </a:t>
            </a:r>
          </a:p>
          <a:p>
            <a:pPr marL="342900" indent="-342900">
              <a:buFont typeface="Arial" panose="020B0604020202020204" pitchFamily="34" charset="0"/>
              <a:buChar char="•"/>
            </a:pPr>
            <a:r>
              <a:rPr lang="en-US" sz="2800" b="1" dirty="0">
                <a:solidFill>
                  <a:prstClr val="black"/>
                </a:solidFill>
              </a:rPr>
              <a:t>“Speed-Dating Your APA Book”- </a:t>
            </a:r>
            <a:r>
              <a:rPr lang="en-US" sz="2800" dirty="0">
                <a:solidFill>
                  <a:prstClr val="black"/>
                </a:solidFill>
              </a:rPr>
              <a:t>An event where students would better familiarize themselves with APA Formatting and their APA Reference. This will be an interactive event toward a better understanding and improved utilization of APA. </a:t>
            </a:r>
          </a:p>
          <a:p>
            <a:pPr marL="342900" indent="-342900">
              <a:buFont typeface="Arial" panose="020B0604020202020204" pitchFamily="34" charset="0"/>
              <a:buChar char="•"/>
            </a:pPr>
            <a:r>
              <a:rPr lang="en-US" sz="2800" b="1" dirty="0">
                <a:solidFill>
                  <a:prstClr val="black"/>
                </a:solidFill>
              </a:rPr>
              <a:t>Study and Test Strategies Workshop- </a:t>
            </a:r>
            <a:r>
              <a:rPr lang="en-US" sz="2800" dirty="0">
                <a:solidFill>
                  <a:prstClr val="black"/>
                </a:solidFill>
              </a:rPr>
              <a:t>An event where students would learn different ways to study for nursing school </a:t>
            </a:r>
            <a:r>
              <a:rPr lang="en-US" sz="2800" dirty="0" smtClean="0">
                <a:solidFill>
                  <a:prstClr val="black"/>
                </a:solidFill>
              </a:rPr>
              <a:t>courses, </a:t>
            </a:r>
            <a:r>
              <a:rPr lang="en-US" sz="2800" dirty="0">
                <a:solidFill>
                  <a:prstClr val="black"/>
                </a:solidFill>
              </a:rPr>
              <a:t>and improve test-taking </a:t>
            </a:r>
            <a:r>
              <a:rPr lang="en-US" sz="2800" dirty="0" smtClean="0">
                <a:solidFill>
                  <a:prstClr val="black"/>
                </a:solidFill>
              </a:rPr>
              <a:t>strategies, </a:t>
            </a:r>
            <a:r>
              <a:rPr lang="en-US" sz="2800" dirty="0">
                <a:solidFill>
                  <a:prstClr val="black"/>
                </a:solidFill>
              </a:rPr>
              <a:t>to </a:t>
            </a:r>
            <a:r>
              <a:rPr lang="en-US" sz="2800" dirty="0" smtClean="0">
                <a:solidFill>
                  <a:prstClr val="black"/>
                </a:solidFill>
              </a:rPr>
              <a:t>help promote </a:t>
            </a:r>
            <a:r>
              <a:rPr lang="en-US" sz="2800" dirty="0">
                <a:solidFill>
                  <a:prstClr val="black"/>
                </a:solidFill>
              </a:rPr>
              <a:t>nursing student success in the UWEC-nursing program. </a:t>
            </a:r>
          </a:p>
          <a:p>
            <a:pPr marL="342900" indent="-342900">
              <a:buFont typeface="Arial" panose="020B0604020202020204" pitchFamily="34" charset="0"/>
              <a:buChar char="•"/>
            </a:pPr>
            <a:r>
              <a:rPr lang="en-US" sz="2800" b="1" dirty="0">
                <a:solidFill>
                  <a:prstClr val="black"/>
                </a:solidFill>
              </a:rPr>
              <a:t>Marshfield-Site “Scavenger Hunt”- </a:t>
            </a:r>
            <a:r>
              <a:rPr lang="en-US" sz="2800" dirty="0">
                <a:solidFill>
                  <a:prstClr val="black"/>
                </a:solidFill>
              </a:rPr>
              <a:t>Peer Tutors will provide information about resources on campus. Students will locate these resources from the provided clues. The purpose of this is to increase the incoming students’ knowledge and familiarity with available resources.</a:t>
            </a:r>
            <a:endParaRPr lang="en-US" sz="2800" b="1" dirty="0">
              <a:solidFill>
                <a:prstClr val="black"/>
              </a:solidFill>
            </a:endParaRPr>
          </a:p>
          <a:p>
            <a:pPr marL="342900" indent="-342900">
              <a:buFont typeface="Arial" panose="020B0604020202020204" pitchFamily="34" charset="0"/>
              <a:buChar char="•"/>
            </a:pPr>
            <a:r>
              <a:rPr lang="en-US" sz="2800" b="1" dirty="0">
                <a:solidFill>
                  <a:prstClr val="black"/>
                </a:solidFill>
              </a:rPr>
              <a:t>Student Success NCLEX “Lock-In”: </a:t>
            </a:r>
            <a:r>
              <a:rPr lang="en-US" sz="2800" dirty="0">
                <a:solidFill>
                  <a:prstClr val="black"/>
                </a:solidFill>
              </a:rPr>
              <a:t>This event is planned to </a:t>
            </a:r>
            <a:r>
              <a:rPr lang="en-US" sz="2800" dirty="0" smtClean="0">
                <a:solidFill>
                  <a:prstClr val="black"/>
                </a:solidFill>
              </a:rPr>
              <a:t>be piloted </a:t>
            </a:r>
            <a:r>
              <a:rPr lang="en-US" sz="2800" dirty="0">
                <a:solidFill>
                  <a:prstClr val="black"/>
                </a:solidFill>
              </a:rPr>
              <a:t>on the Marshfield Campus. The “Lock-In” will occur over several hours, similar to a trivia-style event. Student teams will be exposed to NCLEX-style questions to assess their knowledge on various nursing topics. </a:t>
            </a:r>
            <a:endParaRPr lang="en-US" sz="2800" b="1" dirty="0">
              <a:solidFill>
                <a:prstClr val="black"/>
              </a:solidFill>
            </a:endParaRPr>
          </a:p>
        </p:txBody>
      </p:sp>
      <p:sp>
        <p:nvSpPr>
          <p:cNvPr id="63" name="TextBox 62"/>
          <p:cNvSpPr txBox="1"/>
          <p:nvPr/>
        </p:nvSpPr>
        <p:spPr>
          <a:xfrm>
            <a:off x="28300880" y="35125095"/>
            <a:ext cx="12102410" cy="1815882"/>
          </a:xfrm>
          <a:prstGeom prst="rect">
            <a:avLst/>
          </a:prstGeom>
          <a:noFill/>
        </p:spPr>
        <p:txBody>
          <a:bodyPr wrap="square" rtlCol="0">
            <a:spAutoFit/>
          </a:bodyPr>
          <a:lstStyle/>
          <a:p>
            <a:r>
              <a:rPr lang="en-US" sz="2800" dirty="0"/>
              <a:t>University of Wisconsin Eau Claire-Office of Research and Sponsored Programs</a:t>
            </a:r>
          </a:p>
          <a:p>
            <a:r>
              <a:rPr lang="en-US" sz="2800" dirty="0"/>
              <a:t>The Mary and Fred Bliss Fund for Nursing Faculty Professional Development </a:t>
            </a:r>
          </a:p>
          <a:p>
            <a:r>
              <a:rPr lang="en-US" sz="2800" dirty="0"/>
              <a:t>Celebration of Excellence in Research and Creative Activity (CERCA)</a:t>
            </a:r>
          </a:p>
          <a:p>
            <a:endParaRPr lang="en-US" sz="2800" dirty="0"/>
          </a:p>
        </p:txBody>
      </p:sp>
      <p:sp>
        <p:nvSpPr>
          <p:cNvPr id="64" name="TextBox 63"/>
          <p:cNvSpPr txBox="1"/>
          <p:nvPr/>
        </p:nvSpPr>
        <p:spPr>
          <a:xfrm>
            <a:off x="28242606" y="25538724"/>
            <a:ext cx="8616254" cy="923330"/>
          </a:xfrm>
          <a:prstGeom prst="rect">
            <a:avLst/>
          </a:prstGeom>
          <a:noFill/>
        </p:spPr>
        <p:txBody>
          <a:bodyPr wrap="square" rtlCol="0">
            <a:spAutoFit/>
          </a:bodyPr>
          <a:lstStyle/>
          <a:p>
            <a:r>
              <a:rPr lang="en-US" sz="5400" cap="small" dirty="0">
                <a:solidFill>
                  <a:srgbClr val="DD9E11"/>
                </a:solidFill>
                <a:latin typeface="Minion Pro" panose="02040503050306020203"/>
              </a:rPr>
              <a:t>References </a:t>
            </a:r>
          </a:p>
        </p:txBody>
      </p:sp>
      <p:sp>
        <p:nvSpPr>
          <p:cNvPr id="65" name="TextBox 64"/>
          <p:cNvSpPr txBox="1"/>
          <p:nvPr/>
        </p:nvSpPr>
        <p:spPr>
          <a:xfrm>
            <a:off x="28300880" y="26462450"/>
            <a:ext cx="12540846" cy="7986802"/>
          </a:xfrm>
          <a:prstGeom prst="rect">
            <a:avLst/>
          </a:prstGeom>
          <a:noFill/>
        </p:spPr>
        <p:txBody>
          <a:bodyPr wrap="square" rtlCol="0">
            <a:spAutoFit/>
          </a:bodyPr>
          <a:lstStyle/>
          <a:p>
            <a:r>
              <a:rPr lang="en-US" sz="2700" dirty="0">
                <a:solidFill>
                  <a:srgbClr val="222222"/>
                </a:solidFill>
              </a:rPr>
              <a:t>Carini, R. M., Kuh, G. D., &amp; Klein, S. P. (2006). Student engagement and student learning: Testing the linkages. </a:t>
            </a:r>
            <a:r>
              <a:rPr lang="en-US" sz="2700" i="1" dirty="0">
                <a:solidFill>
                  <a:srgbClr val="222222"/>
                </a:solidFill>
              </a:rPr>
              <a:t>Research in higher education</a:t>
            </a:r>
            <a:r>
              <a:rPr lang="en-US" sz="2700" dirty="0">
                <a:solidFill>
                  <a:srgbClr val="222222"/>
                </a:solidFill>
              </a:rPr>
              <a:t>, </a:t>
            </a:r>
            <a:r>
              <a:rPr lang="en-US" sz="2700" i="1" dirty="0">
                <a:solidFill>
                  <a:srgbClr val="222222"/>
                </a:solidFill>
              </a:rPr>
              <a:t>47</a:t>
            </a:r>
            <a:r>
              <a:rPr lang="en-US" sz="2700" dirty="0">
                <a:solidFill>
                  <a:srgbClr val="222222"/>
                </a:solidFill>
              </a:rPr>
              <a:t>(1), 1-32.</a:t>
            </a:r>
            <a:endParaRPr lang="en-US" sz="2700" dirty="0"/>
          </a:p>
          <a:p>
            <a:r>
              <a:rPr lang="en-US" sz="2700" dirty="0"/>
              <a:t>Day-Black, C., Merrill, E. B., Konzelman, L., Williams, T. T., &amp; Hart, N. (2015). Gamification: An innovative teaching-learning strategy for the digital nursing students in an community health nursing course. </a:t>
            </a:r>
            <a:r>
              <a:rPr lang="en-US" sz="2700" dirty="0">
                <a:solidFill>
                  <a:srgbClr val="222222"/>
                </a:solidFill>
              </a:rPr>
              <a:t> </a:t>
            </a:r>
            <a:r>
              <a:rPr lang="en-US" sz="2700" i="1" dirty="0">
                <a:solidFill>
                  <a:srgbClr val="222222"/>
                </a:solidFill>
              </a:rPr>
              <a:t>ABNF Journal</a:t>
            </a:r>
            <a:r>
              <a:rPr lang="en-US" sz="2700" dirty="0">
                <a:solidFill>
                  <a:srgbClr val="222222"/>
                </a:solidFill>
              </a:rPr>
              <a:t>, </a:t>
            </a:r>
            <a:r>
              <a:rPr lang="en-US" sz="2700" i="1" dirty="0">
                <a:solidFill>
                  <a:srgbClr val="222222"/>
                </a:solidFill>
              </a:rPr>
              <a:t>26</a:t>
            </a:r>
            <a:r>
              <a:rPr lang="en-US" sz="2700" dirty="0">
                <a:solidFill>
                  <a:srgbClr val="222222"/>
                </a:solidFill>
              </a:rPr>
              <a:t>(4), 90-94.</a:t>
            </a:r>
            <a:r>
              <a:rPr lang="en-US" sz="2700" dirty="0"/>
              <a:t> </a:t>
            </a:r>
          </a:p>
          <a:p>
            <a:r>
              <a:rPr lang="en-US" sz="2700" dirty="0">
                <a:solidFill>
                  <a:srgbClr val="222222"/>
                </a:solidFill>
              </a:rPr>
              <a:t>Elder, B. L., Jacobs, P., &amp; Fast, Y. J. (2015). Identification and support of at-risk students using a case management model. </a:t>
            </a:r>
            <a:r>
              <a:rPr lang="en-US" sz="2700" i="1" dirty="0">
                <a:solidFill>
                  <a:srgbClr val="222222"/>
                </a:solidFill>
              </a:rPr>
              <a:t>Journal of Professional Nursing</a:t>
            </a:r>
            <a:r>
              <a:rPr lang="en-US" sz="2700" dirty="0">
                <a:solidFill>
                  <a:srgbClr val="222222"/>
                </a:solidFill>
              </a:rPr>
              <a:t>, </a:t>
            </a:r>
            <a:r>
              <a:rPr lang="en-US" sz="2700" i="1" dirty="0">
                <a:solidFill>
                  <a:srgbClr val="222222"/>
                </a:solidFill>
              </a:rPr>
              <a:t>31</a:t>
            </a:r>
            <a:r>
              <a:rPr lang="en-US" sz="2700" dirty="0">
                <a:solidFill>
                  <a:srgbClr val="222222"/>
                </a:solidFill>
              </a:rPr>
              <a:t>(3</a:t>
            </a:r>
            <a:r>
              <a:rPr lang="en-US" sz="2700" dirty="0" smtClean="0">
                <a:solidFill>
                  <a:srgbClr val="222222"/>
                </a:solidFill>
              </a:rPr>
              <a:t>),247-253</a:t>
            </a:r>
            <a:r>
              <a:rPr lang="en-US" sz="2700" dirty="0">
                <a:solidFill>
                  <a:srgbClr val="222222"/>
                </a:solidFill>
              </a:rPr>
              <a:t>.</a:t>
            </a:r>
          </a:p>
          <a:p>
            <a:r>
              <a:rPr lang="en-US" sz="2700" dirty="0">
                <a:solidFill>
                  <a:srgbClr val="222222"/>
                </a:solidFill>
              </a:rPr>
              <a:t>Gamification. (n.d.) Retrieved April 23, 2018, from </a:t>
            </a:r>
            <a:r>
              <a:rPr lang="en-US" sz="2700" i="1" dirty="0">
                <a:solidFill>
                  <a:srgbClr val="222222"/>
                </a:solidFill>
              </a:rPr>
              <a:t>https://www. Merriam-webster.com/dictionary/gamification</a:t>
            </a:r>
            <a:r>
              <a:rPr lang="en-US" sz="2700" dirty="0">
                <a:solidFill>
                  <a:srgbClr val="222222"/>
                </a:solidFill>
              </a:rPr>
              <a:t>.</a:t>
            </a:r>
            <a:endParaRPr lang="en-US" sz="2700" dirty="0"/>
          </a:p>
          <a:p>
            <a:r>
              <a:rPr lang="en-US" sz="2700" dirty="0"/>
              <a:t>Pitt, V., Powis, D., Levett-Jones, T., &amp; Hunter, S. (2012). Factors influencing nursing students academic and clinical performance and attrition: An integrative review. </a:t>
            </a:r>
            <a:r>
              <a:rPr lang="en-US" sz="2700" i="1" dirty="0"/>
              <a:t>Nurse Education Today, 32</a:t>
            </a:r>
            <a:r>
              <a:rPr lang="en-US" sz="2700" dirty="0"/>
              <a:t>, 903-913.</a:t>
            </a:r>
          </a:p>
          <a:p>
            <a:r>
              <a:rPr lang="en-US" sz="2700" dirty="0"/>
              <a:t>Royse, M. A. &amp; Newton, S. E. (2007). How gaming is used as an innovative strategy for nursing education. </a:t>
            </a:r>
            <a:r>
              <a:rPr lang="en-US" sz="2700" i="1" dirty="0"/>
              <a:t>Nursing Education Perspectives, 28</a:t>
            </a:r>
            <a:r>
              <a:rPr lang="en-US" sz="2700" dirty="0"/>
              <a:t>(5), 263-267. </a:t>
            </a:r>
          </a:p>
          <a:p>
            <a:r>
              <a:rPr lang="en-US" sz="2700" dirty="0">
                <a:solidFill>
                  <a:srgbClr val="222222"/>
                </a:solidFill>
              </a:rPr>
              <a:t>Sweet, M., &amp; Michaelsen, L. K. (2012). </a:t>
            </a:r>
            <a:r>
              <a:rPr lang="en-US" sz="2700" i="1" dirty="0">
                <a:solidFill>
                  <a:srgbClr val="222222"/>
                </a:solidFill>
              </a:rPr>
              <a:t>Team-based learning in the social sciences and humanities: Group work that works to generate critical thinking and engagement</a:t>
            </a:r>
            <a:r>
              <a:rPr lang="en-US" sz="2700" dirty="0">
                <a:solidFill>
                  <a:srgbClr val="222222"/>
                </a:solidFill>
              </a:rPr>
              <a:t>. Stylus Publishing, LLC.</a:t>
            </a:r>
            <a:endParaRPr lang="en-US" sz="2700" dirty="0"/>
          </a:p>
          <a:p>
            <a:r>
              <a:rPr lang="en-US" sz="2700" dirty="0">
                <a:solidFill>
                  <a:srgbClr val="222222"/>
                </a:solidFill>
              </a:rPr>
              <a:t>Zhao, C. M., &amp; Kuh, G. D. (2004). Adding value: Learning communities and student engagement. </a:t>
            </a:r>
            <a:r>
              <a:rPr lang="en-US" sz="2700" i="1" dirty="0">
                <a:solidFill>
                  <a:srgbClr val="222222"/>
                </a:solidFill>
              </a:rPr>
              <a:t>Research in higher education</a:t>
            </a:r>
            <a:r>
              <a:rPr lang="en-US" sz="2700" dirty="0">
                <a:solidFill>
                  <a:srgbClr val="222222"/>
                </a:solidFill>
              </a:rPr>
              <a:t>, </a:t>
            </a:r>
            <a:r>
              <a:rPr lang="en-US" sz="2700" i="1" dirty="0">
                <a:solidFill>
                  <a:srgbClr val="222222"/>
                </a:solidFill>
              </a:rPr>
              <a:t>45</a:t>
            </a:r>
            <a:r>
              <a:rPr lang="en-US" sz="2700" dirty="0">
                <a:solidFill>
                  <a:srgbClr val="222222"/>
                </a:solidFill>
              </a:rPr>
              <a:t>(2), 115-138.</a:t>
            </a:r>
            <a:endParaRPr lang="en-US" sz="2700" dirty="0"/>
          </a:p>
        </p:txBody>
      </p:sp>
      <p:sp>
        <p:nvSpPr>
          <p:cNvPr id="66" name="TextBox 65"/>
          <p:cNvSpPr txBox="1"/>
          <p:nvPr/>
        </p:nvSpPr>
        <p:spPr>
          <a:xfrm>
            <a:off x="15040205" y="28888328"/>
            <a:ext cx="11342110" cy="3539430"/>
          </a:xfrm>
          <a:prstGeom prst="rect">
            <a:avLst/>
          </a:prstGeom>
          <a:noFill/>
        </p:spPr>
        <p:txBody>
          <a:bodyPr wrap="square" rtlCol="0">
            <a:spAutoFit/>
          </a:bodyPr>
          <a:lstStyle/>
          <a:p>
            <a:r>
              <a:rPr lang="en-US" sz="2800" dirty="0">
                <a:solidFill>
                  <a:prstClr val="black"/>
                </a:solidFill>
              </a:rPr>
              <a:t>CMM (Elder, Jacobs, and Fast, 2015)</a:t>
            </a:r>
            <a:r>
              <a:rPr lang="en-US" sz="2800" dirty="0"/>
              <a:t> was assessed for its potential use, and possible benefits, at the Marshfield-site. The CMM would work to proactively identify students in need, though all students will have </a:t>
            </a:r>
            <a:r>
              <a:rPr lang="en-US" sz="2800" dirty="0" smtClean="0"/>
              <a:t>access/be </a:t>
            </a:r>
            <a:r>
              <a:rPr lang="en-US" sz="2800" dirty="0"/>
              <a:t>eligible for CMM services. Students can self-refer, or be recommended by an instructor or advisor to seek CMM services. A possible assessment and intake process for the pilot </a:t>
            </a:r>
            <a:r>
              <a:rPr lang="en-US" sz="2800" dirty="0" smtClean="0"/>
              <a:t>have </a:t>
            </a:r>
            <a:r>
              <a:rPr lang="en-US" sz="2800" dirty="0"/>
              <a:t>been identified. Necessary tools have been created and anecdotally utilized this semester where applicable. </a:t>
            </a:r>
            <a:r>
              <a:rPr lang="en-US" sz="2800" dirty="0">
                <a:solidFill>
                  <a:prstClr val="black"/>
                </a:solidFill>
              </a:rPr>
              <a:t>Pilot implementation is planned for Fall 2018.</a:t>
            </a:r>
          </a:p>
        </p:txBody>
      </p:sp>
      <p:pic>
        <p:nvPicPr>
          <p:cNvPr id="67" name="Picture 66">
            <a:extLst>
              <a:ext uri="{FF2B5EF4-FFF2-40B4-BE49-F238E27FC236}">
                <a16:creationId xmlns="" xmlns:a16="http://schemas.microsoft.com/office/drawing/2014/main" id="{221AB467-BA7C-4492-9DE7-5CAB5FA4DC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713" y="20159443"/>
            <a:ext cx="9973214" cy="6073934"/>
          </a:xfrm>
          <a:prstGeom prst="rect">
            <a:avLst/>
          </a:prstGeom>
        </p:spPr>
      </p:pic>
      <p:pic>
        <p:nvPicPr>
          <p:cNvPr id="68" name="Picture 67"/>
          <p:cNvPicPr>
            <a:picLocks noChangeAspect="1"/>
          </p:cNvPicPr>
          <p:nvPr/>
        </p:nvPicPr>
        <p:blipFill>
          <a:blip r:embed="rId4"/>
          <a:stretch>
            <a:fillRect/>
          </a:stretch>
        </p:blipFill>
        <p:spPr>
          <a:xfrm>
            <a:off x="19278853" y="32865467"/>
            <a:ext cx="3248788" cy="3167569"/>
          </a:xfrm>
          <a:prstGeom prst="rect">
            <a:avLst/>
          </a:prstGeom>
        </p:spPr>
      </p:pic>
      <p:pic>
        <p:nvPicPr>
          <p:cNvPr id="69" name="Picture 68" descr="&lt;strong&gt;Success&lt;/strong&gt; Blueprint on Vime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94953" y="21773899"/>
            <a:ext cx="8213913" cy="3607138"/>
          </a:xfrm>
          <a:prstGeom prst="rect">
            <a:avLst/>
          </a:prstGeom>
        </p:spPr>
      </p:pic>
      <p:sp>
        <p:nvSpPr>
          <p:cNvPr id="70" name="TextBox 69"/>
          <p:cNvSpPr txBox="1"/>
          <p:nvPr/>
        </p:nvSpPr>
        <p:spPr>
          <a:xfrm>
            <a:off x="28249327" y="34338336"/>
            <a:ext cx="8616254" cy="923330"/>
          </a:xfrm>
          <a:prstGeom prst="rect">
            <a:avLst/>
          </a:prstGeom>
          <a:noFill/>
        </p:spPr>
        <p:txBody>
          <a:bodyPr wrap="square" rtlCol="0">
            <a:spAutoFit/>
          </a:bodyPr>
          <a:lstStyle/>
          <a:p>
            <a:r>
              <a:rPr lang="en-US" sz="4000" cap="small" dirty="0" smtClean="0">
                <a:solidFill>
                  <a:schemeClr val="accent1">
                    <a:lumMod val="50000"/>
                  </a:schemeClr>
                </a:solidFill>
                <a:latin typeface="Minion Pro" panose="02040503050306020203"/>
              </a:rPr>
              <a:t>Acknowledgments</a:t>
            </a:r>
            <a:r>
              <a:rPr lang="en-US" sz="5400" cap="small" dirty="0" smtClean="0">
                <a:solidFill>
                  <a:srgbClr val="DD9E11"/>
                </a:solidFill>
                <a:latin typeface="Minion Pro" panose="02040503050306020203"/>
              </a:rPr>
              <a:t> </a:t>
            </a:r>
            <a:endParaRPr lang="en-US" sz="5400" cap="small" dirty="0">
              <a:solidFill>
                <a:srgbClr val="DD9E11"/>
              </a:solidFill>
              <a:latin typeface="Minion Pro" panose="02040503050306020203"/>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1363</Words>
  <Application>Microsoft Office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Symbol</vt:lpstr>
      <vt:lpstr>Times New Roman</vt:lpstr>
      <vt:lpstr>Office Theme</vt:lpstr>
      <vt:lpstr>Utilization of Literature-Based Strategies  to Promote Nursing Student Success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2018-04-25T13:20:36Z</dcterms:modified>
</cp:coreProperties>
</file>