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42062400" cy="38404800"/>
  <p:notesSz cx="9296400" cy="147828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8BE5"/>
    <a:srgbClr val="D4DEF8"/>
    <a:srgbClr val="416EDF"/>
    <a:srgbClr val="BECDF4"/>
    <a:srgbClr val="1A3D96"/>
    <a:srgbClr val="FFF9E0"/>
    <a:srgbClr val="FFFFD6"/>
    <a:srgbClr val="D5F9F6"/>
    <a:srgbClr val="0070C0"/>
    <a:srgbClr val="D6E9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163" autoAdjust="0"/>
    <p:restoredTop sz="99455" autoAdjust="0"/>
  </p:normalViewPr>
  <p:slideViewPr>
    <p:cSldViewPr snapToGrid="0">
      <p:cViewPr>
        <p:scale>
          <a:sx n="20" d="100"/>
          <a:sy n="20" d="100"/>
        </p:scale>
        <p:origin x="954" y="-180"/>
      </p:cViewPr>
      <p:guideLst>
        <p:guide orient="horz" pos="12096"/>
        <p:guide pos="13248"/>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students.uwec.edu\deptdir\psyc\Bleske-Rechek\IDEP%20lab\Work-Family%20Preferences\3.%20Studies\Data%20and%20Data%20Analysis\Poster2018Graph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students.uwec.edu\deptdir\psyc\Bleske-Rechek\IDEP%20lab\Work-Family%20Preferences\3.%20Studies\Data%20and%20Data%20Analysis\Poster2018Graphs.xlsx" TargetMode="External"/><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oleObject" Target="file:///\\students.uwec.edu\deptdir\psyc\Bleske-Rechek\IDEP%20lab\Work-Family%20Preferences\3.%20Studies\Data%20and%20Data%20Analysis\Poster2018Graph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students.uwec.edu\deptdir\psyc\Bleske-Rechek\IDEP%20lab\Work-Family%20Preferences\3.%20Studies\Data%20and%20Data%20Analysis\Poster2018Graph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students.uwec.edu\deptdir\psyc\Bleske-Rechek\IDEP%20lab\Work-Family%20Preferences\3.%20Studies\Data%20and%20Data%20Analysis\Poster2018Graph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students.uwec.edu\deptdir\psyc\Bleske-Rechek\IDEP%20lab\Work-Family%20Preferences\3.%20Studies\Data%20and%20Data%20Analysis\Poster2018Graph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students.uwec.edu\deptdir\psyc\Bleske-Rechek\IDEP%20lab\Work-Family%20Preferences\3.%20Studies\Data%20and%20Data%20Analysis\Poster2018Graph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students.uwec.edu\deptdir\psyc\Bleske-Rechek\IDEP%20lab\Work-Family%20Preferences\3.%20Studies\Data%20and%20Data%20Analysis\Poster2018Graphs.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students.uwec.edu\deptdir\psyc\Bleske-Rechek\IDEP%20lab\Work-Family%20Preferences\3.%20Studies\Data%20and%20Data%20Analysis\Poster2018Graphs.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students.uwec.edu\deptdir\psyc\Bleske-Rechek\IDEP%20lab\Work-Family%20Preferences\3.%20Studies\Data%20and%20Data%20Analysis\Poster2018Graphs.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383667727879193"/>
          <c:y val="3.1828703703703706E-2"/>
          <c:w val="0.49909612254469637"/>
          <c:h val="0.93634259259259256"/>
        </c:manualLayout>
      </c:layout>
      <c:barChart>
        <c:barDir val="bar"/>
        <c:grouping val="clustered"/>
        <c:varyColors val="0"/>
        <c:ser>
          <c:idx val="0"/>
          <c:order val="0"/>
          <c:tx>
            <c:strRef>
              <c:f>'Household Tasks - LIKING'!$C$4</c:f>
              <c:strCache>
                <c:ptCount val="1"/>
                <c:pt idx="0">
                  <c:v>Men</c:v>
                </c:pt>
              </c:strCache>
            </c:strRef>
          </c:tx>
          <c:spPr>
            <a:solidFill>
              <a:srgbClr val="678BE5"/>
            </a:solidFill>
            <a:ln>
              <a:solidFill>
                <a:schemeClr val="tx1"/>
              </a:solidFill>
            </a:ln>
            <a:effectLst/>
          </c:spPr>
          <c:invertIfNegative val="0"/>
          <c:errBars>
            <c:errBarType val="both"/>
            <c:errValType val="cust"/>
            <c:noEndCap val="0"/>
            <c:plus>
              <c:numRef>
                <c:f>'Household Tasks - LIKING'!$F$5:$F$12</c:f>
                <c:numCache>
                  <c:formatCode>General</c:formatCode>
                  <c:ptCount val="8"/>
                  <c:pt idx="0">
                    <c:v>0.18854000000000001</c:v>
                  </c:pt>
                  <c:pt idx="1">
                    <c:v>0.19370000000000001</c:v>
                  </c:pt>
                  <c:pt idx="2">
                    <c:v>0.18844</c:v>
                  </c:pt>
                  <c:pt idx="3">
                    <c:v>0.15987999999999999</c:v>
                  </c:pt>
                  <c:pt idx="4">
                    <c:v>0.25046000000000002</c:v>
                  </c:pt>
                  <c:pt idx="5">
                    <c:v>0.15515999999999999</c:v>
                  </c:pt>
                  <c:pt idx="6">
                    <c:v>0.20446</c:v>
                  </c:pt>
                  <c:pt idx="7">
                    <c:v>0.21042</c:v>
                  </c:pt>
                </c:numCache>
              </c:numRef>
            </c:plus>
            <c:minus>
              <c:numRef>
                <c:f>'Household Tasks - LIKING'!$F$5:$F$12</c:f>
                <c:numCache>
                  <c:formatCode>General</c:formatCode>
                  <c:ptCount val="8"/>
                  <c:pt idx="0">
                    <c:v>0.18854000000000001</c:v>
                  </c:pt>
                  <c:pt idx="1">
                    <c:v>0.19370000000000001</c:v>
                  </c:pt>
                  <c:pt idx="2">
                    <c:v>0.18844</c:v>
                  </c:pt>
                  <c:pt idx="3">
                    <c:v>0.15987999999999999</c:v>
                  </c:pt>
                  <c:pt idx="4">
                    <c:v>0.25046000000000002</c:v>
                  </c:pt>
                  <c:pt idx="5">
                    <c:v>0.15515999999999999</c:v>
                  </c:pt>
                  <c:pt idx="6">
                    <c:v>0.20446</c:v>
                  </c:pt>
                  <c:pt idx="7">
                    <c:v>0.21042</c:v>
                  </c:pt>
                </c:numCache>
              </c:numRef>
            </c:minus>
            <c:spPr>
              <a:noFill/>
              <a:ln w="9525" cap="flat" cmpd="sng" algn="ctr">
                <a:solidFill>
                  <a:schemeClr val="tx1"/>
                </a:solidFill>
                <a:round/>
              </a:ln>
              <a:effectLst/>
            </c:spPr>
          </c:errBars>
          <c:cat>
            <c:strRef>
              <c:f>'Household Tasks - LIKING'!$B$5:$B$12</c:f>
              <c:strCache>
                <c:ptCount val="8"/>
                <c:pt idx="0">
                  <c:v>Household Maintenance</c:v>
                </c:pt>
                <c:pt idx="1">
                  <c:v>Finances</c:v>
                </c:pt>
                <c:pt idx="2">
                  <c:v>Outdoor Labor</c:v>
                </c:pt>
                <c:pt idx="3">
                  <c:v>Indoor Cleaning</c:v>
                </c:pt>
                <c:pt idx="4">
                  <c:v>Gardening</c:v>
                </c:pt>
                <c:pt idx="5">
                  <c:v>Family Scheduling</c:v>
                </c:pt>
                <c:pt idx="6">
                  <c:v>Food Prep</c:v>
                </c:pt>
                <c:pt idx="7">
                  <c:v>Household Aesthetics</c:v>
                </c:pt>
              </c:strCache>
            </c:strRef>
          </c:cat>
          <c:val>
            <c:numRef>
              <c:f>'Household Tasks - LIKING'!$C$5:$C$12</c:f>
              <c:numCache>
                <c:formatCode>General</c:formatCode>
                <c:ptCount val="8"/>
                <c:pt idx="0">
                  <c:v>0.34999999999999964</c:v>
                </c:pt>
                <c:pt idx="1">
                  <c:v>-0.18999999999999995</c:v>
                </c:pt>
                <c:pt idx="2">
                  <c:v>0.33999999999999986</c:v>
                </c:pt>
                <c:pt idx="3">
                  <c:v>-6.0000000000000053E-2</c:v>
                </c:pt>
                <c:pt idx="4">
                  <c:v>-2.0000000000000018E-2</c:v>
                </c:pt>
                <c:pt idx="5">
                  <c:v>0.54</c:v>
                </c:pt>
                <c:pt idx="6">
                  <c:v>0.91000000000000014</c:v>
                </c:pt>
                <c:pt idx="7">
                  <c:v>0.58000000000000007</c:v>
                </c:pt>
              </c:numCache>
            </c:numRef>
          </c:val>
          <c:extLst>
            <c:ext xmlns:c16="http://schemas.microsoft.com/office/drawing/2014/chart" uri="{C3380CC4-5D6E-409C-BE32-E72D297353CC}">
              <c16:uniqueId val="{00000000-602A-443B-A15C-965CF547A51A}"/>
            </c:ext>
          </c:extLst>
        </c:ser>
        <c:ser>
          <c:idx val="1"/>
          <c:order val="1"/>
          <c:tx>
            <c:strRef>
              <c:f>'Household Tasks - LIKING'!$D$4</c:f>
              <c:strCache>
                <c:ptCount val="1"/>
                <c:pt idx="0">
                  <c:v>Women</c:v>
                </c:pt>
              </c:strCache>
            </c:strRef>
          </c:tx>
          <c:spPr>
            <a:solidFill>
              <a:srgbClr val="D4DEF8"/>
            </a:solidFill>
            <a:ln>
              <a:solidFill>
                <a:schemeClr val="tx1"/>
              </a:solidFill>
            </a:ln>
            <a:effectLst/>
          </c:spPr>
          <c:invertIfNegative val="0"/>
          <c:errBars>
            <c:errBarType val="both"/>
            <c:errValType val="cust"/>
            <c:noEndCap val="0"/>
            <c:plus>
              <c:numRef>
                <c:f>'Household Tasks - LIKING'!$G$5:$G$12</c:f>
                <c:numCache>
                  <c:formatCode>General</c:formatCode>
                  <c:ptCount val="8"/>
                  <c:pt idx="0">
                    <c:v>0.13294</c:v>
                  </c:pt>
                  <c:pt idx="1">
                    <c:v>0.16752</c:v>
                  </c:pt>
                  <c:pt idx="2">
                    <c:v>0.14812</c:v>
                  </c:pt>
                  <c:pt idx="3">
                    <c:v>0.11346000000000001</c:v>
                  </c:pt>
                  <c:pt idx="4">
                    <c:v>0.19844000000000001</c:v>
                  </c:pt>
                  <c:pt idx="5">
                    <c:v>0.11382</c:v>
                  </c:pt>
                  <c:pt idx="6">
                    <c:v>0.13986000000000001</c:v>
                  </c:pt>
                  <c:pt idx="7">
                    <c:v>0.11768000000000001</c:v>
                  </c:pt>
                </c:numCache>
              </c:numRef>
            </c:plus>
            <c:minus>
              <c:numRef>
                <c:f>'Household Tasks - LIKING'!$G$5:$G$12</c:f>
                <c:numCache>
                  <c:formatCode>General</c:formatCode>
                  <c:ptCount val="8"/>
                  <c:pt idx="0">
                    <c:v>0.13294</c:v>
                  </c:pt>
                  <c:pt idx="1">
                    <c:v>0.16752</c:v>
                  </c:pt>
                  <c:pt idx="2">
                    <c:v>0.14812</c:v>
                  </c:pt>
                  <c:pt idx="3">
                    <c:v>0.11346000000000001</c:v>
                  </c:pt>
                  <c:pt idx="4">
                    <c:v>0.19844000000000001</c:v>
                  </c:pt>
                  <c:pt idx="5">
                    <c:v>0.11382</c:v>
                  </c:pt>
                  <c:pt idx="6">
                    <c:v>0.13986000000000001</c:v>
                  </c:pt>
                  <c:pt idx="7">
                    <c:v>0.11768000000000001</c:v>
                  </c:pt>
                </c:numCache>
              </c:numRef>
            </c:minus>
            <c:spPr>
              <a:noFill/>
              <a:ln w="9525" cap="flat" cmpd="sng" algn="ctr">
                <a:solidFill>
                  <a:schemeClr val="tx1"/>
                </a:solidFill>
                <a:round/>
              </a:ln>
              <a:effectLst/>
            </c:spPr>
          </c:errBars>
          <c:cat>
            <c:strRef>
              <c:f>'Household Tasks - LIKING'!$B$5:$B$12</c:f>
              <c:strCache>
                <c:ptCount val="8"/>
                <c:pt idx="0">
                  <c:v>Household Maintenance</c:v>
                </c:pt>
                <c:pt idx="1">
                  <c:v>Finances</c:v>
                </c:pt>
                <c:pt idx="2">
                  <c:v>Outdoor Labor</c:v>
                </c:pt>
                <c:pt idx="3">
                  <c:v>Indoor Cleaning</c:v>
                </c:pt>
                <c:pt idx="4">
                  <c:v>Gardening</c:v>
                </c:pt>
                <c:pt idx="5">
                  <c:v>Family Scheduling</c:v>
                </c:pt>
                <c:pt idx="6">
                  <c:v>Food Prep</c:v>
                </c:pt>
                <c:pt idx="7">
                  <c:v>Household Aesthetics</c:v>
                </c:pt>
              </c:strCache>
            </c:strRef>
          </c:cat>
          <c:val>
            <c:numRef>
              <c:f>'Household Tasks - LIKING'!$D$5:$D$12</c:f>
              <c:numCache>
                <c:formatCode>General</c:formatCode>
                <c:ptCount val="8"/>
                <c:pt idx="0">
                  <c:v>-0.7200000000000002</c:v>
                </c:pt>
                <c:pt idx="1">
                  <c:v>-0.91000000000000014</c:v>
                </c:pt>
                <c:pt idx="2">
                  <c:v>-0.45999999999999996</c:v>
                </c:pt>
                <c:pt idx="3">
                  <c:v>0.29000000000000004</c:v>
                </c:pt>
                <c:pt idx="4">
                  <c:v>0.91000000000000014</c:v>
                </c:pt>
                <c:pt idx="5">
                  <c:v>1.5899999999999999</c:v>
                </c:pt>
                <c:pt idx="6">
                  <c:v>1.6900000000000004</c:v>
                </c:pt>
                <c:pt idx="7">
                  <c:v>2.0300000000000002</c:v>
                </c:pt>
              </c:numCache>
            </c:numRef>
          </c:val>
          <c:extLst>
            <c:ext xmlns:c16="http://schemas.microsoft.com/office/drawing/2014/chart" uri="{C3380CC4-5D6E-409C-BE32-E72D297353CC}">
              <c16:uniqueId val="{00000001-602A-443B-A15C-965CF547A51A}"/>
            </c:ext>
          </c:extLst>
        </c:ser>
        <c:dLbls>
          <c:showLegendKey val="0"/>
          <c:showVal val="0"/>
          <c:showCatName val="0"/>
          <c:showSerName val="0"/>
          <c:showPercent val="0"/>
          <c:showBubbleSize val="0"/>
        </c:dLbls>
        <c:gapWidth val="50"/>
        <c:axId val="450644344"/>
        <c:axId val="450644672"/>
      </c:barChart>
      <c:catAx>
        <c:axId val="450644344"/>
        <c:scaling>
          <c:orientation val="minMax"/>
        </c:scaling>
        <c:delete val="0"/>
        <c:axPos val="l"/>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Century Gothic" panose="020B0502020202020204" pitchFamily="34" charset="0"/>
                <a:ea typeface="+mn-ea"/>
                <a:cs typeface="+mn-cs"/>
              </a:defRPr>
            </a:pPr>
            <a:endParaRPr lang="en-US"/>
          </a:p>
        </c:txPr>
        <c:crossAx val="450644672"/>
        <c:crosses val="autoZero"/>
        <c:auto val="1"/>
        <c:lblAlgn val="ctr"/>
        <c:lblOffset val="100"/>
        <c:noMultiLvlLbl val="0"/>
      </c:catAx>
      <c:valAx>
        <c:axId val="450644672"/>
        <c:scaling>
          <c:orientation val="minMax"/>
          <c:max val="3"/>
          <c:min val="-3"/>
        </c:scaling>
        <c:delete val="1"/>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crossAx val="450644344"/>
        <c:crosses val="autoZero"/>
        <c:crossBetween val="between"/>
        <c:majorUnit val="1"/>
        <c:minorUnit val="0.2"/>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Century Gothic" panose="020B0502020202020204" pitchFamily="34" charset="0"/>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'Work-Family Balance'!$C$14</c:f>
              <c:strCache>
                <c:ptCount val="1"/>
                <c:pt idx="0">
                  <c:v>Men</c:v>
                </c:pt>
              </c:strCache>
            </c:strRef>
          </c:tx>
          <c:spPr>
            <a:solidFill>
              <a:srgbClr val="678BE5"/>
            </a:solidFill>
            <a:ln>
              <a:solidFill>
                <a:schemeClr val="tx1"/>
              </a:solidFill>
            </a:ln>
            <a:effectLst/>
          </c:spPr>
          <c:invertIfNegative val="0"/>
          <c:errBars>
            <c:errBarType val="both"/>
            <c:errValType val="cust"/>
            <c:noEndCap val="0"/>
            <c:plus>
              <c:numRef>
                <c:f>'Work-Family Balance'!$F$15:$F$16</c:f>
                <c:numCache>
                  <c:formatCode>General</c:formatCode>
                  <c:ptCount val="2"/>
                  <c:pt idx="0">
                    <c:v>0.318</c:v>
                  </c:pt>
                  <c:pt idx="1">
                    <c:v>0.32800000000000001</c:v>
                  </c:pt>
                </c:numCache>
              </c:numRef>
            </c:plus>
            <c:minus>
              <c:numRef>
                <c:f>'Work-Family Balance'!$F$15:$F$16</c:f>
                <c:numCache>
                  <c:formatCode>General</c:formatCode>
                  <c:ptCount val="2"/>
                  <c:pt idx="0">
                    <c:v>0.318</c:v>
                  </c:pt>
                  <c:pt idx="1">
                    <c:v>0.32800000000000001</c:v>
                  </c:pt>
                </c:numCache>
              </c:numRef>
            </c:minus>
            <c:spPr>
              <a:noFill/>
              <a:ln w="9525" cap="flat" cmpd="sng" algn="ctr">
                <a:solidFill>
                  <a:schemeClr val="tx1"/>
                </a:solidFill>
                <a:round/>
              </a:ln>
              <a:effectLst/>
            </c:spPr>
          </c:errBars>
          <c:cat>
            <c:strRef>
              <c:f>'Work-Family Balance'!$B$15:$B$16</c:f>
              <c:strCache>
                <c:ptCount val="2"/>
                <c:pt idx="0">
                  <c:v>Constraints</c:v>
                </c:pt>
                <c:pt idx="1">
                  <c:v>No Constraints </c:v>
                </c:pt>
              </c:strCache>
            </c:strRef>
          </c:cat>
          <c:val>
            <c:numRef>
              <c:f>'Work-Family Balance'!$C$15:$C$16</c:f>
              <c:numCache>
                <c:formatCode>General</c:formatCode>
                <c:ptCount val="2"/>
                <c:pt idx="0">
                  <c:v>-0.25999999999999979</c:v>
                </c:pt>
                <c:pt idx="1">
                  <c:v>-0.31000000000000005</c:v>
                </c:pt>
              </c:numCache>
            </c:numRef>
          </c:val>
          <c:extLst>
            <c:ext xmlns:c16="http://schemas.microsoft.com/office/drawing/2014/chart" uri="{C3380CC4-5D6E-409C-BE32-E72D297353CC}">
              <c16:uniqueId val="{00000000-D14C-4868-9773-2BC752435202}"/>
            </c:ext>
          </c:extLst>
        </c:ser>
        <c:ser>
          <c:idx val="1"/>
          <c:order val="1"/>
          <c:tx>
            <c:strRef>
              <c:f>'Work-Family Balance'!$D$14</c:f>
              <c:strCache>
                <c:ptCount val="1"/>
                <c:pt idx="0">
                  <c:v>Women</c:v>
                </c:pt>
              </c:strCache>
            </c:strRef>
          </c:tx>
          <c:spPr>
            <a:solidFill>
              <a:srgbClr val="D4DEF8"/>
            </a:solidFill>
            <a:ln>
              <a:solidFill>
                <a:schemeClr val="tx1"/>
              </a:solidFill>
            </a:ln>
            <a:effectLst/>
          </c:spPr>
          <c:invertIfNegative val="0"/>
          <c:errBars>
            <c:errBarType val="both"/>
            <c:errValType val="cust"/>
            <c:noEndCap val="0"/>
            <c:plus>
              <c:numRef>
                <c:f>'Work-Family Balance'!$G$15:$G$16</c:f>
                <c:numCache>
                  <c:formatCode>General</c:formatCode>
                  <c:ptCount val="2"/>
                  <c:pt idx="0">
                    <c:v>0.314</c:v>
                  </c:pt>
                  <c:pt idx="1">
                    <c:v>0.33400000000000002</c:v>
                  </c:pt>
                </c:numCache>
              </c:numRef>
            </c:plus>
            <c:minus>
              <c:numRef>
                <c:f>'Work-Family Balance'!$G$15:$G$16</c:f>
                <c:numCache>
                  <c:formatCode>General</c:formatCode>
                  <c:ptCount val="2"/>
                  <c:pt idx="0">
                    <c:v>0.314</c:v>
                  </c:pt>
                  <c:pt idx="1">
                    <c:v>0.33400000000000002</c:v>
                  </c:pt>
                </c:numCache>
              </c:numRef>
            </c:minus>
            <c:spPr>
              <a:noFill/>
              <a:ln w="9525" cap="flat" cmpd="sng" algn="ctr">
                <a:solidFill>
                  <a:schemeClr val="tx1"/>
                </a:solidFill>
                <a:round/>
              </a:ln>
              <a:effectLst/>
            </c:spPr>
          </c:errBars>
          <c:cat>
            <c:strRef>
              <c:f>'Work-Family Balance'!$B$15:$B$16</c:f>
              <c:strCache>
                <c:ptCount val="2"/>
                <c:pt idx="0">
                  <c:v>Constraints</c:v>
                </c:pt>
                <c:pt idx="1">
                  <c:v>No Constraints </c:v>
                </c:pt>
              </c:strCache>
            </c:strRef>
          </c:cat>
          <c:val>
            <c:numRef>
              <c:f>'Work-Family Balance'!$D$15:$D$16</c:f>
              <c:numCache>
                <c:formatCode>General</c:formatCode>
                <c:ptCount val="2"/>
                <c:pt idx="0">
                  <c:v>0.34999999999999964</c:v>
                </c:pt>
                <c:pt idx="1">
                  <c:v>0.62000000000000011</c:v>
                </c:pt>
              </c:numCache>
            </c:numRef>
          </c:val>
          <c:extLst>
            <c:ext xmlns:c16="http://schemas.microsoft.com/office/drawing/2014/chart" uri="{C3380CC4-5D6E-409C-BE32-E72D297353CC}">
              <c16:uniqueId val="{00000001-D14C-4868-9773-2BC752435202}"/>
            </c:ext>
          </c:extLst>
        </c:ser>
        <c:dLbls>
          <c:showLegendKey val="0"/>
          <c:showVal val="0"/>
          <c:showCatName val="0"/>
          <c:showSerName val="0"/>
          <c:showPercent val="0"/>
          <c:showBubbleSize val="0"/>
        </c:dLbls>
        <c:gapWidth val="50"/>
        <c:axId val="453512384"/>
        <c:axId val="453512712"/>
      </c:barChart>
      <c:catAx>
        <c:axId val="453512384"/>
        <c:scaling>
          <c:orientation val="minMax"/>
        </c:scaling>
        <c:delete val="0"/>
        <c:axPos val="l"/>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Century Gothic" panose="020B0502020202020204" pitchFamily="34" charset="0"/>
                <a:ea typeface="+mn-ea"/>
                <a:cs typeface="+mn-cs"/>
              </a:defRPr>
            </a:pPr>
            <a:endParaRPr lang="en-US"/>
          </a:p>
        </c:txPr>
        <c:crossAx val="453512712"/>
        <c:crosses val="autoZero"/>
        <c:auto val="1"/>
        <c:lblAlgn val="ctr"/>
        <c:lblOffset val="100"/>
        <c:noMultiLvlLbl val="0"/>
      </c:catAx>
      <c:valAx>
        <c:axId val="453512712"/>
        <c:scaling>
          <c:orientation val="minMax"/>
          <c:max val="3"/>
          <c:min val="-3"/>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453512384"/>
        <c:crosses val="autoZero"/>
        <c:crossBetween val="between"/>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Century Gothic" panose="020B0502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9478291470549418"/>
          <c:y val="3.1828703703703706E-2"/>
          <c:w val="0.48814694252603896"/>
          <c:h val="0.93634259259259256"/>
        </c:manualLayout>
      </c:layout>
      <c:barChart>
        <c:barDir val="bar"/>
        <c:grouping val="clustered"/>
        <c:varyColors val="0"/>
        <c:ser>
          <c:idx val="0"/>
          <c:order val="0"/>
          <c:tx>
            <c:strRef>
              <c:f>'Household Tasks - LIKING'!$C$19</c:f>
              <c:strCache>
                <c:ptCount val="1"/>
                <c:pt idx="0">
                  <c:v>Men</c:v>
                </c:pt>
              </c:strCache>
            </c:strRef>
          </c:tx>
          <c:spPr>
            <a:solidFill>
              <a:srgbClr val="678BE5"/>
            </a:solidFill>
            <a:ln>
              <a:solidFill>
                <a:schemeClr val="tx1"/>
              </a:solidFill>
            </a:ln>
            <a:effectLst/>
          </c:spPr>
          <c:invertIfNegative val="0"/>
          <c:errBars>
            <c:errBarType val="both"/>
            <c:errValType val="cust"/>
            <c:noEndCap val="0"/>
            <c:plus>
              <c:numRef>
                <c:f>'Household Tasks - LIKING'!$F$20:$F$27</c:f>
                <c:numCache>
                  <c:formatCode>General</c:formatCode>
                  <c:ptCount val="8"/>
                  <c:pt idx="0">
                    <c:v>0.34042</c:v>
                  </c:pt>
                  <c:pt idx="1">
                    <c:v>0.29167999999999999</c:v>
                  </c:pt>
                  <c:pt idx="2">
                    <c:v>0.24568000000000001</c:v>
                  </c:pt>
                  <c:pt idx="3">
                    <c:v>0.2492</c:v>
                  </c:pt>
                  <c:pt idx="4">
                    <c:v>0.39550000000000002</c:v>
                  </c:pt>
                  <c:pt idx="5">
                    <c:v>0.27851999999999999</c:v>
                  </c:pt>
                  <c:pt idx="6">
                    <c:v>0.36747999999999997</c:v>
                  </c:pt>
                  <c:pt idx="7">
                    <c:v>0.38025999999999999</c:v>
                  </c:pt>
                </c:numCache>
              </c:numRef>
            </c:plus>
            <c:minus>
              <c:numRef>
                <c:f>'Household Tasks - LIKING'!$F$20:$F$27</c:f>
                <c:numCache>
                  <c:formatCode>General</c:formatCode>
                  <c:ptCount val="8"/>
                  <c:pt idx="0">
                    <c:v>0.34042</c:v>
                  </c:pt>
                  <c:pt idx="1">
                    <c:v>0.29167999999999999</c:v>
                  </c:pt>
                  <c:pt idx="2">
                    <c:v>0.24568000000000001</c:v>
                  </c:pt>
                  <c:pt idx="3">
                    <c:v>0.2492</c:v>
                  </c:pt>
                  <c:pt idx="4">
                    <c:v>0.39550000000000002</c:v>
                  </c:pt>
                  <c:pt idx="5">
                    <c:v>0.27851999999999999</c:v>
                  </c:pt>
                  <c:pt idx="6">
                    <c:v>0.36747999999999997</c:v>
                  </c:pt>
                  <c:pt idx="7">
                    <c:v>0.38025999999999999</c:v>
                  </c:pt>
                </c:numCache>
              </c:numRef>
            </c:minus>
            <c:spPr>
              <a:noFill/>
              <a:ln w="9525" cap="flat" cmpd="sng" algn="ctr">
                <a:solidFill>
                  <a:schemeClr val="tx1"/>
                </a:solidFill>
                <a:round/>
              </a:ln>
              <a:effectLst/>
            </c:spPr>
          </c:errBars>
          <c:cat>
            <c:strRef>
              <c:f>'Household Tasks - LIKING'!$B$20:$B$27</c:f>
              <c:strCache>
                <c:ptCount val="8"/>
                <c:pt idx="0">
                  <c:v>Household Maintenance</c:v>
                </c:pt>
                <c:pt idx="1">
                  <c:v>Finances</c:v>
                </c:pt>
                <c:pt idx="2">
                  <c:v>Outdoor Labor</c:v>
                </c:pt>
                <c:pt idx="3">
                  <c:v>Indoor Cleaning</c:v>
                </c:pt>
                <c:pt idx="4">
                  <c:v>Gardening</c:v>
                </c:pt>
                <c:pt idx="5">
                  <c:v>Family Scheduling</c:v>
                </c:pt>
                <c:pt idx="6">
                  <c:v>Food Prep</c:v>
                </c:pt>
                <c:pt idx="7">
                  <c:v>Household Aesthetics</c:v>
                </c:pt>
              </c:strCache>
            </c:strRef>
          </c:cat>
          <c:val>
            <c:numRef>
              <c:f>'Household Tasks - LIKING'!$C$20:$C$27</c:f>
              <c:numCache>
                <c:formatCode>General</c:formatCode>
                <c:ptCount val="8"/>
                <c:pt idx="0">
                  <c:v>0.38999999999999968</c:v>
                </c:pt>
                <c:pt idx="1">
                  <c:v>1.9999999999999574E-2</c:v>
                </c:pt>
                <c:pt idx="2">
                  <c:v>0.69000000000000039</c:v>
                </c:pt>
                <c:pt idx="3">
                  <c:v>-0.29999999999999982</c:v>
                </c:pt>
                <c:pt idx="4">
                  <c:v>0.46999999999999975</c:v>
                </c:pt>
                <c:pt idx="5">
                  <c:v>0.16000000000000014</c:v>
                </c:pt>
                <c:pt idx="6">
                  <c:v>0.65000000000000036</c:v>
                </c:pt>
                <c:pt idx="7">
                  <c:v>-0.14999999999999991</c:v>
                </c:pt>
              </c:numCache>
            </c:numRef>
          </c:val>
          <c:extLst>
            <c:ext xmlns:c16="http://schemas.microsoft.com/office/drawing/2014/chart" uri="{C3380CC4-5D6E-409C-BE32-E72D297353CC}">
              <c16:uniqueId val="{00000000-8D0A-4224-86C6-2D5F7A748A6E}"/>
            </c:ext>
          </c:extLst>
        </c:ser>
        <c:ser>
          <c:idx val="1"/>
          <c:order val="1"/>
          <c:tx>
            <c:strRef>
              <c:f>'Household Tasks - LIKING'!$D$19</c:f>
              <c:strCache>
                <c:ptCount val="1"/>
                <c:pt idx="0">
                  <c:v>Women</c:v>
                </c:pt>
              </c:strCache>
            </c:strRef>
          </c:tx>
          <c:spPr>
            <a:solidFill>
              <a:srgbClr val="D4DEF8"/>
            </a:solidFill>
            <a:ln>
              <a:solidFill>
                <a:schemeClr val="tx1"/>
              </a:solidFill>
            </a:ln>
            <a:effectLst/>
          </c:spPr>
          <c:invertIfNegative val="0"/>
          <c:errBars>
            <c:errBarType val="both"/>
            <c:errValType val="cust"/>
            <c:noEndCap val="0"/>
            <c:plus>
              <c:numRef>
                <c:f>'Household Tasks - LIKING'!$G$20:$G$27</c:f>
                <c:numCache>
                  <c:formatCode>General</c:formatCode>
                  <c:ptCount val="8"/>
                  <c:pt idx="0">
                    <c:v>0.28771999999999998</c:v>
                  </c:pt>
                  <c:pt idx="1">
                    <c:v>0.30708000000000002</c:v>
                  </c:pt>
                  <c:pt idx="2">
                    <c:v>0.2843</c:v>
                  </c:pt>
                  <c:pt idx="3">
                    <c:v>0.22142000000000001</c:v>
                  </c:pt>
                  <c:pt idx="4">
                    <c:v>0.39535999999999999</c:v>
                  </c:pt>
                  <c:pt idx="5">
                    <c:v>0.25581999999999999</c:v>
                  </c:pt>
                  <c:pt idx="6">
                    <c:v>0.29224</c:v>
                  </c:pt>
                  <c:pt idx="7">
                    <c:v>0.32596000000000003</c:v>
                  </c:pt>
                </c:numCache>
              </c:numRef>
            </c:plus>
            <c:minus>
              <c:numRef>
                <c:f>'Household Tasks - LIKING'!$G$20:$G$27</c:f>
                <c:numCache>
                  <c:formatCode>General</c:formatCode>
                  <c:ptCount val="8"/>
                  <c:pt idx="0">
                    <c:v>0.28771999999999998</c:v>
                  </c:pt>
                  <c:pt idx="1">
                    <c:v>0.30708000000000002</c:v>
                  </c:pt>
                  <c:pt idx="2">
                    <c:v>0.2843</c:v>
                  </c:pt>
                  <c:pt idx="3">
                    <c:v>0.22142000000000001</c:v>
                  </c:pt>
                  <c:pt idx="4">
                    <c:v>0.39535999999999999</c:v>
                  </c:pt>
                  <c:pt idx="5">
                    <c:v>0.25581999999999999</c:v>
                  </c:pt>
                  <c:pt idx="6">
                    <c:v>0.29224</c:v>
                  </c:pt>
                  <c:pt idx="7">
                    <c:v>0.32596000000000003</c:v>
                  </c:pt>
                </c:numCache>
              </c:numRef>
            </c:minus>
            <c:spPr>
              <a:noFill/>
              <a:ln w="9525" cap="flat" cmpd="sng" algn="ctr">
                <a:solidFill>
                  <a:schemeClr val="tx1"/>
                </a:solidFill>
                <a:round/>
              </a:ln>
              <a:effectLst/>
            </c:spPr>
          </c:errBars>
          <c:cat>
            <c:strRef>
              <c:f>'Household Tasks - LIKING'!$B$20:$B$27</c:f>
              <c:strCache>
                <c:ptCount val="8"/>
                <c:pt idx="0">
                  <c:v>Household Maintenance</c:v>
                </c:pt>
                <c:pt idx="1">
                  <c:v>Finances</c:v>
                </c:pt>
                <c:pt idx="2">
                  <c:v>Outdoor Labor</c:v>
                </c:pt>
                <c:pt idx="3">
                  <c:v>Indoor Cleaning</c:v>
                </c:pt>
                <c:pt idx="4">
                  <c:v>Gardening</c:v>
                </c:pt>
                <c:pt idx="5">
                  <c:v>Family Scheduling</c:v>
                </c:pt>
                <c:pt idx="6">
                  <c:v>Food Prep</c:v>
                </c:pt>
                <c:pt idx="7">
                  <c:v>Household Aesthetics</c:v>
                </c:pt>
              </c:strCache>
            </c:strRef>
          </c:cat>
          <c:val>
            <c:numRef>
              <c:f>'Household Tasks - LIKING'!$D$20:$D$27</c:f>
              <c:numCache>
                <c:formatCode>General</c:formatCode>
                <c:ptCount val="8"/>
                <c:pt idx="0">
                  <c:v>-0.7200000000000002</c:v>
                </c:pt>
                <c:pt idx="1">
                  <c:v>-0.5</c:v>
                </c:pt>
                <c:pt idx="2">
                  <c:v>-0.12000000000000011</c:v>
                </c:pt>
                <c:pt idx="3">
                  <c:v>-4.9999999999999822E-2</c:v>
                </c:pt>
                <c:pt idx="4">
                  <c:v>0.82000000000000028</c:v>
                </c:pt>
                <c:pt idx="5">
                  <c:v>1.0599999999999996</c:v>
                </c:pt>
                <c:pt idx="6">
                  <c:v>1.25</c:v>
                </c:pt>
                <c:pt idx="7">
                  <c:v>1.2699999999999996</c:v>
                </c:pt>
              </c:numCache>
            </c:numRef>
          </c:val>
          <c:extLst>
            <c:ext xmlns:c16="http://schemas.microsoft.com/office/drawing/2014/chart" uri="{C3380CC4-5D6E-409C-BE32-E72D297353CC}">
              <c16:uniqueId val="{00000001-8D0A-4224-86C6-2D5F7A748A6E}"/>
            </c:ext>
          </c:extLst>
        </c:ser>
        <c:dLbls>
          <c:showLegendKey val="0"/>
          <c:showVal val="0"/>
          <c:showCatName val="0"/>
          <c:showSerName val="0"/>
          <c:showPercent val="0"/>
          <c:showBubbleSize val="0"/>
        </c:dLbls>
        <c:gapWidth val="50"/>
        <c:axId val="445212448"/>
        <c:axId val="445212776"/>
      </c:barChart>
      <c:catAx>
        <c:axId val="445212448"/>
        <c:scaling>
          <c:orientation val="minMax"/>
        </c:scaling>
        <c:delete val="0"/>
        <c:axPos val="l"/>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Century Gothic" panose="020B0502020202020204" pitchFamily="34" charset="0"/>
                <a:ea typeface="+mn-ea"/>
                <a:cs typeface="+mn-cs"/>
              </a:defRPr>
            </a:pPr>
            <a:endParaRPr lang="en-US"/>
          </a:p>
        </c:txPr>
        <c:crossAx val="445212776"/>
        <c:crosses val="autoZero"/>
        <c:auto val="1"/>
        <c:lblAlgn val="ctr"/>
        <c:lblOffset val="100"/>
        <c:noMultiLvlLbl val="0"/>
      </c:catAx>
      <c:valAx>
        <c:axId val="445212776"/>
        <c:scaling>
          <c:orientation val="minMax"/>
          <c:max val="3"/>
          <c:min val="-3"/>
        </c:scaling>
        <c:delete val="1"/>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crossAx val="445212448"/>
        <c:crosses val="autoZero"/>
        <c:crossBetween val="between"/>
        <c:majorUnit val="1"/>
        <c:minorUnit val="0.2"/>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Century Gothic" panose="020B0502020202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9478291470549418"/>
          <c:y val="3.1828703703703706E-2"/>
          <c:w val="0.48814694252603896"/>
          <c:h val="0.93634259259259256"/>
        </c:manualLayout>
      </c:layout>
      <c:barChart>
        <c:barDir val="bar"/>
        <c:grouping val="clustered"/>
        <c:varyColors val="0"/>
        <c:ser>
          <c:idx val="0"/>
          <c:order val="0"/>
          <c:tx>
            <c:strRef>
              <c:f>'Houshold Tasks - SPLIT'!$C$4</c:f>
              <c:strCache>
                <c:ptCount val="1"/>
                <c:pt idx="0">
                  <c:v>Men</c:v>
                </c:pt>
              </c:strCache>
            </c:strRef>
          </c:tx>
          <c:spPr>
            <a:solidFill>
              <a:srgbClr val="678BE5"/>
            </a:solidFill>
            <a:ln>
              <a:solidFill>
                <a:schemeClr val="tx1"/>
              </a:solidFill>
            </a:ln>
            <a:effectLst/>
          </c:spPr>
          <c:invertIfNegative val="0"/>
          <c:errBars>
            <c:errBarType val="both"/>
            <c:errValType val="cust"/>
            <c:noEndCap val="0"/>
            <c:plus>
              <c:numRef>
                <c:f>'Houshold Tasks - SPLIT'!$F$5:$F$12</c:f>
                <c:numCache>
                  <c:formatCode>General</c:formatCode>
                  <c:ptCount val="8"/>
                  <c:pt idx="0">
                    <c:v>0.16552</c:v>
                  </c:pt>
                  <c:pt idx="1">
                    <c:v>0.15695999999999999</c:v>
                  </c:pt>
                  <c:pt idx="2">
                    <c:v>0.15892000000000001</c:v>
                  </c:pt>
                  <c:pt idx="3">
                    <c:v>9.9699999999999997E-2</c:v>
                  </c:pt>
                  <c:pt idx="4">
                    <c:v>0.21068000000000001</c:v>
                  </c:pt>
                  <c:pt idx="5">
                    <c:v>0.10754</c:v>
                  </c:pt>
                  <c:pt idx="6">
                    <c:v>0.14960000000000001</c:v>
                  </c:pt>
                  <c:pt idx="7">
                    <c:v>0.14446000000000001</c:v>
                  </c:pt>
                </c:numCache>
              </c:numRef>
            </c:plus>
            <c:minus>
              <c:numRef>
                <c:f>'Houshold Tasks - SPLIT'!$F$5:$F$12</c:f>
                <c:numCache>
                  <c:formatCode>General</c:formatCode>
                  <c:ptCount val="8"/>
                  <c:pt idx="0">
                    <c:v>0.16552</c:v>
                  </c:pt>
                  <c:pt idx="1">
                    <c:v>0.15695999999999999</c:v>
                  </c:pt>
                  <c:pt idx="2">
                    <c:v>0.15892000000000001</c:v>
                  </c:pt>
                  <c:pt idx="3">
                    <c:v>9.9699999999999997E-2</c:v>
                  </c:pt>
                  <c:pt idx="4">
                    <c:v>0.21068000000000001</c:v>
                  </c:pt>
                  <c:pt idx="5">
                    <c:v>0.10754</c:v>
                  </c:pt>
                  <c:pt idx="6">
                    <c:v>0.14960000000000001</c:v>
                  </c:pt>
                  <c:pt idx="7">
                    <c:v>0.14446000000000001</c:v>
                  </c:pt>
                </c:numCache>
              </c:numRef>
            </c:minus>
            <c:spPr>
              <a:noFill/>
              <a:ln w="9525" cap="flat" cmpd="sng" algn="ctr">
                <a:solidFill>
                  <a:schemeClr val="tx1"/>
                </a:solidFill>
                <a:round/>
              </a:ln>
              <a:effectLst/>
            </c:spPr>
          </c:errBars>
          <c:cat>
            <c:strRef>
              <c:f>'Houshold Tasks - SPLIT'!$B$5:$B$12</c:f>
              <c:strCache>
                <c:ptCount val="8"/>
                <c:pt idx="0">
                  <c:v>Household Maintenance</c:v>
                </c:pt>
                <c:pt idx="1">
                  <c:v>Finances</c:v>
                </c:pt>
                <c:pt idx="2">
                  <c:v>Outdoor Labor</c:v>
                </c:pt>
                <c:pt idx="3">
                  <c:v>Indoor Cleaning</c:v>
                </c:pt>
                <c:pt idx="4">
                  <c:v>Gardening</c:v>
                </c:pt>
                <c:pt idx="5">
                  <c:v>Family Scheduling</c:v>
                </c:pt>
                <c:pt idx="6">
                  <c:v>Food Prep</c:v>
                </c:pt>
                <c:pt idx="7">
                  <c:v>Household Aesthetics</c:v>
                </c:pt>
              </c:strCache>
            </c:strRef>
          </c:cat>
          <c:val>
            <c:numRef>
              <c:f>'Houshold Tasks - SPLIT'!$C$5:$C$12</c:f>
              <c:numCache>
                <c:formatCode>General</c:formatCode>
                <c:ptCount val="8"/>
                <c:pt idx="0">
                  <c:v>-0.99000000000000021</c:v>
                </c:pt>
                <c:pt idx="1">
                  <c:v>-0.37999999999999989</c:v>
                </c:pt>
                <c:pt idx="2">
                  <c:v>-1.08</c:v>
                </c:pt>
                <c:pt idx="3">
                  <c:v>0.16000000000000014</c:v>
                </c:pt>
                <c:pt idx="4">
                  <c:v>0.46999999999999975</c:v>
                </c:pt>
                <c:pt idx="5">
                  <c:v>0.29999999999999982</c:v>
                </c:pt>
                <c:pt idx="6">
                  <c:v>0.13999999999999968</c:v>
                </c:pt>
                <c:pt idx="7">
                  <c:v>0.19000000000000039</c:v>
                </c:pt>
              </c:numCache>
            </c:numRef>
          </c:val>
          <c:extLst>
            <c:ext xmlns:c16="http://schemas.microsoft.com/office/drawing/2014/chart" uri="{C3380CC4-5D6E-409C-BE32-E72D297353CC}">
              <c16:uniqueId val="{00000000-90C2-4206-82DA-569CCE036B06}"/>
            </c:ext>
          </c:extLst>
        </c:ser>
        <c:ser>
          <c:idx val="1"/>
          <c:order val="1"/>
          <c:tx>
            <c:strRef>
              <c:f>'Houshold Tasks - SPLIT'!$D$4</c:f>
              <c:strCache>
                <c:ptCount val="1"/>
                <c:pt idx="0">
                  <c:v>Women</c:v>
                </c:pt>
              </c:strCache>
            </c:strRef>
          </c:tx>
          <c:spPr>
            <a:solidFill>
              <a:srgbClr val="D4DEF8"/>
            </a:solidFill>
            <a:ln>
              <a:solidFill>
                <a:schemeClr val="tx1"/>
              </a:solidFill>
            </a:ln>
            <a:effectLst/>
          </c:spPr>
          <c:invertIfNegative val="0"/>
          <c:errBars>
            <c:errBarType val="both"/>
            <c:errValType val="cust"/>
            <c:noEndCap val="0"/>
            <c:plus>
              <c:numRef>
                <c:f>'Houshold Tasks - SPLIT'!$G$5:$G$12</c:f>
                <c:numCache>
                  <c:formatCode>General</c:formatCode>
                  <c:ptCount val="8"/>
                  <c:pt idx="0">
                    <c:v>0.12112000000000001</c:v>
                  </c:pt>
                  <c:pt idx="1">
                    <c:v>0.13211999999999999</c:v>
                  </c:pt>
                  <c:pt idx="2">
                    <c:v>9.9059999999999995E-2</c:v>
                  </c:pt>
                  <c:pt idx="3">
                    <c:v>9.0620000000000006E-2</c:v>
                  </c:pt>
                  <c:pt idx="4">
                    <c:v>0.12523999999999999</c:v>
                  </c:pt>
                  <c:pt idx="5">
                    <c:v>0.1038</c:v>
                  </c:pt>
                  <c:pt idx="6">
                    <c:v>0.12154</c:v>
                  </c:pt>
                  <c:pt idx="7">
                    <c:v>0.13150000000000001</c:v>
                  </c:pt>
                </c:numCache>
              </c:numRef>
            </c:plus>
            <c:minus>
              <c:numRef>
                <c:f>'Houshold Tasks - SPLIT'!$G$5:$G$12</c:f>
                <c:numCache>
                  <c:formatCode>General</c:formatCode>
                  <c:ptCount val="8"/>
                  <c:pt idx="0">
                    <c:v>0.12112000000000001</c:v>
                  </c:pt>
                  <c:pt idx="1">
                    <c:v>0.13211999999999999</c:v>
                  </c:pt>
                  <c:pt idx="2">
                    <c:v>9.9059999999999995E-2</c:v>
                  </c:pt>
                  <c:pt idx="3">
                    <c:v>9.0620000000000006E-2</c:v>
                  </c:pt>
                  <c:pt idx="4">
                    <c:v>0.12523999999999999</c:v>
                  </c:pt>
                  <c:pt idx="5">
                    <c:v>0.1038</c:v>
                  </c:pt>
                  <c:pt idx="6">
                    <c:v>0.12154</c:v>
                  </c:pt>
                  <c:pt idx="7">
                    <c:v>0.13150000000000001</c:v>
                  </c:pt>
                </c:numCache>
              </c:numRef>
            </c:minus>
            <c:spPr>
              <a:noFill/>
              <a:ln w="9525" cap="flat" cmpd="sng" algn="ctr">
                <a:solidFill>
                  <a:schemeClr val="tx1"/>
                </a:solidFill>
                <a:round/>
              </a:ln>
              <a:effectLst/>
            </c:spPr>
          </c:errBars>
          <c:cat>
            <c:strRef>
              <c:f>'Houshold Tasks - SPLIT'!$B$5:$B$12</c:f>
              <c:strCache>
                <c:ptCount val="8"/>
                <c:pt idx="0">
                  <c:v>Household Maintenance</c:v>
                </c:pt>
                <c:pt idx="1">
                  <c:v>Finances</c:v>
                </c:pt>
                <c:pt idx="2">
                  <c:v>Outdoor Labor</c:v>
                </c:pt>
                <c:pt idx="3">
                  <c:v>Indoor Cleaning</c:v>
                </c:pt>
                <c:pt idx="4">
                  <c:v>Gardening</c:v>
                </c:pt>
                <c:pt idx="5">
                  <c:v>Family Scheduling</c:v>
                </c:pt>
                <c:pt idx="6">
                  <c:v>Food Prep</c:v>
                </c:pt>
                <c:pt idx="7">
                  <c:v>Household Aesthetics</c:v>
                </c:pt>
              </c:strCache>
            </c:strRef>
          </c:cat>
          <c:val>
            <c:numRef>
              <c:f>'Houshold Tasks - SPLIT'!$D$5:$D$12</c:f>
              <c:numCache>
                <c:formatCode>General</c:formatCode>
                <c:ptCount val="8"/>
                <c:pt idx="0">
                  <c:v>1.08</c:v>
                </c:pt>
                <c:pt idx="1">
                  <c:v>0.40000000000000036</c:v>
                </c:pt>
                <c:pt idx="2">
                  <c:v>0.83000000000000007</c:v>
                </c:pt>
                <c:pt idx="3">
                  <c:v>-0.4700000000000002</c:v>
                </c:pt>
                <c:pt idx="4">
                  <c:v>-0.54999999999999982</c:v>
                </c:pt>
                <c:pt idx="5">
                  <c:v>-0.7200000000000002</c:v>
                </c:pt>
                <c:pt idx="6">
                  <c:v>-0.83999999999999986</c:v>
                </c:pt>
                <c:pt idx="7">
                  <c:v>-1.02</c:v>
                </c:pt>
              </c:numCache>
            </c:numRef>
          </c:val>
          <c:extLst>
            <c:ext xmlns:c16="http://schemas.microsoft.com/office/drawing/2014/chart" uri="{C3380CC4-5D6E-409C-BE32-E72D297353CC}">
              <c16:uniqueId val="{00000001-90C2-4206-82DA-569CCE036B06}"/>
            </c:ext>
          </c:extLst>
        </c:ser>
        <c:dLbls>
          <c:showLegendKey val="0"/>
          <c:showVal val="0"/>
          <c:showCatName val="0"/>
          <c:showSerName val="0"/>
          <c:showPercent val="0"/>
          <c:showBubbleSize val="0"/>
        </c:dLbls>
        <c:gapWidth val="50"/>
        <c:axId val="453513040"/>
        <c:axId val="604042920"/>
      </c:barChart>
      <c:catAx>
        <c:axId val="453513040"/>
        <c:scaling>
          <c:orientation val="minMax"/>
        </c:scaling>
        <c:delete val="0"/>
        <c:axPos val="l"/>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Century Gothic" panose="020B0502020202020204" pitchFamily="34" charset="0"/>
                <a:ea typeface="+mn-ea"/>
                <a:cs typeface="+mn-cs"/>
              </a:defRPr>
            </a:pPr>
            <a:endParaRPr lang="en-US"/>
          </a:p>
        </c:txPr>
        <c:crossAx val="604042920"/>
        <c:crosses val="autoZero"/>
        <c:auto val="1"/>
        <c:lblAlgn val="ctr"/>
        <c:lblOffset val="100"/>
        <c:noMultiLvlLbl val="0"/>
      </c:catAx>
      <c:valAx>
        <c:axId val="604042920"/>
        <c:scaling>
          <c:orientation val="minMax"/>
          <c:max val="3"/>
          <c:min val="-3"/>
        </c:scaling>
        <c:delete val="1"/>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crossAx val="453513040"/>
        <c:crosses val="autoZero"/>
        <c:crossBetween val="between"/>
        <c:majorUnit val="1"/>
        <c:minorUnit val="0.2"/>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Century Gothic" panose="020B0502020202020204" pitchFamily="34"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9478291470549418"/>
          <c:y val="3.1828703703703706E-2"/>
          <c:w val="0.48814694252603896"/>
          <c:h val="0.93634259259259256"/>
        </c:manualLayout>
      </c:layout>
      <c:barChart>
        <c:barDir val="bar"/>
        <c:grouping val="clustered"/>
        <c:varyColors val="0"/>
        <c:ser>
          <c:idx val="0"/>
          <c:order val="0"/>
          <c:tx>
            <c:strRef>
              <c:f>'Houshold Tasks - SPLIT'!$C$19</c:f>
              <c:strCache>
                <c:ptCount val="1"/>
                <c:pt idx="0">
                  <c:v>Men</c:v>
                </c:pt>
              </c:strCache>
            </c:strRef>
          </c:tx>
          <c:spPr>
            <a:solidFill>
              <a:srgbClr val="678BE5"/>
            </a:solidFill>
            <a:ln>
              <a:solidFill>
                <a:schemeClr val="tx1"/>
              </a:solidFill>
            </a:ln>
            <a:effectLst/>
          </c:spPr>
          <c:invertIfNegative val="0"/>
          <c:errBars>
            <c:errBarType val="both"/>
            <c:errValType val="cust"/>
            <c:noEndCap val="0"/>
            <c:plus>
              <c:numRef>
                <c:f>'Houshold Tasks - SPLIT'!$F$20:$F$27</c:f>
                <c:numCache>
                  <c:formatCode>General</c:formatCode>
                  <c:ptCount val="8"/>
                  <c:pt idx="0">
                    <c:v>0.26704</c:v>
                  </c:pt>
                  <c:pt idx="1">
                    <c:v>0.37490000000000001</c:v>
                  </c:pt>
                  <c:pt idx="2">
                    <c:v>0.23016</c:v>
                  </c:pt>
                  <c:pt idx="3">
                    <c:v>0.18076</c:v>
                  </c:pt>
                  <c:pt idx="4">
                    <c:v>0.37456</c:v>
                  </c:pt>
                  <c:pt idx="5">
                    <c:v>0.21598000000000001</c:v>
                  </c:pt>
                  <c:pt idx="6">
                    <c:v>0.31478</c:v>
                  </c:pt>
                  <c:pt idx="7">
                    <c:v>0.28582000000000002</c:v>
                  </c:pt>
                </c:numCache>
              </c:numRef>
            </c:plus>
            <c:minus>
              <c:numRef>
                <c:f>'Houshold Tasks - SPLIT'!$F$20:$F$27</c:f>
                <c:numCache>
                  <c:formatCode>General</c:formatCode>
                  <c:ptCount val="8"/>
                  <c:pt idx="0">
                    <c:v>0.26704</c:v>
                  </c:pt>
                  <c:pt idx="1">
                    <c:v>0.37490000000000001</c:v>
                  </c:pt>
                  <c:pt idx="2">
                    <c:v>0.23016</c:v>
                  </c:pt>
                  <c:pt idx="3">
                    <c:v>0.18076</c:v>
                  </c:pt>
                  <c:pt idx="4">
                    <c:v>0.37456</c:v>
                  </c:pt>
                  <c:pt idx="5">
                    <c:v>0.21598000000000001</c:v>
                  </c:pt>
                  <c:pt idx="6">
                    <c:v>0.31478</c:v>
                  </c:pt>
                  <c:pt idx="7">
                    <c:v>0.28582000000000002</c:v>
                  </c:pt>
                </c:numCache>
              </c:numRef>
            </c:minus>
            <c:spPr>
              <a:noFill/>
              <a:ln w="9525" cap="flat" cmpd="sng" algn="ctr">
                <a:solidFill>
                  <a:schemeClr val="tx1"/>
                </a:solidFill>
                <a:round/>
              </a:ln>
              <a:effectLst/>
            </c:spPr>
          </c:errBars>
          <c:cat>
            <c:strRef>
              <c:f>'Houshold Tasks - SPLIT'!$B$20:$B$27</c:f>
              <c:strCache>
                <c:ptCount val="8"/>
                <c:pt idx="0">
                  <c:v>Household Maintenance</c:v>
                </c:pt>
                <c:pt idx="1">
                  <c:v>Finances</c:v>
                </c:pt>
                <c:pt idx="2">
                  <c:v>Outdoor Labor</c:v>
                </c:pt>
                <c:pt idx="3">
                  <c:v>Indoor Cleaning</c:v>
                </c:pt>
                <c:pt idx="4">
                  <c:v>Gardening</c:v>
                </c:pt>
                <c:pt idx="5">
                  <c:v>Family Scheduling</c:v>
                </c:pt>
                <c:pt idx="6">
                  <c:v>Food Prep</c:v>
                </c:pt>
                <c:pt idx="7">
                  <c:v>Household Aesthetics</c:v>
                </c:pt>
              </c:strCache>
            </c:strRef>
          </c:cat>
          <c:val>
            <c:numRef>
              <c:f>'Houshold Tasks - SPLIT'!$C$20:$C$27</c:f>
              <c:numCache>
                <c:formatCode>General</c:formatCode>
                <c:ptCount val="8"/>
                <c:pt idx="0">
                  <c:v>-1.5099999999999998</c:v>
                </c:pt>
                <c:pt idx="1">
                  <c:v>-0.50999999999999979</c:v>
                </c:pt>
                <c:pt idx="2">
                  <c:v>-1.44</c:v>
                </c:pt>
                <c:pt idx="3">
                  <c:v>0.38999999999999968</c:v>
                </c:pt>
                <c:pt idx="4">
                  <c:v>0.32000000000000028</c:v>
                </c:pt>
                <c:pt idx="5">
                  <c:v>0.66999999999999993</c:v>
                </c:pt>
                <c:pt idx="6">
                  <c:v>0.33000000000000007</c:v>
                </c:pt>
                <c:pt idx="7">
                  <c:v>0.88999999999999968</c:v>
                </c:pt>
              </c:numCache>
            </c:numRef>
          </c:val>
          <c:extLst>
            <c:ext xmlns:c16="http://schemas.microsoft.com/office/drawing/2014/chart" uri="{C3380CC4-5D6E-409C-BE32-E72D297353CC}">
              <c16:uniqueId val="{00000000-87FD-4B85-A00F-C424E48C570A}"/>
            </c:ext>
          </c:extLst>
        </c:ser>
        <c:ser>
          <c:idx val="1"/>
          <c:order val="1"/>
          <c:tx>
            <c:strRef>
              <c:f>'Houshold Tasks - SPLIT'!$D$19</c:f>
              <c:strCache>
                <c:ptCount val="1"/>
                <c:pt idx="0">
                  <c:v>Women</c:v>
                </c:pt>
              </c:strCache>
            </c:strRef>
          </c:tx>
          <c:spPr>
            <a:solidFill>
              <a:srgbClr val="D4DEF8"/>
            </a:solidFill>
            <a:ln>
              <a:solidFill>
                <a:schemeClr val="tx1"/>
              </a:solidFill>
            </a:ln>
            <a:effectLst/>
          </c:spPr>
          <c:invertIfNegative val="0"/>
          <c:errBars>
            <c:errBarType val="both"/>
            <c:errValType val="cust"/>
            <c:noEndCap val="0"/>
            <c:plus>
              <c:numRef>
                <c:f>'Houshold Tasks - SPLIT'!$G$20:$G$27</c:f>
                <c:numCache>
                  <c:formatCode>General</c:formatCode>
                  <c:ptCount val="8"/>
                  <c:pt idx="0">
                    <c:v>0.27495999999999998</c:v>
                  </c:pt>
                  <c:pt idx="1">
                    <c:v>0.32484000000000002</c:v>
                  </c:pt>
                  <c:pt idx="2">
                    <c:v>0.22724</c:v>
                  </c:pt>
                  <c:pt idx="3">
                    <c:v>0.18304000000000001</c:v>
                  </c:pt>
                  <c:pt idx="4">
                    <c:v>0.34522000000000003</c:v>
                  </c:pt>
                  <c:pt idx="5">
                    <c:v>0.24662000000000001</c:v>
                  </c:pt>
                  <c:pt idx="6">
                    <c:v>0.32890000000000003</c:v>
                  </c:pt>
                  <c:pt idx="7">
                    <c:v>0.28058</c:v>
                  </c:pt>
                </c:numCache>
              </c:numRef>
            </c:plus>
            <c:minus>
              <c:numRef>
                <c:f>'Houshold Tasks - SPLIT'!$G$20:$G$27</c:f>
                <c:numCache>
                  <c:formatCode>General</c:formatCode>
                  <c:ptCount val="8"/>
                  <c:pt idx="0">
                    <c:v>0.27495999999999998</c:v>
                  </c:pt>
                  <c:pt idx="1">
                    <c:v>0.32484000000000002</c:v>
                  </c:pt>
                  <c:pt idx="2">
                    <c:v>0.22724</c:v>
                  </c:pt>
                  <c:pt idx="3">
                    <c:v>0.18304000000000001</c:v>
                  </c:pt>
                  <c:pt idx="4">
                    <c:v>0.34522000000000003</c:v>
                  </c:pt>
                  <c:pt idx="5">
                    <c:v>0.24662000000000001</c:v>
                  </c:pt>
                  <c:pt idx="6">
                    <c:v>0.32890000000000003</c:v>
                  </c:pt>
                  <c:pt idx="7">
                    <c:v>0.28058</c:v>
                  </c:pt>
                </c:numCache>
              </c:numRef>
            </c:minus>
            <c:spPr>
              <a:noFill/>
              <a:ln w="9525" cap="flat" cmpd="sng" algn="ctr">
                <a:solidFill>
                  <a:schemeClr val="tx1"/>
                </a:solidFill>
                <a:round/>
              </a:ln>
              <a:effectLst/>
            </c:spPr>
          </c:errBars>
          <c:cat>
            <c:strRef>
              <c:f>'Houshold Tasks - SPLIT'!$B$20:$B$27</c:f>
              <c:strCache>
                <c:ptCount val="8"/>
                <c:pt idx="0">
                  <c:v>Household Maintenance</c:v>
                </c:pt>
                <c:pt idx="1">
                  <c:v>Finances</c:v>
                </c:pt>
                <c:pt idx="2">
                  <c:v>Outdoor Labor</c:v>
                </c:pt>
                <c:pt idx="3">
                  <c:v>Indoor Cleaning</c:v>
                </c:pt>
                <c:pt idx="4">
                  <c:v>Gardening</c:v>
                </c:pt>
                <c:pt idx="5">
                  <c:v>Family Scheduling</c:v>
                </c:pt>
                <c:pt idx="6">
                  <c:v>Food Prep</c:v>
                </c:pt>
                <c:pt idx="7">
                  <c:v>Household Aesthetics</c:v>
                </c:pt>
              </c:strCache>
            </c:strRef>
          </c:cat>
          <c:val>
            <c:numRef>
              <c:f>'Houshold Tasks - SPLIT'!$D$20:$D$27</c:f>
              <c:numCache>
                <c:formatCode>General</c:formatCode>
                <c:ptCount val="8"/>
                <c:pt idx="0">
                  <c:v>1.29</c:v>
                </c:pt>
                <c:pt idx="1">
                  <c:v>0.23000000000000043</c:v>
                </c:pt>
                <c:pt idx="2">
                  <c:v>0.91000000000000014</c:v>
                </c:pt>
                <c:pt idx="3">
                  <c:v>-0.37000000000000011</c:v>
                </c:pt>
                <c:pt idx="4">
                  <c:v>-0.35000000000000009</c:v>
                </c:pt>
                <c:pt idx="5">
                  <c:v>-0.81</c:v>
                </c:pt>
                <c:pt idx="6">
                  <c:v>-0.94</c:v>
                </c:pt>
                <c:pt idx="7">
                  <c:v>-0.93000000000000016</c:v>
                </c:pt>
              </c:numCache>
            </c:numRef>
          </c:val>
          <c:extLst>
            <c:ext xmlns:c16="http://schemas.microsoft.com/office/drawing/2014/chart" uri="{C3380CC4-5D6E-409C-BE32-E72D297353CC}">
              <c16:uniqueId val="{00000001-87FD-4B85-A00F-C424E48C570A}"/>
            </c:ext>
          </c:extLst>
        </c:ser>
        <c:dLbls>
          <c:showLegendKey val="0"/>
          <c:showVal val="0"/>
          <c:showCatName val="0"/>
          <c:showSerName val="0"/>
          <c:showPercent val="0"/>
          <c:showBubbleSize val="0"/>
        </c:dLbls>
        <c:gapWidth val="50"/>
        <c:axId val="604413880"/>
        <c:axId val="604414536"/>
      </c:barChart>
      <c:catAx>
        <c:axId val="604413880"/>
        <c:scaling>
          <c:orientation val="minMax"/>
        </c:scaling>
        <c:delete val="0"/>
        <c:axPos val="l"/>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Century Gothic" panose="020B0502020202020204" pitchFamily="34" charset="0"/>
                <a:ea typeface="+mn-ea"/>
                <a:cs typeface="+mn-cs"/>
              </a:defRPr>
            </a:pPr>
            <a:endParaRPr lang="en-US"/>
          </a:p>
        </c:txPr>
        <c:crossAx val="604414536"/>
        <c:crosses val="autoZero"/>
        <c:auto val="1"/>
        <c:lblAlgn val="ctr"/>
        <c:lblOffset val="100"/>
        <c:noMultiLvlLbl val="0"/>
      </c:catAx>
      <c:valAx>
        <c:axId val="604414536"/>
        <c:scaling>
          <c:orientation val="minMax"/>
          <c:max val="3"/>
          <c:min val="-3"/>
        </c:scaling>
        <c:delete val="1"/>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crossAx val="604413880"/>
        <c:crosses val="autoZero"/>
        <c:crossBetween val="between"/>
        <c:majorUnit val="1"/>
        <c:minorUnit val="0.2"/>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Century Gothic" panose="020B0502020202020204" pitchFamily="34"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9528695435416936"/>
          <c:y val="2.5894538606403013E-2"/>
          <c:w val="0.48764290287736378"/>
          <c:h val="0.94821092278719399"/>
        </c:manualLayout>
      </c:layout>
      <c:barChart>
        <c:barDir val="bar"/>
        <c:grouping val="clustered"/>
        <c:varyColors val="0"/>
        <c:ser>
          <c:idx val="0"/>
          <c:order val="0"/>
          <c:tx>
            <c:strRef>
              <c:f>'Childcare Tasks - LIKING'!$C$4</c:f>
              <c:strCache>
                <c:ptCount val="1"/>
                <c:pt idx="0">
                  <c:v>Men</c:v>
                </c:pt>
              </c:strCache>
            </c:strRef>
          </c:tx>
          <c:spPr>
            <a:solidFill>
              <a:srgbClr val="678BE5"/>
            </a:solidFill>
            <a:ln>
              <a:solidFill>
                <a:schemeClr val="tx1"/>
              </a:solidFill>
            </a:ln>
            <a:effectLst/>
          </c:spPr>
          <c:invertIfNegative val="0"/>
          <c:errBars>
            <c:errBarType val="both"/>
            <c:errValType val="cust"/>
            <c:noEndCap val="0"/>
            <c:plus>
              <c:numRef>
                <c:f>'Childcare Tasks - LIKING'!$F$5:$F$14</c:f>
                <c:numCache>
                  <c:formatCode>General</c:formatCode>
                  <c:ptCount val="10"/>
                  <c:pt idx="0">
                    <c:v>0.17918000000000001</c:v>
                  </c:pt>
                  <c:pt idx="1">
                    <c:v>0.15978000000000001</c:v>
                  </c:pt>
                  <c:pt idx="2">
                    <c:v>0.254</c:v>
                  </c:pt>
                  <c:pt idx="3">
                    <c:v>0.17893999999999999</c:v>
                  </c:pt>
                  <c:pt idx="4">
                    <c:v>0.16930000000000001</c:v>
                  </c:pt>
                  <c:pt idx="5">
                    <c:v>0.19838</c:v>
                  </c:pt>
                  <c:pt idx="6">
                    <c:v>0.18523999999999999</c:v>
                  </c:pt>
                  <c:pt idx="7">
                    <c:v>0.18028</c:v>
                  </c:pt>
                  <c:pt idx="8">
                    <c:v>0.18498000000000001</c:v>
                  </c:pt>
                  <c:pt idx="9">
                    <c:v>0.18492</c:v>
                  </c:pt>
                </c:numCache>
              </c:numRef>
            </c:plus>
            <c:minus>
              <c:numRef>
                <c:f>'Childcare Tasks - LIKING'!$F$5:$F$14</c:f>
                <c:numCache>
                  <c:formatCode>General</c:formatCode>
                  <c:ptCount val="10"/>
                  <c:pt idx="0">
                    <c:v>0.17918000000000001</c:v>
                  </c:pt>
                  <c:pt idx="1">
                    <c:v>0.15978000000000001</c:v>
                  </c:pt>
                  <c:pt idx="2">
                    <c:v>0.254</c:v>
                  </c:pt>
                  <c:pt idx="3">
                    <c:v>0.17893999999999999</c:v>
                  </c:pt>
                  <c:pt idx="4">
                    <c:v>0.16930000000000001</c:v>
                  </c:pt>
                  <c:pt idx="5">
                    <c:v>0.19838</c:v>
                  </c:pt>
                  <c:pt idx="6">
                    <c:v>0.18523999999999999</c:v>
                  </c:pt>
                  <c:pt idx="7">
                    <c:v>0.18028</c:v>
                  </c:pt>
                  <c:pt idx="8">
                    <c:v>0.18498000000000001</c:v>
                  </c:pt>
                  <c:pt idx="9">
                    <c:v>0.18492</c:v>
                  </c:pt>
                </c:numCache>
              </c:numRef>
            </c:minus>
            <c:spPr>
              <a:noFill/>
              <a:ln w="9525" cap="flat" cmpd="sng" algn="ctr">
                <a:solidFill>
                  <a:schemeClr val="tx1"/>
                </a:solidFill>
                <a:round/>
              </a:ln>
              <a:effectLst/>
            </c:spPr>
          </c:errBars>
          <c:cat>
            <c:strRef>
              <c:f>'Childcare Tasks - LIKING'!$B$5:$B$14</c:f>
              <c:strCache>
                <c:ptCount val="10"/>
                <c:pt idx="0">
                  <c:v>Scheduling/Arranging</c:v>
                </c:pt>
                <c:pt idx="1">
                  <c:v>Daily Oversight</c:v>
                </c:pt>
                <c:pt idx="2">
                  <c:v>Transportation</c:v>
                </c:pt>
                <c:pt idx="3">
                  <c:v>Nighttime Childcare</c:v>
                </c:pt>
                <c:pt idx="4">
                  <c:v>Extra Availability</c:v>
                </c:pt>
                <c:pt idx="5">
                  <c:v>Village Childcare</c:v>
                </c:pt>
                <c:pt idx="6">
                  <c:v>Cognitive Support</c:v>
                </c:pt>
                <c:pt idx="7">
                  <c:v>Shopping</c:v>
                </c:pt>
                <c:pt idx="8">
                  <c:v>Play/Outings</c:v>
                </c:pt>
                <c:pt idx="9">
                  <c:v>Emotional Support</c:v>
                </c:pt>
              </c:strCache>
            </c:strRef>
          </c:cat>
          <c:val>
            <c:numRef>
              <c:f>'Childcare Tasks - LIKING'!$C$5:$C$14</c:f>
              <c:numCache>
                <c:formatCode>General</c:formatCode>
                <c:ptCount val="10"/>
                <c:pt idx="0">
                  <c:v>0.16000000000000014</c:v>
                </c:pt>
                <c:pt idx="1">
                  <c:v>8.0000000000000071E-2</c:v>
                </c:pt>
                <c:pt idx="2">
                  <c:v>0.83000000000000007</c:v>
                </c:pt>
                <c:pt idx="3">
                  <c:v>0.41999999999999993</c:v>
                </c:pt>
                <c:pt idx="4">
                  <c:v>0.40000000000000036</c:v>
                </c:pt>
                <c:pt idx="5">
                  <c:v>0.67999999999999972</c:v>
                </c:pt>
                <c:pt idx="6">
                  <c:v>1.4699999999999998</c:v>
                </c:pt>
                <c:pt idx="7">
                  <c:v>0.82000000000000028</c:v>
                </c:pt>
                <c:pt idx="8">
                  <c:v>1.9400000000000004</c:v>
                </c:pt>
                <c:pt idx="9">
                  <c:v>1.7699999999999996</c:v>
                </c:pt>
              </c:numCache>
            </c:numRef>
          </c:val>
          <c:extLst>
            <c:ext xmlns:c16="http://schemas.microsoft.com/office/drawing/2014/chart" uri="{C3380CC4-5D6E-409C-BE32-E72D297353CC}">
              <c16:uniqueId val="{00000000-5D24-465D-AD57-087E227F116A}"/>
            </c:ext>
          </c:extLst>
        </c:ser>
        <c:ser>
          <c:idx val="1"/>
          <c:order val="1"/>
          <c:tx>
            <c:strRef>
              <c:f>'Childcare Tasks - LIKING'!$D$4</c:f>
              <c:strCache>
                <c:ptCount val="1"/>
                <c:pt idx="0">
                  <c:v>Women</c:v>
                </c:pt>
              </c:strCache>
            </c:strRef>
          </c:tx>
          <c:spPr>
            <a:solidFill>
              <a:srgbClr val="D4DEF8"/>
            </a:solidFill>
            <a:ln>
              <a:solidFill>
                <a:schemeClr val="tx1"/>
              </a:solidFill>
            </a:ln>
            <a:effectLst/>
          </c:spPr>
          <c:invertIfNegative val="0"/>
          <c:errBars>
            <c:errBarType val="both"/>
            <c:errValType val="cust"/>
            <c:noEndCap val="0"/>
            <c:plus>
              <c:numRef>
                <c:f>'Childcare Tasks - LIKING'!$G$5:$G$14</c:f>
                <c:numCache>
                  <c:formatCode>General</c:formatCode>
                  <c:ptCount val="10"/>
                  <c:pt idx="0">
                    <c:v>0.14862</c:v>
                  </c:pt>
                  <c:pt idx="1">
                    <c:v>0.15007999999999999</c:v>
                  </c:pt>
                  <c:pt idx="2">
                    <c:v>0.20399999999999999</c:v>
                  </c:pt>
                  <c:pt idx="3">
                    <c:v>0.16056000000000001</c:v>
                  </c:pt>
                  <c:pt idx="4">
                    <c:v>0.15382000000000001</c:v>
                  </c:pt>
                  <c:pt idx="5">
                    <c:v>0.18143999999999999</c:v>
                  </c:pt>
                  <c:pt idx="6">
                    <c:v>0.15262000000000001</c:v>
                  </c:pt>
                  <c:pt idx="7">
                    <c:v>0.13861999999999999</c:v>
                  </c:pt>
                  <c:pt idx="8">
                    <c:v>0.12048</c:v>
                  </c:pt>
                  <c:pt idx="9">
                    <c:v>0.13088</c:v>
                  </c:pt>
                </c:numCache>
              </c:numRef>
            </c:plus>
            <c:minus>
              <c:numRef>
                <c:f>'Childcare Tasks - LIKING'!$G$5:$G$14</c:f>
                <c:numCache>
                  <c:formatCode>General</c:formatCode>
                  <c:ptCount val="10"/>
                  <c:pt idx="0">
                    <c:v>0.14862</c:v>
                  </c:pt>
                  <c:pt idx="1">
                    <c:v>0.15007999999999999</c:v>
                  </c:pt>
                  <c:pt idx="2">
                    <c:v>0.20399999999999999</c:v>
                  </c:pt>
                  <c:pt idx="3">
                    <c:v>0.16056000000000001</c:v>
                  </c:pt>
                  <c:pt idx="4">
                    <c:v>0.15382000000000001</c:v>
                  </c:pt>
                  <c:pt idx="5">
                    <c:v>0.18143999999999999</c:v>
                  </c:pt>
                  <c:pt idx="6">
                    <c:v>0.15262000000000001</c:v>
                  </c:pt>
                  <c:pt idx="7">
                    <c:v>0.13861999999999999</c:v>
                  </c:pt>
                  <c:pt idx="8">
                    <c:v>0.12048</c:v>
                  </c:pt>
                  <c:pt idx="9">
                    <c:v>0.13088</c:v>
                  </c:pt>
                </c:numCache>
              </c:numRef>
            </c:minus>
            <c:spPr>
              <a:noFill/>
              <a:ln w="9525" cap="flat" cmpd="sng" algn="ctr">
                <a:solidFill>
                  <a:schemeClr val="tx1"/>
                </a:solidFill>
                <a:round/>
              </a:ln>
              <a:effectLst/>
            </c:spPr>
          </c:errBars>
          <c:cat>
            <c:strRef>
              <c:f>'Childcare Tasks - LIKING'!$B$5:$B$14</c:f>
              <c:strCache>
                <c:ptCount val="10"/>
                <c:pt idx="0">
                  <c:v>Scheduling/Arranging</c:v>
                </c:pt>
                <c:pt idx="1">
                  <c:v>Daily Oversight</c:v>
                </c:pt>
                <c:pt idx="2">
                  <c:v>Transportation</c:v>
                </c:pt>
                <c:pt idx="3">
                  <c:v>Nighttime Childcare</c:v>
                </c:pt>
                <c:pt idx="4">
                  <c:v>Extra Availability</c:v>
                </c:pt>
                <c:pt idx="5">
                  <c:v>Village Childcare</c:v>
                </c:pt>
                <c:pt idx="6">
                  <c:v>Cognitive Support</c:v>
                </c:pt>
                <c:pt idx="7">
                  <c:v>Shopping</c:v>
                </c:pt>
                <c:pt idx="8">
                  <c:v>Play/Outings</c:v>
                </c:pt>
                <c:pt idx="9">
                  <c:v>Emotional Support</c:v>
                </c:pt>
              </c:strCache>
            </c:strRef>
          </c:cat>
          <c:val>
            <c:numRef>
              <c:f>'Childcare Tasks - LIKING'!$D$5:$D$14</c:f>
              <c:numCache>
                <c:formatCode>General</c:formatCode>
                <c:ptCount val="10"/>
                <c:pt idx="0">
                  <c:v>0.78000000000000025</c:v>
                </c:pt>
                <c:pt idx="1">
                  <c:v>0.63999999999999968</c:v>
                </c:pt>
                <c:pt idx="2">
                  <c:v>0.87000000000000011</c:v>
                </c:pt>
                <c:pt idx="3">
                  <c:v>0.87000000000000011</c:v>
                </c:pt>
                <c:pt idx="4">
                  <c:v>0.58000000000000007</c:v>
                </c:pt>
                <c:pt idx="5">
                  <c:v>1.08</c:v>
                </c:pt>
                <c:pt idx="6">
                  <c:v>1.7000000000000002</c:v>
                </c:pt>
                <c:pt idx="7">
                  <c:v>1.8899999999999997</c:v>
                </c:pt>
                <c:pt idx="8">
                  <c:v>2.3899999999999997</c:v>
                </c:pt>
                <c:pt idx="9">
                  <c:v>2.2400000000000002</c:v>
                </c:pt>
              </c:numCache>
            </c:numRef>
          </c:val>
          <c:extLst>
            <c:ext xmlns:c16="http://schemas.microsoft.com/office/drawing/2014/chart" uri="{C3380CC4-5D6E-409C-BE32-E72D297353CC}">
              <c16:uniqueId val="{00000001-5D24-465D-AD57-087E227F116A}"/>
            </c:ext>
          </c:extLst>
        </c:ser>
        <c:dLbls>
          <c:showLegendKey val="0"/>
          <c:showVal val="0"/>
          <c:showCatName val="0"/>
          <c:showSerName val="0"/>
          <c:showPercent val="0"/>
          <c:showBubbleSize val="0"/>
        </c:dLbls>
        <c:gapWidth val="50"/>
        <c:axId val="445201624"/>
        <c:axId val="445206872"/>
      </c:barChart>
      <c:catAx>
        <c:axId val="445201624"/>
        <c:scaling>
          <c:orientation val="minMax"/>
        </c:scaling>
        <c:delete val="0"/>
        <c:axPos val="l"/>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Century Gothic" panose="020B0502020202020204" pitchFamily="34" charset="0"/>
                <a:ea typeface="+mn-ea"/>
                <a:cs typeface="+mn-cs"/>
              </a:defRPr>
            </a:pPr>
            <a:endParaRPr lang="en-US"/>
          </a:p>
        </c:txPr>
        <c:crossAx val="445206872"/>
        <c:crosses val="autoZero"/>
        <c:auto val="1"/>
        <c:lblAlgn val="ctr"/>
        <c:lblOffset val="100"/>
        <c:noMultiLvlLbl val="0"/>
      </c:catAx>
      <c:valAx>
        <c:axId val="445206872"/>
        <c:scaling>
          <c:orientation val="minMax"/>
          <c:max val="3"/>
          <c:min val="-3"/>
        </c:scaling>
        <c:delete val="1"/>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crossAx val="445201624"/>
        <c:crosses val="autoZero"/>
        <c:crossBetween val="between"/>
        <c:majorUnit val="1"/>
        <c:minorUnit val="0.2"/>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Century Gothic" panose="020B0502020202020204" pitchFamily="34"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9528695435416936"/>
          <c:y val="2.5894538606403013E-2"/>
          <c:w val="0.48764290287736378"/>
          <c:h val="0.94821092278719399"/>
        </c:manualLayout>
      </c:layout>
      <c:barChart>
        <c:barDir val="bar"/>
        <c:grouping val="clustered"/>
        <c:varyColors val="0"/>
        <c:ser>
          <c:idx val="0"/>
          <c:order val="0"/>
          <c:tx>
            <c:strRef>
              <c:f>'Childcare Tasks - LIKING'!$C$21</c:f>
              <c:strCache>
                <c:ptCount val="1"/>
                <c:pt idx="0">
                  <c:v>Men</c:v>
                </c:pt>
              </c:strCache>
            </c:strRef>
          </c:tx>
          <c:spPr>
            <a:solidFill>
              <a:srgbClr val="678BE5"/>
            </a:solidFill>
            <a:ln>
              <a:solidFill>
                <a:schemeClr val="tx1"/>
              </a:solidFill>
            </a:ln>
            <a:effectLst/>
          </c:spPr>
          <c:invertIfNegative val="0"/>
          <c:errBars>
            <c:errBarType val="both"/>
            <c:errValType val="cust"/>
            <c:noEndCap val="0"/>
            <c:plus>
              <c:numRef>
                <c:f>'Childcare Tasks - LIKING'!$F$22:$F$31</c:f>
                <c:numCache>
                  <c:formatCode>General</c:formatCode>
                  <c:ptCount val="10"/>
                  <c:pt idx="0">
                    <c:v>0.29299999999999998</c:v>
                  </c:pt>
                  <c:pt idx="1">
                    <c:v>0.26362000000000002</c:v>
                  </c:pt>
                  <c:pt idx="2">
                    <c:v>0.40400000000000003</c:v>
                  </c:pt>
                  <c:pt idx="3">
                    <c:v>0.27448</c:v>
                  </c:pt>
                  <c:pt idx="4">
                    <c:v>0.30614000000000002</c:v>
                  </c:pt>
                  <c:pt idx="5">
                    <c:v>0.41555999999999998</c:v>
                  </c:pt>
                  <c:pt idx="6">
                    <c:v>0.31680000000000003</c:v>
                  </c:pt>
                  <c:pt idx="7">
                    <c:v>0.39607999999999999</c:v>
                  </c:pt>
                  <c:pt idx="8">
                    <c:v>0.30325999999999997</c:v>
                  </c:pt>
                  <c:pt idx="9">
                    <c:v>0.29814000000000002</c:v>
                  </c:pt>
                </c:numCache>
              </c:numRef>
            </c:plus>
            <c:minus>
              <c:numRef>
                <c:f>'Childcare Tasks - LIKING'!$F$22:$F$31</c:f>
                <c:numCache>
                  <c:formatCode>General</c:formatCode>
                  <c:ptCount val="10"/>
                  <c:pt idx="0">
                    <c:v>0.29299999999999998</c:v>
                  </c:pt>
                  <c:pt idx="1">
                    <c:v>0.26362000000000002</c:v>
                  </c:pt>
                  <c:pt idx="2">
                    <c:v>0.40400000000000003</c:v>
                  </c:pt>
                  <c:pt idx="3">
                    <c:v>0.27448</c:v>
                  </c:pt>
                  <c:pt idx="4">
                    <c:v>0.30614000000000002</c:v>
                  </c:pt>
                  <c:pt idx="5">
                    <c:v>0.41555999999999998</c:v>
                  </c:pt>
                  <c:pt idx="6">
                    <c:v>0.31680000000000003</c:v>
                  </c:pt>
                  <c:pt idx="7">
                    <c:v>0.39607999999999999</c:v>
                  </c:pt>
                  <c:pt idx="8">
                    <c:v>0.30325999999999997</c:v>
                  </c:pt>
                  <c:pt idx="9">
                    <c:v>0.29814000000000002</c:v>
                  </c:pt>
                </c:numCache>
              </c:numRef>
            </c:minus>
            <c:spPr>
              <a:noFill/>
              <a:ln w="9525" cap="flat" cmpd="sng" algn="ctr">
                <a:solidFill>
                  <a:schemeClr val="tx1"/>
                </a:solidFill>
                <a:round/>
              </a:ln>
              <a:effectLst/>
            </c:spPr>
          </c:errBars>
          <c:cat>
            <c:strRef>
              <c:f>'Childcare Tasks - LIKING'!$B$22:$B$31</c:f>
              <c:strCache>
                <c:ptCount val="10"/>
                <c:pt idx="0">
                  <c:v>Scheduling/Arranging</c:v>
                </c:pt>
                <c:pt idx="1">
                  <c:v>Daily Oversight</c:v>
                </c:pt>
                <c:pt idx="2">
                  <c:v>Transportation</c:v>
                </c:pt>
                <c:pt idx="3">
                  <c:v>Nighttime Childcare</c:v>
                </c:pt>
                <c:pt idx="4">
                  <c:v>Extra Availability</c:v>
                </c:pt>
                <c:pt idx="5">
                  <c:v>Village Childcare</c:v>
                </c:pt>
                <c:pt idx="6">
                  <c:v>Cognitive Support</c:v>
                </c:pt>
                <c:pt idx="7">
                  <c:v>Shopping</c:v>
                </c:pt>
                <c:pt idx="8">
                  <c:v>Play/Outings</c:v>
                </c:pt>
                <c:pt idx="9">
                  <c:v>Emotional Support</c:v>
                </c:pt>
              </c:strCache>
            </c:strRef>
          </c:cat>
          <c:val>
            <c:numRef>
              <c:f>'Childcare Tasks - LIKING'!$C$22:$C$31</c:f>
              <c:numCache>
                <c:formatCode>General</c:formatCode>
                <c:ptCount val="10"/>
                <c:pt idx="0">
                  <c:v>-0.70000000000000018</c:v>
                </c:pt>
                <c:pt idx="1">
                  <c:v>-0.10000000000000009</c:v>
                </c:pt>
                <c:pt idx="2">
                  <c:v>0.25</c:v>
                </c:pt>
                <c:pt idx="3">
                  <c:v>0.13999999999999968</c:v>
                </c:pt>
                <c:pt idx="4">
                  <c:v>0.26999999999999957</c:v>
                </c:pt>
                <c:pt idx="5">
                  <c:v>0.71</c:v>
                </c:pt>
                <c:pt idx="6">
                  <c:v>1.5199999999999996</c:v>
                </c:pt>
                <c:pt idx="7">
                  <c:v>0.34999999999999964</c:v>
                </c:pt>
                <c:pt idx="8">
                  <c:v>2.09</c:v>
                </c:pt>
                <c:pt idx="9">
                  <c:v>1.9500000000000002</c:v>
                </c:pt>
              </c:numCache>
            </c:numRef>
          </c:val>
          <c:extLst>
            <c:ext xmlns:c16="http://schemas.microsoft.com/office/drawing/2014/chart" uri="{C3380CC4-5D6E-409C-BE32-E72D297353CC}">
              <c16:uniqueId val="{00000000-4C7C-4FDD-A5E2-95668772C215}"/>
            </c:ext>
          </c:extLst>
        </c:ser>
        <c:ser>
          <c:idx val="1"/>
          <c:order val="1"/>
          <c:tx>
            <c:strRef>
              <c:f>'Childcare Tasks - LIKING'!$D$21</c:f>
              <c:strCache>
                <c:ptCount val="1"/>
                <c:pt idx="0">
                  <c:v>Women</c:v>
                </c:pt>
              </c:strCache>
            </c:strRef>
          </c:tx>
          <c:spPr>
            <a:solidFill>
              <a:srgbClr val="D4DEF8"/>
            </a:solidFill>
            <a:ln>
              <a:solidFill>
                <a:schemeClr val="tx1"/>
              </a:solidFill>
            </a:ln>
            <a:effectLst/>
          </c:spPr>
          <c:invertIfNegative val="0"/>
          <c:errBars>
            <c:errBarType val="both"/>
            <c:errValType val="cust"/>
            <c:noEndCap val="0"/>
            <c:plus>
              <c:numRef>
                <c:f>'Childcare Tasks - LIKING'!$G$22:$G$31</c:f>
                <c:numCache>
                  <c:formatCode>General</c:formatCode>
                  <c:ptCount val="10"/>
                  <c:pt idx="0">
                    <c:v>0.24487999999999999</c:v>
                  </c:pt>
                  <c:pt idx="1">
                    <c:v>0.22259999999999999</c:v>
                  </c:pt>
                  <c:pt idx="2">
                    <c:v>0.308</c:v>
                  </c:pt>
                  <c:pt idx="3">
                    <c:v>0.26650000000000001</c:v>
                  </c:pt>
                  <c:pt idx="4">
                    <c:v>0.23038</c:v>
                  </c:pt>
                  <c:pt idx="5">
                    <c:v>0.28860000000000002</c:v>
                  </c:pt>
                  <c:pt idx="6">
                    <c:v>0.27144000000000001</c:v>
                  </c:pt>
                  <c:pt idx="7">
                    <c:v>0.25847999999999999</c:v>
                  </c:pt>
                  <c:pt idx="8">
                    <c:v>0.21793999999999999</c:v>
                  </c:pt>
                  <c:pt idx="9">
                    <c:v>0.19842000000000001</c:v>
                  </c:pt>
                </c:numCache>
              </c:numRef>
            </c:plus>
            <c:minus>
              <c:numRef>
                <c:f>'Childcare Tasks - LIKING'!$G$22:$G$31</c:f>
                <c:numCache>
                  <c:formatCode>General</c:formatCode>
                  <c:ptCount val="10"/>
                  <c:pt idx="0">
                    <c:v>0.24487999999999999</c:v>
                  </c:pt>
                  <c:pt idx="1">
                    <c:v>0.22259999999999999</c:v>
                  </c:pt>
                  <c:pt idx="2">
                    <c:v>0.308</c:v>
                  </c:pt>
                  <c:pt idx="3">
                    <c:v>0.26650000000000001</c:v>
                  </c:pt>
                  <c:pt idx="4">
                    <c:v>0.23038</c:v>
                  </c:pt>
                  <c:pt idx="5">
                    <c:v>0.28860000000000002</c:v>
                  </c:pt>
                  <c:pt idx="6">
                    <c:v>0.27144000000000001</c:v>
                  </c:pt>
                  <c:pt idx="7">
                    <c:v>0.25847999999999999</c:v>
                  </c:pt>
                  <c:pt idx="8">
                    <c:v>0.21793999999999999</c:v>
                  </c:pt>
                  <c:pt idx="9">
                    <c:v>0.19842000000000001</c:v>
                  </c:pt>
                </c:numCache>
              </c:numRef>
            </c:minus>
            <c:spPr>
              <a:noFill/>
              <a:ln w="9525" cap="flat" cmpd="sng" algn="ctr">
                <a:solidFill>
                  <a:schemeClr val="tx1"/>
                </a:solidFill>
                <a:round/>
              </a:ln>
              <a:effectLst/>
            </c:spPr>
          </c:errBars>
          <c:cat>
            <c:strRef>
              <c:f>'Childcare Tasks - LIKING'!$B$22:$B$31</c:f>
              <c:strCache>
                <c:ptCount val="10"/>
                <c:pt idx="0">
                  <c:v>Scheduling/Arranging</c:v>
                </c:pt>
                <c:pt idx="1">
                  <c:v>Daily Oversight</c:v>
                </c:pt>
                <c:pt idx="2">
                  <c:v>Transportation</c:v>
                </c:pt>
                <c:pt idx="3">
                  <c:v>Nighttime Childcare</c:v>
                </c:pt>
                <c:pt idx="4">
                  <c:v>Extra Availability</c:v>
                </c:pt>
                <c:pt idx="5">
                  <c:v>Village Childcare</c:v>
                </c:pt>
                <c:pt idx="6">
                  <c:v>Cognitive Support</c:v>
                </c:pt>
                <c:pt idx="7">
                  <c:v>Shopping</c:v>
                </c:pt>
                <c:pt idx="8">
                  <c:v>Play/Outings</c:v>
                </c:pt>
                <c:pt idx="9">
                  <c:v>Emotional Support</c:v>
                </c:pt>
              </c:strCache>
            </c:strRef>
          </c:cat>
          <c:val>
            <c:numRef>
              <c:f>'Childcare Tasks - LIKING'!$D$22:$D$31</c:f>
              <c:numCache>
                <c:formatCode>General</c:formatCode>
                <c:ptCount val="10"/>
                <c:pt idx="0">
                  <c:v>0.19000000000000039</c:v>
                </c:pt>
                <c:pt idx="1">
                  <c:v>0.24000000000000021</c:v>
                </c:pt>
                <c:pt idx="2">
                  <c:v>0.45999999999999996</c:v>
                </c:pt>
                <c:pt idx="3">
                  <c:v>0.57000000000000028</c:v>
                </c:pt>
                <c:pt idx="4">
                  <c:v>0.58000000000000007</c:v>
                </c:pt>
                <c:pt idx="5">
                  <c:v>1.2300000000000004</c:v>
                </c:pt>
                <c:pt idx="6">
                  <c:v>1.4299999999999997</c:v>
                </c:pt>
                <c:pt idx="7">
                  <c:v>1.5899999999999999</c:v>
                </c:pt>
                <c:pt idx="8">
                  <c:v>2.1500000000000004</c:v>
                </c:pt>
                <c:pt idx="9">
                  <c:v>2.21</c:v>
                </c:pt>
              </c:numCache>
            </c:numRef>
          </c:val>
          <c:extLst>
            <c:ext xmlns:c16="http://schemas.microsoft.com/office/drawing/2014/chart" uri="{C3380CC4-5D6E-409C-BE32-E72D297353CC}">
              <c16:uniqueId val="{00000001-4C7C-4FDD-A5E2-95668772C215}"/>
            </c:ext>
          </c:extLst>
        </c:ser>
        <c:dLbls>
          <c:showLegendKey val="0"/>
          <c:showVal val="0"/>
          <c:showCatName val="0"/>
          <c:showSerName val="0"/>
          <c:showPercent val="0"/>
          <c:showBubbleSize val="0"/>
        </c:dLbls>
        <c:gapWidth val="50"/>
        <c:axId val="456209672"/>
        <c:axId val="456204752"/>
      </c:barChart>
      <c:catAx>
        <c:axId val="456209672"/>
        <c:scaling>
          <c:orientation val="minMax"/>
        </c:scaling>
        <c:delete val="0"/>
        <c:axPos val="l"/>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Century Gothic" panose="020B0502020202020204" pitchFamily="34" charset="0"/>
                <a:ea typeface="+mn-ea"/>
                <a:cs typeface="+mn-cs"/>
              </a:defRPr>
            </a:pPr>
            <a:endParaRPr lang="en-US"/>
          </a:p>
        </c:txPr>
        <c:crossAx val="456204752"/>
        <c:crosses val="autoZero"/>
        <c:auto val="1"/>
        <c:lblAlgn val="ctr"/>
        <c:lblOffset val="100"/>
        <c:noMultiLvlLbl val="0"/>
      </c:catAx>
      <c:valAx>
        <c:axId val="456204752"/>
        <c:scaling>
          <c:orientation val="minMax"/>
          <c:max val="3"/>
          <c:min val="-3"/>
        </c:scaling>
        <c:delete val="1"/>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crossAx val="456209672"/>
        <c:crosses val="autoZero"/>
        <c:crossBetween val="between"/>
        <c:majorUnit val="1"/>
        <c:minorUnit val="0.2"/>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Century Gothic" panose="020B0502020202020204" pitchFamily="34" charset="0"/>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9528695435416936"/>
          <c:y val="2.5894538606403013E-2"/>
          <c:w val="0.48764290287736378"/>
          <c:h val="0.94821092278719399"/>
        </c:manualLayout>
      </c:layout>
      <c:barChart>
        <c:barDir val="bar"/>
        <c:grouping val="clustered"/>
        <c:varyColors val="0"/>
        <c:ser>
          <c:idx val="0"/>
          <c:order val="0"/>
          <c:tx>
            <c:strRef>
              <c:f>'Childcare Tasks - SPLIT'!$C$4</c:f>
              <c:strCache>
                <c:ptCount val="1"/>
                <c:pt idx="0">
                  <c:v>Men</c:v>
                </c:pt>
              </c:strCache>
            </c:strRef>
          </c:tx>
          <c:spPr>
            <a:solidFill>
              <a:srgbClr val="678BE5"/>
            </a:solidFill>
            <a:ln>
              <a:solidFill>
                <a:schemeClr val="tx1"/>
              </a:solidFill>
            </a:ln>
            <a:effectLst/>
          </c:spPr>
          <c:invertIfNegative val="0"/>
          <c:errBars>
            <c:errBarType val="both"/>
            <c:errValType val="cust"/>
            <c:noEndCap val="0"/>
            <c:plus>
              <c:numRef>
                <c:f>'Childcare Tasks - SPLIT'!$F$5:$F$14</c:f>
                <c:numCache>
                  <c:formatCode>General</c:formatCode>
                  <c:ptCount val="10"/>
                  <c:pt idx="0">
                    <c:v>0.10618</c:v>
                  </c:pt>
                  <c:pt idx="1">
                    <c:v>7.4940000000000007E-2</c:v>
                  </c:pt>
                  <c:pt idx="2">
                    <c:v>0.14399999999999999</c:v>
                  </c:pt>
                  <c:pt idx="3">
                    <c:v>8.2739999999999994E-2</c:v>
                  </c:pt>
                  <c:pt idx="4">
                    <c:v>6.2939999999999996E-2</c:v>
                  </c:pt>
                  <c:pt idx="5">
                    <c:v>9.4240000000000004E-2</c:v>
                  </c:pt>
                  <c:pt idx="6">
                    <c:v>0.12396</c:v>
                  </c:pt>
                  <c:pt idx="7">
                    <c:v>0.12515999999999999</c:v>
                  </c:pt>
                  <c:pt idx="8">
                    <c:v>8.7080000000000005E-2</c:v>
                  </c:pt>
                  <c:pt idx="9">
                    <c:v>8.0879999999999994E-2</c:v>
                  </c:pt>
                </c:numCache>
              </c:numRef>
            </c:plus>
            <c:minus>
              <c:numRef>
                <c:f>'Childcare Tasks - SPLIT'!$F$5:$F$14</c:f>
                <c:numCache>
                  <c:formatCode>General</c:formatCode>
                  <c:ptCount val="10"/>
                  <c:pt idx="0">
                    <c:v>0.10618</c:v>
                  </c:pt>
                  <c:pt idx="1">
                    <c:v>7.4940000000000007E-2</c:v>
                  </c:pt>
                  <c:pt idx="2">
                    <c:v>0.14399999999999999</c:v>
                  </c:pt>
                  <c:pt idx="3">
                    <c:v>8.2739999999999994E-2</c:v>
                  </c:pt>
                  <c:pt idx="4">
                    <c:v>6.2939999999999996E-2</c:v>
                  </c:pt>
                  <c:pt idx="5">
                    <c:v>9.4240000000000004E-2</c:v>
                  </c:pt>
                  <c:pt idx="6">
                    <c:v>0.12396</c:v>
                  </c:pt>
                  <c:pt idx="7">
                    <c:v>0.12515999999999999</c:v>
                  </c:pt>
                  <c:pt idx="8">
                    <c:v>8.7080000000000005E-2</c:v>
                  </c:pt>
                  <c:pt idx="9">
                    <c:v>8.0879999999999994E-2</c:v>
                  </c:pt>
                </c:numCache>
              </c:numRef>
            </c:minus>
            <c:spPr>
              <a:noFill/>
              <a:ln w="9525" cap="flat" cmpd="sng" algn="ctr">
                <a:solidFill>
                  <a:schemeClr val="tx1"/>
                </a:solidFill>
                <a:round/>
              </a:ln>
              <a:effectLst/>
            </c:spPr>
          </c:errBars>
          <c:cat>
            <c:strRef>
              <c:f>'Childcare Tasks - SPLIT'!$B$5:$B$14</c:f>
              <c:strCache>
                <c:ptCount val="10"/>
                <c:pt idx="0">
                  <c:v>Scheduling/Arranging</c:v>
                </c:pt>
                <c:pt idx="1">
                  <c:v>Daily Oversight</c:v>
                </c:pt>
                <c:pt idx="2">
                  <c:v>Transportation</c:v>
                </c:pt>
                <c:pt idx="3">
                  <c:v>Nighttime Childcare</c:v>
                </c:pt>
                <c:pt idx="4">
                  <c:v>Extra Availability</c:v>
                </c:pt>
                <c:pt idx="5">
                  <c:v>Village Childcare</c:v>
                </c:pt>
                <c:pt idx="6">
                  <c:v>Cognitive Support</c:v>
                </c:pt>
                <c:pt idx="7">
                  <c:v>Shopping</c:v>
                </c:pt>
                <c:pt idx="8">
                  <c:v>Play/Outings</c:v>
                </c:pt>
                <c:pt idx="9">
                  <c:v>Emotional Support</c:v>
                </c:pt>
              </c:strCache>
            </c:strRef>
          </c:cat>
          <c:val>
            <c:numRef>
              <c:f>'Childcare Tasks - SPLIT'!$C$5:$C$14</c:f>
              <c:numCache>
                <c:formatCode>General</c:formatCode>
                <c:ptCount val="10"/>
                <c:pt idx="0">
                  <c:v>0.30999999999999961</c:v>
                </c:pt>
                <c:pt idx="1">
                  <c:v>8.0000000000000071E-2</c:v>
                </c:pt>
                <c:pt idx="2">
                  <c:v>-0.12000000000000011</c:v>
                </c:pt>
                <c:pt idx="3">
                  <c:v>-2.0000000000000018E-2</c:v>
                </c:pt>
                <c:pt idx="4">
                  <c:v>9.9999999999997868E-3</c:v>
                </c:pt>
                <c:pt idx="5">
                  <c:v>9.9999999999997868E-3</c:v>
                </c:pt>
                <c:pt idx="6">
                  <c:v>-0.31999999999999984</c:v>
                </c:pt>
                <c:pt idx="7">
                  <c:v>0.20000000000000018</c:v>
                </c:pt>
                <c:pt idx="8">
                  <c:v>-0.14999999999999991</c:v>
                </c:pt>
                <c:pt idx="9">
                  <c:v>-0.14999999999999991</c:v>
                </c:pt>
              </c:numCache>
            </c:numRef>
          </c:val>
          <c:extLst>
            <c:ext xmlns:c16="http://schemas.microsoft.com/office/drawing/2014/chart" uri="{C3380CC4-5D6E-409C-BE32-E72D297353CC}">
              <c16:uniqueId val="{00000000-1AC3-4E2E-9765-3A053877997E}"/>
            </c:ext>
          </c:extLst>
        </c:ser>
        <c:ser>
          <c:idx val="1"/>
          <c:order val="1"/>
          <c:tx>
            <c:strRef>
              <c:f>'Childcare Tasks - SPLIT'!$D$4</c:f>
              <c:strCache>
                <c:ptCount val="1"/>
                <c:pt idx="0">
                  <c:v>Women</c:v>
                </c:pt>
              </c:strCache>
            </c:strRef>
          </c:tx>
          <c:spPr>
            <a:solidFill>
              <a:srgbClr val="D4DEF8"/>
            </a:solidFill>
            <a:ln>
              <a:solidFill>
                <a:schemeClr val="tx1"/>
              </a:solidFill>
            </a:ln>
            <a:effectLst/>
          </c:spPr>
          <c:invertIfNegative val="0"/>
          <c:errBars>
            <c:errBarType val="both"/>
            <c:errValType val="cust"/>
            <c:noEndCap val="0"/>
            <c:plus>
              <c:numRef>
                <c:f>'Childcare Tasks - SPLIT'!$G$5:$G$14</c:f>
                <c:numCache>
                  <c:formatCode>General</c:formatCode>
                  <c:ptCount val="10"/>
                  <c:pt idx="0">
                    <c:v>0.11002000000000001</c:v>
                  </c:pt>
                  <c:pt idx="1">
                    <c:v>6.4460000000000003E-2</c:v>
                  </c:pt>
                  <c:pt idx="2">
                    <c:v>0.1</c:v>
                  </c:pt>
                  <c:pt idx="3">
                    <c:v>7.1760000000000004E-2</c:v>
                  </c:pt>
                  <c:pt idx="4">
                    <c:v>6.234E-2</c:v>
                  </c:pt>
                  <c:pt idx="5">
                    <c:v>5.1920000000000001E-2</c:v>
                  </c:pt>
                  <c:pt idx="6">
                    <c:v>7.4380000000000002E-2</c:v>
                  </c:pt>
                  <c:pt idx="7">
                    <c:v>0.11298</c:v>
                  </c:pt>
                  <c:pt idx="8">
                    <c:v>5.1740000000000001E-2</c:v>
                  </c:pt>
                  <c:pt idx="9">
                    <c:v>5.4899999999999997E-2</c:v>
                  </c:pt>
                </c:numCache>
              </c:numRef>
            </c:plus>
            <c:minus>
              <c:numRef>
                <c:f>'Childcare Tasks - SPLIT'!$G$5:$G$14</c:f>
                <c:numCache>
                  <c:formatCode>General</c:formatCode>
                  <c:ptCount val="10"/>
                  <c:pt idx="0">
                    <c:v>0.11002000000000001</c:v>
                  </c:pt>
                  <c:pt idx="1">
                    <c:v>6.4460000000000003E-2</c:v>
                  </c:pt>
                  <c:pt idx="2">
                    <c:v>0.1</c:v>
                  </c:pt>
                  <c:pt idx="3">
                    <c:v>7.1760000000000004E-2</c:v>
                  </c:pt>
                  <c:pt idx="4">
                    <c:v>6.234E-2</c:v>
                  </c:pt>
                  <c:pt idx="5">
                    <c:v>5.1920000000000001E-2</c:v>
                  </c:pt>
                  <c:pt idx="6">
                    <c:v>7.4380000000000002E-2</c:v>
                  </c:pt>
                  <c:pt idx="7">
                    <c:v>0.11298</c:v>
                  </c:pt>
                  <c:pt idx="8">
                    <c:v>5.1740000000000001E-2</c:v>
                  </c:pt>
                  <c:pt idx="9">
                    <c:v>5.4899999999999997E-2</c:v>
                  </c:pt>
                </c:numCache>
              </c:numRef>
            </c:minus>
            <c:spPr>
              <a:noFill/>
              <a:ln w="9525" cap="flat" cmpd="sng" algn="ctr">
                <a:solidFill>
                  <a:schemeClr val="tx1"/>
                </a:solidFill>
                <a:round/>
              </a:ln>
              <a:effectLst/>
            </c:spPr>
          </c:errBars>
          <c:cat>
            <c:strRef>
              <c:f>'Childcare Tasks - SPLIT'!$B$5:$B$14</c:f>
              <c:strCache>
                <c:ptCount val="10"/>
                <c:pt idx="0">
                  <c:v>Scheduling/Arranging</c:v>
                </c:pt>
                <c:pt idx="1">
                  <c:v>Daily Oversight</c:v>
                </c:pt>
                <c:pt idx="2">
                  <c:v>Transportation</c:v>
                </c:pt>
                <c:pt idx="3">
                  <c:v>Nighttime Childcare</c:v>
                </c:pt>
                <c:pt idx="4">
                  <c:v>Extra Availability</c:v>
                </c:pt>
                <c:pt idx="5">
                  <c:v>Village Childcare</c:v>
                </c:pt>
                <c:pt idx="6">
                  <c:v>Cognitive Support</c:v>
                </c:pt>
                <c:pt idx="7">
                  <c:v>Shopping</c:v>
                </c:pt>
                <c:pt idx="8">
                  <c:v>Play/Outings</c:v>
                </c:pt>
                <c:pt idx="9">
                  <c:v>Emotional Support</c:v>
                </c:pt>
              </c:strCache>
            </c:strRef>
          </c:cat>
          <c:val>
            <c:numRef>
              <c:f>'Childcare Tasks - SPLIT'!$D$5:$D$14</c:f>
              <c:numCache>
                <c:formatCode>General</c:formatCode>
                <c:ptCount val="10"/>
                <c:pt idx="0">
                  <c:v>-0.58000000000000007</c:v>
                </c:pt>
                <c:pt idx="1">
                  <c:v>-0.12999999999999989</c:v>
                </c:pt>
                <c:pt idx="2">
                  <c:v>-8.9999999999999858E-2</c:v>
                </c:pt>
                <c:pt idx="3">
                  <c:v>-0.16000000000000014</c:v>
                </c:pt>
                <c:pt idx="4">
                  <c:v>-0.10000000000000009</c:v>
                </c:pt>
                <c:pt idx="5">
                  <c:v>-9.9999999999997868E-3</c:v>
                </c:pt>
                <c:pt idx="6">
                  <c:v>-0.10999999999999988</c:v>
                </c:pt>
                <c:pt idx="7">
                  <c:v>-0.58000000000000007</c:v>
                </c:pt>
                <c:pt idx="8">
                  <c:v>-2.9999999999999805E-2</c:v>
                </c:pt>
                <c:pt idx="9">
                  <c:v>-4.9999999999999822E-2</c:v>
                </c:pt>
              </c:numCache>
            </c:numRef>
          </c:val>
          <c:extLst>
            <c:ext xmlns:c16="http://schemas.microsoft.com/office/drawing/2014/chart" uri="{C3380CC4-5D6E-409C-BE32-E72D297353CC}">
              <c16:uniqueId val="{00000001-1AC3-4E2E-9765-3A053877997E}"/>
            </c:ext>
          </c:extLst>
        </c:ser>
        <c:dLbls>
          <c:showLegendKey val="0"/>
          <c:showVal val="0"/>
          <c:showCatName val="0"/>
          <c:showSerName val="0"/>
          <c:showPercent val="0"/>
          <c:showBubbleSize val="0"/>
        </c:dLbls>
        <c:gapWidth val="50"/>
        <c:axId val="440403376"/>
        <c:axId val="440402064"/>
      </c:barChart>
      <c:catAx>
        <c:axId val="440403376"/>
        <c:scaling>
          <c:orientation val="minMax"/>
        </c:scaling>
        <c:delete val="0"/>
        <c:axPos val="l"/>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Century Gothic" panose="020B0502020202020204" pitchFamily="34" charset="0"/>
                <a:ea typeface="+mn-ea"/>
                <a:cs typeface="+mn-cs"/>
              </a:defRPr>
            </a:pPr>
            <a:endParaRPr lang="en-US"/>
          </a:p>
        </c:txPr>
        <c:crossAx val="440402064"/>
        <c:crosses val="autoZero"/>
        <c:auto val="1"/>
        <c:lblAlgn val="ctr"/>
        <c:lblOffset val="100"/>
        <c:noMultiLvlLbl val="0"/>
      </c:catAx>
      <c:valAx>
        <c:axId val="440402064"/>
        <c:scaling>
          <c:orientation val="minMax"/>
          <c:max val="3"/>
          <c:min val="-3"/>
        </c:scaling>
        <c:delete val="1"/>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crossAx val="440403376"/>
        <c:crosses val="autoZero"/>
        <c:crossBetween val="between"/>
        <c:majorUnit val="1"/>
        <c:minorUnit val="0.2"/>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Century Gothic" panose="020B0502020202020204" pitchFamily="34" charset="0"/>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9528695435416936"/>
          <c:y val="2.5894538606403013E-2"/>
          <c:w val="0.48764290287736378"/>
          <c:h val="0.94821092278719399"/>
        </c:manualLayout>
      </c:layout>
      <c:barChart>
        <c:barDir val="bar"/>
        <c:grouping val="clustered"/>
        <c:varyColors val="0"/>
        <c:ser>
          <c:idx val="0"/>
          <c:order val="0"/>
          <c:tx>
            <c:strRef>
              <c:f>'Childcare Tasks - SPLIT'!$C$21</c:f>
              <c:strCache>
                <c:ptCount val="1"/>
                <c:pt idx="0">
                  <c:v>Men</c:v>
                </c:pt>
              </c:strCache>
            </c:strRef>
          </c:tx>
          <c:spPr>
            <a:solidFill>
              <a:srgbClr val="678BE5"/>
            </a:solidFill>
            <a:ln>
              <a:solidFill>
                <a:schemeClr val="tx1"/>
              </a:solidFill>
            </a:ln>
            <a:effectLst/>
          </c:spPr>
          <c:invertIfNegative val="0"/>
          <c:errBars>
            <c:errBarType val="both"/>
            <c:errValType val="cust"/>
            <c:noEndCap val="0"/>
            <c:plus>
              <c:numRef>
                <c:f>'Childcare Tasks - SPLIT'!$F$22:$F$31</c:f>
                <c:numCache>
                  <c:formatCode>General</c:formatCode>
                  <c:ptCount val="10"/>
                  <c:pt idx="0">
                    <c:v>0.2999</c:v>
                  </c:pt>
                  <c:pt idx="1">
                    <c:v>0.20100000000000001</c:v>
                  </c:pt>
                  <c:pt idx="2">
                    <c:v>0.28599999999999998</c:v>
                  </c:pt>
                  <c:pt idx="3">
                    <c:v>0.2099</c:v>
                  </c:pt>
                  <c:pt idx="4">
                    <c:v>0.24940000000000001</c:v>
                  </c:pt>
                  <c:pt idx="5">
                    <c:v>0.21274000000000001</c:v>
                  </c:pt>
                  <c:pt idx="6">
                    <c:v>0.22678000000000001</c:v>
                  </c:pt>
                  <c:pt idx="7">
                    <c:v>0.29239999999999999</c:v>
                  </c:pt>
                  <c:pt idx="8">
                    <c:v>0.14835999999999999</c:v>
                  </c:pt>
                  <c:pt idx="9">
                    <c:v>0.15423999999999999</c:v>
                  </c:pt>
                </c:numCache>
              </c:numRef>
            </c:plus>
            <c:minus>
              <c:numRef>
                <c:f>'Childcare Tasks - SPLIT'!$F$22:$F$31</c:f>
                <c:numCache>
                  <c:formatCode>General</c:formatCode>
                  <c:ptCount val="10"/>
                  <c:pt idx="0">
                    <c:v>0.2999</c:v>
                  </c:pt>
                  <c:pt idx="1">
                    <c:v>0.20100000000000001</c:v>
                  </c:pt>
                  <c:pt idx="2">
                    <c:v>0.28599999999999998</c:v>
                  </c:pt>
                  <c:pt idx="3">
                    <c:v>0.2099</c:v>
                  </c:pt>
                  <c:pt idx="4">
                    <c:v>0.24940000000000001</c:v>
                  </c:pt>
                  <c:pt idx="5">
                    <c:v>0.21274000000000001</c:v>
                  </c:pt>
                  <c:pt idx="6">
                    <c:v>0.22678000000000001</c:v>
                  </c:pt>
                  <c:pt idx="7">
                    <c:v>0.29239999999999999</c:v>
                  </c:pt>
                  <c:pt idx="8">
                    <c:v>0.14835999999999999</c:v>
                  </c:pt>
                  <c:pt idx="9">
                    <c:v>0.15423999999999999</c:v>
                  </c:pt>
                </c:numCache>
              </c:numRef>
            </c:minus>
            <c:spPr>
              <a:noFill/>
              <a:ln w="9525" cap="flat" cmpd="sng" algn="ctr">
                <a:solidFill>
                  <a:schemeClr val="tx1"/>
                </a:solidFill>
                <a:round/>
              </a:ln>
              <a:effectLst/>
            </c:spPr>
          </c:errBars>
          <c:cat>
            <c:strRef>
              <c:f>'Childcare Tasks - SPLIT'!$B$22:$B$31</c:f>
              <c:strCache>
                <c:ptCount val="10"/>
                <c:pt idx="0">
                  <c:v>Scheduling/Arranging</c:v>
                </c:pt>
                <c:pt idx="1">
                  <c:v>Daily Oversight</c:v>
                </c:pt>
                <c:pt idx="2">
                  <c:v>Transportation</c:v>
                </c:pt>
                <c:pt idx="3">
                  <c:v>Nighttime Childcare</c:v>
                </c:pt>
                <c:pt idx="4">
                  <c:v>Extra Availability</c:v>
                </c:pt>
                <c:pt idx="5">
                  <c:v>Village Childcare</c:v>
                </c:pt>
                <c:pt idx="6">
                  <c:v>Cognitive Support</c:v>
                </c:pt>
                <c:pt idx="7">
                  <c:v>Shopping</c:v>
                </c:pt>
                <c:pt idx="8">
                  <c:v>Play/Outings</c:v>
                </c:pt>
                <c:pt idx="9">
                  <c:v>Emotional Support</c:v>
                </c:pt>
              </c:strCache>
            </c:strRef>
          </c:cat>
          <c:val>
            <c:numRef>
              <c:f>'Childcare Tasks - SPLIT'!$C$22:$C$31</c:f>
              <c:numCache>
                <c:formatCode>General</c:formatCode>
                <c:ptCount val="10"/>
                <c:pt idx="0">
                  <c:v>1.0899999999999999</c:v>
                </c:pt>
                <c:pt idx="1">
                  <c:v>0.36000000000000032</c:v>
                </c:pt>
                <c:pt idx="2">
                  <c:v>4.0000000000000036E-2</c:v>
                </c:pt>
                <c:pt idx="3">
                  <c:v>0.30999999999999961</c:v>
                </c:pt>
                <c:pt idx="4">
                  <c:v>0.29999999999999982</c:v>
                </c:pt>
                <c:pt idx="5">
                  <c:v>0.41000000000000014</c:v>
                </c:pt>
                <c:pt idx="6">
                  <c:v>-0.10000000000000009</c:v>
                </c:pt>
                <c:pt idx="7">
                  <c:v>0.62999999999999989</c:v>
                </c:pt>
                <c:pt idx="8">
                  <c:v>-2.0000000000000018E-2</c:v>
                </c:pt>
                <c:pt idx="9">
                  <c:v>0.13999999999999968</c:v>
                </c:pt>
              </c:numCache>
            </c:numRef>
          </c:val>
          <c:extLst>
            <c:ext xmlns:c16="http://schemas.microsoft.com/office/drawing/2014/chart" uri="{C3380CC4-5D6E-409C-BE32-E72D297353CC}">
              <c16:uniqueId val="{00000000-F61F-40B1-B323-74BD2EE57938}"/>
            </c:ext>
          </c:extLst>
        </c:ser>
        <c:ser>
          <c:idx val="1"/>
          <c:order val="1"/>
          <c:tx>
            <c:strRef>
              <c:f>'Childcare Tasks - SPLIT'!$D$21</c:f>
              <c:strCache>
                <c:ptCount val="1"/>
                <c:pt idx="0">
                  <c:v>Women</c:v>
                </c:pt>
              </c:strCache>
            </c:strRef>
          </c:tx>
          <c:spPr>
            <a:solidFill>
              <a:srgbClr val="D4DEF8"/>
            </a:solidFill>
            <a:ln>
              <a:solidFill>
                <a:schemeClr val="tx1"/>
              </a:solidFill>
            </a:ln>
            <a:effectLst/>
          </c:spPr>
          <c:invertIfNegative val="0"/>
          <c:errBars>
            <c:errBarType val="both"/>
            <c:errValType val="cust"/>
            <c:noEndCap val="0"/>
            <c:plus>
              <c:numRef>
                <c:f>'Childcare Tasks - SPLIT'!$G$22:$G$31</c:f>
                <c:numCache>
                  <c:formatCode>General</c:formatCode>
                  <c:ptCount val="10"/>
                  <c:pt idx="0">
                    <c:v>0.24540000000000001</c:v>
                  </c:pt>
                  <c:pt idx="1">
                    <c:v>0.14302000000000001</c:v>
                  </c:pt>
                  <c:pt idx="2">
                    <c:v>0.17</c:v>
                  </c:pt>
                  <c:pt idx="3">
                    <c:v>0.16886000000000001</c:v>
                  </c:pt>
                  <c:pt idx="4">
                    <c:v>0.13242000000000001</c:v>
                  </c:pt>
                  <c:pt idx="5">
                    <c:v>0.13805999999999999</c:v>
                  </c:pt>
                  <c:pt idx="6">
                    <c:v>0.15090000000000001</c:v>
                  </c:pt>
                  <c:pt idx="7">
                    <c:v>0.24234</c:v>
                  </c:pt>
                  <c:pt idx="8">
                    <c:v>0.11645999999999999</c:v>
                  </c:pt>
                  <c:pt idx="9">
                    <c:v>0.10666</c:v>
                  </c:pt>
                </c:numCache>
              </c:numRef>
            </c:plus>
            <c:minus>
              <c:numRef>
                <c:f>'Childcare Tasks - SPLIT'!$G$22:$G$31</c:f>
                <c:numCache>
                  <c:formatCode>General</c:formatCode>
                  <c:ptCount val="10"/>
                  <c:pt idx="0">
                    <c:v>0.24540000000000001</c:v>
                  </c:pt>
                  <c:pt idx="1">
                    <c:v>0.14302000000000001</c:v>
                  </c:pt>
                  <c:pt idx="2">
                    <c:v>0.17</c:v>
                  </c:pt>
                  <c:pt idx="3">
                    <c:v>0.16886000000000001</c:v>
                  </c:pt>
                  <c:pt idx="4">
                    <c:v>0.13242000000000001</c:v>
                  </c:pt>
                  <c:pt idx="5">
                    <c:v>0.13805999999999999</c:v>
                  </c:pt>
                  <c:pt idx="6">
                    <c:v>0.15090000000000001</c:v>
                  </c:pt>
                  <c:pt idx="7">
                    <c:v>0.24234</c:v>
                  </c:pt>
                  <c:pt idx="8">
                    <c:v>0.11645999999999999</c:v>
                  </c:pt>
                  <c:pt idx="9">
                    <c:v>0.10666</c:v>
                  </c:pt>
                </c:numCache>
              </c:numRef>
            </c:minus>
            <c:spPr>
              <a:noFill/>
              <a:ln w="9525" cap="flat" cmpd="sng" algn="ctr">
                <a:solidFill>
                  <a:schemeClr val="tx1"/>
                </a:solidFill>
                <a:round/>
              </a:ln>
              <a:effectLst/>
            </c:spPr>
          </c:errBars>
          <c:cat>
            <c:strRef>
              <c:f>'Childcare Tasks - SPLIT'!$B$22:$B$31</c:f>
              <c:strCache>
                <c:ptCount val="10"/>
                <c:pt idx="0">
                  <c:v>Scheduling/Arranging</c:v>
                </c:pt>
                <c:pt idx="1">
                  <c:v>Daily Oversight</c:v>
                </c:pt>
                <c:pt idx="2">
                  <c:v>Transportation</c:v>
                </c:pt>
                <c:pt idx="3">
                  <c:v>Nighttime Childcare</c:v>
                </c:pt>
                <c:pt idx="4">
                  <c:v>Extra Availability</c:v>
                </c:pt>
                <c:pt idx="5">
                  <c:v>Village Childcare</c:v>
                </c:pt>
                <c:pt idx="6">
                  <c:v>Cognitive Support</c:v>
                </c:pt>
                <c:pt idx="7">
                  <c:v>Shopping</c:v>
                </c:pt>
                <c:pt idx="8">
                  <c:v>Play/Outings</c:v>
                </c:pt>
                <c:pt idx="9">
                  <c:v>Emotional Support</c:v>
                </c:pt>
              </c:strCache>
            </c:strRef>
          </c:cat>
          <c:val>
            <c:numRef>
              <c:f>'Childcare Tasks - SPLIT'!$D$22:$D$31</c:f>
              <c:numCache>
                <c:formatCode>General</c:formatCode>
                <c:ptCount val="10"/>
                <c:pt idx="0">
                  <c:v>-0.58999999999999986</c:v>
                </c:pt>
                <c:pt idx="1">
                  <c:v>-6.999999999999984E-2</c:v>
                </c:pt>
                <c:pt idx="2">
                  <c:v>-0.14999999999999991</c:v>
                </c:pt>
                <c:pt idx="3">
                  <c:v>-0.18000000000000016</c:v>
                </c:pt>
                <c:pt idx="4">
                  <c:v>-0.22999999999999998</c:v>
                </c:pt>
                <c:pt idx="5">
                  <c:v>-0.16999999999999993</c:v>
                </c:pt>
                <c:pt idx="6">
                  <c:v>-0.14999999999999991</c:v>
                </c:pt>
                <c:pt idx="7">
                  <c:v>-1.0699999999999998</c:v>
                </c:pt>
                <c:pt idx="8">
                  <c:v>-6.999999999999984E-2</c:v>
                </c:pt>
                <c:pt idx="9">
                  <c:v>-0.10000000000000009</c:v>
                </c:pt>
              </c:numCache>
            </c:numRef>
          </c:val>
          <c:extLst>
            <c:ext xmlns:c16="http://schemas.microsoft.com/office/drawing/2014/chart" uri="{C3380CC4-5D6E-409C-BE32-E72D297353CC}">
              <c16:uniqueId val="{00000001-F61F-40B1-B323-74BD2EE57938}"/>
            </c:ext>
          </c:extLst>
        </c:ser>
        <c:dLbls>
          <c:showLegendKey val="0"/>
          <c:showVal val="0"/>
          <c:showCatName val="0"/>
          <c:showSerName val="0"/>
          <c:showPercent val="0"/>
          <c:showBubbleSize val="0"/>
        </c:dLbls>
        <c:gapWidth val="50"/>
        <c:axId val="451989216"/>
        <c:axId val="451989544"/>
      </c:barChart>
      <c:catAx>
        <c:axId val="451989216"/>
        <c:scaling>
          <c:orientation val="minMax"/>
        </c:scaling>
        <c:delete val="0"/>
        <c:axPos val="l"/>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Century Gothic" panose="020B0502020202020204" pitchFamily="34" charset="0"/>
                <a:ea typeface="+mn-ea"/>
                <a:cs typeface="+mn-cs"/>
              </a:defRPr>
            </a:pPr>
            <a:endParaRPr lang="en-US"/>
          </a:p>
        </c:txPr>
        <c:crossAx val="451989544"/>
        <c:crosses val="autoZero"/>
        <c:auto val="1"/>
        <c:lblAlgn val="ctr"/>
        <c:lblOffset val="100"/>
        <c:noMultiLvlLbl val="0"/>
      </c:catAx>
      <c:valAx>
        <c:axId val="451989544"/>
        <c:scaling>
          <c:orientation val="minMax"/>
          <c:max val="3"/>
          <c:min val="-3"/>
        </c:scaling>
        <c:delete val="1"/>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crossAx val="451989216"/>
        <c:crosses val="autoZero"/>
        <c:crossBetween val="between"/>
        <c:majorUnit val="1"/>
        <c:minorUnit val="0.2"/>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Century Gothic" panose="020B0502020202020204" pitchFamily="34" charset="0"/>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'Work-Family Balance'!$C$4</c:f>
              <c:strCache>
                <c:ptCount val="1"/>
                <c:pt idx="0">
                  <c:v>Men</c:v>
                </c:pt>
              </c:strCache>
            </c:strRef>
          </c:tx>
          <c:spPr>
            <a:solidFill>
              <a:srgbClr val="678BE5"/>
            </a:solidFill>
            <a:ln>
              <a:solidFill>
                <a:schemeClr val="tx1"/>
              </a:solidFill>
            </a:ln>
            <a:effectLst/>
          </c:spPr>
          <c:invertIfNegative val="0"/>
          <c:errBars>
            <c:errBarType val="both"/>
            <c:errValType val="cust"/>
            <c:noEndCap val="0"/>
            <c:plus>
              <c:numRef>
                <c:f>'Work-Family Balance'!$F$5:$F$6</c:f>
                <c:numCache>
                  <c:formatCode>General</c:formatCode>
                  <c:ptCount val="2"/>
                  <c:pt idx="0">
                    <c:v>0.16</c:v>
                  </c:pt>
                  <c:pt idx="1">
                    <c:v>0.17</c:v>
                  </c:pt>
                </c:numCache>
              </c:numRef>
            </c:plus>
            <c:minus>
              <c:numRef>
                <c:f>'Work-Family Balance'!$F$5:$F$6</c:f>
                <c:numCache>
                  <c:formatCode>General</c:formatCode>
                  <c:ptCount val="2"/>
                  <c:pt idx="0">
                    <c:v>0.16</c:v>
                  </c:pt>
                  <c:pt idx="1">
                    <c:v>0.17</c:v>
                  </c:pt>
                </c:numCache>
              </c:numRef>
            </c:minus>
            <c:spPr>
              <a:noFill/>
              <a:ln w="9525" cap="flat" cmpd="sng" algn="ctr">
                <a:solidFill>
                  <a:schemeClr val="tx1"/>
                </a:solidFill>
                <a:round/>
              </a:ln>
              <a:effectLst/>
            </c:spPr>
          </c:errBars>
          <c:cat>
            <c:strRef>
              <c:f>'Work-Family Balance'!$B$5:$B$6</c:f>
              <c:strCache>
                <c:ptCount val="2"/>
                <c:pt idx="0">
                  <c:v>Constraints</c:v>
                </c:pt>
                <c:pt idx="1">
                  <c:v>No Constraints </c:v>
                </c:pt>
              </c:strCache>
            </c:strRef>
          </c:cat>
          <c:val>
            <c:numRef>
              <c:f>'Work-Family Balance'!$C$5:$C$6</c:f>
              <c:numCache>
                <c:formatCode>General</c:formatCode>
                <c:ptCount val="2"/>
                <c:pt idx="0">
                  <c:v>-0.33000000000000007</c:v>
                </c:pt>
                <c:pt idx="1">
                  <c:v>-0.43000000000000016</c:v>
                </c:pt>
              </c:numCache>
            </c:numRef>
          </c:val>
          <c:extLst>
            <c:ext xmlns:c16="http://schemas.microsoft.com/office/drawing/2014/chart" uri="{C3380CC4-5D6E-409C-BE32-E72D297353CC}">
              <c16:uniqueId val="{00000000-DD49-4A94-9A76-95DA86457268}"/>
            </c:ext>
          </c:extLst>
        </c:ser>
        <c:ser>
          <c:idx val="1"/>
          <c:order val="1"/>
          <c:tx>
            <c:strRef>
              <c:f>'Work-Family Balance'!$D$4</c:f>
              <c:strCache>
                <c:ptCount val="1"/>
                <c:pt idx="0">
                  <c:v>Women</c:v>
                </c:pt>
              </c:strCache>
            </c:strRef>
          </c:tx>
          <c:spPr>
            <a:solidFill>
              <a:srgbClr val="D4DEF8"/>
            </a:solidFill>
            <a:ln>
              <a:solidFill>
                <a:schemeClr val="tx1"/>
              </a:solidFill>
            </a:ln>
            <a:effectLst/>
          </c:spPr>
          <c:invertIfNegative val="0"/>
          <c:errBars>
            <c:errBarType val="both"/>
            <c:errValType val="cust"/>
            <c:noEndCap val="0"/>
            <c:plus>
              <c:numRef>
                <c:f>'Work-Family Balance'!$G$5:$G$6</c:f>
                <c:numCache>
                  <c:formatCode>General</c:formatCode>
                  <c:ptCount val="2"/>
                  <c:pt idx="0">
                    <c:v>0.15</c:v>
                  </c:pt>
                  <c:pt idx="1">
                    <c:v>0.14599999999999999</c:v>
                  </c:pt>
                </c:numCache>
              </c:numRef>
            </c:plus>
            <c:minus>
              <c:numRef>
                <c:f>'Work-Family Balance'!$G$5:$G$6</c:f>
                <c:numCache>
                  <c:formatCode>General</c:formatCode>
                  <c:ptCount val="2"/>
                  <c:pt idx="0">
                    <c:v>0.15</c:v>
                  </c:pt>
                  <c:pt idx="1">
                    <c:v>0.14599999999999999</c:v>
                  </c:pt>
                </c:numCache>
              </c:numRef>
            </c:minus>
            <c:spPr>
              <a:noFill/>
              <a:ln w="9525" cap="flat" cmpd="sng" algn="ctr">
                <a:solidFill>
                  <a:schemeClr val="tx1"/>
                </a:solidFill>
                <a:round/>
              </a:ln>
              <a:effectLst/>
            </c:spPr>
          </c:errBars>
          <c:cat>
            <c:strRef>
              <c:f>'Work-Family Balance'!$B$5:$B$6</c:f>
              <c:strCache>
                <c:ptCount val="2"/>
                <c:pt idx="0">
                  <c:v>Constraints</c:v>
                </c:pt>
                <c:pt idx="1">
                  <c:v>No Constraints </c:v>
                </c:pt>
              </c:strCache>
            </c:strRef>
          </c:cat>
          <c:val>
            <c:numRef>
              <c:f>'Work-Family Balance'!$D$5:$D$6</c:f>
              <c:numCache>
                <c:formatCode>General</c:formatCode>
                <c:ptCount val="2"/>
                <c:pt idx="0">
                  <c:v>0.50999999999999979</c:v>
                </c:pt>
                <c:pt idx="1">
                  <c:v>0.45000000000000018</c:v>
                </c:pt>
              </c:numCache>
            </c:numRef>
          </c:val>
          <c:extLst>
            <c:ext xmlns:c16="http://schemas.microsoft.com/office/drawing/2014/chart" uri="{C3380CC4-5D6E-409C-BE32-E72D297353CC}">
              <c16:uniqueId val="{00000001-DD49-4A94-9A76-95DA86457268}"/>
            </c:ext>
          </c:extLst>
        </c:ser>
        <c:dLbls>
          <c:showLegendKey val="0"/>
          <c:showVal val="0"/>
          <c:showCatName val="0"/>
          <c:showSerName val="0"/>
          <c:showPercent val="0"/>
          <c:showBubbleSize val="0"/>
        </c:dLbls>
        <c:gapWidth val="50"/>
        <c:axId val="456203768"/>
        <c:axId val="456213280"/>
      </c:barChart>
      <c:catAx>
        <c:axId val="456203768"/>
        <c:scaling>
          <c:orientation val="minMax"/>
        </c:scaling>
        <c:delete val="0"/>
        <c:axPos val="l"/>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Century Gothic" panose="020B0502020202020204" pitchFamily="34" charset="0"/>
                <a:ea typeface="+mn-ea"/>
                <a:cs typeface="+mn-cs"/>
              </a:defRPr>
            </a:pPr>
            <a:endParaRPr lang="en-US"/>
          </a:p>
        </c:txPr>
        <c:crossAx val="456213280"/>
        <c:crosses val="autoZero"/>
        <c:auto val="1"/>
        <c:lblAlgn val="ctr"/>
        <c:lblOffset val="100"/>
        <c:noMultiLvlLbl val="0"/>
      </c:catAx>
      <c:valAx>
        <c:axId val="456213280"/>
        <c:scaling>
          <c:orientation val="minMax"/>
          <c:max val="3"/>
          <c:min val="-3"/>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456203768"/>
        <c:crosses val="autoZero"/>
        <c:crossBetween val="between"/>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Century Gothic" panose="020B0502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741707"/>
          </a:xfrm>
          <a:prstGeom prst="rect">
            <a:avLst/>
          </a:prstGeom>
        </p:spPr>
        <p:txBody>
          <a:bodyPr vert="horz" lIns="137585" tIns="68793" rIns="137585" bIns="68793" rtlCol="0"/>
          <a:lstStyle>
            <a:lvl1pPr algn="l">
              <a:defRPr sz="1800"/>
            </a:lvl1pPr>
          </a:lstStyle>
          <a:p>
            <a:endParaRPr lang="en-US"/>
          </a:p>
        </p:txBody>
      </p:sp>
      <p:sp>
        <p:nvSpPr>
          <p:cNvPr id="3" name="Date Placeholder 2"/>
          <p:cNvSpPr>
            <a:spLocks noGrp="1"/>
          </p:cNvSpPr>
          <p:nvPr>
            <p:ph type="dt" idx="1"/>
          </p:nvPr>
        </p:nvSpPr>
        <p:spPr>
          <a:xfrm>
            <a:off x="5265809" y="0"/>
            <a:ext cx="4028440" cy="741707"/>
          </a:xfrm>
          <a:prstGeom prst="rect">
            <a:avLst/>
          </a:prstGeom>
        </p:spPr>
        <p:txBody>
          <a:bodyPr vert="horz" lIns="137585" tIns="68793" rIns="137585" bIns="68793" rtlCol="0"/>
          <a:lstStyle>
            <a:lvl1pPr algn="r">
              <a:defRPr sz="1800"/>
            </a:lvl1pPr>
          </a:lstStyle>
          <a:p>
            <a:fld id="{80646857-D6B4-4356-B8EF-CB07B0FF99D7}" type="datetimeFigureOut">
              <a:rPr lang="en-US" smtClean="0"/>
              <a:t>4/20/2018</a:t>
            </a:fld>
            <a:endParaRPr lang="en-US"/>
          </a:p>
        </p:txBody>
      </p:sp>
      <p:sp>
        <p:nvSpPr>
          <p:cNvPr id="4" name="Slide Image Placeholder 3"/>
          <p:cNvSpPr>
            <a:spLocks noGrp="1" noRot="1" noChangeAspect="1"/>
          </p:cNvSpPr>
          <p:nvPr>
            <p:ph type="sldImg" idx="2"/>
          </p:nvPr>
        </p:nvSpPr>
        <p:spPr>
          <a:xfrm>
            <a:off x="1917700" y="1847850"/>
            <a:ext cx="5461000" cy="4987925"/>
          </a:xfrm>
          <a:prstGeom prst="rect">
            <a:avLst/>
          </a:prstGeom>
          <a:noFill/>
          <a:ln w="12700">
            <a:solidFill>
              <a:prstClr val="black"/>
            </a:solidFill>
          </a:ln>
        </p:spPr>
        <p:txBody>
          <a:bodyPr vert="horz" lIns="137585" tIns="68793" rIns="137585" bIns="68793" rtlCol="0" anchor="ctr"/>
          <a:lstStyle/>
          <a:p>
            <a:endParaRPr lang="en-US"/>
          </a:p>
        </p:txBody>
      </p:sp>
      <p:sp>
        <p:nvSpPr>
          <p:cNvPr id="5" name="Notes Placeholder 4"/>
          <p:cNvSpPr>
            <a:spLocks noGrp="1"/>
          </p:cNvSpPr>
          <p:nvPr>
            <p:ph type="body" sz="quarter" idx="3"/>
          </p:nvPr>
        </p:nvSpPr>
        <p:spPr>
          <a:xfrm>
            <a:off x="929640" y="7114222"/>
            <a:ext cx="7437120" cy="5820728"/>
          </a:xfrm>
          <a:prstGeom prst="rect">
            <a:avLst/>
          </a:prstGeom>
        </p:spPr>
        <p:txBody>
          <a:bodyPr vert="horz" lIns="137585" tIns="68793" rIns="137585" bIns="6879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4041096"/>
            <a:ext cx="4028440" cy="741705"/>
          </a:xfrm>
          <a:prstGeom prst="rect">
            <a:avLst/>
          </a:prstGeom>
        </p:spPr>
        <p:txBody>
          <a:bodyPr vert="horz" lIns="137585" tIns="68793" rIns="137585" bIns="68793" rtlCol="0" anchor="b"/>
          <a:lstStyle>
            <a:lvl1pPr algn="l">
              <a:defRPr sz="1800"/>
            </a:lvl1pPr>
          </a:lstStyle>
          <a:p>
            <a:endParaRPr lang="en-US"/>
          </a:p>
        </p:txBody>
      </p:sp>
      <p:sp>
        <p:nvSpPr>
          <p:cNvPr id="7" name="Slide Number Placeholder 6"/>
          <p:cNvSpPr>
            <a:spLocks noGrp="1"/>
          </p:cNvSpPr>
          <p:nvPr>
            <p:ph type="sldNum" sz="quarter" idx="5"/>
          </p:nvPr>
        </p:nvSpPr>
        <p:spPr>
          <a:xfrm>
            <a:off x="5265809" y="14041096"/>
            <a:ext cx="4028440" cy="741705"/>
          </a:xfrm>
          <a:prstGeom prst="rect">
            <a:avLst/>
          </a:prstGeom>
        </p:spPr>
        <p:txBody>
          <a:bodyPr vert="horz" lIns="137585" tIns="68793" rIns="137585" bIns="68793" rtlCol="0" anchor="b"/>
          <a:lstStyle>
            <a:lvl1pPr algn="r">
              <a:defRPr sz="1800"/>
            </a:lvl1pPr>
          </a:lstStyle>
          <a:p>
            <a:fld id="{13F11911-0635-40B3-98A4-40D09048ED40}" type="slidenum">
              <a:rPr lang="en-US" smtClean="0"/>
              <a:t>‹#›</a:t>
            </a:fld>
            <a:endParaRPr lang="en-US"/>
          </a:p>
        </p:txBody>
      </p:sp>
    </p:spTree>
    <p:extLst>
      <p:ext uri="{BB962C8B-B14F-4D97-AF65-F5344CB8AC3E}">
        <p14:creationId xmlns:p14="http://schemas.microsoft.com/office/powerpoint/2010/main" val="2278273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13F11911-0635-40B3-98A4-40D09048ED40}" type="slidenum">
              <a:rPr lang="en-US" smtClean="0"/>
              <a:t>1</a:t>
            </a:fld>
            <a:endParaRPr lang="en-US"/>
          </a:p>
        </p:txBody>
      </p:sp>
    </p:spTree>
    <p:extLst>
      <p:ext uri="{BB962C8B-B14F-4D97-AF65-F5344CB8AC3E}">
        <p14:creationId xmlns:p14="http://schemas.microsoft.com/office/powerpoint/2010/main" val="2159433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7771DD0-723F-447B-9997-4DDF6DAA08AB}"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48E04-80F4-4C3C-B3F5-C9C0B7E7373B}" type="slidenum">
              <a:rPr lang="en-US" smtClean="0"/>
              <a:t>‹#›</a:t>
            </a:fld>
            <a:endParaRPr lang="en-US"/>
          </a:p>
        </p:txBody>
      </p:sp>
    </p:spTree>
    <p:extLst>
      <p:ext uri="{BB962C8B-B14F-4D97-AF65-F5344CB8AC3E}">
        <p14:creationId xmlns:p14="http://schemas.microsoft.com/office/powerpoint/2010/main" val="2237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771DD0-723F-447B-9997-4DDF6DAA08AB}"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48E04-80F4-4C3C-B3F5-C9C0B7E7373B}" type="slidenum">
              <a:rPr lang="en-US" smtClean="0"/>
              <a:t>‹#›</a:t>
            </a:fld>
            <a:endParaRPr lang="en-US"/>
          </a:p>
        </p:txBody>
      </p:sp>
    </p:spTree>
    <p:extLst>
      <p:ext uri="{BB962C8B-B14F-4D97-AF65-F5344CB8AC3E}">
        <p14:creationId xmlns:p14="http://schemas.microsoft.com/office/powerpoint/2010/main" val="1597492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771DD0-723F-447B-9997-4DDF6DAA08AB}"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48E04-80F4-4C3C-B3F5-C9C0B7E7373B}" type="slidenum">
              <a:rPr lang="en-US" smtClean="0"/>
              <a:t>‹#›</a:t>
            </a:fld>
            <a:endParaRPr lang="en-US"/>
          </a:p>
        </p:txBody>
      </p:sp>
    </p:spTree>
    <p:extLst>
      <p:ext uri="{BB962C8B-B14F-4D97-AF65-F5344CB8AC3E}">
        <p14:creationId xmlns:p14="http://schemas.microsoft.com/office/powerpoint/2010/main" val="2007058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771DD0-723F-447B-9997-4DDF6DAA08AB}"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48E04-80F4-4C3C-B3F5-C9C0B7E7373B}" type="slidenum">
              <a:rPr lang="en-US" smtClean="0"/>
              <a:t>‹#›</a:t>
            </a:fld>
            <a:endParaRPr lang="en-US"/>
          </a:p>
        </p:txBody>
      </p:sp>
    </p:spTree>
    <p:extLst>
      <p:ext uri="{BB962C8B-B14F-4D97-AF65-F5344CB8AC3E}">
        <p14:creationId xmlns:p14="http://schemas.microsoft.com/office/powerpoint/2010/main" val="1525926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7771DD0-723F-447B-9997-4DDF6DAA08AB}"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48E04-80F4-4C3C-B3F5-C9C0B7E7373B}" type="slidenum">
              <a:rPr lang="en-US" smtClean="0"/>
              <a:t>‹#›</a:t>
            </a:fld>
            <a:endParaRPr lang="en-US"/>
          </a:p>
        </p:txBody>
      </p:sp>
    </p:spTree>
    <p:extLst>
      <p:ext uri="{BB962C8B-B14F-4D97-AF65-F5344CB8AC3E}">
        <p14:creationId xmlns:p14="http://schemas.microsoft.com/office/powerpoint/2010/main" val="4015720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7771DD0-723F-447B-9997-4DDF6DAA08AB}" type="datetimeFigureOut">
              <a:rPr lang="en-US" smtClean="0"/>
              <a:t>4/20/2018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748E04-80F4-4C3C-B3F5-C9C0B7E7373B}" type="slidenum">
              <a:rPr lang="en-US" smtClean="0"/>
              <a:t>‹#›</a:t>
            </a:fld>
            <a:endParaRPr lang="en-US"/>
          </a:p>
        </p:txBody>
      </p:sp>
    </p:spTree>
    <p:extLst>
      <p:ext uri="{BB962C8B-B14F-4D97-AF65-F5344CB8AC3E}">
        <p14:creationId xmlns:p14="http://schemas.microsoft.com/office/powerpoint/2010/main" val="3268876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7771DD0-723F-447B-9997-4DDF6DAA08AB}" type="datetimeFigureOut">
              <a:rPr lang="en-US" smtClean="0"/>
              <a:t>4/20/2018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748E04-80F4-4C3C-B3F5-C9C0B7E7373B}" type="slidenum">
              <a:rPr lang="en-US" smtClean="0"/>
              <a:t>‹#›</a:t>
            </a:fld>
            <a:endParaRPr lang="en-US"/>
          </a:p>
        </p:txBody>
      </p:sp>
    </p:spTree>
    <p:extLst>
      <p:ext uri="{BB962C8B-B14F-4D97-AF65-F5344CB8AC3E}">
        <p14:creationId xmlns:p14="http://schemas.microsoft.com/office/powerpoint/2010/main" val="4184944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7771DD0-723F-447B-9997-4DDF6DAA08AB}" type="datetimeFigureOut">
              <a:rPr lang="en-US" smtClean="0"/>
              <a:t>4/20/2018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748E04-80F4-4C3C-B3F5-C9C0B7E7373B}" type="slidenum">
              <a:rPr lang="en-US" smtClean="0"/>
              <a:t>‹#›</a:t>
            </a:fld>
            <a:endParaRPr lang="en-US"/>
          </a:p>
        </p:txBody>
      </p:sp>
    </p:spTree>
    <p:extLst>
      <p:ext uri="{BB962C8B-B14F-4D97-AF65-F5344CB8AC3E}">
        <p14:creationId xmlns:p14="http://schemas.microsoft.com/office/powerpoint/2010/main" val="2704100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771DD0-723F-447B-9997-4DDF6DAA08AB}" type="datetimeFigureOut">
              <a:rPr lang="en-US" smtClean="0"/>
              <a:t>4/20/2018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748E04-80F4-4C3C-B3F5-C9C0B7E7373B}" type="slidenum">
              <a:rPr lang="en-US" smtClean="0"/>
              <a:t>‹#›</a:t>
            </a:fld>
            <a:endParaRPr lang="en-US"/>
          </a:p>
        </p:txBody>
      </p:sp>
    </p:spTree>
    <p:extLst>
      <p:ext uri="{BB962C8B-B14F-4D97-AF65-F5344CB8AC3E}">
        <p14:creationId xmlns:p14="http://schemas.microsoft.com/office/powerpoint/2010/main" val="2320498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37771DD0-723F-447B-9997-4DDF6DAA08AB}" type="datetimeFigureOut">
              <a:rPr lang="en-US" smtClean="0"/>
              <a:t>4/20/2018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748E04-80F4-4C3C-B3F5-C9C0B7E7373B}" type="slidenum">
              <a:rPr lang="en-US" smtClean="0"/>
              <a:t>‹#›</a:t>
            </a:fld>
            <a:endParaRPr lang="en-US"/>
          </a:p>
        </p:txBody>
      </p:sp>
    </p:spTree>
    <p:extLst>
      <p:ext uri="{BB962C8B-B14F-4D97-AF65-F5344CB8AC3E}">
        <p14:creationId xmlns:p14="http://schemas.microsoft.com/office/powerpoint/2010/main" val="1210149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37771DD0-723F-447B-9997-4DDF6DAA08AB}" type="datetimeFigureOut">
              <a:rPr lang="en-US" smtClean="0"/>
              <a:t>4/20/2018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748E04-80F4-4C3C-B3F5-C9C0B7E7373B}" type="slidenum">
              <a:rPr lang="en-US" smtClean="0"/>
              <a:t>‹#›</a:t>
            </a:fld>
            <a:endParaRPr lang="en-US"/>
          </a:p>
        </p:txBody>
      </p:sp>
    </p:spTree>
    <p:extLst>
      <p:ext uri="{BB962C8B-B14F-4D97-AF65-F5344CB8AC3E}">
        <p14:creationId xmlns:p14="http://schemas.microsoft.com/office/powerpoint/2010/main" val="865146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37771DD0-723F-447B-9997-4DDF6DAA08AB}" type="datetimeFigureOut">
              <a:rPr lang="en-US" smtClean="0"/>
              <a:t>4/20/2018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D2748E04-80F4-4C3C-B3F5-C9C0B7E7373B}" type="slidenum">
              <a:rPr lang="en-US" smtClean="0"/>
              <a:t>‹#›</a:t>
            </a:fld>
            <a:endParaRPr lang="en-US"/>
          </a:p>
        </p:txBody>
      </p:sp>
    </p:spTree>
    <p:extLst>
      <p:ext uri="{BB962C8B-B14F-4D97-AF65-F5344CB8AC3E}">
        <p14:creationId xmlns:p14="http://schemas.microsoft.com/office/powerpoint/2010/main" val="131643566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4.xml"/><Relationship Id="rId13" Type="http://schemas.openxmlformats.org/officeDocument/2006/relationships/chart" Target="../charts/chart9.xml"/><Relationship Id="rId3" Type="http://schemas.openxmlformats.org/officeDocument/2006/relationships/image" Target="../media/image1.png"/><Relationship Id="rId7" Type="http://schemas.openxmlformats.org/officeDocument/2006/relationships/chart" Target="../charts/chart3.xml"/><Relationship Id="rId12" Type="http://schemas.openxmlformats.org/officeDocument/2006/relationships/chart" Target="../charts/chart8.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2.xml"/><Relationship Id="rId11" Type="http://schemas.openxmlformats.org/officeDocument/2006/relationships/chart" Target="../charts/chart7.xml"/><Relationship Id="rId5" Type="http://schemas.openxmlformats.org/officeDocument/2006/relationships/chart" Target="../charts/chart1.xml"/><Relationship Id="rId10" Type="http://schemas.openxmlformats.org/officeDocument/2006/relationships/chart" Target="../charts/chart6.xml"/><Relationship Id="rId4" Type="http://schemas.openxmlformats.org/officeDocument/2006/relationships/image" Target="../media/image2.png"/><Relationship Id="rId9" Type="http://schemas.openxmlformats.org/officeDocument/2006/relationships/chart" Target="../charts/chart5.xml"/><Relationship Id="rId14" Type="http://schemas.openxmlformats.org/officeDocument/2006/relationships/chart" Target="../charts/char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78BE5"/>
        </a:solidFill>
        <a:effectLst/>
      </p:bgPr>
    </p:bg>
    <p:spTree>
      <p:nvGrpSpPr>
        <p:cNvPr id="1" name=""/>
        <p:cNvGrpSpPr/>
        <p:nvPr/>
      </p:nvGrpSpPr>
      <p:grpSpPr>
        <a:xfrm>
          <a:off x="0" y="0"/>
          <a:ext cx="0" cy="0"/>
          <a:chOff x="0" y="0"/>
          <a:chExt cx="0" cy="0"/>
        </a:xfrm>
      </p:grpSpPr>
      <p:sp>
        <p:nvSpPr>
          <p:cNvPr id="51" name="Rectangle 50"/>
          <p:cNvSpPr/>
          <p:nvPr/>
        </p:nvSpPr>
        <p:spPr>
          <a:xfrm>
            <a:off x="33009840" y="5367531"/>
            <a:ext cx="8595360" cy="3256639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33238440" y="5596131"/>
            <a:ext cx="8138160" cy="32109199"/>
          </a:xfrm>
          <a:prstGeom prst="rect">
            <a:avLst/>
          </a:prstGeom>
          <a:pattFill prst="lgConfetti">
            <a:fgClr>
              <a:schemeClr val="bg1"/>
            </a:fgClr>
            <a:bgClr>
              <a:srgbClr val="FFF9E0"/>
            </a:bgClr>
          </a:patt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TextBox 2"/>
          <p:cNvSpPr txBox="1"/>
          <p:nvPr/>
        </p:nvSpPr>
        <p:spPr>
          <a:xfrm>
            <a:off x="33467040" y="6430794"/>
            <a:ext cx="7680960" cy="31181040"/>
          </a:xfrm>
          <a:prstGeom prst="rect">
            <a:avLst/>
          </a:prstGeom>
          <a:noFill/>
        </p:spPr>
        <p:txBody>
          <a:bodyPr wrap="square" rtlCol="0">
            <a:spAutoFit/>
          </a:bodyPr>
          <a:lstStyle/>
          <a:p>
            <a:pPr algn="just"/>
            <a:r>
              <a:rPr lang="en-US" sz="2700" dirty="0">
                <a:latin typeface="Century Gothic" panose="020B0502020202020204" pitchFamily="34" charset="0"/>
              </a:rPr>
              <a:t>Previous studies of household and childcare tasks have focused on the division of labor between men and women, but have not taken into account men's and women's preferences for such tasks. Therefore, we asked adults to report their enjoyment of various household and childcare tasks and how, in their ideal world, they would prefer to share these tasks with a partner. The data revealed multiple patterns:</a:t>
            </a:r>
          </a:p>
          <a:p>
            <a:pPr algn="just"/>
            <a:endParaRPr lang="en-US" sz="1600" dirty="0">
              <a:latin typeface="Century Gothic" panose="020B0502020202020204" pitchFamily="34" charset="0"/>
            </a:endParaRPr>
          </a:p>
          <a:p>
            <a:pPr algn="just"/>
            <a:r>
              <a:rPr lang="en-US" sz="2700" dirty="0">
                <a:latin typeface="Century Gothic" panose="020B0502020202020204" pitchFamily="34" charset="0"/>
              </a:rPr>
              <a:t>First, men and women differed predictably in their enjoyment of household tasks. Women enjoyed some tasks more than men did (e.g., household aesthetics, food prep), while men enjoyed other tasks more than women did (e.g., outdoor labor, household maintenance). These differences were quite large and pronounced in both age groups. Given the magnitude of those differences, pushing gender egalitarianism for all household tasks may work against both partners’ happiness.</a:t>
            </a:r>
          </a:p>
          <a:p>
            <a:pPr algn="just"/>
            <a:endParaRPr lang="en-US" sz="1600" dirty="0">
              <a:latin typeface="Century Gothic" panose="020B0502020202020204" pitchFamily="34" charset="0"/>
            </a:endParaRPr>
          </a:p>
          <a:p>
            <a:pPr algn="just"/>
            <a:r>
              <a:rPr lang="en-US" sz="2700" dirty="0">
                <a:latin typeface="Century Gothic" panose="020B0502020202020204" pitchFamily="34" charset="0"/>
              </a:rPr>
              <a:t>Second, as predicted, these gender differences in enjoyment paralleled differences in how men and women preferred to split household tasks with a partner. For example, women not only enjoyed household aesthetics and food prep more than men did, but also preferred to have more responsibility for those tasks than their partner would. </a:t>
            </a:r>
          </a:p>
          <a:p>
            <a:pPr algn="just"/>
            <a:endParaRPr lang="en-US" sz="1600" dirty="0">
              <a:latin typeface="Century Gothic" panose="020B0502020202020204" pitchFamily="34" charset="0"/>
            </a:endParaRPr>
          </a:p>
          <a:p>
            <a:pPr algn="just"/>
            <a:r>
              <a:rPr lang="en-US" sz="2700" dirty="0">
                <a:latin typeface="Century Gothic" panose="020B0502020202020204" pitchFamily="34" charset="0"/>
              </a:rPr>
              <a:t>Third, men and women differed predictably in how they preferred to split household tasks. The tasks that women wanted to do less of were the same tasks that men wanted to do more of (e.g., outdoor labor, household maintenance), and vice versa. </a:t>
            </a:r>
          </a:p>
          <a:p>
            <a:pPr algn="just"/>
            <a:endParaRPr lang="en-US" sz="1600" dirty="0">
              <a:latin typeface="Century Gothic" panose="020B0502020202020204" pitchFamily="34" charset="0"/>
            </a:endParaRPr>
          </a:p>
          <a:p>
            <a:pPr algn="just"/>
            <a:r>
              <a:rPr lang="en-US" sz="2700" dirty="0">
                <a:latin typeface="Century Gothic" panose="020B0502020202020204" pitchFamily="34" charset="0"/>
              </a:rPr>
              <a:t>Fourth, although both men and women reported enjoying a variety of childcare tasks, women did not want their partner to have more responsibility than they would have for any task. In contrast, even though men reported enjoying most childcare tasks, they often wanted their partner to have more responsibility than they would have.</a:t>
            </a:r>
          </a:p>
          <a:p>
            <a:pPr algn="just"/>
            <a:endParaRPr lang="en-US" sz="1600" dirty="0">
              <a:latin typeface="Century Gothic" panose="020B0502020202020204" pitchFamily="34" charset="0"/>
            </a:endParaRPr>
          </a:p>
          <a:p>
            <a:pPr algn="just"/>
            <a:r>
              <a:rPr lang="en-US" sz="2700" dirty="0">
                <a:latin typeface="Century Gothic" panose="020B0502020202020204" pitchFamily="34" charset="0"/>
              </a:rPr>
              <a:t>Finally, previous studies have found that most men and women prefer an egalitarian role in the home;</a:t>
            </a:r>
            <a:r>
              <a:rPr lang="en-US" sz="2700" baseline="30000" dirty="0">
                <a:latin typeface="Century Gothic" panose="020B0502020202020204" pitchFamily="34" charset="0"/>
              </a:rPr>
              <a:t>6</a:t>
            </a:r>
            <a:r>
              <a:rPr lang="en-US" sz="2700" dirty="0">
                <a:latin typeface="Century Gothic" panose="020B0502020202020204" pitchFamily="34" charset="0"/>
              </a:rPr>
              <a:t> however, those studies used forced choice methods (e.g., homemaker, breadwinner, egalitarian). When participants selected their role on a sliding scale, just half of men and women chose to split responsibilities equally. Across age and stated level of constraint, 36% of men and only 10% of women leaned toward the breadwinner role, whereas 39% of women and only 12% of men leaned toward the homemaker role.</a:t>
            </a:r>
          </a:p>
          <a:p>
            <a:pPr algn="just"/>
            <a:endParaRPr lang="en-US" sz="1600" dirty="0">
              <a:latin typeface="Century Gothic" panose="020B0502020202020204" pitchFamily="34" charset="0"/>
            </a:endParaRPr>
          </a:p>
          <a:p>
            <a:pPr algn="just"/>
            <a:r>
              <a:rPr lang="en-US" sz="2700" dirty="0">
                <a:latin typeface="Century Gothic" panose="020B0502020202020204" pitchFamily="34" charset="0"/>
              </a:rPr>
              <a:t>Our data relate to other gender differences. Across cultures, men and women differ in personality traits</a:t>
            </a:r>
            <a:r>
              <a:rPr lang="en-US" sz="2700" baseline="30000" dirty="0">
                <a:latin typeface="Century Gothic" panose="020B0502020202020204" pitchFamily="34" charset="0"/>
              </a:rPr>
              <a:t>7</a:t>
            </a:r>
            <a:r>
              <a:rPr lang="en-US" sz="2700" dirty="0">
                <a:latin typeface="Century Gothic" panose="020B0502020202020204" pitchFamily="34" charset="0"/>
              </a:rPr>
              <a:t> (e.g., women score higher in warmth), vocational interests</a:t>
            </a:r>
            <a:r>
              <a:rPr lang="en-US" sz="2700" baseline="30000" dirty="0">
                <a:latin typeface="Century Gothic" panose="020B0502020202020204" pitchFamily="34" charset="0"/>
              </a:rPr>
              <a:t>8</a:t>
            </a:r>
            <a:r>
              <a:rPr lang="en-US" sz="2700" dirty="0">
                <a:latin typeface="Century Gothic" panose="020B0502020202020204" pitchFamily="34" charset="0"/>
              </a:rPr>
              <a:t> (e.g., women more strongly prefer working with people over things), and values</a:t>
            </a:r>
            <a:r>
              <a:rPr lang="en-US" sz="2700" baseline="30000" dirty="0">
                <a:latin typeface="Century Gothic" panose="020B0502020202020204" pitchFamily="34" charset="0"/>
              </a:rPr>
              <a:t>5,9</a:t>
            </a:r>
            <a:r>
              <a:rPr lang="en-US" sz="2700" dirty="0">
                <a:latin typeface="Century Gothic" panose="020B0502020202020204" pitchFamily="34" charset="0"/>
              </a:rPr>
              <a:t> (e.g., women place more value on nurturing close relationships). Given the magnitude of some of these differences, perhaps it is not so surprising that men and women also differ in their attitudes toward household and childcare tasks. These attitude differences may partially account for discrepancies in how men and women spend their time.</a:t>
            </a:r>
          </a:p>
        </p:txBody>
      </p:sp>
      <p:sp>
        <p:nvSpPr>
          <p:cNvPr id="132" name="Rectangle 131">
            <a:extLst>
              <a:ext uri="{FF2B5EF4-FFF2-40B4-BE49-F238E27FC236}">
                <a16:creationId xmlns:a16="http://schemas.microsoft.com/office/drawing/2014/main" id="{BCB34A9A-9CA4-44B6-8D89-7DC7455AF7AB}"/>
              </a:ext>
            </a:extLst>
          </p:cNvPr>
          <p:cNvSpPr/>
          <p:nvPr/>
        </p:nvSpPr>
        <p:spPr>
          <a:xfrm flipH="1">
            <a:off x="27145442" y="34281978"/>
            <a:ext cx="5669280" cy="36519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130">
            <a:extLst>
              <a:ext uri="{FF2B5EF4-FFF2-40B4-BE49-F238E27FC236}">
                <a16:creationId xmlns:a16="http://schemas.microsoft.com/office/drawing/2014/main" id="{A76BCEA1-5FAC-465E-902E-83257C373AED}"/>
              </a:ext>
            </a:extLst>
          </p:cNvPr>
          <p:cNvSpPr/>
          <p:nvPr/>
        </p:nvSpPr>
        <p:spPr>
          <a:xfrm flipH="1">
            <a:off x="27376337" y="34512325"/>
            <a:ext cx="5207491" cy="3191256"/>
          </a:xfrm>
          <a:prstGeom prst="rect">
            <a:avLst/>
          </a:prstGeom>
          <a:pattFill prst="lgConfetti">
            <a:fgClr>
              <a:schemeClr val="bg1"/>
            </a:fgClr>
            <a:bgClr>
              <a:srgbClr val="FFF9E0"/>
            </a:bgClr>
          </a:patt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53" name="Rectangle 52"/>
          <p:cNvSpPr/>
          <p:nvPr/>
        </p:nvSpPr>
        <p:spPr>
          <a:xfrm>
            <a:off x="457200" y="470870"/>
            <a:ext cx="41148000" cy="46634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457200" y="5370822"/>
            <a:ext cx="8595360" cy="2867657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685800" y="5599915"/>
            <a:ext cx="8138160" cy="28218384"/>
          </a:xfrm>
          <a:prstGeom prst="rect">
            <a:avLst/>
          </a:prstGeom>
          <a:pattFill prst="lgConfetti">
            <a:fgClr>
              <a:schemeClr val="bg1"/>
            </a:fgClr>
            <a:bgClr>
              <a:srgbClr val="FFF9E0"/>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685800" y="699806"/>
            <a:ext cx="40690800" cy="4205568"/>
          </a:xfrm>
          <a:prstGeom prst="rect">
            <a:avLst/>
          </a:prstGeom>
          <a:pattFill prst="lgConfetti">
            <a:fgClr>
              <a:schemeClr val="bg1"/>
            </a:fgClr>
            <a:bgClr>
              <a:srgbClr val="FFF9E0"/>
            </a:bgClr>
          </a:pattFill>
          <a:ln/>
        </p:spPr>
        <p:style>
          <a:lnRef idx="2">
            <a:schemeClr val="dk1"/>
          </a:lnRef>
          <a:fillRef idx="1">
            <a:schemeClr val="lt1"/>
          </a:fillRef>
          <a:effectRef idx="0">
            <a:schemeClr val="dk1"/>
          </a:effectRef>
          <a:fontRef idx="minor">
            <a:schemeClr val="dk1"/>
          </a:fontRef>
        </p:style>
        <p:txBody>
          <a:bodyPr rtlCol="0" anchor="ctr"/>
          <a:lstStyle/>
          <a:p>
            <a:endParaRPr lang="en-US" dirty="0">
              <a:ln w="25400" cmpd="sng">
                <a:solidFill>
                  <a:schemeClr val="tx2">
                    <a:lumMod val="50000"/>
                  </a:schemeClr>
                </a:solidFill>
              </a:ln>
              <a:solidFill>
                <a:schemeClr val="bg1"/>
              </a:solidFill>
            </a:endParaRPr>
          </a:p>
        </p:txBody>
      </p:sp>
      <p:pic>
        <p:nvPicPr>
          <p:cNvPr id="7" name="Picture 6"/>
          <p:cNvPicPr>
            <a:picLocks noChangeAspect="1"/>
          </p:cNvPicPr>
          <p:nvPr/>
        </p:nvPicPr>
        <p:blipFill rotWithShape="1">
          <a:blip r:embed="rId3">
            <a:clrChange>
              <a:clrFrom>
                <a:srgbClr val="FFFFFF"/>
              </a:clrFrom>
              <a:clrTo>
                <a:srgbClr val="FFFFFF">
                  <a:alpha val="0"/>
                </a:srgbClr>
              </a:clrTo>
            </a:clrChange>
          </a:blip>
          <a:srcRect l="3423" t="3380" r="9993" b="7157"/>
          <a:stretch/>
        </p:blipFill>
        <p:spPr>
          <a:xfrm>
            <a:off x="37310263" y="854048"/>
            <a:ext cx="3931920" cy="3904616"/>
          </a:xfrm>
          <a:prstGeom prst="rect">
            <a:avLst/>
          </a:prstGeom>
        </p:spPr>
      </p:pic>
      <p:sp>
        <p:nvSpPr>
          <p:cNvPr id="10" name="TextBox 9"/>
          <p:cNvSpPr txBox="1"/>
          <p:nvPr/>
        </p:nvSpPr>
        <p:spPr>
          <a:xfrm>
            <a:off x="6039517" y="768397"/>
            <a:ext cx="29983366" cy="2554545"/>
          </a:xfrm>
          <a:prstGeom prst="rect">
            <a:avLst/>
          </a:prstGeom>
          <a:noFill/>
        </p:spPr>
        <p:txBody>
          <a:bodyPr wrap="square" rtlCol="0">
            <a:spAutoFit/>
          </a:bodyPr>
          <a:lstStyle/>
          <a:p>
            <a:pPr algn="ctr"/>
            <a:r>
              <a:rPr lang="en-US" sz="8000" b="1" dirty="0"/>
              <a:t>Sharing the Load: Men’s and Women’s Attitudes Toward </a:t>
            </a:r>
            <a:br>
              <a:rPr lang="en-US" sz="8000" b="1" dirty="0"/>
            </a:br>
            <a:r>
              <a:rPr lang="en-US" sz="8000" b="1" dirty="0"/>
              <a:t>Household and Childcare Tasks</a:t>
            </a:r>
          </a:p>
        </p:txBody>
      </p:sp>
      <p:sp>
        <p:nvSpPr>
          <p:cNvPr id="11" name="TextBox 10"/>
          <p:cNvSpPr txBox="1"/>
          <p:nvPr/>
        </p:nvSpPr>
        <p:spPr>
          <a:xfrm>
            <a:off x="7395883" y="3238881"/>
            <a:ext cx="27270635" cy="1523494"/>
          </a:xfrm>
          <a:prstGeom prst="rect">
            <a:avLst/>
          </a:prstGeom>
          <a:noFill/>
        </p:spPr>
        <p:txBody>
          <a:bodyPr wrap="square" rtlCol="0">
            <a:spAutoFit/>
          </a:bodyPr>
          <a:lstStyle/>
          <a:p>
            <a:pPr algn="ctr"/>
            <a:r>
              <a:rPr lang="en-US" sz="4500" dirty="0">
                <a:latin typeface="Century Gothic" panose="020B0502020202020204" pitchFamily="34" charset="0"/>
              </a:rPr>
              <a:t>Michaela Gunseor, Paige Shafer, and Caitlin Richmond</a:t>
            </a:r>
          </a:p>
          <a:p>
            <a:pPr algn="ctr"/>
            <a:r>
              <a:rPr lang="en-US" sz="4500" dirty="0">
                <a:latin typeface="Century Gothic" panose="020B0502020202020204" pitchFamily="34" charset="0"/>
              </a:rPr>
              <a:t>Faculty Mentor: April Bleske-Rechek </a:t>
            </a:r>
            <a:r>
              <a:rPr lang="en-US" sz="4800" dirty="0">
                <a:solidFill>
                  <a:prstClr val="black"/>
                </a:solidFill>
                <a:latin typeface="Century Gothic" panose="020B0502020202020204" pitchFamily="34" charset="0"/>
                <a:sym typeface="Wingdings 2" panose="05020102010507070707" pitchFamily="18" charset="2"/>
              </a:rPr>
              <a:t> </a:t>
            </a:r>
            <a:r>
              <a:rPr lang="en-US" sz="4500" dirty="0">
                <a:latin typeface="Century Gothic" panose="020B0502020202020204" pitchFamily="34" charset="0"/>
              </a:rPr>
              <a:t>Department of Psychology</a:t>
            </a:r>
          </a:p>
        </p:txBody>
      </p:sp>
      <p:sp>
        <p:nvSpPr>
          <p:cNvPr id="14" name="TextBox 13"/>
          <p:cNvSpPr txBox="1"/>
          <p:nvPr/>
        </p:nvSpPr>
        <p:spPr>
          <a:xfrm>
            <a:off x="685800" y="5665272"/>
            <a:ext cx="8138160" cy="861774"/>
          </a:xfrm>
          <a:prstGeom prst="rect">
            <a:avLst/>
          </a:prstGeom>
          <a:noFill/>
        </p:spPr>
        <p:txBody>
          <a:bodyPr wrap="square" rtlCol="0">
            <a:spAutoFit/>
          </a:bodyPr>
          <a:lstStyle/>
          <a:p>
            <a:pPr algn="ctr"/>
            <a:r>
              <a:rPr lang="en-US" sz="5000" b="1" dirty="0">
                <a:latin typeface="Century Gothic" panose="020B0502020202020204" pitchFamily="34" charset="0"/>
              </a:rPr>
              <a:t>Overview &amp; Method</a:t>
            </a:r>
          </a:p>
        </p:txBody>
      </p:sp>
      <p:sp>
        <p:nvSpPr>
          <p:cNvPr id="20" name="TextBox 19"/>
          <p:cNvSpPr txBox="1"/>
          <p:nvPr/>
        </p:nvSpPr>
        <p:spPr>
          <a:xfrm>
            <a:off x="33238441" y="5665272"/>
            <a:ext cx="8138159" cy="861774"/>
          </a:xfrm>
          <a:prstGeom prst="rect">
            <a:avLst/>
          </a:prstGeom>
          <a:noFill/>
        </p:spPr>
        <p:txBody>
          <a:bodyPr wrap="square" rtlCol="0">
            <a:spAutoFit/>
          </a:bodyPr>
          <a:lstStyle/>
          <a:p>
            <a:pPr algn="ctr"/>
            <a:r>
              <a:rPr lang="en-US" sz="5000" b="1" dirty="0">
                <a:latin typeface="Century Gothic" panose="020B0502020202020204" pitchFamily="34" charset="0"/>
              </a:rPr>
              <a:t>Discussion</a:t>
            </a:r>
          </a:p>
        </p:txBody>
      </p:sp>
      <p:sp>
        <p:nvSpPr>
          <p:cNvPr id="49" name="Rectangle 48"/>
          <p:cNvSpPr/>
          <p:nvPr/>
        </p:nvSpPr>
        <p:spPr>
          <a:xfrm>
            <a:off x="457200" y="34276330"/>
            <a:ext cx="26493123" cy="3657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687277" y="34504930"/>
            <a:ext cx="26032968" cy="3200400"/>
          </a:xfrm>
          <a:prstGeom prst="rect">
            <a:avLst/>
          </a:prstGeom>
          <a:pattFill prst="lgConfetti">
            <a:fgClr>
              <a:schemeClr val="bg1"/>
            </a:fgClr>
            <a:bgClr>
              <a:srgbClr val="FFF9E0"/>
            </a:bgClr>
          </a:patt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23" name="TextBox 22"/>
          <p:cNvSpPr txBox="1"/>
          <p:nvPr/>
        </p:nvSpPr>
        <p:spPr>
          <a:xfrm>
            <a:off x="935034" y="34544374"/>
            <a:ext cx="2986827" cy="707886"/>
          </a:xfrm>
          <a:prstGeom prst="rect">
            <a:avLst/>
          </a:prstGeom>
          <a:noFill/>
        </p:spPr>
        <p:txBody>
          <a:bodyPr wrap="square" rtlCol="0">
            <a:spAutoFit/>
          </a:bodyPr>
          <a:lstStyle/>
          <a:p>
            <a:pPr lvl="0"/>
            <a:r>
              <a:rPr lang="en-US" sz="4000" b="1" dirty="0">
                <a:solidFill>
                  <a:prstClr val="black"/>
                </a:solidFill>
                <a:latin typeface="Century Gothic" panose="020B0502020202020204" pitchFamily="34" charset="0"/>
              </a:rPr>
              <a:t>References</a:t>
            </a:r>
            <a:endParaRPr lang="en-US" sz="4000" dirty="0">
              <a:solidFill>
                <a:prstClr val="black"/>
              </a:solidFill>
              <a:latin typeface="Century Gothic" panose="020B0502020202020204" pitchFamily="34" charset="0"/>
            </a:endParaRPr>
          </a:p>
        </p:txBody>
      </p:sp>
      <p:sp>
        <p:nvSpPr>
          <p:cNvPr id="25" name="TextBox 24"/>
          <p:cNvSpPr txBox="1"/>
          <p:nvPr/>
        </p:nvSpPr>
        <p:spPr>
          <a:xfrm>
            <a:off x="27465482" y="35351724"/>
            <a:ext cx="5029200" cy="2246769"/>
          </a:xfrm>
          <a:prstGeom prst="rect">
            <a:avLst/>
          </a:prstGeom>
          <a:noFill/>
        </p:spPr>
        <p:txBody>
          <a:bodyPr wrap="square" rtlCol="0" anchor="ctr">
            <a:spAutoFit/>
          </a:bodyPr>
          <a:lstStyle/>
          <a:p>
            <a:pPr algn="just"/>
            <a:r>
              <a:rPr lang="en-US" sz="2000" dirty="0">
                <a:solidFill>
                  <a:prstClr val="black"/>
                </a:solidFill>
                <a:latin typeface="Century Gothic" panose="020B0502020202020204" pitchFamily="34" charset="0"/>
              </a:rPr>
              <a:t>This research is sponsored by the Office of Research and Sponsored Programs at UWEC. We thank the students for participating in our study, faculty members for inviting students to participate, and LTS for printing this poster. </a:t>
            </a:r>
            <a:endParaRPr lang="en-US" sz="2000" dirty="0">
              <a:latin typeface="Century Gothic" panose="020B0502020202020204" pitchFamily="34" charset="0"/>
            </a:endParaRPr>
          </a:p>
        </p:txBody>
      </p:sp>
      <p:sp>
        <p:nvSpPr>
          <p:cNvPr id="50" name="Rectangle 49"/>
          <p:cNvSpPr/>
          <p:nvPr/>
        </p:nvSpPr>
        <p:spPr>
          <a:xfrm>
            <a:off x="9355034" y="5367532"/>
            <a:ext cx="23464305" cy="286755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9584034" y="5596131"/>
            <a:ext cx="23006304" cy="28218384"/>
          </a:xfrm>
          <a:prstGeom prst="rect">
            <a:avLst/>
          </a:prstGeom>
          <a:pattFill prst="lgConfetti">
            <a:fgClr>
              <a:schemeClr val="bg1"/>
            </a:fgClr>
            <a:bgClr>
              <a:srgbClr val="FFF9E0"/>
            </a:bgClr>
          </a:patt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srgbClr val="25C6FF"/>
              </a:solidFill>
            </a:endParaRPr>
          </a:p>
        </p:txBody>
      </p:sp>
      <p:sp>
        <p:nvSpPr>
          <p:cNvPr id="28" name="TextBox 27"/>
          <p:cNvSpPr txBox="1"/>
          <p:nvPr/>
        </p:nvSpPr>
        <p:spPr>
          <a:xfrm>
            <a:off x="10685886" y="5668159"/>
            <a:ext cx="20802600" cy="861774"/>
          </a:xfrm>
          <a:prstGeom prst="rect">
            <a:avLst/>
          </a:prstGeom>
          <a:noFill/>
        </p:spPr>
        <p:txBody>
          <a:bodyPr wrap="square" rtlCol="0">
            <a:spAutoFit/>
          </a:bodyPr>
          <a:lstStyle/>
          <a:p>
            <a:pPr algn="ctr"/>
            <a:r>
              <a:rPr lang="en-US" sz="5000" b="1" dirty="0">
                <a:latin typeface="Century Gothic" panose="020B0502020202020204" pitchFamily="34" charset="0"/>
              </a:rPr>
              <a:t>Results</a:t>
            </a:r>
          </a:p>
        </p:txBody>
      </p:sp>
      <p:sp>
        <p:nvSpPr>
          <p:cNvPr id="15" name="TextBox 14"/>
          <p:cNvSpPr txBox="1"/>
          <p:nvPr/>
        </p:nvSpPr>
        <p:spPr>
          <a:xfrm>
            <a:off x="935034" y="35118049"/>
            <a:ext cx="8203368" cy="2585323"/>
          </a:xfrm>
          <a:prstGeom prst="rect">
            <a:avLst/>
          </a:prstGeom>
          <a:noFill/>
        </p:spPr>
        <p:txBody>
          <a:bodyPr wrap="square" rtlCol="0">
            <a:spAutoFit/>
          </a:bodyPr>
          <a:lstStyle/>
          <a:p>
            <a:pPr algn="just"/>
            <a:r>
              <a:rPr lang="en-US" dirty="0">
                <a:latin typeface="Century Gothic" panose="020B0502020202020204" pitchFamily="34" charset="0"/>
              </a:rPr>
              <a:t>1. Bianchi, S. M., </a:t>
            </a:r>
            <a:r>
              <a:rPr lang="en-US" dirty="0" err="1">
                <a:latin typeface="Century Gothic" panose="020B0502020202020204" pitchFamily="34" charset="0"/>
              </a:rPr>
              <a:t>Milkie</a:t>
            </a:r>
            <a:r>
              <a:rPr lang="en-US" dirty="0">
                <a:latin typeface="Century Gothic" panose="020B0502020202020204" pitchFamily="34" charset="0"/>
              </a:rPr>
              <a:t>, M. A., Sayer, L. C., &amp; Robinson, J. P. (2000). Is anyone doing the housework? Trends in the gender division of household and labor. </a:t>
            </a:r>
            <a:r>
              <a:rPr lang="en-US" i="1" dirty="0">
                <a:latin typeface="Century Gothic" panose="020B0502020202020204" pitchFamily="34" charset="0"/>
              </a:rPr>
              <a:t>Social Forces, 79,</a:t>
            </a:r>
            <a:r>
              <a:rPr lang="en-US" dirty="0">
                <a:latin typeface="Century Gothic" panose="020B0502020202020204" pitchFamily="34" charset="0"/>
              </a:rPr>
              <a:t> 191-228. </a:t>
            </a:r>
          </a:p>
          <a:p>
            <a:pPr algn="just"/>
            <a:r>
              <a:rPr lang="en-US" dirty="0">
                <a:latin typeface="Century Gothic" panose="020B0502020202020204" pitchFamily="34" charset="0"/>
              </a:rPr>
              <a:t>2. </a:t>
            </a:r>
            <a:r>
              <a:rPr lang="en-US" dirty="0" err="1">
                <a:latin typeface="Century Gothic" panose="020B0502020202020204" pitchFamily="34" charset="0"/>
              </a:rPr>
              <a:t>Milkie</a:t>
            </a:r>
            <a:r>
              <a:rPr lang="en-US" dirty="0">
                <a:latin typeface="Century Gothic" panose="020B0502020202020204" pitchFamily="34" charset="0"/>
              </a:rPr>
              <a:t>, M. A., Bianchi, S. M., Mattingly, M. J., &amp; Robinson, J. P. (2002). Gendered division of childrearing: Ideals, realities, and the relationship to parental well-being. </a:t>
            </a:r>
            <a:r>
              <a:rPr lang="en-US" i="1" dirty="0">
                <a:latin typeface="Century Gothic" panose="020B0502020202020204" pitchFamily="34" charset="0"/>
              </a:rPr>
              <a:t>Sex Roles, 47, </a:t>
            </a:r>
            <a:r>
              <a:rPr lang="en-US" dirty="0">
                <a:latin typeface="Century Gothic" panose="020B0502020202020204" pitchFamily="34" charset="0"/>
              </a:rPr>
              <a:t>21-38. </a:t>
            </a:r>
          </a:p>
          <a:p>
            <a:pPr algn="just"/>
            <a:r>
              <a:rPr lang="en-US" dirty="0">
                <a:latin typeface="Century Gothic" panose="020B0502020202020204" pitchFamily="34" charset="0"/>
              </a:rPr>
              <a:t>3. Rhoads, S. E. &amp; Rhoads, C. H. (2012). Gender roles and infant/toddler care: Male and female professors on the tenure track. </a:t>
            </a:r>
            <a:r>
              <a:rPr lang="en-US" i="1" dirty="0">
                <a:latin typeface="Century Gothic" panose="020B0502020202020204" pitchFamily="34" charset="0"/>
              </a:rPr>
              <a:t>Journal of Social, Evolutionary, and Cultural Psychology, 6, </a:t>
            </a:r>
            <a:r>
              <a:rPr lang="en-US" dirty="0">
                <a:latin typeface="Century Gothic" panose="020B0502020202020204" pitchFamily="34" charset="0"/>
              </a:rPr>
              <a:t>13-31. </a:t>
            </a:r>
          </a:p>
        </p:txBody>
      </p:sp>
      <p:pic>
        <p:nvPicPr>
          <p:cNvPr id="31" name="Picture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127" y="847828"/>
            <a:ext cx="3658685" cy="3878882"/>
          </a:xfrm>
          <a:prstGeom prst="rect">
            <a:avLst/>
          </a:prstGeom>
        </p:spPr>
      </p:pic>
      <p:sp>
        <p:nvSpPr>
          <p:cNvPr id="13" name="TextBox 12"/>
          <p:cNvSpPr txBox="1"/>
          <p:nvPr/>
        </p:nvSpPr>
        <p:spPr>
          <a:xfrm>
            <a:off x="914400" y="6474029"/>
            <a:ext cx="7680960" cy="27838390"/>
          </a:xfrm>
          <a:prstGeom prst="rect">
            <a:avLst/>
          </a:prstGeom>
          <a:noFill/>
        </p:spPr>
        <p:txBody>
          <a:bodyPr wrap="square" rtlCol="0">
            <a:spAutoFit/>
          </a:bodyPr>
          <a:lstStyle/>
          <a:p>
            <a:pPr algn="just"/>
            <a:r>
              <a:rPr lang="en-US" sz="2700" dirty="0">
                <a:latin typeface="Century Gothic" panose="020B0502020202020204" pitchFamily="34" charset="0"/>
              </a:rPr>
              <a:t>Studies suggest that the division of household labor and childcare, even in dual-earner households, is imbalanced. Women spend more time than men do on household and childcare tasks.</a:t>
            </a:r>
            <a:r>
              <a:rPr lang="en-US" sz="2700" baseline="30000" dirty="0">
                <a:latin typeface="Century Gothic" panose="020B0502020202020204" pitchFamily="34" charset="0"/>
              </a:rPr>
              <a:t>1,2</a:t>
            </a:r>
          </a:p>
          <a:p>
            <a:pPr algn="just"/>
            <a:endParaRPr lang="en-US" dirty="0">
              <a:latin typeface="Century Gothic" panose="020B0502020202020204" pitchFamily="34" charset="0"/>
            </a:endParaRPr>
          </a:p>
          <a:p>
            <a:pPr algn="just"/>
            <a:r>
              <a:rPr lang="en-US" sz="2700" dirty="0">
                <a:latin typeface="Century Gothic" panose="020B0502020202020204" pitchFamily="34" charset="0"/>
              </a:rPr>
              <a:t>Gender differences in childcare exist even in samples of men and women who are well-informed about gender egalitarian ideals. For example, among tenure-track faculty with small children, mothers report doing far more childcare than fathers do.</a:t>
            </a:r>
            <a:r>
              <a:rPr lang="en-US" sz="2700" baseline="30000" dirty="0">
                <a:latin typeface="Century Gothic" panose="020B0502020202020204" pitchFamily="34" charset="0"/>
              </a:rPr>
              <a:t>3</a:t>
            </a:r>
            <a:r>
              <a:rPr lang="en-US" sz="2700" dirty="0">
                <a:latin typeface="Century Gothic" panose="020B0502020202020204" pitchFamily="34" charset="0"/>
              </a:rPr>
              <a:t> </a:t>
            </a:r>
          </a:p>
          <a:p>
            <a:pPr algn="just"/>
            <a:endParaRPr lang="en-US" dirty="0">
              <a:latin typeface="Century Gothic" panose="020B0502020202020204" pitchFamily="34" charset="0"/>
            </a:endParaRPr>
          </a:p>
          <a:p>
            <a:pPr algn="just"/>
            <a:r>
              <a:rPr lang="en-US" sz="2700" dirty="0">
                <a:latin typeface="Century Gothic" panose="020B0502020202020204" pitchFamily="34" charset="0"/>
              </a:rPr>
              <a:t>However, mothers also report more enjoyment from many childcare tasks than fathers do.</a:t>
            </a:r>
            <a:r>
              <a:rPr lang="en-US" sz="2700" baseline="30000" dirty="0">
                <a:latin typeface="Century Gothic" panose="020B0502020202020204" pitchFamily="34" charset="0"/>
              </a:rPr>
              <a:t>3</a:t>
            </a:r>
            <a:r>
              <a:rPr lang="en-US" sz="2700" dirty="0">
                <a:latin typeface="Century Gothic" panose="020B0502020202020204" pitchFamily="34" charset="0"/>
              </a:rPr>
              <a:t> Perhaps gender differences in task distributions can be explained, in part, by differences in how men and women prefer to spend their time. In fact, gender differences in how men and women want to balance work and family show up in early adulthood. For example, male and female college students differ in their desire to take time off work to raise children, and this difference is strong  at both the beginning and end of their college career.</a:t>
            </a:r>
            <a:r>
              <a:rPr lang="en-US" sz="2700" baseline="30000" dirty="0">
                <a:latin typeface="Century Gothic" panose="020B0502020202020204" pitchFamily="34" charset="0"/>
              </a:rPr>
              <a:t>4 </a:t>
            </a:r>
            <a:r>
              <a:rPr lang="en-US" sz="2700" dirty="0">
                <a:latin typeface="Century Gothic" panose="020B0502020202020204" pitchFamily="34" charset="0"/>
              </a:rPr>
              <a:t>Further, gender differences in life priorities, even among highly able men and women, intensify during parenthood.</a:t>
            </a:r>
            <a:r>
              <a:rPr lang="en-US" sz="2700" baseline="30000" dirty="0">
                <a:latin typeface="Century Gothic" panose="020B0502020202020204" pitchFamily="34" charset="0"/>
              </a:rPr>
              <a:t>5</a:t>
            </a:r>
            <a:r>
              <a:rPr lang="en-US" sz="2700" dirty="0">
                <a:latin typeface="Century Gothic" panose="020B0502020202020204" pitchFamily="34" charset="0"/>
              </a:rPr>
              <a:t> </a:t>
            </a:r>
          </a:p>
          <a:p>
            <a:pPr algn="just"/>
            <a:endParaRPr lang="en-US" dirty="0">
              <a:latin typeface="Century Gothic" panose="020B0502020202020204" pitchFamily="34" charset="0"/>
            </a:endParaRPr>
          </a:p>
          <a:p>
            <a:pPr algn="just"/>
            <a:r>
              <a:rPr lang="en-US" sz="2700" dirty="0">
                <a:latin typeface="Century Gothic" panose="020B0502020202020204" pitchFamily="34" charset="0"/>
              </a:rPr>
              <a:t>In the current study, we predicted that male-female differences in enjoyment of household and childcare tasks would parallel male-female differences in their preferences for splitting household and childcare tasks with a partner.</a:t>
            </a:r>
          </a:p>
          <a:p>
            <a:pPr algn="just"/>
            <a:endParaRPr lang="en-US" b="1" dirty="0">
              <a:latin typeface="Century Gothic" panose="020B0502020202020204" pitchFamily="34" charset="0"/>
            </a:endParaRPr>
          </a:p>
          <a:p>
            <a:pPr algn="just"/>
            <a:r>
              <a:rPr lang="en-US" sz="2700" u="sng" dirty="0">
                <a:latin typeface="Century Gothic" panose="020B0502020202020204" pitchFamily="34" charset="0"/>
              </a:rPr>
              <a:t>Participants:</a:t>
            </a:r>
          </a:p>
          <a:p>
            <a:pPr algn="just"/>
            <a:r>
              <a:rPr lang="en-US" sz="2700" dirty="0">
                <a:latin typeface="Century Gothic" panose="020B0502020202020204" pitchFamily="34" charset="0"/>
              </a:rPr>
              <a:t>Study 1 participants were 18-23 year-old UWEC students without children (n=323; </a:t>
            </a:r>
            <a:r>
              <a:rPr lang="en-US" sz="2700" i="1" dirty="0">
                <a:latin typeface="Century Gothic" panose="020B0502020202020204" pitchFamily="34" charset="0"/>
              </a:rPr>
              <a:t>M</a:t>
            </a:r>
            <a:r>
              <a:rPr lang="en-US" sz="2700" baseline="-25000" dirty="0">
                <a:latin typeface="Century Gothic" panose="020B0502020202020204" pitchFamily="34" charset="0"/>
              </a:rPr>
              <a:t>age</a:t>
            </a:r>
            <a:r>
              <a:rPr lang="en-US" sz="2700" dirty="0">
                <a:latin typeface="Century Gothic" panose="020B0502020202020204" pitchFamily="34" charset="0"/>
              </a:rPr>
              <a:t>= 19.69 ± 1.36). Study 2 participants were 31-46 year-old UWEC alumni with children (n=113; </a:t>
            </a:r>
            <a:r>
              <a:rPr lang="en-US" sz="2700" i="1" dirty="0">
                <a:latin typeface="Century Gothic" panose="020B0502020202020204" pitchFamily="34" charset="0"/>
              </a:rPr>
              <a:t>M</a:t>
            </a:r>
            <a:r>
              <a:rPr lang="en-US" sz="2700" baseline="-25000" dirty="0">
                <a:latin typeface="Century Gothic" panose="020B0502020202020204" pitchFamily="34" charset="0"/>
              </a:rPr>
              <a:t>age</a:t>
            </a:r>
            <a:r>
              <a:rPr lang="en-US" sz="2700" dirty="0">
                <a:latin typeface="Century Gothic" panose="020B0502020202020204" pitchFamily="34" charset="0"/>
              </a:rPr>
              <a:t>= 39.90 ± 3.65).</a:t>
            </a:r>
          </a:p>
          <a:p>
            <a:pPr algn="just"/>
            <a:endParaRPr lang="en-US" dirty="0">
              <a:latin typeface="Century Gothic" panose="020B0502020202020204" pitchFamily="34" charset="0"/>
            </a:endParaRPr>
          </a:p>
          <a:p>
            <a:pPr algn="just"/>
            <a:r>
              <a:rPr lang="en-US" sz="2700" u="sng" dirty="0">
                <a:latin typeface="Century Gothic" panose="020B0502020202020204" pitchFamily="34" charset="0"/>
              </a:rPr>
              <a:t>Method:</a:t>
            </a:r>
          </a:p>
          <a:p>
            <a:pPr algn="just"/>
            <a:r>
              <a:rPr lang="en-US" sz="2700" dirty="0">
                <a:latin typeface="Century Gothic" panose="020B0502020202020204" pitchFamily="34" charset="0"/>
              </a:rPr>
              <a:t>All participants reviewed 58 household and 40 childcare tasks that included both common and often-neglected activities. Study 1 participants rated how they envisioned feeling about each task in the future. Study 2 participants rated how they felt about each task currently. All participants reported how they would prefer to split the various tasks with a partner. </a:t>
            </a:r>
          </a:p>
          <a:p>
            <a:pPr algn="just"/>
            <a:endParaRPr lang="en-US" dirty="0">
              <a:latin typeface="Century Gothic" panose="020B0502020202020204" pitchFamily="34" charset="0"/>
            </a:endParaRPr>
          </a:p>
          <a:p>
            <a:pPr algn="just"/>
            <a:r>
              <a:rPr lang="en-US" sz="2700" dirty="0">
                <a:latin typeface="Century Gothic" panose="020B0502020202020204" pitchFamily="34" charset="0"/>
              </a:rPr>
              <a:t>After rating the household and childcare tasks, participants were presented with two final scenarios where they imagined (1) a household with absolutely no constraints and (2) a household with realistic constraints where they and their partner would have to compromise. In each scenario, participants reported the distribution of work and household responsibilities they would like to have with a partner (</a:t>
            </a:r>
            <a:r>
              <a:rPr lang="en-US" sz="2700" i="1" dirty="0">
                <a:latin typeface="Century Gothic" panose="020B0502020202020204" pitchFamily="34" charset="0"/>
              </a:rPr>
              <a:t>I would be the Breadwinner </a:t>
            </a:r>
            <a:r>
              <a:rPr lang="en-US" sz="2700" dirty="0">
                <a:latin typeface="Century Gothic" panose="020B0502020202020204" pitchFamily="34" charset="0"/>
              </a:rPr>
              <a:t>to </a:t>
            </a:r>
            <a:r>
              <a:rPr lang="en-US" sz="2700" i="1" dirty="0">
                <a:latin typeface="Century Gothic" panose="020B0502020202020204" pitchFamily="34" charset="0"/>
              </a:rPr>
              <a:t>We would share all responsibilities equally </a:t>
            </a:r>
            <a:r>
              <a:rPr lang="en-US" sz="2700" dirty="0">
                <a:latin typeface="Century Gothic" panose="020B0502020202020204" pitchFamily="34" charset="0"/>
              </a:rPr>
              <a:t>to </a:t>
            </a:r>
            <a:r>
              <a:rPr lang="en-US" sz="2700" i="1" dirty="0">
                <a:latin typeface="Century Gothic" panose="020B0502020202020204" pitchFamily="34" charset="0"/>
              </a:rPr>
              <a:t>I would be the Homemaker</a:t>
            </a:r>
            <a:r>
              <a:rPr lang="en-US" sz="2700" dirty="0">
                <a:latin typeface="Century Gothic" panose="020B0502020202020204" pitchFamily="34" charset="0"/>
              </a:rPr>
              <a:t>). </a:t>
            </a:r>
          </a:p>
        </p:txBody>
      </p:sp>
      <p:sp>
        <p:nvSpPr>
          <p:cNvPr id="2" name="Frame 1">
            <a:extLst>
              <a:ext uri="{FF2B5EF4-FFF2-40B4-BE49-F238E27FC236}">
                <a16:creationId xmlns:a16="http://schemas.microsoft.com/office/drawing/2014/main" id="{8B87F3ED-75E9-448D-9267-148E4E030F70}"/>
              </a:ext>
            </a:extLst>
          </p:cNvPr>
          <p:cNvSpPr/>
          <p:nvPr/>
        </p:nvSpPr>
        <p:spPr>
          <a:xfrm>
            <a:off x="0" y="0"/>
            <a:ext cx="42062400" cy="38404800"/>
          </a:xfrm>
          <a:prstGeom prst="frame">
            <a:avLst>
              <a:gd name="adj1" fmla="val 595"/>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TextBox 4">
            <a:extLst>
              <a:ext uri="{FF2B5EF4-FFF2-40B4-BE49-F238E27FC236}">
                <a16:creationId xmlns:a16="http://schemas.microsoft.com/office/drawing/2014/main" id="{08B9F86E-314A-4A33-A6D2-42F561AD858D}"/>
              </a:ext>
            </a:extLst>
          </p:cNvPr>
          <p:cNvSpPr txBox="1"/>
          <p:nvPr/>
        </p:nvSpPr>
        <p:spPr>
          <a:xfrm>
            <a:off x="27376337" y="34619920"/>
            <a:ext cx="5207490" cy="707886"/>
          </a:xfrm>
          <a:prstGeom prst="rect">
            <a:avLst/>
          </a:prstGeom>
          <a:noFill/>
        </p:spPr>
        <p:txBody>
          <a:bodyPr wrap="square" rtlCol="0">
            <a:spAutoFit/>
          </a:bodyPr>
          <a:lstStyle/>
          <a:p>
            <a:pPr algn="ctr"/>
            <a:r>
              <a:rPr lang="en-US" sz="4000" b="1" dirty="0">
                <a:solidFill>
                  <a:prstClr val="black"/>
                </a:solidFill>
                <a:latin typeface="Century Gothic" panose="020B0502020202020204" pitchFamily="34" charset="0"/>
              </a:rPr>
              <a:t>Acknowledgments</a:t>
            </a:r>
            <a:endParaRPr lang="en-US" sz="4000" dirty="0">
              <a:latin typeface="Century Gothic" panose="020B0502020202020204" pitchFamily="34" charset="0"/>
            </a:endParaRPr>
          </a:p>
        </p:txBody>
      </p:sp>
      <p:graphicFrame>
        <p:nvGraphicFramePr>
          <p:cNvPr id="26" name="Chart 25">
            <a:extLst>
              <a:ext uri="{FF2B5EF4-FFF2-40B4-BE49-F238E27FC236}">
                <a16:creationId xmlns:a16="http://schemas.microsoft.com/office/drawing/2014/main" id="{AF8215AA-58F7-4200-B2F5-D60F99C03BB5}"/>
              </a:ext>
            </a:extLst>
          </p:cNvPr>
          <p:cNvGraphicFramePr>
            <a:graphicFrameLocks/>
          </p:cNvGraphicFramePr>
          <p:nvPr>
            <p:extLst>
              <p:ext uri="{D42A27DB-BD31-4B8C-83A1-F6EECF244321}">
                <p14:modId xmlns:p14="http://schemas.microsoft.com/office/powerpoint/2010/main" val="3307388068"/>
              </p:ext>
            </p:extLst>
          </p:nvPr>
        </p:nvGraphicFramePr>
        <p:xfrm>
          <a:off x="10273219" y="6951638"/>
          <a:ext cx="8185291" cy="4389120"/>
        </p:xfrm>
        <a:graphic>
          <a:graphicData uri="http://schemas.openxmlformats.org/drawingml/2006/chart">
            <c:chart xmlns:c="http://schemas.openxmlformats.org/drawingml/2006/chart" xmlns:r="http://schemas.openxmlformats.org/officeDocument/2006/relationships" r:id="rId5"/>
          </a:graphicData>
        </a:graphic>
      </p:graphicFrame>
      <p:sp>
        <p:nvSpPr>
          <p:cNvPr id="6" name="TextBox 5">
            <a:extLst>
              <a:ext uri="{FF2B5EF4-FFF2-40B4-BE49-F238E27FC236}">
                <a16:creationId xmlns:a16="http://schemas.microsoft.com/office/drawing/2014/main" id="{E7781DF1-E581-450B-A873-8FE1222C139C}"/>
              </a:ext>
            </a:extLst>
          </p:cNvPr>
          <p:cNvSpPr txBox="1"/>
          <p:nvPr/>
        </p:nvSpPr>
        <p:spPr>
          <a:xfrm>
            <a:off x="10384302" y="5834215"/>
            <a:ext cx="7963125" cy="1015663"/>
          </a:xfrm>
          <a:prstGeom prst="rect">
            <a:avLst/>
          </a:prstGeom>
          <a:noFill/>
        </p:spPr>
        <p:txBody>
          <a:bodyPr wrap="square" rtlCol="0">
            <a:spAutoFit/>
          </a:bodyPr>
          <a:lstStyle/>
          <a:p>
            <a:pPr algn="ctr"/>
            <a:r>
              <a:rPr lang="en-US" sz="3200" b="1" dirty="0">
                <a:latin typeface="Century Gothic" panose="020B0502020202020204" pitchFamily="34" charset="0"/>
              </a:rPr>
              <a:t>UWEC Students</a:t>
            </a:r>
            <a:br>
              <a:rPr lang="en-US" sz="3200" b="1" dirty="0">
                <a:latin typeface="Century Gothic" panose="020B0502020202020204" pitchFamily="34" charset="0"/>
              </a:rPr>
            </a:br>
            <a:r>
              <a:rPr lang="en-US" sz="2800" b="1" dirty="0">
                <a:latin typeface="Century Gothic" panose="020B0502020202020204" pitchFamily="34" charset="0"/>
              </a:rPr>
              <a:t>(130 men, 192 women, 1 unspecified)</a:t>
            </a:r>
          </a:p>
        </p:txBody>
      </p:sp>
      <p:sp>
        <p:nvSpPr>
          <p:cNvPr id="29" name="TextBox 28">
            <a:extLst>
              <a:ext uri="{FF2B5EF4-FFF2-40B4-BE49-F238E27FC236}">
                <a16:creationId xmlns:a16="http://schemas.microsoft.com/office/drawing/2014/main" id="{5D0B0FF2-0B83-4DAE-9CB1-EED6C3B21937}"/>
              </a:ext>
            </a:extLst>
          </p:cNvPr>
          <p:cNvSpPr txBox="1"/>
          <p:nvPr/>
        </p:nvSpPr>
        <p:spPr>
          <a:xfrm>
            <a:off x="25370753" y="5834215"/>
            <a:ext cx="4315968" cy="1015663"/>
          </a:xfrm>
          <a:prstGeom prst="rect">
            <a:avLst/>
          </a:prstGeom>
          <a:noFill/>
        </p:spPr>
        <p:txBody>
          <a:bodyPr wrap="square" rtlCol="0">
            <a:spAutoFit/>
          </a:bodyPr>
          <a:lstStyle/>
          <a:p>
            <a:pPr algn="ctr"/>
            <a:r>
              <a:rPr lang="en-US" sz="3200" b="1" dirty="0">
                <a:latin typeface="Century Gothic" panose="020B0502020202020204" pitchFamily="34" charset="0"/>
              </a:rPr>
              <a:t>UWEC Alumni</a:t>
            </a:r>
          </a:p>
          <a:p>
            <a:pPr algn="ctr"/>
            <a:r>
              <a:rPr lang="en-US" sz="2800" b="1" dirty="0">
                <a:latin typeface="Century Gothic" panose="020B0502020202020204" pitchFamily="34" charset="0"/>
              </a:rPr>
              <a:t>(52 men, 61 women)</a:t>
            </a:r>
          </a:p>
        </p:txBody>
      </p:sp>
      <p:graphicFrame>
        <p:nvGraphicFramePr>
          <p:cNvPr id="30" name="Chart 29">
            <a:extLst>
              <a:ext uri="{FF2B5EF4-FFF2-40B4-BE49-F238E27FC236}">
                <a16:creationId xmlns:a16="http://schemas.microsoft.com/office/drawing/2014/main" id="{5FD06C55-DDC4-4475-849E-B3E51A002A32}"/>
              </a:ext>
            </a:extLst>
          </p:cNvPr>
          <p:cNvGraphicFramePr>
            <a:graphicFrameLocks/>
          </p:cNvGraphicFramePr>
          <p:nvPr>
            <p:extLst>
              <p:ext uri="{D42A27DB-BD31-4B8C-83A1-F6EECF244321}">
                <p14:modId xmlns:p14="http://schemas.microsoft.com/office/powerpoint/2010/main" val="502518795"/>
              </p:ext>
            </p:extLst>
          </p:nvPr>
        </p:nvGraphicFramePr>
        <p:xfrm>
          <a:off x="23436797" y="6951638"/>
          <a:ext cx="8183880" cy="438912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4" name="Chart 33">
            <a:extLst>
              <a:ext uri="{FF2B5EF4-FFF2-40B4-BE49-F238E27FC236}">
                <a16:creationId xmlns:a16="http://schemas.microsoft.com/office/drawing/2014/main" id="{82019DDE-E34F-4840-8BBD-1CA5533D1D0D}"/>
              </a:ext>
            </a:extLst>
          </p:cNvPr>
          <p:cNvGraphicFramePr>
            <a:graphicFrameLocks/>
          </p:cNvGraphicFramePr>
          <p:nvPr>
            <p:extLst>
              <p:ext uri="{D42A27DB-BD31-4B8C-83A1-F6EECF244321}">
                <p14:modId xmlns:p14="http://schemas.microsoft.com/office/powerpoint/2010/main" val="65018290"/>
              </p:ext>
            </p:extLst>
          </p:nvPr>
        </p:nvGraphicFramePr>
        <p:xfrm>
          <a:off x="10184203" y="12288300"/>
          <a:ext cx="8183880" cy="438912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7" name="Chart 36">
            <a:extLst>
              <a:ext uri="{FF2B5EF4-FFF2-40B4-BE49-F238E27FC236}">
                <a16:creationId xmlns:a16="http://schemas.microsoft.com/office/drawing/2014/main" id="{A3454E2A-9FDD-4AFB-8F80-38939415BE8E}"/>
              </a:ext>
            </a:extLst>
          </p:cNvPr>
          <p:cNvGraphicFramePr>
            <a:graphicFrameLocks/>
          </p:cNvGraphicFramePr>
          <p:nvPr>
            <p:extLst>
              <p:ext uri="{D42A27DB-BD31-4B8C-83A1-F6EECF244321}">
                <p14:modId xmlns:p14="http://schemas.microsoft.com/office/powerpoint/2010/main" val="2065602025"/>
              </p:ext>
            </p:extLst>
          </p:nvPr>
        </p:nvGraphicFramePr>
        <p:xfrm>
          <a:off x="23436797" y="12288300"/>
          <a:ext cx="8183880" cy="438912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38" name="Chart 37">
            <a:extLst>
              <a:ext uri="{FF2B5EF4-FFF2-40B4-BE49-F238E27FC236}">
                <a16:creationId xmlns:a16="http://schemas.microsoft.com/office/drawing/2014/main" id="{6E8C6651-C63F-46EC-80E9-C14578346B2F}"/>
              </a:ext>
            </a:extLst>
          </p:cNvPr>
          <p:cNvGraphicFramePr>
            <a:graphicFrameLocks/>
          </p:cNvGraphicFramePr>
          <p:nvPr>
            <p:extLst>
              <p:ext uri="{D42A27DB-BD31-4B8C-83A1-F6EECF244321}">
                <p14:modId xmlns:p14="http://schemas.microsoft.com/office/powerpoint/2010/main" val="2891805000"/>
              </p:ext>
            </p:extLst>
          </p:nvPr>
        </p:nvGraphicFramePr>
        <p:xfrm>
          <a:off x="10184203" y="17625700"/>
          <a:ext cx="8183880" cy="5394960"/>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39" name="Chart 38">
            <a:extLst>
              <a:ext uri="{FF2B5EF4-FFF2-40B4-BE49-F238E27FC236}">
                <a16:creationId xmlns:a16="http://schemas.microsoft.com/office/drawing/2014/main" id="{9351E23B-32FA-4CDA-844D-A2C6AA566385}"/>
              </a:ext>
            </a:extLst>
          </p:cNvPr>
          <p:cNvGraphicFramePr>
            <a:graphicFrameLocks/>
          </p:cNvGraphicFramePr>
          <p:nvPr>
            <p:extLst>
              <p:ext uri="{D42A27DB-BD31-4B8C-83A1-F6EECF244321}">
                <p14:modId xmlns:p14="http://schemas.microsoft.com/office/powerpoint/2010/main" val="1883912887"/>
              </p:ext>
            </p:extLst>
          </p:nvPr>
        </p:nvGraphicFramePr>
        <p:xfrm>
          <a:off x="23436797" y="17625700"/>
          <a:ext cx="8183880" cy="539496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40" name="Chart 39">
            <a:extLst>
              <a:ext uri="{FF2B5EF4-FFF2-40B4-BE49-F238E27FC236}">
                <a16:creationId xmlns:a16="http://schemas.microsoft.com/office/drawing/2014/main" id="{9FC5BFA9-E6F2-4126-A7CF-1F64ED289258}"/>
              </a:ext>
            </a:extLst>
          </p:cNvPr>
          <p:cNvGraphicFramePr>
            <a:graphicFrameLocks/>
          </p:cNvGraphicFramePr>
          <p:nvPr>
            <p:extLst>
              <p:ext uri="{D42A27DB-BD31-4B8C-83A1-F6EECF244321}">
                <p14:modId xmlns:p14="http://schemas.microsoft.com/office/powerpoint/2010/main" val="2868252540"/>
              </p:ext>
            </p:extLst>
          </p:nvPr>
        </p:nvGraphicFramePr>
        <p:xfrm>
          <a:off x="10184203" y="23969679"/>
          <a:ext cx="8183880" cy="5394960"/>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41" name="Chart 40">
            <a:extLst>
              <a:ext uri="{FF2B5EF4-FFF2-40B4-BE49-F238E27FC236}">
                <a16:creationId xmlns:a16="http://schemas.microsoft.com/office/drawing/2014/main" id="{9BCB9CC8-235E-4DE3-9FCC-FE8823414AEC}"/>
              </a:ext>
            </a:extLst>
          </p:cNvPr>
          <p:cNvGraphicFramePr>
            <a:graphicFrameLocks/>
          </p:cNvGraphicFramePr>
          <p:nvPr>
            <p:extLst>
              <p:ext uri="{D42A27DB-BD31-4B8C-83A1-F6EECF244321}">
                <p14:modId xmlns:p14="http://schemas.microsoft.com/office/powerpoint/2010/main" val="4144646797"/>
              </p:ext>
            </p:extLst>
          </p:nvPr>
        </p:nvGraphicFramePr>
        <p:xfrm>
          <a:off x="23436797" y="23969679"/>
          <a:ext cx="8183880" cy="5394960"/>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42" name="Chart 41">
            <a:extLst>
              <a:ext uri="{FF2B5EF4-FFF2-40B4-BE49-F238E27FC236}">
                <a16:creationId xmlns:a16="http://schemas.microsoft.com/office/drawing/2014/main" id="{50C07B59-68D3-4B6E-9AE2-74C2D0147ABB}"/>
              </a:ext>
            </a:extLst>
          </p:cNvPr>
          <p:cNvGraphicFramePr>
            <a:graphicFrameLocks/>
          </p:cNvGraphicFramePr>
          <p:nvPr>
            <p:extLst>
              <p:ext uri="{D42A27DB-BD31-4B8C-83A1-F6EECF244321}">
                <p14:modId xmlns:p14="http://schemas.microsoft.com/office/powerpoint/2010/main" val="3006240281"/>
              </p:ext>
            </p:extLst>
          </p:nvPr>
        </p:nvGraphicFramePr>
        <p:xfrm>
          <a:off x="10184203" y="30308110"/>
          <a:ext cx="8183880" cy="1828800"/>
        </p:xfrm>
        <a:graphic>
          <a:graphicData uri="http://schemas.openxmlformats.org/drawingml/2006/chart">
            <c:chart xmlns:c="http://schemas.openxmlformats.org/drawingml/2006/chart" xmlns:r="http://schemas.openxmlformats.org/officeDocument/2006/relationships" r:id="rId13"/>
          </a:graphicData>
        </a:graphic>
      </p:graphicFrame>
      <p:graphicFrame>
        <p:nvGraphicFramePr>
          <p:cNvPr id="43" name="Chart 42">
            <a:extLst>
              <a:ext uri="{FF2B5EF4-FFF2-40B4-BE49-F238E27FC236}">
                <a16:creationId xmlns:a16="http://schemas.microsoft.com/office/drawing/2014/main" id="{633DEEC0-41DD-4791-B368-CC8D180D90B4}"/>
              </a:ext>
            </a:extLst>
          </p:cNvPr>
          <p:cNvGraphicFramePr>
            <a:graphicFrameLocks/>
          </p:cNvGraphicFramePr>
          <p:nvPr>
            <p:extLst>
              <p:ext uri="{D42A27DB-BD31-4B8C-83A1-F6EECF244321}">
                <p14:modId xmlns:p14="http://schemas.microsoft.com/office/powerpoint/2010/main" val="3494950519"/>
              </p:ext>
            </p:extLst>
          </p:nvPr>
        </p:nvGraphicFramePr>
        <p:xfrm>
          <a:off x="23436797" y="30308110"/>
          <a:ext cx="8183880" cy="1828800"/>
        </p:xfrm>
        <a:graphic>
          <a:graphicData uri="http://schemas.openxmlformats.org/drawingml/2006/chart">
            <c:chart xmlns:c="http://schemas.openxmlformats.org/drawingml/2006/chart" xmlns:r="http://schemas.openxmlformats.org/officeDocument/2006/relationships" r:id="rId14"/>
          </a:graphicData>
        </a:graphic>
      </p:graphicFrame>
      <p:grpSp>
        <p:nvGrpSpPr>
          <p:cNvPr id="54" name="Group 53">
            <a:extLst>
              <a:ext uri="{FF2B5EF4-FFF2-40B4-BE49-F238E27FC236}">
                <a16:creationId xmlns:a16="http://schemas.microsoft.com/office/drawing/2014/main" id="{6184848A-FA7F-4690-8A69-8509B20FDEE4}"/>
              </a:ext>
            </a:extLst>
          </p:cNvPr>
          <p:cNvGrpSpPr/>
          <p:nvPr/>
        </p:nvGrpSpPr>
        <p:grpSpPr>
          <a:xfrm>
            <a:off x="19466204" y="8243915"/>
            <a:ext cx="3241964" cy="1804567"/>
            <a:chOff x="19428104" y="8228525"/>
            <a:chExt cx="3241964" cy="1804567"/>
          </a:xfrm>
        </p:grpSpPr>
        <p:sp>
          <p:nvSpPr>
            <p:cNvPr id="8" name="TextBox 7">
              <a:extLst>
                <a:ext uri="{FF2B5EF4-FFF2-40B4-BE49-F238E27FC236}">
                  <a16:creationId xmlns:a16="http://schemas.microsoft.com/office/drawing/2014/main" id="{AAED1C39-2E0F-42ED-8DED-015C819F4F03}"/>
                </a:ext>
              </a:extLst>
            </p:cNvPr>
            <p:cNvSpPr txBox="1"/>
            <p:nvPr/>
          </p:nvSpPr>
          <p:spPr>
            <a:xfrm>
              <a:off x="19428104" y="8228525"/>
              <a:ext cx="3241964" cy="954107"/>
            </a:xfrm>
            <a:prstGeom prst="rect">
              <a:avLst/>
            </a:prstGeom>
            <a:noFill/>
          </p:spPr>
          <p:txBody>
            <a:bodyPr wrap="square" rtlCol="0">
              <a:spAutoFit/>
            </a:bodyPr>
            <a:lstStyle/>
            <a:p>
              <a:pPr algn="ctr"/>
              <a:r>
                <a:rPr lang="en-US" sz="2800" b="1" dirty="0">
                  <a:latin typeface="Century Gothic" panose="020B0502020202020204" pitchFamily="34" charset="0"/>
                </a:rPr>
                <a:t>Enjoyment of Household Tasks</a:t>
              </a:r>
            </a:p>
          </p:txBody>
        </p:sp>
        <p:grpSp>
          <p:nvGrpSpPr>
            <p:cNvPr id="92" name="Group 91">
              <a:extLst>
                <a:ext uri="{FF2B5EF4-FFF2-40B4-BE49-F238E27FC236}">
                  <a16:creationId xmlns:a16="http://schemas.microsoft.com/office/drawing/2014/main" id="{C44EE399-D88E-4C1D-8D30-5EF7E6926AFC}"/>
                </a:ext>
              </a:extLst>
            </p:cNvPr>
            <p:cNvGrpSpPr/>
            <p:nvPr/>
          </p:nvGrpSpPr>
          <p:grpSpPr>
            <a:xfrm>
              <a:off x="20168514" y="9182632"/>
              <a:ext cx="1761144" cy="850460"/>
              <a:chOff x="20471046" y="9070712"/>
              <a:chExt cx="2081609" cy="850460"/>
            </a:xfrm>
          </p:grpSpPr>
          <p:sp>
            <p:nvSpPr>
              <p:cNvPr id="9" name="Rectangle 8">
                <a:extLst>
                  <a:ext uri="{FF2B5EF4-FFF2-40B4-BE49-F238E27FC236}">
                    <a16:creationId xmlns:a16="http://schemas.microsoft.com/office/drawing/2014/main" id="{987524F6-1A4F-4242-A6AB-42AD27498D9D}"/>
                  </a:ext>
                </a:extLst>
              </p:cNvPr>
              <p:cNvSpPr/>
              <p:nvPr/>
            </p:nvSpPr>
            <p:spPr>
              <a:xfrm>
                <a:off x="20471046" y="9210104"/>
                <a:ext cx="216158" cy="182880"/>
              </a:xfrm>
              <a:prstGeom prst="rect">
                <a:avLst/>
              </a:prstGeom>
              <a:solidFill>
                <a:srgbClr val="D4DEF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D5BB19BA-0AE4-40A2-B66C-95F036C6F1A3}"/>
                  </a:ext>
                </a:extLst>
              </p:cNvPr>
              <p:cNvSpPr/>
              <p:nvPr/>
            </p:nvSpPr>
            <p:spPr>
              <a:xfrm>
                <a:off x="20471046" y="9601132"/>
                <a:ext cx="216158" cy="182880"/>
              </a:xfrm>
              <a:prstGeom prst="rect">
                <a:avLst/>
              </a:prstGeom>
              <a:solidFill>
                <a:srgbClr val="678BE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C56493BA-F8B6-4EB9-AF7D-F70CB83D9EF6}"/>
                  </a:ext>
                </a:extLst>
              </p:cNvPr>
              <p:cNvSpPr txBox="1"/>
              <p:nvPr/>
            </p:nvSpPr>
            <p:spPr>
              <a:xfrm>
                <a:off x="20617609" y="9070712"/>
                <a:ext cx="1935046" cy="461665"/>
              </a:xfrm>
              <a:prstGeom prst="rect">
                <a:avLst/>
              </a:prstGeom>
              <a:noFill/>
            </p:spPr>
            <p:txBody>
              <a:bodyPr wrap="square" rtlCol="0">
                <a:spAutoFit/>
              </a:bodyPr>
              <a:lstStyle/>
              <a:p>
                <a:pPr algn="ctr"/>
                <a:r>
                  <a:rPr lang="en-US" sz="2400" dirty="0">
                    <a:latin typeface="Century Gothic" panose="020B0502020202020204" pitchFamily="34" charset="0"/>
                  </a:rPr>
                  <a:t>Women</a:t>
                </a:r>
              </a:p>
            </p:txBody>
          </p:sp>
          <p:sp>
            <p:nvSpPr>
              <p:cNvPr id="16" name="TextBox 15">
                <a:extLst>
                  <a:ext uri="{FF2B5EF4-FFF2-40B4-BE49-F238E27FC236}">
                    <a16:creationId xmlns:a16="http://schemas.microsoft.com/office/drawing/2014/main" id="{78EBBD23-6526-4677-9446-D11B36C31983}"/>
                  </a:ext>
                </a:extLst>
              </p:cNvPr>
              <p:cNvSpPr txBox="1"/>
              <p:nvPr/>
            </p:nvSpPr>
            <p:spPr>
              <a:xfrm>
                <a:off x="20618315" y="9463972"/>
                <a:ext cx="1266951" cy="457200"/>
              </a:xfrm>
              <a:prstGeom prst="rect">
                <a:avLst/>
              </a:prstGeom>
              <a:noFill/>
            </p:spPr>
            <p:txBody>
              <a:bodyPr wrap="square" rtlCol="0">
                <a:spAutoFit/>
              </a:bodyPr>
              <a:lstStyle/>
              <a:p>
                <a:pPr algn="ctr"/>
                <a:r>
                  <a:rPr lang="en-US" sz="2400" dirty="0">
                    <a:latin typeface="Century Gothic" panose="020B0502020202020204" pitchFamily="34" charset="0"/>
                  </a:rPr>
                  <a:t>Men</a:t>
                </a:r>
              </a:p>
            </p:txBody>
          </p:sp>
        </p:grpSp>
      </p:grpSp>
      <p:sp>
        <p:nvSpPr>
          <p:cNvPr id="18" name="TextBox 17">
            <a:extLst>
              <a:ext uri="{FF2B5EF4-FFF2-40B4-BE49-F238E27FC236}">
                <a16:creationId xmlns:a16="http://schemas.microsoft.com/office/drawing/2014/main" id="{43C11F40-059E-4B29-A224-FCFA5BC85F00}"/>
              </a:ext>
            </a:extLst>
          </p:cNvPr>
          <p:cNvSpPr txBox="1"/>
          <p:nvPr/>
        </p:nvSpPr>
        <p:spPr>
          <a:xfrm>
            <a:off x="26881872" y="16535774"/>
            <a:ext cx="1213997" cy="830997"/>
          </a:xfrm>
          <a:prstGeom prst="rect">
            <a:avLst/>
          </a:prstGeom>
          <a:noFill/>
        </p:spPr>
        <p:txBody>
          <a:bodyPr wrap="square" rtlCol="0">
            <a:spAutoFit/>
          </a:bodyPr>
          <a:lstStyle/>
          <a:p>
            <a:pPr algn="ctr"/>
            <a:r>
              <a:rPr lang="en-US" sz="2400" dirty="0">
                <a:latin typeface="Century Gothic" panose="020B0502020202020204" pitchFamily="34" charset="0"/>
              </a:rPr>
              <a:t>Always</a:t>
            </a:r>
          </a:p>
          <a:p>
            <a:pPr algn="ctr"/>
            <a:r>
              <a:rPr lang="en-US" sz="2400" dirty="0">
                <a:latin typeface="Century Gothic" panose="020B0502020202020204" pitchFamily="34" charset="0"/>
              </a:rPr>
              <a:t>Me</a:t>
            </a:r>
          </a:p>
        </p:txBody>
      </p:sp>
      <p:sp>
        <p:nvSpPr>
          <p:cNvPr id="56" name="TextBox 55">
            <a:extLst>
              <a:ext uri="{FF2B5EF4-FFF2-40B4-BE49-F238E27FC236}">
                <a16:creationId xmlns:a16="http://schemas.microsoft.com/office/drawing/2014/main" id="{13B6A2AD-6A0D-4013-9EAF-EFE950806ED8}"/>
              </a:ext>
            </a:extLst>
          </p:cNvPr>
          <p:cNvSpPr txBox="1"/>
          <p:nvPr/>
        </p:nvSpPr>
        <p:spPr>
          <a:xfrm>
            <a:off x="28796101" y="16535774"/>
            <a:ext cx="1360944" cy="830997"/>
          </a:xfrm>
          <a:prstGeom prst="rect">
            <a:avLst/>
          </a:prstGeom>
          <a:noFill/>
        </p:spPr>
        <p:txBody>
          <a:bodyPr wrap="square" rtlCol="0">
            <a:spAutoFit/>
          </a:bodyPr>
          <a:lstStyle/>
          <a:p>
            <a:pPr algn="ctr"/>
            <a:r>
              <a:rPr lang="en-US" sz="2400" dirty="0">
                <a:latin typeface="Century Gothic" panose="020B0502020202020204" pitchFamily="34" charset="0"/>
              </a:rPr>
              <a:t>Both</a:t>
            </a:r>
          </a:p>
          <a:p>
            <a:pPr algn="ctr"/>
            <a:r>
              <a:rPr lang="en-US" sz="2400" dirty="0">
                <a:latin typeface="Century Gothic" panose="020B0502020202020204" pitchFamily="34" charset="0"/>
              </a:rPr>
              <a:t>Equally</a:t>
            </a:r>
          </a:p>
        </p:txBody>
      </p:sp>
      <p:sp>
        <p:nvSpPr>
          <p:cNvPr id="57" name="TextBox 56">
            <a:extLst>
              <a:ext uri="{FF2B5EF4-FFF2-40B4-BE49-F238E27FC236}">
                <a16:creationId xmlns:a16="http://schemas.microsoft.com/office/drawing/2014/main" id="{ED2639C4-D6EB-48F2-92C7-DF74BFD107EF}"/>
              </a:ext>
            </a:extLst>
          </p:cNvPr>
          <p:cNvSpPr txBox="1"/>
          <p:nvPr/>
        </p:nvSpPr>
        <p:spPr>
          <a:xfrm>
            <a:off x="30561263" y="16535774"/>
            <a:ext cx="1841698" cy="830997"/>
          </a:xfrm>
          <a:prstGeom prst="rect">
            <a:avLst/>
          </a:prstGeom>
          <a:noFill/>
        </p:spPr>
        <p:txBody>
          <a:bodyPr wrap="square" rtlCol="0">
            <a:spAutoFit/>
          </a:bodyPr>
          <a:lstStyle/>
          <a:p>
            <a:pPr algn="ctr"/>
            <a:r>
              <a:rPr lang="en-US" sz="2400" dirty="0">
                <a:latin typeface="Century Gothic" panose="020B0502020202020204" pitchFamily="34" charset="0"/>
              </a:rPr>
              <a:t>Always</a:t>
            </a:r>
          </a:p>
          <a:p>
            <a:pPr algn="ctr"/>
            <a:r>
              <a:rPr lang="en-US" sz="2400" dirty="0">
                <a:latin typeface="Century Gothic" panose="020B0502020202020204" pitchFamily="34" charset="0"/>
              </a:rPr>
              <a:t>My Partner</a:t>
            </a:r>
          </a:p>
        </p:txBody>
      </p:sp>
      <p:sp>
        <p:nvSpPr>
          <p:cNvPr id="19" name="TextBox 18">
            <a:extLst>
              <a:ext uri="{FF2B5EF4-FFF2-40B4-BE49-F238E27FC236}">
                <a16:creationId xmlns:a16="http://schemas.microsoft.com/office/drawing/2014/main" id="{30997EB5-8676-455C-9D5E-C76DC10395A9}"/>
              </a:ext>
            </a:extLst>
          </p:cNvPr>
          <p:cNvSpPr txBox="1"/>
          <p:nvPr/>
        </p:nvSpPr>
        <p:spPr>
          <a:xfrm>
            <a:off x="27917476" y="16535774"/>
            <a:ext cx="1280160" cy="830997"/>
          </a:xfrm>
          <a:prstGeom prst="rect">
            <a:avLst/>
          </a:prstGeom>
          <a:noFill/>
        </p:spPr>
        <p:txBody>
          <a:bodyPr wrap="square" rtlCol="0">
            <a:spAutoFit/>
          </a:bodyPr>
          <a:lstStyle/>
          <a:p>
            <a:pPr algn="ctr"/>
            <a:r>
              <a:rPr lang="en-US" sz="2400" dirty="0">
                <a:latin typeface="Century Gothic" panose="020B0502020202020204" pitchFamily="34" charset="0"/>
              </a:rPr>
              <a:t>…….….</a:t>
            </a:r>
          </a:p>
        </p:txBody>
      </p:sp>
      <p:sp>
        <p:nvSpPr>
          <p:cNvPr id="58" name="TextBox 57">
            <a:extLst>
              <a:ext uri="{FF2B5EF4-FFF2-40B4-BE49-F238E27FC236}">
                <a16:creationId xmlns:a16="http://schemas.microsoft.com/office/drawing/2014/main" id="{5A55A3BC-1BDA-4BB6-A799-6D86AC206953}"/>
              </a:ext>
            </a:extLst>
          </p:cNvPr>
          <p:cNvSpPr txBox="1"/>
          <p:nvPr/>
        </p:nvSpPr>
        <p:spPr>
          <a:xfrm>
            <a:off x="29732997" y="16535774"/>
            <a:ext cx="1280160" cy="830997"/>
          </a:xfrm>
          <a:prstGeom prst="rect">
            <a:avLst/>
          </a:prstGeom>
          <a:noFill/>
        </p:spPr>
        <p:txBody>
          <a:bodyPr wrap="square" rtlCol="0">
            <a:spAutoFit/>
          </a:bodyPr>
          <a:lstStyle/>
          <a:p>
            <a:pPr algn="ctr"/>
            <a:r>
              <a:rPr lang="en-US" sz="2400" dirty="0">
                <a:latin typeface="Century Gothic" panose="020B0502020202020204" pitchFamily="34" charset="0"/>
              </a:rPr>
              <a:t>…….….</a:t>
            </a:r>
          </a:p>
        </p:txBody>
      </p:sp>
      <p:sp>
        <p:nvSpPr>
          <p:cNvPr id="59" name="TextBox 58">
            <a:extLst>
              <a:ext uri="{FF2B5EF4-FFF2-40B4-BE49-F238E27FC236}">
                <a16:creationId xmlns:a16="http://schemas.microsoft.com/office/drawing/2014/main" id="{28F18FAA-FA96-4AE0-B9B6-C5CCC266B177}"/>
              </a:ext>
            </a:extLst>
          </p:cNvPr>
          <p:cNvSpPr txBox="1"/>
          <p:nvPr/>
        </p:nvSpPr>
        <p:spPr>
          <a:xfrm>
            <a:off x="13623811" y="16542337"/>
            <a:ext cx="1213997" cy="830997"/>
          </a:xfrm>
          <a:prstGeom prst="rect">
            <a:avLst/>
          </a:prstGeom>
          <a:noFill/>
        </p:spPr>
        <p:txBody>
          <a:bodyPr wrap="square" rtlCol="0">
            <a:spAutoFit/>
          </a:bodyPr>
          <a:lstStyle/>
          <a:p>
            <a:pPr algn="ctr"/>
            <a:r>
              <a:rPr lang="en-US" sz="2400" dirty="0">
                <a:latin typeface="Century Gothic" panose="020B0502020202020204" pitchFamily="34" charset="0"/>
              </a:rPr>
              <a:t>Always</a:t>
            </a:r>
          </a:p>
          <a:p>
            <a:pPr algn="ctr"/>
            <a:r>
              <a:rPr lang="en-US" sz="2400" dirty="0">
                <a:latin typeface="Century Gothic" panose="020B0502020202020204" pitchFamily="34" charset="0"/>
              </a:rPr>
              <a:t>Me</a:t>
            </a:r>
          </a:p>
        </p:txBody>
      </p:sp>
      <p:sp>
        <p:nvSpPr>
          <p:cNvPr id="60" name="TextBox 59">
            <a:extLst>
              <a:ext uri="{FF2B5EF4-FFF2-40B4-BE49-F238E27FC236}">
                <a16:creationId xmlns:a16="http://schemas.microsoft.com/office/drawing/2014/main" id="{F615D9CE-8A0C-4901-AA46-FFFB00A6B53D}"/>
              </a:ext>
            </a:extLst>
          </p:cNvPr>
          <p:cNvSpPr txBox="1"/>
          <p:nvPr/>
        </p:nvSpPr>
        <p:spPr>
          <a:xfrm>
            <a:off x="15559306" y="16542337"/>
            <a:ext cx="1360944" cy="830997"/>
          </a:xfrm>
          <a:prstGeom prst="rect">
            <a:avLst/>
          </a:prstGeom>
          <a:noFill/>
        </p:spPr>
        <p:txBody>
          <a:bodyPr wrap="square" rtlCol="0">
            <a:spAutoFit/>
          </a:bodyPr>
          <a:lstStyle/>
          <a:p>
            <a:pPr algn="ctr"/>
            <a:r>
              <a:rPr lang="en-US" sz="2400" dirty="0">
                <a:latin typeface="Century Gothic" panose="020B0502020202020204" pitchFamily="34" charset="0"/>
              </a:rPr>
              <a:t>Both</a:t>
            </a:r>
          </a:p>
          <a:p>
            <a:pPr algn="ctr"/>
            <a:r>
              <a:rPr lang="en-US" sz="2400" dirty="0">
                <a:latin typeface="Century Gothic" panose="020B0502020202020204" pitchFamily="34" charset="0"/>
              </a:rPr>
              <a:t>Equally</a:t>
            </a:r>
          </a:p>
        </p:txBody>
      </p:sp>
      <p:sp>
        <p:nvSpPr>
          <p:cNvPr id="61" name="TextBox 60">
            <a:extLst>
              <a:ext uri="{FF2B5EF4-FFF2-40B4-BE49-F238E27FC236}">
                <a16:creationId xmlns:a16="http://schemas.microsoft.com/office/drawing/2014/main" id="{6AA94D97-2ECB-4395-99E2-E7BCC63CD99B}"/>
              </a:ext>
            </a:extLst>
          </p:cNvPr>
          <p:cNvSpPr txBox="1"/>
          <p:nvPr/>
        </p:nvSpPr>
        <p:spPr>
          <a:xfrm>
            <a:off x="17307805" y="16542337"/>
            <a:ext cx="1841698" cy="830997"/>
          </a:xfrm>
          <a:prstGeom prst="rect">
            <a:avLst/>
          </a:prstGeom>
          <a:noFill/>
        </p:spPr>
        <p:txBody>
          <a:bodyPr wrap="square" rtlCol="0">
            <a:spAutoFit/>
          </a:bodyPr>
          <a:lstStyle/>
          <a:p>
            <a:pPr algn="ctr"/>
            <a:r>
              <a:rPr lang="en-US" sz="2400" dirty="0">
                <a:latin typeface="Century Gothic" panose="020B0502020202020204" pitchFamily="34" charset="0"/>
              </a:rPr>
              <a:t>Always</a:t>
            </a:r>
          </a:p>
          <a:p>
            <a:pPr algn="ctr"/>
            <a:r>
              <a:rPr lang="en-US" sz="2400" dirty="0">
                <a:latin typeface="Century Gothic" panose="020B0502020202020204" pitchFamily="34" charset="0"/>
              </a:rPr>
              <a:t>My Partner</a:t>
            </a:r>
          </a:p>
        </p:txBody>
      </p:sp>
      <p:sp>
        <p:nvSpPr>
          <p:cNvPr id="62" name="TextBox 61">
            <a:extLst>
              <a:ext uri="{FF2B5EF4-FFF2-40B4-BE49-F238E27FC236}">
                <a16:creationId xmlns:a16="http://schemas.microsoft.com/office/drawing/2014/main" id="{E4DB727D-773C-4649-B84E-D38D7B149713}"/>
              </a:ext>
            </a:extLst>
          </p:cNvPr>
          <p:cNvSpPr txBox="1"/>
          <p:nvPr/>
        </p:nvSpPr>
        <p:spPr>
          <a:xfrm>
            <a:off x="14680681" y="16542337"/>
            <a:ext cx="1280160" cy="830997"/>
          </a:xfrm>
          <a:prstGeom prst="rect">
            <a:avLst/>
          </a:prstGeom>
          <a:noFill/>
        </p:spPr>
        <p:txBody>
          <a:bodyPr wrap="square" rtlCol="0">
            <a:spAutoFit/>
          </a:bodyPr>
          <a:lstStyle/>
          <a:p>
            <a:pPr algn="ctr"/>
            <a:r>
              <a:rPr lang="en-US" sz="2400" dirty="0">
                <a:latin typeface="Century Gothic" panose="020B0502020202020204" pitchFamily="34" charset="0"/>
              </a:rPr>
              <a:t>…….….</a:t>
            </a:r>
          </a:p>
        </p:txBody>
      </p:sp>
      <p:sp>
        <p:nvSpPr>
          <p:cNvPr id="63" name="TextBox 62">
            <a:extLst>
              <a:ext uri="{FF2B5EF4-FFF2-40B4-BE49-F238E27FC236}">
                <a16:creationId xmlns:a16="http://schemas.microsoft.com/office/drawing/2014/main" id="{50C37E78-3444-4690-A1D2-CDA7EFD271BD}"/>
              </a:ext>
            </a:extLst>
          </p:cNvPr>
          <p:cNvSpPr txBox="1"/>
          <p:nvPr/>
        </p:nvSpPr>
        <p:spPr>
          <a:xfrm>
            <a:off x="16494993" y="16542337"/>
            <a:ext cx="1280160" cy="830997"/>
          </a:xfrm>
          <a:prstGeom prst="rect">
            <a:avLst/>
          </a:prstGeom>
          <a:noFill/>
        </p:spPr>
        <p:txBody>
          <a:bodyPr wrap="square" rtlCol="0">
            <a:spAutoFit/>
          </a:bodyPr>
          <a:lstStyle/>
          <a:p>
            <a:pPr algn="ctr"/>
            <a:r>
              <a:rPr lang="en-US" sz="2400" dirty="0">
                <a:latin typeface="Century Gothic" panose="020B0502020202020204" pitchFamily="34" charset="0"/>
              </a:rPr>
              <a:t>…….….</a:t>
            </a:r>
          </a:p>
        </p:txBody>
      </p:sp>
      <p:sp>
        <p:nvSpPr>
          <p:cNvPr id="24" name="TextBox 23">
            <a:extLst>
              <a:ext uri="{FF2B5EF4-FFF2-40B4-BE49-F238E27FC236}">
                <a16:creationId xmlns:a16="http://schemas.microsoft.com/office/drawing/2014/main" id="{6246705E-3AEB-4456-A7A2-2EC4BECD7531}"/>
              </a:ext>
            </a:extLst>
          </p:cNvPr>
          <p:cNvSpPr txBox="1"/>
          <p:nvPr/>
        </p:nvSpPr>
        <p:spPr>
          <a:xfrm>
            <a:off x="13407849" y="11204936"/>
            <a:ext cx="1645920" cy="830997"/>
          </a:xfrm>
          <a:prstGeom prst="rect">
            <a:avLst/>
          </a:prstGeom>
          <a:noFill/>
        </p:spPr>
        <p:txBody>
          <a:bodyPr wrap="square" rtlCol="0">
            <a:spAutoFit/>
          </a:bodyPr>
          <a:lstStyle/>
          <a:p>
            <a:pPr algn="ctr"/>
            <a:r>
              <a:rPr lang="en-US" sz="2400" dirty="0">
                <a:latin typeface="Century Gothic" panose="020B0502020202020204" pitchFamily="34" charset="0"/>
              </a:rPr>
              <a:t>I’m Going</a:t>
            </a:r>
          </a:p>
          <a:p>
            <a:pPr algn="ctr"/>
            <a:r>
              <a:rPr lang="en-US" sz="2400" dirty="0">
                <a:latin typeface="Century Gothic" panose="020B0502020202020204" pitchFamily="34" charset="0"/>
              </a:rPr>
              <a:t>to Hate It</a:t>
            </a:r>
          </a:p>
        </p:txBody>
      </p:sp>
      <p:sp>
        <p:nvSpPr>
          <p:cNvPr id="69" name="TextBox 68">
            <a:extLst>
              <a:ext uri="{FF2B5EF4-FFF2-40B4-BE49-F238E27FC236}">
                <a16:creationId xmlns:a16="http://schemas.microsoft.com/office/drawing/2014/main" id="{FA863807-D70A-4DFC-83DC-DC0904295A8B}"/>
              </a:ext>
            </a:extLst>
          </p:cNvPr>
          <p:cNvSpPr txBox="1"/>
          <p:nvPr/>
        </p:nvSpPr>
        <p:spPr>
          <a:xfrm>
            <a:off x="17495399" y="11204936"/>
            <a:ext cx="1645920" cy="830997"/>
          </a:xfrm>
          <a:prstGeom prst="rect">
            <a:avLst/>
          </a:prstGeom>
          <a:noFill/>
        </p:spPr>
        <p:txBody>
          <a:bodyPr wrap="square" rtlCol="0">
            <a:spAutoFit/>
          </a:bodyPr>
          <a:lstStyle/>
          <a:p>
            <a:pPr algn="ctr"/>
            <a:r>
              <a:rPr lang="en-US" sz="2400" dirty="0">
                <a:latin typeface="Century Gothic" panose="020B0502020202020204" pitchFamily="34" charset="0"/>
              </a:rPr>
              <a:t>I’m Going</a:t>
            </a:r>
          </a:p>
          <a:p>
            <a:pPr algn="ctr"/>
            <a:r>
              <a:rPr lang="en-US" sz="2400" dirty="0">
                <a:latin typeface="Century Gothic" panose="020B0502020202020204" pitchFamily="34" charset="0"/>
              </a:rPr>
              <a:t>to Love It</a:t>
            </a:r>
          </a:p>
        </p:txBody>
      </p:sp>
      <p:sp>
        <p:nvSpPr>
          <p:cNvPr id="70" name="TextBox 69">
            <a:extLst>
              <a:ext uri="{FF2B5EF4-FFF2-40B4-BE49-F238E27FC236}">
                <a16:creationId xmlns:a16="http://schemas.microsoft.com/office/drawing/2014/main" id="{2C8FCA30-8B31-4F76-AE08-5E5DE254A274}"/>
              </a:ext>
            </a:extLst>
          </p:cNvPr>
          <p:cNvSpPr txBox="1"/>
          <p:nvPr/>
        </p:nvSpPr>
        <p:spPr>
          <a:xfrm>
            <a:off x="15641328" y="11204936"/>
            <a:ext cx="1280160" cy="830997"/>
          </a:xfrm>
          <a:prstGeom prst="rect">
            <a:avLst/>
          </a:prstGeom>
          <a:noFill/>
        </p:spPr>
        <p:txBody>
          <a:bodyPr wrap="square" rtlCol="0">
            <a:spAutoFit/>
          </a:bodyPr>
          <a:lstStyle/>
          <a:p>
            <a:pPr algn="ctr"/>
            <a:r>
              <a:rPr lang="en-US" sz="2400" dirty="0">
                <a:latin typeface="Century Gothic" panose="020B0502020202020204" pitchFamily="34" charset="0"/>
              </a:rPr>
              <a:t>I’m</a:t>
            </a:r>
          </a:p>
          <a:p>
            <a:pPr algn="ctr"/>
            <a:r>
              <a:rPr lang="en-US" sz="2400" dirty="0">
                <a:latin typeface="Century Gothic" panose="020B0502020202020204" pitchFamily="34" charset="0"/>
              </a:rPr>
              <a:t>Neutral</a:t>
            </a:r>
          </a:p>
        </p:txBody>
      </p:sp>
      <p:sp>
        <p:nvSpPr>
          <p:cNvPr id="71" name="TextBox 70">
            <a:extLst>
              <a:ext uri="{FF2B5EF4-FFF2-40B4-BE49-F238E27FC236}">
                <a16:creationId xmlns:a16="http://schemas.microsoft.com/office/drawing/2014/main" id="{0D10F361-879D-459A-BDE7-E6C81A9D90B2}"/>
              </a:ext>
            </a:extLst>
          </p:cNvPr>
          <p:cNvSpPr txBox="1"/>
          <p:nvPr/>
        </p:nvSpPr>
        <p:spPr>
          <a:xfrm>
            <a:off x="14863247" y="11204936"/>
            <a:ext cx="1280160" cy="830997"/>
          </a:xfrm>
          <a:prstGeom prst="rect">
            <a:avLst/>
          </a:prstGeom>
          <a:noFill/>
        </p:spPr>
        <p:txBody>
          <a:bodyPr wrap="square" rtlCol="0">
            <a:spAutoFit/>
          </a:bodyPr>
          <a:lstStyle/>
          <a:p>
            <a:pPr algn="ctr"/>
            <a:r>
              <a:rPr lang="en-US" sz="2400" dirty="0">
                <a:latin typeface="Century Gothic" panose="020B0502020202020204" pitchFamily="34" charset="0"/>
              </a:rPr>
              <a:t>………</a:t>
            </a:r>
          </a:p>
          <a:p>
            <a:pPr algn="ctr"/>
            <a:endParaRPr lang="en-US" sz="2400" dirty="0">
              <a:latin typeface="Century Gothic" panose="020B0502020202020204" pitchFamily="34" charset="0"/>
            </a:endParaRPr>
          </a:p>
        </p:txBody>
      </p:sp>
      <p:sp>
        <p:nvSpPr>
          <p:cNvPr id="72" name="TextBox 71">
            <a:extLst>
              <a:ext uri="{FF2B5EF4-FFF2-40B4-BE49-F238E27FC236}">
                <a16:creationId xmlns:a16="http://schemas.microsoft.com/office/drawing/2014/main" id="{45C538E3-589A-4796-B74F-40AF654E5459}"/>
              </a:ext>
            </a:extLst>
          </p:cNvPr>
          <p:cNvSpPr txBox="1"/>
          <p:nvPr/>
        </p:nvSpPr>
        <p:spPr>
          <a:xfrm>
            <a:off x="16408057" y="11204936"/>
            <a:ext cx="1280160" cy="830997"/>
          </a:xfrm>
          <a:prstGeom prst="rect">
            <a:avLst/>
          </a:prstGeom>
          <a:noFill/>
        </p:spPr>
        <p:txBody>
          <a:bodyPr wrap="square" rtlCol="0">
            <a:spAutoFit/>
          </a:bodyPr>
          <a:lstStyle/>
          <a:p>
            <a:pPr algn="ctr"/>
            <a:r>
              <a:rPr lang="en-US" sz="2400" dirty="0">
                <a:latin typeface="Century Gothic" panose="020B0502020202020204" pitchFamily="34" charset="0"/>
              </a:rPr>
              <a:t>………</a:t>
            </a:r>
          </a:p>
          <a:p>
            <a:pPr algn="ctr"/>
            <a:endParaRPr lang="en-US" sz="2400" dirty="0">
              <a:latin typeface="Century Gothic" panose="020B0502020202020204" pitchFamily="34" charset="0"/>
            </a:endParaRPr>
          </a:p>
        </p:txBody>
      </p:sp>
      <p:sp>
        <p:nvSpPr>
          <p:cNvPr id="78" name="TextBox 77">
            <a:extLst>
              <a:ext uri="{FF2B5EF4-FFF2-40B4-BE49-F238E27FC236}">
                <a16:creationId xmlns:a16="http://schemas.microsoft.com/office/drawing/2014/main" id="{1E9A6F9E-372B-42EB-9A4E-9C341E18C650}"/>
              </a:ext>
            </a:extLst>
          </p:cNvPr>
          <p:cNvSpPr txBox="1"/>
          <p:nvPr/>
        </p:nvSpPr>
        <p:spPr>
          <a:xfrm>
            <a:off x="26900929" y="11203459"/>
            <a:ext cx="1188720" cy="830997"/>
          </a:xfrm>
          <a:prstGeom prst="rect">
            <a:avLst/>
          </a:prstGeom>
          <a:noFill/>
        </p:spPr>
        <p:txBody>
          <a:bodyPr wrap="square" rtlCol="0">
            <a:spAutoFit/>
          </a:bodyPr>
          <a:lstStyle/>
          <a:p>
            <a:pPr algn="ctr"/>
            <a:r>
              <a:rPr lang="en-US" sz="2400" dirty="0">
                <a:latin typeface="Century Gothic" panose="020B0502020202020204" pitchFamily="34" charset="0"/>
              </a:rPr>
              <a:t>I</a:t>
            </a:r>
          </a:p>
          <a:p>
            <a:pPr algn="ctr"/>
            <a:r>
              <a:rPr lang="en-US" sz="2400" dirty="0">
                <a:latin typeface="Century Gothic" panose="020B0502020202020204" pitchFamily="34" charset="0"/>
              </a:rPr>
              <a:t>Hate It</a:t>
            </a:r>
          </a:p>
        </p:txBody>
      </p:sp>
      <p:sp>
        <p:nvSpPr>
          <p:cNvPr id="79" name="TextBox 78">
            <a:extLst>
              <a:ext uri="{FF2B5EF4-FFF2-40B4-BE49-F238E27FC236}">
                <a16:creationId xmlns:a16="http://schemas.microsoft.com/office/drawing/2014/main" id="{1DFBF30F-ADF5-43F6-A099-677A3AA52B6E}"/>
              </a:ext>
            </a:extLst>
          </p:cNvPr>
          <p:cNvSpPr txBox="1"/>
          <p:nvPr/>
        </p:nvSpPr>
        <p:spPr>
          <a:xfrm>
            <a:off x="30888340" y="11203459"/>
            <a:ext cx="1188720" cy="830997"/>
          </a:xfrm>
          <a:prstGeom prst="rect">
            <a:avLst/>
          </a:prstGeom>
          <a:noFill/>
        </p:spPr>
        <p:txBody>
          <a:bodyPr wrap="square" rtlCol="0">
            <a:spAutoFit/>
          </a:bodyPr>
          <a:lstStyle/>
          <a:p>
            <a:pPr algn="ctr"/>
            <a:r>
              <a:rPr lang="en-US" sz="2400" dirty="0">
                <a:latin typeface="Century Gothic" panose="020B0502020202020204" pitchFamily="34" charset="0"/>
              </a:rPr>
              <a:t>I</a:t>
            </a:r>
          </a:p>
          <a:p>
            <a:pPr algn="ctr"/>
            <a:r>
              <a:rPr lang="en-US" sz="2400" dirty="0">
                <a:latin typeface="Century Gothic" panose="020B0502020202020204" pitchFamily="34" charset="0"/>
              </a:rPr>
              <a:t>Love It</a:t>
            </a:r>
          </a:p>
        </p:txBody>
      </p:sp>
      <p:sp>
        <p:nvSpPr>
          <p:cNvPr id="80" name="TextBox 79">
            <a:extLst>
              <a:ext uri="{FF2B5EF4-FFF2-40B4-BE49-F238E27FC236}">
                <a16:creationId xmlns:a16="http://schemas.microsoft.com/office/drawing/2014/main" id="{5CCE45C4-1AE3-486A-9F63-B96C2E34FCC2}"/>
              </a:ext>
            </a:extLst>
          </p:cNvPr>
          <p:cNvSpPr txBox="1"/>
          <p:nvPr/>
        </p:nvSpPr>
        <p:spPr>
          <a:xfrm>
            <a:off x="28835913" y="11203459"/>
            <a:ext cx="1280160" cy="830997"/>
          </a:xfrm>
          <a:prstGeom prst="rect">
            <a:avLst/>
          </a:prstGeom>
          <a:noFill/>
        </p:spPr>
        <p:txBody>
          <a:bodyPr wrap="square" rtlCol="0">
            <a:spAutoFit/>
          </a:bodyPr>
          <a:lstStyle/>
          <a:p>
            <a:pPr algn="ctr"/>
            <a:r>
              <a:rPr lang="en-US" sz="2400" dirty="0">
                <a:latin typeface="Century Gothic" panose="020B0502020202020204" pitchFamily="34" charset="0"/>
              </a:rPr>
              <a:t>I’m</a:t>
            </a:r>
          </a:p>
          <a:p>
            <a:pPr algn="ctr"/>
            <a:r>
              <a:rPr lang="en-US" sz="2400" dirty="0">
                <a:latin typeface="Century Gothic" panose="020B0502020202020204" pitchFamily="34" charset="0"/>
              </a:rPr>
              <a:t>Neutral</a:t>
            </a:r>
          </a:p>
        </p:txBody>
      </p:sp>
      <p:sp>
        <p:nvSpPr>
          <p:cNvPr id="81" name="TextBox 80">
            <a:extLst>
              <a:ext uri="{FF2B5EF4-FFF2-40B4-BE49-F238E27FC236}">
                <a16:creationId xmlns:a16="http://schemas.microsoft.com/office/drawing/2014/main" id="{DABC6F10-C07C-447A-A2C9-D5710B028178}"/>
              </a:ext>
            </a:extLst>
          </p:cNvPr>
          <p:cNvSpPr txBox="1"/>
          <p:nvPr/>
        </p:nvSpPr>
        <p:spPr>
          <a:xfrm>
            <a:off x="27345150" y="11203459"/>
            <a:ext cx="2067125" cy="830997"/>
          </a:xfrm>
          <a:prstGeom prst="rect">
            <a:avLst/>
          </a:prstGeom>
          <a:noFill/>
        </p:spPr>
        <p:txBody>
          <a:bodyPr wrap="square" rtlCol="0">
            <a:spAutoFit/>
          </a:bodyPr>
          <a:lstStyle/>
          <a:p>
            <a:pPr algn="ctr"/>
            <a:r>
              <a:rPr lang="en-US" sz="2400" dirty="0">
                <a:latin typeface="Century Gothic" panose="020B0502020202020204" pitchFamily="34" charset="0"/>
              </a:rPr>
              <a:t>…………….</a:t>
            </a:r>
          </a:p>
          <a:p>
            <a:pPr algn="ctr"/>
            <a:endParaRPr lang="en-US" sz="2400" dirty="0">
              <a:latin typeface="Century Gothic" panose="020B0502020202020204" pitchFamily="34" charset="0"/>
            </a:endParaRPr>
          </a:p>
        </p:txBody>
      </p:sp>
      <p:sp>
        <p:nvSpPr>
          <p:cNvPr id="83" name="TextBox 82">
            <a:extLst>
              <a:ext uri="{FF2B5EF4-FFF2-40B4-BE49-F238E27FC236}">
                <a16:creationId xmlns:a16="http://schemas.microsoft.com/office/drawing/2014/main" id="{E318346C-500E-475B-87D9-7B4A765E46BB}"/>
              </a:ext>
            </a:extLst>
          </p:cNvPr>
          <p:cNvSpPr txBox="1"/>
          <p:nvPr/>
        </p:nvSpPr>
        <p:spPr>
          <a:xfrm>
            <a:off x="29534119" y="11203459"/>
            <a:ext cx="2067125" cy="830997"/>
          </a:xfrm>
          <a:prstGeom prst="rect">
            <a:avLst/>
          </a:prstGeom>
          <a:noFill/>
        </p:spPr>
        <p:txBody>
          <a:bodyPr wrap="square" rtlCol="0">
            <a:spAutoFit/>
          </a:bodyPr>
          <a:lstStyle/>
          <a:p>
            <a:pPr algn="ctr"/>
            <a:r>
              <a:rPr lang="en-US" sz="2400" dirty="0">
                <a:latin typeface="Century Gothic" panose="020B0502020202020204" pitchFamily="34" charset="0"/>
              </a:rPr>
              <a:t>…………….</a:t>
            </a:r>
          </a:p>
          <a:p>
            <a:pPr algn="ctr"/>
            <a:endParaRPr lang="en-US" sz="2400" dirty="0">
              <a:latin typeface="Century Gothic" panose="020B0502020202020204" pitchFamily="34" charset="0"/>
            </a:endParaRPr>
          </a:p>
        </p:txBody>
      </p:sp>
      <p:cxnSp>
        <p:nvCxnSpPr>
          <p:cNvPr id="33" name="Straight Connector 32">
            <a:extLst>
              <a:ext uri="{FF2B5EF4-FFF2-40B4-BE49-F238E27FC236}">
                <a16:creationId xmlns:a16="http://schemas.microsoft.com/office/drawing/2014/main" id="{78898977-EEE8-4124-B29C-009355527CBB}"/>
              </a:ext>
            </a:extLst>
          </p:cNvPr>
          <p:cNvCxnSpPr>
            <a:cxnSpLocks/>
          </p:cNvCxnSpPr>
          <p:nvPr/>
        </p:nvCxnSpPr>
        <p:spPr>
          <a:xfrm>
            <a:off x="10318212" y="6847234"/>
            <a:ext cx="81838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F7E74495-6D38-4846-9301-600B124ECA61}"/>
              </a:ext>
            </a:extLst>
          </p:cNvPr>
          <p:cNvCxnSpPr>
            <a:cxnSpLocks/>
          </p:cNvCxnSpPr>
          <p:nvPr/>
        </p:nvCxnSpPr>
        <p:spPr>
          <a:xfrm>
            <a:off x="23436797" y="6869006"/>
            <a:ext cx="81838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2" name="Group 31">
            <a:extLst>
              <a:ext uri="{FF2B5EF4-FFF2-40B4-BE49-F238E27FC236}">
                <a16:creationId xmlns:a16="http://schemas.microsoft.com/office/drawing/2014/main" id="{DED589C9-780E-468C-BBBC-4E980526A440}"/>
              </a:ext>
            </a:extLst>
          </p:cNvPr>
          <p:cNvGrpSpPr/>
          <p:nvPr/>
        </p:nvGrpSpPr>
        <p:grpSpPr>
          <a:xfrm>
            <a:off x="19466204" y="13580577"/>
            <a:ext cx="3241964" cy="1804567"/>
            <a:chOff x="19428104" y="13580577"/>
            <a:chExt cx="3241964" cy="1804567"/>
          </a:xfrm>
        </p:grpSpPr>
        <p:sp>
          <p:nvSpPr>
            <p:cNvPr id="44" name="TextBox 43">
              <a:extLst>
                <a:ext uri="{FF2B5EF4-FFF2-40B4-BE49-F238E27FC236}">
                  <a16:creationId xmlns:a16="http://schemas.microsoft.com/office/drawing/2014/main" id="{C1DB6DE7-F515-4588-A771-D61DD43666E4}"/>
                </a:ext>
              </a:extLst>
            </p:cNvPr>
            <p:cNvSpPr txBox="1"/>
            <p:nvPr/>
          </p:nvSpPr>
          <p:spPr>
            <a:xfrm>
              <a:off x="19428104" y="13580577"/>
              <a:ext cx="3241964" cy="954107"/>
            </a:xfrm>
            <a:prstGeom prst="rect">
              <a:avLst/>
            </a:prstGeom>
            <a:noFill/>
          </p:spPr>
          <p:txBody>
            <a:bodyPr wrap="square" rtlCol="0">
              <a:spAutoFit/>
            </a:bodyPr>
            <a:lstStyle/>
            <a:p>
              <a:pPr algn="ctr"/>
              <a:r>
                <a:rPr lang="en-US" sz="2800" b="1" dirty="0">
                  <a:latin typeface="Century Gothic" panose="020B0502020202020204" pitchFamily="34" charset="0"/>
                </a:rPr>
                <a:t>Preferred Split of Household Tasks</a:t>
              </a:r>
            </a:p>
          </p:txBody>
        </p:sp>
        <p:grpSp>
          <p:nvGrpSpPr>
            <p:cNvPr id="94" name="Group 93">
              <a:extLst>
                <a:ext uri="{FF2B5EF4-FFF2-40B4-BE49-F238E27FC236}">
                  <a16:creationId xmlns:a16="http://schemas.microsoft.com/office/drawing/2014/main" id="{CC4DD5EC-B5B1-4735-836C-C2B0F3D07F19}"/>
                </a:ext>
              </a:extLst>
            </p:cNvPr>
            <p:cNvGrpSpPr/>
            <p:nvPr/>
          </p:nvGrpSpPr>
          <p:grpSpPr>
            <a:xfrm>
              <a:off x="20168514" y="14534684"/>
              <a:ext cx="1761144" cy="850460"/>
              <a:chOff x="20471046" y="9070712"/>
              <a:chExt cx="2081609" cy="850460"/>
            </a:xfrm>
          </p:grpSpPr>
          <p:sp>
            <p:nvSpPr>
              <p:cNvPr id="95" name="Rectangle 94">
                <a:extLst>
                  <a:ext uri="{FF2B5EF4-FFF2-40B4-BE49-F238E27FC236}">
                    <a16:creationId xmlns:a16="http://schemas.microsoft.com/office/drawing/2014/main" id="{0E8245A9-1CD3-48D5-88A6-78D64DC0F0F2}"/>
                  </a:ext>
                </a:extLst>
              </p:cNvPr>
              <p:cNvSpPr/>
              <p:nvPr/>
            </p:nvSpPr>
            <p:spPr>
              <a:xfrm>
                <a:off x="20471046" y="9210104"/>
                <a:ext cx="216158" cy="182880"/>
              </a:xfrm>
              <a:prstGeom prst="rect">
                <a:avLst/>
              </a:prstGeom>
              <a:solidFill>
                <a:srgbClr val="D4DEF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CF7F7DB0-DBBB-4994-A740-E3AA85EE9488}"/>
                  </a:ext>
                </a:extLst>
              </p:cNvPr>
              <p:cNvSpPr/>
              <p:nvPr/>
            </p:nvSpPr>
            <p:spPr>
              <a:xfrm>
                <a:off x="20471046" y="9601132"/>
                <a:ext cx="216158" cy="182880"/>
              </a:xfrm>
              <a:prstGeom prst="rect">
                <a:avLst/>
              </a:prstGeom>
              <a:solidFill>
                <a:srgbClr val="678BE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D7B88E66-2FD2-4858-9D26-1AFEAF6F11C7}"/>
                  </a:ext>
                </a:extLst>
              </p:cNvPr>
              <p:cNvSpPr txBox="1"/>
              <p:nvPr/>
            </p:nvSpPr>
            <p:spPr>
              <a:xfrm>
                <a:off x="20617609" y="9070712"/>
                <a:ext cx="1935046" cy="461665"/>
              </a:xfrm>
              <a:prstGeom prst="rect">
                <a:avLst/>
              </a:prstGeom>
              <a:noFill/>
            </p:spPr>
            <p:txBody>
              <a:bodyPr wrap="square" rtlCol="0">
                <a:spAutoFit/>
              </a:bodyPr>
              <a:lstStyle/>
              <a:p>
                <a:pPr algn="ctr"/>
                <a:r>
                  <a:rPr lang="en-US" sz="2400" dirty="0">
                    <a:latin typeface="Century Gothic" panose="020B0502020202020204" pitchFamily="34" charset="0"/>
                  </a:rPr>
                  <a:t>Women</a:t>
                </a:r>
              </a:p>
            </p:txBody>
          </p:sp>
          <p:sp>
            <p:nvSpPr>
              <p:cNvPr id="98" name="TextBox 97">
                <a:extLst>
                  <a:ext uri="{FF2B5EF4-FFF2-40B4-BE49-F238E27FC236}">
                    <a16:creationId xmlns:a16="http://schemas.microsoft.com/office/drawing/2014/main" id="{8C984E0F-D201-4712-9E30-4A22003DA638}"/>
                  </a:ext>
                </a:extLst>
              </p:cNvPr>
              <p:cNvSpPr txBox="1"/>
              <p:nvPr/>
            </p:nvSpPr>
            <p:spPr>
              <a:xfrm>
                <a:off x="20618315" y="9463972"/>
                <a:ext cx="1266951" cy="457200"/>
              </a:xfrm>
              <a:prstGeom prst="rect">
                <a:avLst/>
              </a:prstGeom>
              <a:noFill/>
            </p:spPr>
            <p:txBody>
              <a:bodyPr wrap="square" rtlCol="0">
                <a:spAutoFit/>
              </a:bodyPr>
              <a:lstStyle/>
              <a:p>
                <a:pPr algn="ctr"/>
                <a:r>
                  <a:rPr lang="en-US" sz="2400" dirty="0">
                    <a:latin typeface="Century Gothic" panose="020B0502020202020204" pitchFamily="34" charset="0"/>
                  </a:rPr>
                  <a:t>Men</a:t>
                </a:r>
              </a:p>
            </p:txBody>
          </p:sp>
        </p:grpSp>
      </p:grpSp>
      <p:grpSp>
        <p:nvGrpSpPr>
          <p:cNvPr id="48" name="Group 47">
            <a:extLst>
              <a:ext uri="{FF2B5EF4-FFF2-40B4-BE49-F238E27FC236}">
                <a16:creationId xmlns:a16="http://schemas.microsoft.com/office/drawing/2014/main" id="{B2FAD0DC-64A9-4BD7-813C-6B317F4F8ED3}"/>
              </a:ext>
            </a:extLst>
          </p:cNvPr>
          <p:cNvGrpSpPr/>
          <p:nvPr/>
        </p:nvGrpSpPr>
        <p:grpSpPr>
          <a:xfrm>
            <a:off x="19466204" y="19420897"/>
            <a:ext cx="3241964" cy="1804567"/>
            <a:chOff x="19428104" y="20237342"/>
            <a:chExt cx="3241964" cy="1804567"/>
          </a:xfrm>
        </p:grpSpPr>
        <p:sp>
          <p:nvSpPr>
            <p:cNvPr id="45" name="TextBox 44">
              <a:extLst>
                <a:ext uri="{FF2B5EF4-FFF2-40B4-BE49-F238E27FC236}">
                  <a16:creationId xmlns:a16="http://schemas.microsoft.com/office/drawing/2014/main" id="{DE25F56D-FE59-4E79-B420-CFDA604615B4}"/>
                </a:ext>
              </a:extLst>
            </p:cNvPr>
            <p:cNvSpPr txBox="1"/>
            <p:nvPr/>
          </p:nvSpPr>
          <p:spPr>
            <a:xfrm>
              <a:off x="19428104" y="20237342"/>
              <a:ext cx="3241964" cy="954107"/>
            </a:xfrm>
            <a:prstGeom prst="rect">
              <a:avLst/>
            </a:prstGeom>
            <a:noFill/>
          </p:spPr>
          <p:txBody>
            <a:bodyPr wrap="square" rtlCol="0">
              <a:spAutoFit/>
            </a:bodyPr>
            <a:lstStyle/>
            <a:p>
              <a:pPr algn="ctr"/>
              <a:r>
                <a:rPr lang="en-US" sz="2800" b="1" dirty="0">
                  <a:latin typeface="Century Gothic" panose="020B0502020202020204" pitchFamily="34" charset="0"/>
                </a:rPr>
                <a:t>Enjoyment of Childcare Tasks</a:t>
              </a:r>
            </a:p>
          </p:txBody>
        </p:sp>
        <p:grpSp>
          <p:nvGrpSpPr>
            <p:cNvPr id="99" name="Group 98">
              <a:extLst>
                <a:ext uri="{FF2B5EF4-FFF2-40B4-BE49-F238E27FC236}">
                  <a16:creationId xmlns:a16="http://schemas.microsoft.com/office/drawing/2014/main" id="{1A8ED947-FED9-460F-A558-B48582D7974C}"/>
                </a:ext>
              </a:extLst>
            </p:cNvPr>
            <p:cNvGrpSpPr/>
            <p:nvPr/>
          </p:nvGrpSpPr>
          <p:grpSpPr>
            <a:xfrm>
              <a:off x="20168514" y="21191449"/>
              <a:ext cx="1761144" cy="850460"/>
              <a:chOff x="20471046" y="9070712"/>
              <a:chExt cx="2081609" cy="850460"/>
            </a:xfrm>
          </p:grpSpPr>
          <p:sp>
            <p:nvSpPr>
              <p:cNvPr id="100" name="Rectangle 99">
                <a:extLst>
                  <a:ext uri="{FF2B5EF4-FFF2-40B4-BE49-F238E27FC236}">
                    <a16:creationId xmlns:a16="http://schemas.microsoft.com/office/drawing/2014/main" id="{DE44797F-887B-4F32-827A-C89793C8C3D7}"/>
                  </a:ext>
                </a:extLst>
              </p:cNvPr>
              <p:cNvSpPr/>
              <p:nvPr/>
            </p:nvSpPr>
            <p:spPr>
              <a:xfrm>
                <a:off x="20471046" y="9210104"/>
                <a:ext cx="216158" cy="182880"/>
              </a:xfrm>
              <a:prstGeom prst="rect">
                <a:avLst/>
              </a:prstGeom>
              <a:solidFill>
                <a:srgbClr val="D4DEF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94B245CA-F611-4547-867A-D657F599C03B}"/>
                  </a:ext>
                </a:extLst>
              </p:cNvPr>
              <p:cNvSpPr/>
              <p:nvPr/>
            </p:nvSpPr>
            <p:spPr>
              <a:xfrm>
                <a:off x="20471046" y="9601132"/>
                <a:ext cx="216158" cy="182880"/>
              </a:xfrm>
              <a:prstGeom prst="rect">
                <a:avLst/>
              </a:prstGeom>
              <a:solidFill>
                <a:srgbClr val="678BE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extBox 101">
                <a:extLst>
                  <a:ext uri="{FF2B5EF4-FFF2-40B4-BE49-F238E27FC236}">
                    <a16:creationId xmlns:a16="http://schemas.microsoft.com/office/drawing/2014/main" id="{3B96368E-A3A0-43A4-8115-CF2E76DD428D}"/>
                  </a:ext>
                </a:extLst>
              </p:cNvPr>
              <p:cNvSpPr txBox="1"/>
              <p:nvPr/>
            </p:nvSpPr>
            <p:spPr>
              <a:xfrm>
                <a:off x="20617609" y="9070712"/>
                <a:ext cx="1935046" cy="461665"/>
              </a:xfrm>
              <a:prstGeom prst="rect">
                <a:avLst/>
              </a:prstGeom>
              <a:noFill/>
            </p:spPr>
            <p:txBody>
              <a:bodyPr wrap="square" rtlCol="0">
                <a:spAutoFit/>
              </a:bodyPr>
              <a:lstStyle/>
              <a:p>
                <a:pPr algn="ctr"/>
                <a:r>
                  <a:rPr lang="en-US" sz="2400" dirty="0">
                    <a:latin typeface="Century Gothic" panose="020B0502020202020204" pitchFamily="34" charset="0"/>
                  </a:rPr>
                  <a:t>Women</a:t>
                </a:r>
              </a:p>
            </p:txBody>
          </p:sp>
          <p:sp>
            <p:nvSpPr>
              <p:cNvPr id="103" name="TextBox 102">
                <a:extLst>
                  <a:ext uri="{FF2B5EF4-FFF2-40B4-BE49-F238E27FC236}">
                    <a16:creationId xmlns:a16="http://schemas.microsoft.com/office/drawing/2014/main" id="{C577D8A1-D445-42BC-ACAE-091A911D5237}"/>
                  </a:ext>
                </a:extLst>
              </p:cNvPr>
              <p:cNvSpPr txBox="1"/>
              <p:nvPr/>
            </p:nvSpPr>
            <p:spPr>
              <a:xfrm>
                <a:off x="20618315" y="9463972"/>
                <a:ext cx="1266951" cy="457200"/>
              </a:xfrm>
              <a:prstGeom prst="rect">
                <a:avLst/>
              </a:prstGeom>
              <a:noFill/>
            </p:spPr>
            <p:txBody>
              <a:bodyPr wrap="square" rtlCol="0">
                <a:spAutoFit/>
              </a:bodyPr>
              <a:lstStyle/>
              <a:p>
                <a:pPr algn="ctr"/>
                <a:r>
                  <a:rPr lang="en-US" sz="2400" dirty="0">
                    <a:latin typeface="Century Gothic" panose="020B0502020202020204" pitchFamily="34" charset="0"/>
                  </a:rPr>
                  <a:t>Men</a:t>
                </a:r>
              </a:p>
            </p:txBody>
          </p:sp>
        </p:grpSp>
      </p:grpSp>
      <p:grpSp>
        <p:nvGrpSpPr>
          <p:cNvPr id="66" name="Group 65">
            <a:extLst>
              <a:ext uri="{FF2B5EF4-FFF2-40B4-BE49-F238E27FC236}">
                <a16:creationId xmlns:a16="http://schemas.microsoft.com/office/drawing/2014/main" id="{BC6F7ECC-6273-4A58-AB71-0E1585F21E88}"/>
              </a:ext>
            </a:extLst>
          </p:cNvPr>
          <p:cNvGrpSpPr/>
          <p:nvPr/>
        </p:nvGrpSpPr>
        <p:grpSpPr>
          <a:xfrm>
            <a:off x="19466204" y="25764876"/>
            <a:ext cx="3241964" cy="1804567"/>
            <a:chOff x="19428104" y="25692868"/>
            <a:chExt cx="3241964" cy="1804567"/>
          </a:xfrm>
        </p:grpSpPr>
        <p:sp>
          <p:nvSpPr>
            <p:cNvPr id="46" name="TextBox 45">
              <a:extLst>
                <a:ext uri="{FF2B5EF4-FFF2-40B4-BE49-F238E27FC236}">
                  <a16:creationId xmlns:a16="http://schemas.microsoft.com/office/drawing/2014/main" id="{8BFC8CE9-EB90-47A8-811D-9EA968E8F19B}"/>
                </a:ext>
              </a:extLst>
            </p:cNvPr>
            <p:cNvSpPr txBox="1"/>
            <p:nvPr/>
          </p:nvSpPr>
          <p:spPr>
            <a:xfrm>
              <a:off x="19428104" y="25692868"/>
              <a:ext cx="3241964" cy="954107"/>
            </a:xfrm>
            <a:prstGeom prst="rect">
              <a:avLst/>
            </a:prstGeom>
            <a:noFill/>
          </p:spPr>
          <p:txBody>
            <a:bodyPr wrap="square" rtlCol="0">
              <a:spAutoFit/>
            </a:bodyPr>
            <a:lstStyle/>
            <a:p>
              <a:pPr algn="ctr"/>
              <a:r>
                <a:rPr lang="en-US" sz="2800" b="1" dirty="0">
                  <a:latin typeface="Century Gothic" panose="020B0502020202020204" pitchFamily="34" charset="0"/>
                </a:rPr>
                <a:t>Preferred Split of Childcare Tasks</a:t>
              </a:r>
            </a:p>
          </p:txBody>
        </p:sp>
        <p:grpSp>
          <p:nvGrpSpPr>
            <p:cNvPr id="104" name="Group 103">
              <a:extLst>
                <a:ext uri="{FF2B5EF4-FFF2-40B4-BE49-F238E27FC236}">
                  <a16:creationId xmlns:a16="http://schemas.microsoft.com/office/drawing/2014/main" id="{4F694BE2-B981-40FB-9962-9905FB740998}"/>
                </a:ext>
              </a:extLst>
            </p:cNvPr>
            <p:cNvGrpSpPr/>
            <p:nvPr/>
          </p:nvGrpSpPr>
          <p:grpSpPr>
            <a:xfrm>
              <a:off x="20168514" y="26646975"/>
              <a:ext cx="1761141" cy="850460"/>
              <a:chOff x="20471052" y="9070712"/>
              <a:chExt cx="2081606" cy="850460"/>
            </a:xfrm>
          </p:grpSpPr>
          <p:sp>
            <p:nvSpPr>
              <p:cNvPr id="105" name="Rectangle 104">
                <a:extLst>
                  <a:ext uri="{FF2B5EF4-FFF2-40B4-BE49-F238E27FC236}">
                    <a16:creationId xmlns:a16="http://schemas.microsoft.com/office/drawing/2014/main" id="{7B304073-8304-49BC-856A-560E474204C6}"/>
                  </a:ext>
                </a:extLst>
              </p:cNvPr>
              <p:cNvSpPr/>
              <p:nvPr/>
            </p:nvSpPr>
            <p:spPr>
              <a:xfrm>
                <a:off x="20471052" y="9210104"/>
                <a:ext cx="216158" cy="182880"/>
              </a:xfrm>
              <a:prstGeom prst="rect">
                <a:avLst/>
              </a:prstGeom>
              <a:solidFill>
                <a:srgbClr val="D4DEF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a:extLst>
                  <a:ext uri="{FF2B5EF4-FFF2-40B4-BE49-F238E27FC236}">
                    <a16:creationId xmlns:a16="http://schemas.microsoft.com/office/drawing/2014/main" id="{CAE3D191-85A9-4EF7-B066-449EDA21C29B}"/>
                  </a:ext>
                </a:extLst>
              </p:cNvPr>
              <p:cNvSpPr/>
              <p:nvPr/>
            </p:nvSpPr>
            <p:spPr>
              <a:xfrm>
                <a:off x="20471052" y="9601132"/>
                <a:ext cx="216158" cy="182880"/>
              </a:xfrm>
              <a:prstGeom prst="rect">
                <a:avLst/>
              </a:prstGeom>
              <a:solidFill>
                <a:srgbClr val="678BE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82FBCF2E-953F-461D-BBF7-81138148233E}"/>
                  </a:ext>
                </a:extLst>
              </p:cNvPr>
              <p:cNvSpPr txBox="1"/>
              <p:nvPr/>
            </p:nvSpPr>
            <p:spPr>
              <a:xfrm>
                <a:off x="20617612" y="9070712"/>
                <a:ext cx="1935046" cy="461665"/>
              </a:xfrm>
              <a:prstGeom prst="rect">
                <a:avLst/>
              </a:prstGeom>
              <a:noFill/>
            </p:spPr>
            <p:txBody>
              <a:bodyPr wrap="square" rtlCol="0">
                <a:spAutoFit/>
              </a:bodyPr>
              <a:lstStyle/>
              <a:p>
                <a:pPr algn="ctr"/>
                <a:r>
                  <a:rPr lang="en-US" sz="2400" dirty="0">
                    <a:latin typeface="Century Gothic" panose="020B0502020202020204" pitchFamily="34" charset="0"/>
                  </a:rPr>
                  <a:t>Women</a:t>
                </a:r>
              </a:p>
            </p:txBody>
          </p:sp>
          <p:sp>
            <p:nvSpPr>
              <p:cNvPr id="108" name="TextBox 107">
                <a:extLst>
                  <a:ext uri="{FF2B5EF4-FFF2-40B4-BE49-F238E27FC236}">
                    <a16:creationId xmlns:a16="http://schemas.microsoft.com/office/drawing/2014/main" id="{59148979-E96E-43D9-88A9-1234E5E848F7}"/>
                  </a:ext>
                </a:extLst>
              </p:cNvPr>
              <p:cNvSpPr txBox="1"/>
              <p:nvPr/>
            </p:nvSpPr>
            <p:spPr>
              <a:xfrm>
                <a:off x="20618315" y="9463972"/>
                <a:ext cx="1266951" cy="457200"/>
              </a:xfrm>
              <a:prstGeom prst="rect">
                <a:avLst/>
              </a:prstGeom>
              <a:noFill/>
            </p:spPr>
            <p:txBody>
              <a:bodyPr wrap="square" rtlCol="0">
                <a:spAutoFit/>
              </a:bodyPr>
              <a:lstStyle/>
              <a:p>
                <a:pPr algn="ctr"/>
                <a:r>
                  <a:rPr lang="en-US" sz="2400" dirty="0">
                    <a:latin typeface="Century Gothic" panose="020B0502020202020204" pitchFamily="34" charset="0"/>
                  </a:rPr>
                  <a:t>Men</a:t>
                </a:r>
              </a:p>
            </p:txBody>
          </p:sp>
        </p:grpSp>
      </p:grpSp>
      <p:grpSp>
        <p:nvGrpSpPr>
          <p:cNvPr id="64" name="Group 63">
            <a:extLst>
              <a:ext uri="{FF2B5EF4-FFF2-40B4-BE49-F238E27FC236}">
                <a16:creationId xmlns:a16="http://schemas.microsoft.com/office/drawing/2014/main" id="{1A7D0560-F3C8-49BA-B458-F6C734EAB82E}"/>
              </a:ext>
            </a:extLst>
          </p:cNvPr>
          <p:cNvGrpSpPr/>
          <p:nvPr/>
        </p:nvGrpSpPr>
        <p:grpSpPr>
          <a:xfrm>
            <a:off x="19311440" y="30320227"/>
            <a:ext cx="3551493" cy="1804567"/>
            <a:chOff x="19428104" y="30978865"/>
            <a:chExt cx="3241964" cy="1804567"/>
          </a:xfrm>
        </p:grpSpPr>
        <p:sp>
          <p:nvSpPr>
            <p:cNvPr id="47" name="TextBox 46">
              <a:extLst>
                <a:ext uri="{FF2B5EF4-FFF2-40B4-BE49-F238E27FC236}">
                  <a16:creationId xmlns:a16="http://schemas.microsoft.com/office/drawing/2014/main" id="{F2172B6F-6E1D-4292-AD71-BF94EA2ECD84}"/>
                </a:ext>
              </a:extLst>
            </p:cNvPr>
            <p:cNvSpPr txBox="1"/>
            <p:nvPr/>
          </p:nvSpPr>
          <p:spPr>
            <a:xfrm>
              <a:off x="19428104" y="30978865"/>
              <a:ext cx="3241964" cy="1384995"/>
            </a:xfrm>
            <a:prstGeom prst="rect">
              <a:avLst/>
            </a:prstGeom>
            <a:noFill/>
          </p:spPr>
          <p:txBody>
            <a:bodyPr wrap="square" rtlCol="0">
              <a:spAutoFit/>
            </a:bodyPr>
            <a:lstStyle/>
            <a:p>
              <a:pPr algn="ctr"/>
              <a:r>
                <a:rPr lang="en-US" sz="2800" b="1" dirty="0">
                  <a:latin typeface="Century Gothic" panose="020B0502020202020204" pitchFamily="34" charset="0"/>
                </a:rPr>
                <a:t>Preferred Work-Household Balance</a:t>
              </a:r>
            </a:p>
          </p:txBody>
        </p:sp>
        <p:grpSp>
          <p:nvGrpSpPr>
            <p:cNvPr id="109" name="Group 108">
              <a:extLst>
                <a:ext uri="{FF2B5EF4-FFF2-40B4-BE49-F238E27FC236}">
                  <a16:creationId xmlns:a16="http://schemas.microsoft.com/office/drawing/2014/main" id="{168D98CE-3518-4C54-B609-AC901EBCB4EA}"/>
                </a:ext>
              </a:extLst>
            </p:cNvPr>
            <p:cNvGrpSpPr/>
            <p:nvPr/>
          </p:nvGrpSpPr>
          <p:grpSpPr>
            <a:xfrm>
              <a:off x="20168514" y="31932972"/>
              <a:ext cx="1761144" cy="850460"/>
              <a:chOff x="20471046" y="9070712"/>
              <a:chExt cx="2081609" cy="850460"/>
            </a:xfrm>
          </p:grpSpPr>
          <p:sp>
            <p:nvSpPr>
              <p:cNvPr id="110" name="Rectangle 109">
                <a:extLst>
                  <a:ext uri="{FF2B5EF4-FFF2-40B4-BE49-F238E27FC236}">
                    <a16:creationId xmlns:a16="http://schemas.microsoft.com/office/drawing/2014/main" id="{D0367C0B-3EF0-4F5B-9724-EB59B80CCE65}"/>
                  </a:ext>
                </a:extLst>
              </p:cNvPr>
              <p:cNvSpPr/>
              <p:nvPr/>
            </p:nvSpPr>
            <p:spPr>
              <a:xfrm>
                <a:off x="20471046" y="9210104"/>
                <a:ext cx="216158" cy="182880"/>
              </a:xfrm>
              <a:prstGeom prst="rect">
                <a:avLst/>
              </a:prstGeom>
              <a:solidFill>
                <a:srgbClr val="D4DEF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a:extLst>
                  <a:ext uri="{FF2B5EF4-FFF2-40B4-BE49-F238E27FC236}">
                    <a16:creationId xmlns:a16="http://schemas.microsoft.com/office/drawing/2014/main" id="{7D660B89-7481-4D36-8CEC-6C7A06655BDE}"/>
                  </a:ext>
                </a:extLst>
              </p:cNvPr>
              <p:cNvSpPr/>
              <p:nvPr/>
            </p:nvSpPr>
            <p:spPr>
              <a:xfrm>
                <a:off x="20471046" y="9601132"/>
                <a:ext cx="216158" cy="182880"/>
              </a:xfrm>
              <a:prstGeom prst="rect">
                <a:avLst/>
              </a:prstGeom>
              <a:solidFill>
                <a:srgbClr val="678BE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TextBox 111">
                <a:extLst>
                  <a:ext uri="{FF2B5EF4-FFF2-40B4-BE49-F238E27FC236}">
                    <a16:creationId xmlns:a16="http://schemas.microsoft.com/office/drawing/2014/main" id="{BE6D43E6-A6C3-4238-A3B7-28612F30EECD}"/>
                  </a:ext>
                </a:extLst>
              </p:cNvPr>
              <p:cNvSpPr txBox="1"/>
              <p:nvPr/>
            </p:nvSpPr>
            <p:spPr>
              <a:xfrm>
                <a:off x="20617609" y="9070712"/>
                <a:ext cx="1935046" cy="461665"/>
              </a:xfrm>
              <a:prstGeom prst="rect">
                <a:avLst/>
              </a:prstGeom>
              <a:noFill/>
            </p:spPr>
            <p:txBody>
              <a:bodyPr wrap="square" rtlCol="0">
                <a:spAutoFit/>
              </a:bodyPr>
              <a:lstStyle/>
              <a:p>
                <a:pPr algn="ctr"/>
                <a:r>
                  <a:rPr lang="en-US" sz="2400" dirty="0">
                    <a:latin typeface="Century Gothic" panose="020B0502020202020204" pitchFamily="34" charset="0"/>
                  </a:rPr>
                  <a:t>Women</a:t>
                </a:r>
              </a:p>
            </p:txBody>
          </p:sp>
          <p:sp>
            <p:nvSpPr>
              <p:cNvPr id="113" name="TextBox 112">
                <a:extLst>
                  <a:ext uri="{FF2B5EF4-FFF2-40B4-BE49-F238E27FC236}">
                    <a16:creationId xmlns:a16="http://schemas.microsoft.com/office/drawing/2014/main" id="{8CB06281-2F2D-4607-9669-DA21FB89460C}"/>
                  </a:ext>
                </a:extLst>
              </p:cNvPr>
              <p:cNvSpPr txBox="1"/>
              <p:nvPr/>
            </p:nvSpPr>
            <p:spPr>
              <a:xfrm>
                <a:off x="20618315" y="9463972"/>
                <a:ext cx="1266951" cy="457200"/>
              </a:xfrm>
              <a:prstGeom prst="rect">
                <a:avLst/>
              </a:prstGeom>
              <a:noFill/>
            </p:spPr>
            <p:txBody>
              <a:bodyPr wrap="square" rtlCol="0">
                <a:spAutoFit/>
              </a:bodyPr>
              <a:lstStyle/>
              <a:p>
                <a:pPr algn="ctr"/>
                <a:r>
                  <a:rPr lang="en-US" sz="2400" dirty="0">
                    <a:latin typeface="Century Gothic" panose="020B0502020202020204" pitchFamily="34" charset="0"/>
                  </a:rPr>
                  <a:t>Men</a:t>
                </a:r>
              </a:p>
            </p:txBody>
          </p:sp>
        </p:grpSp>
      </p:grpSp>
      <p:sp>
        <p:nvSpPr>
          <p:cNvPr id="65" name="TextBox 64">
            <a:extLst>
              <a:ext uri="{FF2B5EF4-FFF2-40B4-BE49-F238E27FC236}">
                <a16:creationId xmlns:a16="http://schemas.microsoft.com/office/drawing/2014/main" id="{D07E966A-06B8-422F-805C-7A49ED94135E}"/>
              </a:ext>
            </a:extLst>
          </p:cNvPr>
          <p:cNvSpPr txBox="1"/>
          <p:nvPr/>
        </p:nvSpPr>
        <p:spPr>
          <a:xfrm>
            <a:off x="11730665" y="31995190"/>
            <a:ext cx="2062372" cy="830997"/>
          </a:xfrm>
          <a:prstGeom prst="rect">
            <a:avLst/>
          </a:prstGeom>
          <a:noFill/>
        </p:spPr>
        <p:txBody>
          <a:bodyPr wrap="square" rtlCol="0">
            <a:spAutoFit/>
          </a:bodyPr>
          <a:lstStyle/>
          <a:p>
            <a:pPr algn="ctr"/>
            <a:r>
              <a:rPr lang="en-US" sz="2400" dirty="0">
                <a:latin typeface="Century Gothic" panose="020B0502020202020204" pitchFamily="34" charset="0"/>
              </a:rPr>
              <a:t>Breadwinner</a:t>
            </a:r>
          </a:p>
          <a:p>
            <a:pPr algn="ctr"/>
            <a:endParaRPr lang="en-US" sz="2400" dirty="0">
              <a:latin typeface="Century Gothic" panose="020B0502020202020204" pitchFamily="34" charset="0"/>
            </a:endParaRPr>
          </a:p>
        </p:txBody>
      </p:sp>
      <p:sp>
        <p:nvSpPr>
          <p:cNvPr id="136" name="TextBox 135">
            <a:extLst>
              <a:ext uri="{FF2B5EF4-FFF2-40B4-BE49-F238E27FC236}">
                <a16:creationId xmlns:a16="http://schemas.microsoft.com/office/drawing/2014/main" id="{E0B126AC-BEA1-471D-A7A3-CD6A2D363FF2}"/>
              </a:ext>
            </a:extLst>
          </p:cNvPr>
          <p:cNvSpPr txBox="1"/>
          <p:nvPr/>
        </p:nvSpPr>
        <p:spPr>
          <a:xfrm>
            <a:off x="14876451" y="31995190"/>
            <a:ext cx="1236041" cy="830997"/>
          </a:xfrm>
          <a:prstGeom prst="rect">
            <a:avLst/>
          </a:prstGeom>
          <a:noFill/>
        </p:spPr>
        <p:txBody>
          <a:bodyPr wrap="square" rtlCol="0">
            <a:spAutoFit/>
          </a:bodyPr>
          <a:lstStyle/>
          <a:p>
            <a:pPr algn="ctr"/>
            <a:r>
              <a:rPr lang="en-US" sz="2400" dirty="0">
                <a:latin typeface="Century Gothic" panose="020B0502020202020204" pitchFamily="34" charset="0"/>
              </a:rPr>
              <a:t>Share Equally</a:t>
            </a:r>
          </a:p>
        </p:txBody>
      </p:sp>
      <p:sp>
        <p:nvSpPr>
          <p:cNvPr id="137" name="TextBox 136">
            <a:extLst>
              <a:ext uri="{FF2B5EF4-FFF2-40B4-BE49-F238E27FC236}">
                <a16:creationId xmlns:a16="http://schemas.microsoft.com/office/drawing/2014/main" id="{BBF58036-C370-4586-A283-BA9E8CDB2BB4}"/>
              </a:ext>
            </a:extLst>
          </p:cNvPr>
          <p:cNvSpPr txBox="1"/>
          <p:nvPr/>
        </p:nvSpPr>
        <p:spPr>
          <a:xfrm>
            <a:off x="17197539" y="31992518"/>
            <a:ext cx="2062372" cy="461665"/>
          </a:xfrm>
          <a:prstGeom prst="rect">
            <a:avLst/>
          </a:prstGeom>
          <a:noFill/>
        </p:spPr>
        <p:txBody>
          <a:bodyPr wrap="square" rtlCol="0">
            <a:spAutoFit/>
          </a:bodyPr>
          <a:lstStyle/>
          <a:p>
            <a:r>
              <a:rPr lang="en-US" sz="2400" dirty="0">
                <a:latin typeface="Century Gothic" panose="020B0502020202020204" pitchFamily="34" charset="0"/>
              </a:rPr>
              <a:t>Homemaker</a:t>
            </a:r>
          </a:p>
        </p:txBody>
      </p:sp>
      <p:sp>
        <p:nvSpPr>
          <p:cNvPr id="138" name="TextBox 137">
            <a:extLst>
              <a:ext uri="{FF2B5EF4-FFF2-40B4-BE49-F238E27FC236}">
                <a16:creationId xmlns:a16="http://schemas.microsoft.com/office/drawing/2014/main" id="{DBF09A58-71DD-4C2D-8488-4048324D3D24}"/>
              </a:ext>
            </a:extLst>
          </p:cNvPr>
          <p:cNvSpPr txBox="1"/>
          <p:nvPr/>
        </p:nvSpPr>
        <p:spPr>
          <a:xfrm>
            <a:off x="13628523" y="31987634"/>
            <a:ext cx="1492909" cy="830997"/>
          </a:xfrm>
          <a:prstGeom prst="rect">
            <a:avLst/>
          </a:prstGeom>
          <a:noFill/>
        </p:spPr>
        <p:txBody>
          <a:bodyPr wrap="square" rtlCol="0">
            <a:spAutoFit/>
          </a:bodyPr>
          <a:lstStyle/>
          <a:p>
            <a:pPr algn="ctr"/>
            <a:r>
              <a:rPr lang="en-US" sz="2400" dirty="0">
                <a:latin typeface="Century Gothic" panose="020B0502020202020204" pitchFamily="34" charset="0"/>
              </a:rPr>
              <a:t>…………</a:t>
            </a:r>
          </a:p>
          <a:p>
            <a:pPr algn="ctr"/>
            <a:endParaRPr lang="en-US" sz="2400" dirty="0">
              <a:latin typeface="Century Gothic" panose="020B0502020202020204" pitchFamily="34" charset="0"/>
            </a:endParaRPr>
          </a:p>
        </p:txBody>
      </p:sp>
      <p:sp>
        <p:nvSpPr>
          <p:cNvPr id="139" name="TextBox 138">
            <a:extLst>
              <a:ext uri="{FF2B5EF4-FFF2-40B4-BE49-F238E27FC236}">
                <a16:creationId xmlns:a16="http://schemas.microsoft.com/office/drawing/2014/main" id="{D6003CF3-0926-4656-8AB6-7A1A98FF0BE2}"/>
              </a:ext>
            </a:extLst>
          </p:cNvPr>
          <p:cNvSpPr txBox="1"/>
          <p:nvPr/>
        </p:nvSpPr>
        <p:spPr>
          <a:xfrm>
            <a:off x="15881108" y="31987634"/>
            <a:ext cx="1492909" cy="830997"/>
          </a:xfrm>
          <a:prstGeom prst="rect">
            <a:avLst/>
          </a:prstGeom>
          <a:noFill/>
        </p:spPr>
        <p:txBody>
          <a:bodyPr wrap="square" rtlCol="0">
            <a:spAutoFit/>
          </a:bodyPr>
          <a:lstStyle/>
          <a:p>
            <a:pPr algn="ctr"/>
            <a:r>
              <a:rPr lang="en-US" sz="2400" dirty="0">
                <a:latin typeface="Century Gothic" panose="020B0502020202020204" pitchFamily="34" charset="0"/>
              </a:rPr>
              <a:t>…………</a:t>
            </a:r>
          </a:p>
          <a:p>
            <a:pPr algn="ctr"/>
            <a:endParaRPr lang="en-US" sz="2400" dirty="0">
              <a:latin typeface="Century Gothic" panose="020B0502020202020204" pitchFamily="34" charset="0"/>
            </a:endParaRPr>
          </a:p>
        </p:txBody>
      </p:sp>
      <p:sp>
        <p:nvSpPr>
          <p:cNvPr id="140" name="TextBox 139">
            <a:extLst>
              <a:ext uri="{FF2B5EF4-FFF2-40B4-BE49-F238E27FC236}">
                <a16:creationId xmlns:a16="http://schemas.microsoft.com/office/drawing/2014/main" id="{1DD3DD22-E910-420F-ADA3-AB08C8F6D58E}"/>
              </a:ext>
            </a:extLst>
          </p:cNvPr>
          <p:cNvSpPr txBox="1"/>
          <p:nvPr/>
        </p:nvSpPr>
        <p:spPr>
          <a:xfrm>
            <a:off x="24983724" y="31995190"/>
            <a:ext cx="2062372" cy="830997"/>
          </a:xfrm>
          <a:prstGeom prst="rect">
            <a:avLst/>
          </a:prstGeom>
          <a:noFill/>
        </p:spPr>
        <p:txBody>
          <a:bodyPr wrap="square" rtlCol="0">
            <a:spAutoFit/>
          </a:bodyPr>
          <a:lstStyle/>
          <a:p>
            <a:pPr algn="ctr"/>
            <a:r>
              <a:rPr lang="en-US" sz="2400" dirty="0">
                <a:latin typeface="Century Gothic" panose="020B0502020202020204" pitchFamily="34" charset="0"/>
              </a:rPr>
              <a:t>Breadwinner</a:t>
            </a:r>
          </a:p>
          <a:p>
            <a:pPr algn="ctr"/>
            <a:endParaRPr lang="en-US" sz="2400" dirty="0">
              <a:latin typeface="Century Gothic" panose="020B0502020202020204" pitchFamily="34" charset="0"/>
            </a:endParaRPr>
          </a:p>
        </p:txBody>
      </p:sp>
      <p:sp>
        <p:nvSpPr>
          <p:cNvPr id="141" name="TextBox 140">
            <a:extLst>
              <a:ext uri="{FF2B5EF4-FFF2-40B4-BE49-F238E27FC236}">
                <a16:creationId xmlns:a16="http://schemas.microsoft.com/office/drawing/2014/main" id="{7229BA89-2737-4E05-831C-E288CA0DDD57}"/>
              </a:ext>
            </a:extLst>
          </p:cNvPr>
          <p:cNvSpPr txBox="1"/>
          <p:nvPr/>
        </p:nvSpPr>
        <p:spPr>
          <a:xfrm>
            <a:off x="28129510" y="31995190"/>
            <a:ext cx="1236041" cy="830997"/>
          </a:xfrm>
          <a:prstGeom prst="rect">
            <a:avLst/>
          </a:prstGeom>
          <a:noFill/>
        </p:spPr>
        <p:txBody>
          <a:bodyPr wrap="square" rtlCol="0">
            <a:spAutoFit/>
          </a:bodyPr>
          <a:lstStyle/>
          <a:p>
            <a:pPr algn="ctr"/>
            <a:r>
              <a:rPr lang="en-US" sz="2400" dirty="0">
                <a:latin typeface="Century Gothic" panose="020B0502020202020204" pitchFamily="34" charset="0"/>
              </a:rPr>
              <a:t>Share Equally</a:t>
            </a:r>
          </a:p>
        </p:txBody>
      </p:sp>
      <p:sp>
        <p:nvSpPr>
          <p:cNvPr id="142" name="TextBox 141">
            <a:extLst>
              <a:ext uri="{FF2B5EF4-FFF2-40B4-BE49-F238E27FC236}">
                <a16:creationId xmlns:a16="http://schemas.microsoft.com/office/drawing/2014/main" id="{A0256425-FAEE-4B1A-85A3-825D47E2A2DE}"/>
              </a:ext>
            </a:extLst>
          </p:cNvPr>
          <p:cNvSpPr txBox="1"/>
          <p:nvPr/>
        </p:nvSpPr>
        <p:spPr>
          <a:xfrm>
            <a:off x="30450598" y="31992518"/>
            <a:ext cx="2062372" cy="461665"/>
          </a:xfrm>
          <a:prstGeom prst="rect">
            <a:avLst/>
          </a:prstGeom>
          <a:noFill/>
        </p:spPr>
        <p:txBody>
          <a:bodyPr wrap="square" rtlCol="0">
            <a:spAutoFit/>
          </a:bodyPr>
          <a:lstStyle/>
          <a:p>
            <a:r>
              <a:rPr lang="en-US" sz="2400" dirty="0">
                <a:latin typeface="Century Gothic" panose="020B0502020202020204" pitchFamily="34" charset="0"/>
              </a:rPr>
              <a:t>Homemaker</a:t>
            </a:r>
          </a:p>
        </p:txBody>
      </p:sp>
      <p:sp>
        <p:nvSpPr>
          <p:cNvPr id="143" name="TextBox 142">
            <a:extLst>
              <a:ext uri="{FF2B5EF4-FFF2-40B4-BE49-F238E27FC236}">
                <a16:creationId xmlns:a16="http://schemas.microsoft.com/office/drawing/2014/main" id="{570A3BA1-558A-4313-9F47-E1DF28241B04}"/>
              </a:ext>
            </a:extLst>
          </p:cNvPr>
          <p:cNvSpPr txBox="1"/>
          <p:nvPr/>
        </p:nvSpPr>
        <p:spPr>
          <a:xfrm>
            <a:off x="26881582" y="31987634"/>
            <a:ext cx="1492909" cy="830997"/>
          </a:xfrm>
          <a:prstGeom prst="rect">
            <a:avLst/>
          </a:prstGeom>
          <a:noFill/>
        </p:spPr>
        <p:txBody>
          <a:bodyPr wrap="square" rtlCol="0">
            <a:spAutoFit/>
          </a:bodyPr>
          <a:lstStyle/>
          <a:p>
            <a:pPr algn="ctr"/>
            <a:r>
              <a:rPr lang="en-US" sz="2400" dirty="0">
                <a:latin typeface="Century Gothic" panose="020B0502020202020204" pitchFamily="34" charset="0"/>
              </a:rPr>
              <a:t>…………</a:t>
            </a:r>
          </a:p>
          <a:p>
            <a:pPr algn="ctr"/>
            <a:endParaRPr lang="en-US" sz="2400" dirty="0">
              <a:latin typeface="Century Gothic" panose="020B0502020202020204" pitchFamily="34" charset="0"/>
            </a:endParaRPr>
          </a:p>
        </p:txBody>
      </p:sp>
      <p:sp>
        <p:nvSpPr>
          <p:cNvPr id="144" name="TextBox 143">
            <a:extLst>
              <a:ext uri="{FF2B5EF4-FFF2-40B4-BE49-F238E27FC236}">
                <a16:creationId xmlns:a16="http://schemas.microsoft.com/office/drawing/2014/main" id="{6DD3EE3C-448B-4CFE-9B78-3EADBDB36D45}"/>
              </a:ext>
            </a:extLst>
          </p:cNvPr>
          <p:cNvSpPr txBox="1"/>
          <p:nvPr/>
        </p:nvSpPr>
        <p:spPr>
          <a:xfrm>
            <a:off x="29134167" y="31987634"/>
            <a:ext cx="1492909" cy="830997"/>
          </a:xfrm>
          <a:prstGeom prst="rect">
            <a:avLst/>
          </a:prstGeom>
          <a:noFill/>
        </p:spPr>
        <p:txBody>
          <a:bodyPr wrap="square" rtlCol="0">
            <a:spAutoFit/>
          </a:bodyPr>
          <a:lstStyle/>
          <a:p>
            <a:pPr algn="ctr"/>
            <a:r>
              <a:rPr lang="en-US" sz="2400" dirty="0">
                <a:latin typeface="Century Gothic" panose="020B0502020202020204" pitchFamily="34" charset="0"/>
              </a:rPr>
              <a:t>…………</a:t>
            </a:r>
          </a:p>
          <a:p>
            <a:pPr algn="ctr"/>
            <a:endParaRPr lang="en-US" sz="2400" dirty="0">
              <a:latin typeface="Century Gothic" panose="020B0502020202020204" pitchFamily="34" charset="0"/>
            </a:endParaRPr>
          </a:p>
        </p:txBody>
      </p:sp>
      <p:sp>
        <p:nvSpPr>
          <p:cNvPr id="67" name="TextBox 66">
            <a:extLst>
              <a:ext uri="{FF2B5EF4-FFF2-40B4-BE49-F238E27FC236}">
                <a16:creationId xmlns:a16="http://schemas.microsoft.com/office/drawing/2014/main" id="{26164E98-C521-4477-8734-9FE1BF0FC910}"/>
              </a:ext>
            </a:extLst>
          </p:cNvPr>
          <p:cNvSpPr txBox="1"/>
          <p:nvPr/>
        </p:nvSpPr>
        <p:spPr>
          <a:xfrm>
            <a:off x="10435953" y="32928560"/>
            <a:ext cx="21302466" cy="825802"/>
          </a:xfrm>
          <a:prstGeom prst="rect">
            <a:avLst/>
          </a:prstGeom>
          <a:noFill/>
        </p:spPr>
        <p:txBody>
          <a:bodyPr wrap="square" rtlCol="0">
            <a:spAutoFit/>
          </a:bodyPr>
          <a:lstStyle/>
          <a:p>
            <a:pPr algn="ctr"/>
            <a:r>
              <a:rPr lang="en-US" sz="2400" i="1" dirty="0">
                <a:latin typeface="Century Gothic" panose="020B0502020202020204" pitchFamily="34" charset="0"/>
              </a:rPr>
              <a:t>Note. </a:t>
            </a:r>
            <a:r>
              <a:rPr lang="en-US" sz="2400" dirty="0">
                <a:latin typeface="Century Gothic" panose="020B0502020202020204" pitchFamily="34" charset="0"/>
              </a:rPr>
              <a:t>All error bars represent ± 2 </a:t>
            </a:r>
            <a:r>
              <a:rPr lang="en-US" sz="2400" i="1" dirty="0">
                <a:latin typeface="Century Gothic" panose="020B0502020202020204" pitchFamily="34" charset="0"/>
              </a:rPr>
              <a:t>SEM. </a:t>
            </a:r>
            <a:r>
              <a:rPr lang="en-US" sz="2400" dirty="0">
                <a:latin typeface="Century Gothic" panose="020B0502020202020204" pitchFamily="34" charset="0"/>
              </a:rPr>
              <a:t>Household and childcare tasks are ordered from high to low based on enjoyment scores from female alumni. For a breakdown of activities and internal reliability coefficients for each category, please see the supplementary handout.</a:t>
            </a:r>
            <a:r>
              <a:rPr lang="en-US" sz="2400" i="1" dirty="0">
                <a:latin typeface="Century Gothic" panose="020B0502020202020204" pitchFamily="34" charset="0"/>
              </a:rPr>
              <a:t> </a:t>
            </a:r>
          </a:p>
        </p:txBody>
      </p:sp>
      <p:sp>
        <p:nvSpPr>
          <p:cNvPr id="126" name="TextBox 125">
            <a:extLst>
              <a:ext uri="{FF2B5EF4-FFF2-40B4-BE49-F238E27FC236}">
                <a16:creationId xmlns:a16="http://schemas.microsoft.com/office/drawing/2014/main" id="{686AC131-57E5-4128-8069-791C71B38CB6}"/>
              </a:ext>
            </a:extLst>
          </p:cNvPr>
          <p:cNvSpPr txBox="1"/>
          <p:nvPr/>
        </p:nvSpPr>
        <p:spPr>
          <a:xfrm>
            <a:off x="13404613" y="22912775"/>
            <a:ext cx="1645920" cy="830997"/>
          </a:xfrm>
          <a:prstGeom prst="rect">
            <a:avLst/>
          </a:prstGeom>
          <a:noFill/>
        </p:spPr>
        <p:txBody>
          <a:bodyPr wrap="square" rtlCol="0">
            <a:spAutoFit/>
          </a:bodyPr>
          <a:lstStyle/>
          <a:p>
            <a:pPr algn="ctr"/>
            <a:r>
              <a:rPr lang="en-US" sz="2400" dirty="0">
                <a:latin typeface="Century Gothic" panose="020B0502020202020204" pitchFamily="34" charset="0"/>
              </a:rPr>
              <a:t>I’m Going</a:t>
            </a:r>
          </a:p>
          <a:p>
            <a:pPr algn="ctr"/>
            <a:r>
              <a:rPr lang="en-US" sz="2400" dirty="0">
                <a:latin typeface="Century Gothic" panose="020B0502020202020204" pitchFamily="34" charset="0"/>
              </a:rPr>
              <a:t>to Hate It</a:t>
            </a:r>
          </a:p>
        </p:txBody>
      </p:sp>
      <p:sp>
        <p:nvSpPr>
          <p:cNvPr id="127" name="TextBox 126">
            <a:extLst>
              <a:ext uri="{FF2B5EF4-FFF2-40B4-BE49-F238E27FC236}">
                <a16:creationId xmlns:a16="http://schemas.microsoft.com/office/drawing/2014/main" id="{EBF74DFA-7EBE-4701-9B5E-6606BDB3B8B2}"/>
              </a:ext>
            </a:extLst>
          </p:cNvPr>
          <p:cNvSpPr txBox="1"/>
          <p:nvPr/>
        </p:nvSpPr>
        <p:spPr>
          <a:xfrm>
            <a:off x="17492163" y="22912775"/>
            <a:ext cx="1645920" cy="830997"/>
          </a:xfrm>
          <a:prstGeom prst="rect">
            <a:avLst/>
          </a:prstGeom>
          <a:noFill/>
        </p:spPr>
        <p:txBody>
          <a:bodyPr wrap="square" rtlCol="0">
            <a:spAutoFit/>
          </a:bodyPr>
          <a:lstStyle/>
          <a:p>
            <a:pPr algn="ctr"/>
            <a:r>
              <a:rPr lang="en-US" sz="2400" dirty="0">
                <a:latin typeface="Century Gothic" panose="020B0502020202020204" pitchFamily="34" charset="0"/>
              </a:rPr>
              <a:t>I’m Going</a:t>
            </a:r>
          </a:p>
          <a:p>
            <a:pPr algn="ctr"/>
            <a:r>
              <a:rPr lang="en-US" sz="2400" dirty="0">
                <a:latin typeface="Century Gothic" panose="020B0502020202020204" pitchFamily="34" charset="0"/>
              </a:rPr>
              <a:t>to Love It</a:t>
            </a:r>
          </a:p>
        </p:txBody>
      </p:sp>
      <p:sp>
        <p:nvSpPr>
          <p:cNvPr id="128" name="TextBox 127">
            <a:extLst>
              <a:ext uri="{FF2B5EF4-FFF2-40B4-BE49-F238E27FC236}">
                <a16:creationId xmlns:a16="http://schemas.microsoft.com/office/drawing/2014/main" id="{67D6F5EC-99FD-4741-AE22-67CD3A3547D8}"/>
              </a:ext>
            </a:extLst>
          </p:cNvPr>
          <p:cNvSpPr txBox="1"/>
          <p:nvPr/>
        </p:nvSpPr>
        <p:spPr>
          <a:xfrm>
            <a:off x="15638092" y="22912775"/>
            <a:ext cx="1280160" cy="830997"/>
          </a:xfrm>
          <a:prstGeom prst="rect">
            <a:avLst/>
          </a:prstGeom>
          <a:noFill/>
        </p:spPr>
        <p:txBody>
          <a:bodyPr wrap="square" rtlCol="0">
            <a:spAutoFit/>
          </a:bodyPr>
          <a:lstStyle/>
          <a:p>
            <a:pPr algn="ctr"/>
            <a:r>
              <a:rPr lang="en-US" sz="2400" dirty="0">
                <a:latin typeface="Century Gothic" panose="020B0502020202020204" pitchFamily="34" charset="0"/>
              </a:rPr>
              <a:t>I’m</a:t>
            </a:r>
          </a:p>
          <a:p>
            <a:pPr algn="ctr"/>
            <a:r>
              <a:rPr lang="en-US" sz="2400" dirty="0">
                <a:latin typeface="Century Gothic" panose="020B0502020202020204" pitchFamily="34" charset="0"/>
              </a:rPr>
              <a:t>Neutral</a:t>
            </a:r>
          </a:p>
        </p:txBody>
      </p:sp>
      <p:sp>
        <p:nvSpPr>
          <p:cNvPr id="129" name="TextBox 128">
            <a:extLst>
              <a:ext uri="{FF2B5EF4-FFF2-40B4-BE49-F238E27FC236}">
                <a16:creationId xmlns:a16="http://schemas.microsoft.com/office/drawing/2014/main" id="{3F0E4331-0806-471E-B14D-9EEEBE07EA8D}"/>
              </a:ext>
            </a:extLst>
          </p:cNvPr>
          <p:cNvSpPr txBox="1"/>
          <p:nvPr/>
        </p:nvSpPr>
        <p:spPr>
          <a:xfrm>
            <a:off x="14860011" y="22912775"/>
            <a:ext cx="1280160" cy="830997"/>
          </a:xfrm>
          <a:prstGeom prst="rect">
            <a:avLst/>
          </a:prstGeom>
          <a:noFill/>
        </p:spPr>
        <p:txBody>
          <a:bodyPr wrap="square" rtlCol="0">
            <a:spAutoFit/>
          </a:bodyPr>
          <a:lstStyle/>
          <a:p>
            <a:pPr algn="ctr"/>
            <a:r>
              <a:rPr lang="en-US" sz="2400" dirty="0">
                <a:latin typeface="Century Gothic" panose="020B0502020202020204" pitchFamily="34" charset="0"/>
              </a:rPr>
              <a:t>………</a:t>
            </a:r>
          </a:p>
          <a:p>
            <a:pPr algn="ctr"/>
            <a:endParaRPr lang="en-US" sz="2400" dirty="0">
              <a:latin typeface="Century Gothic" panose="020B0502020202020204" pitchFamily="34" charset="0"/>
            </a:endParaRPr>
          </a:p>
        </p:txBody>
      </p:sp>
      <p:sp>
        <p:nvSpPr>
          <p:cNvPr id="130" name="TextBox 129">
            <a:extLst>
              <a:ext uri="{FF2B5EF4-FFF2-40B4-BE49-F238E27FC236}">
                <a16:creationId xmlns:a16="http://schemas.microsoft.com/office/drawing/2014/main" id="{D0201F38-EB22-47AC-B7F4-FF66E089BD10}"/>
              </a:ext>
            </a:extLst>
          </p:cNvPr>
          <p:cNvSpPr txBox="1"/>
          <p:nvPr/>
        </p:nvSpPr>
        <p:spPr>
          <a:xfrm>
            <a:off x="16404821" y="22912775"/>
            <a:ext cx="1280160" cy="830997"/>
          </a:xfrm>
          <a:prstGeom prst="rect">
            <a:avLst/>
          </a:prstGeom>
          <a:noFill/>
        </p:spPr>
        <p:txBody>
          <a:bodyPr wrap="square" rtlCol="0">
            <a:spAutoFit/>
          </a:bodyPr>
          <a:lstStyle/>
          <a:p>
            <a:pPr algn="ctr"/>
            <a:r>
              <a:rPr lang="en-US" sz="2400" dirty="0">
                <a:latin typeface="Century Gothic" panose="020B0502020202020204" pitchFamily="34" charset="0"/>
              </a:rPr>
              <a:t>………</a:t>
            </a:r>
          </a:p>
          <a:p>
            <a:pPr algn="ctr"/>
            <a:endParaRPr lang="en-US" sz="2400" dirty="0">
              <a:latin typeface="Century Gothic" panose="020B0502020202020204" pitchFamily="34" charset="0"/>
            </a:endParaRPr>
          </a:p>
        </p:txBody>
      </p:sp>
      <p:sp>
        <p:nvSpPr>
          <p:cNvPr id="146" name="TextBox 145">
            <a:extLst>
              <a:ext uri="{FF2B5EF4-FFF2-40B4-BE49-F238E27FC236}">
                <a16:creationId xmlns:a16="http://schemas.microsoft.com/office/drawing/2014/main" id="{C2C5A129-76C0-4423-BED0-C67F5034E6EF}"/>
              </a:ext>
            </a:extLst>
          </p:cNvPr>
          <p:cNvSpPr txBox="1"/>
          <p:nvPr/>
        </p:nvSpPr>
        <p:spPr>
          <a:xfrm>
            <a:off x="13612918" y="29268112"/>
            <a:ext cx="1213997" cy="830997"/>
          </a:xfrm>
          <a:prstGeom prst="rect">
            <a:avLst/>
          </a:prstGeom>
          <a:noFill/>
        </p:spPr>
        <p:txBody>
          <a:bodyPr wrap="square" rtlCol="0">
            <a:spAutoFit/>
          </a:bodyPr>
          <a:lstStyle/>
          <a:p>
            <a:pPr algn="ctr"/>
            <a:r>
              <a:rPr lang="en-US" sz="2400" dirty="0">
                <a:latin typeface="Century Gothic" panose="020B0502020202020204" pitchFamily="34" charset="0"/>
              </a:rPr>
              <a:t>Always</a:t>
            </a:r>
          </a:p>
          <a:p>
            <a:pPr algn="ctr"/>
            <a:r>
              <a:rPr lang="en-US" sz="2400" dirty="0">
                <a:latin typeface="Century Gothic" panose="020B0502020202020204" pitchFamily="34" charset="0"/>
              </a:rPr>
              <a:t>Me</a:t>
            </a:r>
          </a:p>
        </p:txBody>
      </p:sp>
      <p:sp>
        <p:nvSpPr>
          <p:cNvPr id="147" name="TextBox 146">
            <a:extLst>
              <a:ext uri="{FF2B5EF4-FFF2-40B4-BE49-F238E27FC236}">
                <a16:creationId xmlns:a16="http://schemas.microsoft.com/office/drawing/2014/main" id="{2B33812F-557E-4D86-A1CC-FAC67F56738D}"/>
              </a:ext>
            </a:extLst>
          </p:cNvPr>
          <p:cNvSpPr txBox="1"/>
          <p:nvPr/>
        </p:nvSpPr>
        <p:spPr>
          <a:xfrm>
            <a:off x="15548413" y="29268112"/>
            <a:ext cx="1360944" cy="830997"/>
          </a:xfrm>
          <a:prstGeom prst="rect">
            <a:avLst/>
          </a:prstGeom>
          <a:noFill/>
        </p:spPr>
        <p:txBody>
          <a:bodyPr wrap="square" rtlCol="0">
            <a:spAutoFit/>
          </a:bodyPr>
          <a:lstStyle/>
          <a:p>
            <a:pPr algn="ctr"/>
            <a:r>
              <a:rPr lang="en-US" sz="2400" dirty="0">
                <a:latin typeface="Century Gothic" panose="020B0502020202020204" pitchFamily="34" charset="0"/>
              </a:rPr>
              <a:t>Both</a:t>
            </a:r>
          </a:p>
          <a:p>
            <a:pPr algn="ctr"/>
            <a:r>
              <a:rPr lang="en-US" sz="2400" dirty="0">
                <a:latin typeface="Century Gothic" panose="020B0502020202020204" pitchFamily="34" charset="0"/>
              </a:rPr>
              <a:t>Equally</a:t>
            </a:r>
          </a:p>
        </p:txBody>
      </p:sp>
      <p:sp>
        <p:nvSpPr>
          <p:cNvPr id="148" name="TextBox 147">
            <a:extLst>
              <a:ext uri="{FF2B5EF4-FFF2-40B4-BE49-F238E27FC236}">
                <a16:creationId xmlns:a16="http://schemas.microsoft.com/office/drawing/2014/main" id="{B5D1A4AB-8A44-47B5-9DA2-B27C10771DD2}"/>
              </a:ext>
            </a:extLst>
          </p:cNvPr>
          <p:cNvSpPr txBox="1"/>
          <p:nvPr/>
        </p:nvSpPr>
        <p:spPr>
          <a:xfrm>
            <a:off x="17296912" y="29268112"/>
            <a:ext cx="1841698" cy="830997"/>
          </a:xfrm>
          <a:prstGeom prst="rect">
            <a:avLst/>
          </a:prstGeom>
          <a:noFill/>
        </p:spPr>
        <p:txBody>
          <a:bodyPr wrap="square" rtlCol="0">
            <a:spAutoFit/>
          </a:bodyPr>
          <a:lstStyle/>
          <a:p>
            <a:pPr algn="ctr"/>
            <a:r>
              <a:rPr lang="en-US" sz="2400" dirty="0">
                <a:latin typeface="Century Gothic" panose="020B0502020202020204" pitchFamily="34" charset="0"/>
              </a:rPr>
              <a:t>Always</a:t>
            </a:r>
          </a:p>
          <a:p>
            <a:pPr algn="ctr"/>
            <a:r>
              <a:rPr lang="en-US" sz="2400" dirty="0">
                <a:latin typeface="Century Gothic" panose="020B0502020202020204" pitchFamily="34" charset="0"/>
              </a:rPr>
              <a:t>My Partner</a:t>
            </a:r>
          </a:p>
        </p:txBody>
      </p:sp>
      <p:sp>
        <p:nvSpPr>
          <p:cNvPr id="149" name="TextBox 148">
            <a:extLst>
              <a:ext uri="{FF2B5EF4-FFF2-40B4-BE49-F238E27FC236}">
                <a16:creationId xmlns:a16="http://schemas.microsoft.com/office/drawing/2014/main" id="{E3848429-7397-4505-B658-5EC6918C83A0}"/>
              </a:ext>
            </a:extLst>
          </p:cNvPr>
          <p:cNvSpPr txBox="1"/>
          <p:nvPr/>
        </p:nvSpPr>
        <p:spPr>
          <a:xfrm>
            <a:off x="14669788" y="29268112"/>
            <a:ext cx="1280160" cy="830997"/>
          </a:xfrm>
          <a:prstGeom prst="rect">
            <a:avLst/>
          </a:prstGeom>
          <a:noFill/>
        </p:spPr>
        <p:txBody>
          <a:bodyPr wrap="square" rtlCol="0">
            <a:spAutoFit/>
          </a:bodyPr>
          <a:lstStyle/>
          <a:p>
            <a:pPr algn="ctr"/>
            <a:r>
              <a:rPr lang="en-US" sz="2400" dirty="0">
                <a:latin typeface="Century Gothic" panose="020B0502020202020204" pitchFamily="34" charset="0"/>
              </a:rPr>
              <a:t>…….….</a:t>
            </a:r>
          </a:p>
        </p:txBody>
      </p:sp>
      <p:sp>
        <p:nvSpPr>
          <p:cNvPr id="150" name="TextBox 149">
            <a:extLst>
              <a:ext uri="{FF2B5EF4-FFF2-40B4-BE49-F238E27FC236}">
                <a16:creationId xmlns:a16="http://schemas.microsoft.com/office/drawing/2014/main" id="{ED5BDF2F-A913-4F7A-A634-B1750F674D4C}"/>
              </a:ext>
            </a:extLst>
          </p:cNvPr>
          <p:cNvSpPr txBox="1"/>
          <p:nvPr/>
        </p:nvSpPr>
        <p:spPr>
          <a:xfrm>
            <a:off x="16484100" y="29268112"/>
            <a:ext cx="1280160" cy="830997"/>
          </a:xfrm>
          <a:prstGeom prst="rect">
            <a:avLst/>
          </a:prstGeom>
          <a:noFill/>
        </p:spPr>
        <p:txBody>
          <a:bodyPr wrap="square" rtlCol="0">
            <a:spAutoFit/>
          </a:bodyPr>
          <a:lstStyle/>
          <a:p>
            <a:pPr algn="ctr"/>
            <a:r>
              <a:rPr lang="en-US" sz="2400" dirty="0">
                <a:latin typeface="Century Gothic" panose="020B0502020202020204" pitchFamily="34" charset="0"/>
              </a:rPr>
              <a:t>…….….</a:t>
            </a:r>
          </a:p>
        </p:txBody>
      </p:sp>
      <p:sp>
        <p:nvSpPr>
          <p:cNvPr id="157" name="TextBox 156">
            <a:extLst>
              <a:ext uri="{FF2B5EF4-FFF2-40B4-BE49-F238E27FC236}">
                <a16:creationId xmlns:a16="http://schemas.microsoft.com/office/drawing/2014/main" id="{05C39F69-4243-40D0-9DB4-F4042AEEA919}"/>
              </a:ext>
            </a:extLst>
          </p:cNvPr>
          <p:cNvSpPr txBox="1"/>
          <p:nvPr/>
        </p:nvSpPr>
        <p:spPr>
          <a:xfrm>
            <a:off x="26885389" y="22917776"/>
            <a:ext cx="1188720" cy="830997"/>
          </a:xfrm>
          <a:prstGeom prst="rect">
            <a:avLst/>
          </a:prstGeom>
          <a:noFill/>
        </p:spPr>
        <p:txBody>
          <a:bodyPr wrap="square" rtlCol="0">
            <a:spAutoFit/>
          </a:bodyPr>
          <a:lstStyle/>
          <a:p>
            <a:pPr algn="ctr"/>
            <a:r>
              <a:rPr lang="en-US" sz="2400" dirty="0">
                <a:latin typeface="Century Gothic" panose="020B0502020202020204" pitchFamily="34" charset="0"/>
              </a:rPr>
              <a:t>I</a:t>
            </a:r>
          </a:p>
          <a:p>
            <a:pPr algn="ctr"/>
            <a:r>
              <a:rPr lang="en-US" sz="2400" dirty="0">
                <a:latin typeface="Century Gothic" panose="020B0502020202020204" pitchFamily="34" charset="0"/>
              </a:rPr>
              <a:t>Hate It</a:t>
            </a:r>
          </a:p>
        </p:txBody>
      </p:sp>
      <p:sp>
        <p:nvSpPr>
          <p:cNvPr id="158" name="TextBox 157">
            <a:extLst>
              <a:ext uri="{FF2B5EF4-FFF2-40B4-BE49-F238E27FC236}">
                <a16:creationId xmlns:a16="http://schemas.microsoft.com/office/drawing/2014/main" id="{74D3F530-609F-4BAB-85B9-AE2E2371CCD5}"/>
              </a:ext>
            </a:extLst>
          </p:cNvPr>
          <p:cNvSpPr txBox="1"/>
          <p:nvPr/>
        </p:nvSpPr>
        <p:spPr>
          <a:xfrm>
            <a:off x="30872800" y="22917776"/>
            <a:ext cx="1188720" cy="830997"/>
          </a:xfrm>
          <a:prstGeom prst="rect">
            <a:avLst/>
          </a:prstGeom>
          <a:noFill/>
        </p:spPr>
        <p:txBody>
          <a:bodyPr wrap="square" rtlCol="0">
            <a:spAutoFit/>
          </a:bodyPr>
          <a:lstStyle/>
          <a:p>
            <a:pPr algn="ctr"/>
            <a:r>
              <a:rPr lang="en-US" sz="2400" dirty="0">
                <a:latin typeface="Century Gothic" panose="020B0502020202020204" pitchFamily="34" charset="0"/>
              </a:rPr>
              <a:t>I</a:t>
            </a:r>
          </a:p>
          <a:p>
            <a:pPr algn="ctr"/>
            <a:r>
              <a:rPr lang="en-US" sz="2400" dirty="0">
                <a:latin typeface="Century Gothic" panose="020B0502020202020204" pitchFamily="34" charset="0"/>
              </a:rPr>
              <a:t>Love It</a:t>
            </a:r>
          </a:p>
        </p:txBody>
      </p:sp>
      <p:sp>
        <p:nvSpPr>
          <p:cNvPr id="159" name="TextBox 158">
            <a:extLst>
              <a:ext uri="{FF2B5EF4-FFF2-40B4-BE49-F238E27FC236}">
                <a16:creationId xmlns:a16="http://schemas.microsoft.com/office/drawing/2014/main" id="{7E810802-1F02-4084-8F9F-B0616FD99A8E}"/>
              </a:ext>
            </a:extLst>
          </p:cNvPr>
          <p:cNvSpPr txBox="1"/>
          <p:nvPr/>
        </p:nvSpPr>
        <p:spPr>
          <a:xfrm>
            <a:off x="28820373" y="22917776"/>
            <a:ext cx="1280160" cy="830997"/>
          </a:xfrm>
          <a:prstGeom prst="rect">
            <a:avLst/>
          </a:prstGeom>
          <a:noFill/>
        </p:spPr>
        <p:txBody>
          <a:bodyPr wrap="square" rtlCol="0">
            <a:spAutoFit/>
          </a:bodyPr>
          <a:lstStyle/>
          <a:p>
            <a:pPr algn="ctr"/>
            <a:r>
              <a:rPr lang="en-US" sz="2400" dirty="0">
                <a:latin typeface="Century Gothic" panose="020B0502020202020204" pitchFamily="34" charset="0"/>
              </a:rPr>
              <a:t>I’m</a:t>
            </a:r>
          </a:p>
          <a:p>
            <a:pPr algn="ctr"/>
            <a:r>
              <a:rPr lang="en-US" sz="2400" dirty="0">
                <a:latin typeface="Century Gothic" panose="020B0502020202020204" pitchFamily="34" charset="0"/>
              </a:rPr>
              <a:t>Neutral</a:t>
            </a:r>
          </a:p>
        </p:txBody>
      </p:sp>
      <p:sp>
        <p:nvSpPr>
          <p:cNvPr id="160" name="TextBox 159">
            <a:extLst>
              <a:ext uri="{FF2B5EF4-FFF2-40B4-BE49-F238E27FC236}">
                <a16:creationId xmlns:a16="http://schemas.microsoft.com/office/drawing/2014/main" id="{D315FF9D-8712-4005-A6F2-D56F1CA3D22E}"/>
              </a:ext>
            </a:extLst>
          </p:cNvPr>
          <p:cNvSpPr txBox="1"/>
          <p:nvPr/>
        </p:nvSpPr>
        <p:spPr>
          <a:xfrm>
            <a:off x="27329610" y="22917776"/>
            <a:ext cx="2067125" cy="830997"/>
          </a:xfrm>
          <a:prstGeom prst="rect">
            <a:avLst/>
          </a:prstGeom>
          <a:noFill/>
        </p:spPr>
        <p:txBody>
          <a:bodyPr wrap="square" rtlCol="0">
            <a:spAutoFit/>
          </a:bodyPr>
          <a:lstStyle/>
          <a:p>
            <a:pPr algn="ctr"/>
            <a:r>
              <a:rPr lang="en-US" sz="2400" dirty="0">
                <a:latin typeface="Century Gothic" panose="020B0502020202020204" pitchFamily="34" charset="0"/>
              </a:rPr>
              <a:t>…………….</a:t>
            </a:r>
          </a:p>
          <a:p>
            <a:pPr algn="ctr"/>
            <a:endParaRPr lang="en-US" sz="2400" dirty="0">
              <a:latin typeface="Century Gothic" panose="020B0502020202020204" pitchFamily="34" charset="0"/>
            </a:endParaRPr>
          </a:p>
        </p:txBody>
      </p:sp>
      <p:sp>
        <p:nvSpPr>
          <p:cNvPr id="161" name="TextBox 160">
            <a:extLst>
              <a:ext uri="{FF2B5EF4-FFF2-40B4-BE49-F238E27FC236}">
                <a16:creationId xmlns:a16="http://schemas.microsoft.com/office/drawing/2014/main" id="{46748CF3-516A-4C5A-BC03-8DC6ED97218B}"/>
              </a:ext>
            </a:extLst>
          </p:cNvPr>
          <p:cNvSpPr txBox="1"/>
          <p:nvPr/>
        </p:nvSpPr>
        <p:spPr>
          <a:xfrm>
            <a:off x="29518579" y="22917776"/>
            <a:ext cx="2067125" cy="830997"/>
          </a:xfrm>
          <a:prstGeom prst="rect">
            <a:avLst/>
          </a:prstGeom>
          <a:noFill/>
        </p:spPr>
        <p:txBody>
          <a:bodyPr wrap="square" rtlCol="0">
            <a:spAutoFit/>
          </a:bodyPr>
          <a:lstStyle/>
          <a:p>
            <a:pPr algn="ctr"/>
            <a:r>
              <a:rPr lang="en-US" sz="2400" dirty="0">
                <a:latin typeface="Century Gothic" panose="020B0502020202020204" pitchFamily="34" charset="0"/>
              </a:rPr>
              <a:t>…………….</a:t>
            </a:r>
          </a:p>
          <a:p>
            <a:pPr algn="ctr"/>
            <a:endParaRPr lang="en-US" sz="2400" dirty="0">
              <a:latin typeface="Century Gothic" panose="020B0502020202020204" pitchFamily="34" charset="0"/>
            </a:endParaRPr>
          </a:p>
        </p:txBody>
      </p:sp>
      <p:sp>
        <p:nvSpPr>
          <p:cNvPr id="162" name="TextBox 161">
            <a:extLst>
              <a:ext uri="{FF2B5EF4-FFF2-40B4-BE49-F238E27FC236}">
                <a16:creationId xmlns:a16="http://schemas.microsoft.com/office/drawing/2014/main" id="{B411B66A-1254-42C1-AA44-A728024F2AAC}"/>
              </a:ext>
            </a:extLst>
          </p:cNvPr>
          <p:cNvSpPr txBox="1"/>
          <p:nvPr/>
        </p:nvSpPr>
        <p:spPr>
          <a:xfrm>
            <a:off x="26875652" y="29264641"/>
            <a:ext cx="1213997" cy="830997"/>
          </a:xfrm>
          <a:prstGeom prst="rect">
            <a:avLst/>
          </a:prstGeom>
          <a:noFill/>
        </p:spPr>
        <p:txBody>
          <a:bodyPr wrap="square" rtlCol="0">
            <a:spAutoFit/>
          </a:bodyPr>
          <a:lstStyle/>
          <a:p>
            <a:pPr algn="ctr"/>
            <a:r>
              <a:rPr lang="en-US" sz="2400" dirty="0">
                <a:latin typeface="Century Gothic" panose="020B0502020202020204" pitchFamily="34" charset="0"/>
              </a:rPr>
              <a:t>Always</a:t>
            </a:r>
          </a:p>
          <a:p>
            <a:pPr algn="ctr"/>
            <a:r>
              <a:rPr lang="en-US" sz="2400" dirty="0">
                <a:latin typeface="Century Gothic" panose="020B0502020202020204" pitchFamily="34" charset="0"/>
              </a:rPr>
              <a:t>Me</a:t>
            </a:r>
          </a:p>
        </p:txBody>
      </p:sp>
      <p:sp>
        <p:nvSpPr>
          <p:cNvPr id="163" name="TextBox 162">
            <a:extLst>
              <a:ext uri="{FF2B5EF4-FFF2-40B4-BE49-F238E27FC236}">
                <a16:creationId xmlns:a16="http://schemas.microsoft.com/office/drawing/2014/main" id="{F3B59DD3-BADE-495A-ABBA-2AA38CB6058E}"/>
              </a:ext>
            </a:extLst>
          </p:cNvPr>
          <p:cNvSpPr txBox="1"/>
          <p:nvPr/>
        </p:nvSpPr>
        <p:spPr>
          <a:xfrm>
            <a:off x="28789881" y="29264641"/>
            <a:ext cx="1360944" cy="830997"/>
          </a:xfrm>
          <a:prstGeom prst="rect">
            <a:avLst/>
          </a:prstGeom>
          <a:noFill/>
        </p:spPr>
        <p:txBody>
          <a:bodyPr wrap="square" rtlCol="0">
            <a:spAutoFit/>
          </a:bodyPr>
          <a:lstStyle/>
          <a:p>
            <a:pPr algn="ctr"/>
            <a:r>
              <a:rPr lang="en-US" sz="2400" dirty="0">
                <a:latin typeface="Century Gothic" panose="020B0502020202020204" pitchFamily="34" charset="0"/>
              </a:rPr>
              <a:t>Both</a:t>
            </a:r>
          </a:p>
          <a:p>
            <a:pPr algn="ctr"/>
            <a:r>
              <a:rPr lang="en-US" sz="2400" dirty="0">
                <a:latin typeface="Century Gothic" panose="020B0502020202020204" pitchFamily="34" charset="0"/>
              </a:rPr>
              <a:t>Equally</a:t>
            </a:r>
          </a:p>
        </p:txBody>
      </p:sp>
      <p:sp>
        <p:nvSpPr>
          <p:cNvPr id="164" name="TextBox 163">
            <a:extLst>
              <a:ext uri="{FF2B5EF4-FFF2-40B4-BE49-F238E27FC236}">
                <a16:creationId xmlns:a16="http://schemas.microsoft.com/office/drawing/2014/main" id="{7F4B08C9-15EE-48CC-9FD1-A8EC8C35FDF6}"/>
              </a:ext>
            </a:extLst>
          </p:cNvPr>
          <p:cNvSpPr txBox="1"/>
          <p:nvPr/>
        </p:nvSpPr>
        <p:spPr>
          <a:xfrm>
            <a:off x="30555043" y="29264641"/>
            <a:ext cx="1841698" cy="830997"/>
          </a:xfrm>
          <a:prstGeom prst="rect">
            <a:avLst/>
          </a:prstGeom>
          <a:noFill/>
        </p:spPr>
        <p:txBody>
          <a:bodyPr wrap="square" rtlCol="0">
            <a:spAutoFit/>
          </a:bodyPr>
          <a:lstStyle/>
          <a:p>
            <a:pPr algn="ctr"/>
            <a:r>
              <a:rPr lang="en-US" sz="2400" dirty="0">
                <a:latin typeface="Century Gothic" panose="020B0502020202020204" pitchFamily="34" charset="0"/>
              </a:rPr>
              <a:t>Always</a:t>
            </a:r>
          </a:p>
          <a:p>
            <a:pPr algn="ctr"/>
            <a:r>
              <a:rPr lang="en-US" sz="2400" dirty="0">
                <a:latin typeface="Century Gothic" panose="020B0502020202020204" pitchFamily="34" charset="0"/>
              </a:rPr>
              <a:t>My Partner</a:t>
            </a:r>
          </a:p>
        </p:txBody>
      </p:sp>
      <p:sp>
        <p:nvSpPr>
          <p:cNvPr id="165" name="TextBox 164">
            <a:extLst>
              <a:ext uri="{FF2B5EF4-FFF2-40B4-BE49-F238E27FC236}">
                <a16:creationId xmlns:a16="http://schemas.microsoft.com/office/drawing/2014/main" id="{5A72A9D4-AB97-4FCC-8625-3B3F06C90705}"/>
              </a:ext>
            </a:extLst>
          </p:cNvPr>
          <p:cNvSpPr txBox="1"/>
          <p:nvPr/>
        </p:nvSpPr>
        <p:spPr>
          <a:xfrm>
            <a:off x="27911256" y="29264641"/>
            <a:ext cx="1280160" cy="830997"/>
          </a:xfrm>
          <a:prstGeom prst="rect">
            <a:avLst/>
          </a:prstGeom>
          <a:noFill/>
        </p:spPr>
        <p:txBody>
          <a:bodyPr wrap="square" rtlCol="0">
            <a:spAutoFit/>
          </a:bodyPr>
          <a:lstStyle/>
          <a:p>
            <a:pPr algn="ctr"/>
            <a:r>
              <a:rPr lang="en-US" sz="2400" dirty="0">
                <a:latin typeface="Century Gothic" panose="020B0502020202020204" pitchFamily="34" charset="0"/>
              </a:rPr>
              <a:t>…….….</a:t>
            </a:r>
          </a:p>
        </p:txBody>
      </p:sp>
      <p:sp>
        <p:nvSpPr>
          <p:cNvPr id="166" name="TextBox 165">
            <a:extLst>
              <a:ext uri="{FF2B5EF4-FFF2-40B4-BE49-F238E27FC236}">
                <a16:creationId xmlns:a16="http://schemas.microsoft.com/office/drawing/2014/main" id="{CD36C671-47FF-42A3-B325-53D12DD4DD80}"/>
              </a:ext>
            </a:extLst>
          </p:cNvPr>
          <p:cNvSpPr txBox="1"/>
          <p:nvPr/>
        </p:nvSpPr>
        <p:spPr>
          <a:xfrm>
            <a:off x="29726777" y="29264641"/>
            <a:ext cx="1280160" cy="830997"/>
          </a:xfrm>
          <a:prstGeom prst="rect">
            <a:avLst/>
          </a:prstGeom>
          <a:noFill/>
        </p:spPr>
        <p:txBody>
          <a:bodyPr wrap="square" rtlCol="0">
            <a:spAutoFit/>
          </a:bodyPr>
          <a:lstStyle/>
          <a:p>
            <a:pPr algn="ctr"/>
            <a:r>
              <a:rPr lang="en-US" sz="2400" dirty="0">
                <a:latin typeface="Century Gothic" panose="020B0502020202020204" pitchFamily="34" charset="0"/>
              </a:rPr>
              <a:t>…….….</a:t>
            </a:r>
          </a:p>
        </p:txBody>
      </p:sp>
      <p:sp>
        <p:nvSpPr>
          <p:cNvPr id="17" name="Rectangle 16">
            <a:extLst>
              <a:ext uri="{FF2B5EF4-FFF2-40B4-BE49-F238E27FC236}">
                <a16:creationId xmlns:a16="http://schemas.microsoft.com/office/drawing/2014/main" id="{F9A56243-F2BF-4F2A-B79A-78C2F8D809A9}"/>
              </a:ext>
            </a:extLst>
          </p:cNvPr>
          <p:cNvSpPr/>
          <p:nvPr/>
        </p:nvSpPr>
        <p:spPr>
          <a:xfrm>
            <a:off x="9273546" y="34841050"/>
            <a:ext cx="9514268" cy="2862322"/>
          </a:xfrm>
          <a:prstGeom prst="rect">
            <a:avLst/>
          </a:prstGeom>
        </p:spPr>
        <p:txBody>
          <a:bodyPr wrap="square">
            <a:spAutoFit/>
          </a:bodyPr>
          <a:lstStyle/>
          <a:p>
            <a:pPr algn="just"/>
            <a:r>
              <a:rPr lang="en-US" dirty="0">
                <a:latin typeface="Century Gothic" panose="020B0502020202020204" pitchFamily="34" charset="0"/>
              </a:rPr>
              <a:t>4. Bleske-Rechek, A., </a:t>
            </a:r>
            <a:r>
              <a:rPr lang="en-US" dirty="0" err="1">
                <a:latin typeface="Century Gothic" panose="020B0502020202020204" pitchFamily="34" charset="0"/>
              </a:rPr>
              <a:t>Fuerstenberg</a:t>
            </a:r>
            <a:r>
              <a:rPr lang="en-US" dirty="0">
                <a:latin typeface="Century Gothic" panose="020B0502020202020204" pitchFamily="34" charset="0"/>
              </a:rPr>
              <a:t>, E. A., Harris, H. D., &amp; Ryan, D. E. (2011). Men and women, work and family: A test of competing perspectives. </a:t>
            </a:r>
            <a:r>
              <a:rPr lang="en-US" i="1" dirty="0">
                <a:latin typeface="Century Gothic" panose="020B0502020202020204" pitchFamily="34" charset="0"/>
              </a:rPr>
              <a:t>Journal of Social, Evolutionary, and Cultural Psychology, 5, </a:t>
            </a:r>
            <a:r>
              <a:rPr lang="en-US" dirty="0">
                <a:latin typeface="Century Gothic" panose="020B0502020202020204" pitchFamily="34" charset="0"/>
              </a:rPr>
              <a:t>275-292.</a:t>
            </a:r>
          </a:p>
          <a:p>
            <a:pPr algn="just"/>
            <a:r>
              <a:rPr lang="en-US" dirty="0">
                <a:latin typeface="Century Gothic" panose="020B0502020202020204" pitchFamily="34" charset="0"/>
              </a:rPr>
              <a:t>5. </a:t>
            </a:r>
            <a:r>
              <a:rPr lang="en-US" dirty="0" err="1">
                <a:latin typeface="Century Gothic" panose="020B0502020202020204" pitchFamily="34" charset="0"/>
              </a:rPr>
              <a:t>Ferriman</a:t>
            </a:r>
            <a:r>
              <a:rPr lang="en-US" dirty="0">
                <a:latin typeface="Century Gothic" panose="020B0502020202020204" pitchFamily="34" charset="0"/>
              </a:rPr>
              <a:t>, K., </a:t>
            </a:r>
            <a:r>
              <a:rPr lang="en-US" dirty="0" err="1">
                <a:latin typeface="Century Gothic" panose="020B0502020202020204" pitchFamily="34" charset="0"/>
              </a:rPr>
              <a:t>Lubinski</a:t>
            </a:r>
            <a:r>
              <a:rPr lang="en-US" dirty="0">
                <a:latin typeface="Century Gothic" panose="020B0502020202020204" pitchFamily="34" charset="0"/>
              </a:rPr>
              <a:t>, D., &amp; Benbow, C. P. (2009). Work preferences, life values, and personal views of top math/science graduate students and the profoundly gifted: Developmental changes and gender differences during emerging adulthood and parenthood. </a:t>
            </a:r>
            <a:r>
              <a:rPr lang="en-US" i="1" dirty="0">
                <a:latin typeface="Century Gothic" panose="020B0502020202020204" pitchFamily="34" charset="0"/>
              </a:rPr>
              <a:t>Journal of Personality and Social Psychology, 97, </a:t>
            </a:r>
            <a:r>
              <a:rPr lang="en-US" dirty="0">
                <a:latin typeface="Century Gothic" panose="020B0502020202020204" pitchFamily="34" charset="0"/>
              </a:rPr>
              <a:t>517-532.</a:t>
            </a:r>
          </a:p>
          <a:p>
            <a:pPr algn="just"/>
            <a:r>
              <a:rPr lang="en-US" dirty="0">
                <a:latin typeface="Century Gothic" panose="020B0502020202020204" pitchFamily="34" charset="0"/>
              </a:rPr>
              <a:t>6. </a:t>
            </a:r>
            <a:r>
              <a:rPr lang="en-US" dirty="0" err="1">
                <a:latin typeface="Century Gothic" panose="020B0502020202020204" pitchFamily="34" charset="0"/>
              </a:rPr>
              <a:t>Pedulla</a:t>
            </a:r>
            <a:r>
              <a:rPr lang="en-US" dirty="0">
                <a:latin typeface="Century Gothic" panose="020B0502020202020204" pitchFamily="34" charset="0"/>
              </a:rPr>
              <a:t>, D. S. &amp; </a:t>
            </a:r>
            <a:r>
              <a:rPr lang="en-US" dirty="0" err="1">
                <a:latin typeface="Century Gothic" panose="020B0502020202020204" pitchFamily="34" charset="0"/>
              </a:rPr>
              <a:t>Thébaud</a:t>
            </a:r>
            <a:r>
              <a:rPr lang="en-US" dirty="0">
                <a:latin typeface="Century Gothic" panose="020B0502020202020204" pitchFamily="34" charset="0"/>
              </a:rPr>
              <a:t>, S. (2015). Can we finish the revolution? Gender, work-family ideals, and institutional constraint. </a:t>
            </a:r>
            <a:r>
              <a:rPr lang="en-US" i="1" dirty="0">
                <a:latin typeface="Century Gothic" panose="020B0502020202020204" pitchFamily="34" charset="0"/>
              </a:rPr>
              <a:t>American Sociological Review, 80, </a:t>
            </a:r>
            <a:r>
              <a:rPr lang="en-US" dirty="0">
                <a:latin typeface="Century Gothic" panose="020B0502020202020204" pitchFamily="34" charset="0"/>
              </a:rPr>
              <a:t>116-139. </a:t>
            </a:r>
          </a:p>
        </p:txBody>
      </p:sp>
      <p:sp>
        <p:nvSpPr>
          <p:cNvPr id="133" name="Rectangle 132">
            <a:extLst>
              <a:ext uri="{FF2B5EF4-FFF2-40B4-BE49-F238E27FC236}">
                <a16:creationId xmlns:a16="http://schemas.microsoft.com/office/drawing/2014/main" id="{DFD7009D-BA32-47D0-BC95-D94EF22559A9}"/>
              </a:ext>
            </a:extLst>
          </p:cNvPr>
          <p:cNvSpPr/>
          <p:nvPr/>
        </p:nvSpPr>
        <p:spPr>
          <a:xfrm>
            <a:off x="18932316" y="34841050"/>
            <a:ext cx="7519970" cy="2862322"/>
          </a:xfrm>
          <a:prstGeom prst="rect">
            <a:avLst/>
          </a:prstGeom>
        </p:spPr>
        <p:txBody>
          <a:bodyPr wrap="square">
            <a:spAutoFit/>
          </a:bodyPr>
          <a:lstStyle/>
          <a:p>
            <a:pPr algn="just"/>
            <a:r>
              <a:rPr lang="en-US" dirty="0">
                <a:latin typeface="Century Gothic" panose="020B0502020202020204" pitchFamily="34" charset="0"/>
              </a:rPr>
              <a:t>7. Costa, P. T., </a:t>
            </a:r>
            <a:r>
              <a:rPr lang="en-US" dirty="0" err="1">
                <a:latin typeface="Century Gothic" panose="020B0502020202020204" pitchFamily="34" charset="0"/>
              </a:rPr>
              <a:t>Terracciano</a:t>
            </a:r>
            <a:r>
              <a:rPr lang="en-US" dirty="0">
                <a:latin typeface="Century Gothic" panose="020B0502020202020204" pitchFamily="34" charset="0"/>
              </a:rPr>
              <a:t>, A., &amp; McCrae, R. R. (2001). Gender differences in personality traits across cultures: Robust and surprising findings. </a:t>
            </a:r>
            <a:r>
              <a:rPr lang="en-US" i="1" dirty="0">
                <a:latin typeface="Century Gothic" panose="020B0502020202020204" pitchFamily="34" charset="0"/>
              </a:rPr>
              <a:t>Journal of Personality and Social Psychology, 81, </a:t>
            </a:r>
            <a:r>
              <a:rPr lang="en-US" dirty="0">
                <a:latin typeface="Century Gothic" panose="020B0502020202020204" pitchFamily="34" charset="0"/>
              </a:rPr>
              <a:t>322-331.</a:t>
            </a:r>
          </a:p>
          <a:p>
            <a:pPr algn="just"/>
            <a:r>
              <a:rPr lang="en-US" dirty="0">
                <a:latin typeface="Century Gothic" panose="020B0502020202020204" pitchFamily="34" charset="0"/>
              </a:rPr>
              <a:t>8. </a:t>
            </a:r>
            <a:r>
              <a:rPr lang="en-US" dirty="0" err="1">
                <a:latin typeface="Century Gothic" panose="020B0502020202020204" pitchFamily="34" charset="0"/>
              </a:rPr>
              <a:t>Lippa</a:t>
            </a:r>
            <a:r>
              <a:rPr lang="en-US" dirty="0">
                <a:latin typeface="Century Gothic" panose="020B0502020202020204" pitchFamily="34" charset="0"/>
              </a:rPr>
              <a:t>, R. A. (2010). Gender differences in personality and interests: When, where, and why? </a:t>
            </a:r>
            <a:r>
              <a:rPr lang="en-US" i="1" dirty="0">
                <a:latin typeface="Century Gothic" panose="020B0502020202020204" pitchFamily="34" charset="0"/>
              </a:rPr>
              <a:t>Social and Personality Psychology Compass, 4, </a:t>
            </a:r>
            <a:r>
              <a:rPr lang="en-US" dirty="0">
                <a:latin typeface="Century Gothic" panose="020B0502020202020204" pitchFamily="34" charset="0"/>
              </a:rPr>
              <a:t>1098-1110. </a:t>
            </a:r>
          </a:p>
          <a:p>
            <a:pPr algn="just"/>
            <a:r>
              <a:rPr lang="en-US" dirty="0">
                <a:latin typeface="Century Gothic" panose="020B0502020202020204" pitchFamily="34" charset="0"/>
              </a:rPr>
              <a:t>9. Schwartz, S. H., &amp; Rubel-</a:t>
            </a:r>
            <a:r>
              <a:rPr lang="en-US" dirty="0" err="1">
                <a:latin typeface="Century Gothic" panose="020B0502020202020204" pitchFamily="34" charset="0"/>
              </a:rPr>
              <a:t>Lifschitz</a:t>
            </a:r>
            <a:r>
              <a:rPr lang="en-US" dirty="0">
                <a:latin typeface="Century Gothic" panose="020B0502020202020204" pitchFamily="34" charset="0"/>
              </a:rPr>
              <a:t>, T. (2009). Cross-national variation in the size of sex differences in values: Effects of gender equality. </a:t>
            </a:r>
            <a:r>
              <a:rPr lang="en-US" i="1" dirty="0">
                <a:latin typeface="Century Gothic" panose="020B0502020202020204" pitchFamily="34" charset="0"/>
              </a:rPr>
              <a:t>Journal of Personality and Social Psychology, 97, </a:t>
            </a:r>
            <a:r>
              <a:rPr lang="en-US" dirty="0">
                <a:latin typeface="Century Gothic" panose="020B0502020202020204" pitchFamily="34" charset="0"/>
              </a:rPr>
              <a:t>171-185.</a:t>
            </a:r>
          </a:p>
        </p:txBody>
      </p:sp>
    </p:spTree>
    <p:extLst>
      <p:ext uri="{BB962C8B-B14F-4D97-AF65-F5344CB8AC3E}">
        <p14:creationId xmlns:p14="http://schemas.microsoft.com/office/powerpoint/2010/main" val="12613626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2445</TotalTime>
  <Words>1660</Words>
  <Application>Microsoft Office PowerPoint</Application>
  <PresentationFormat>Custom</PresentationFormat>
  <Paragraphs>140</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Century Gothic</vt:lpstr>
      <vt:lpstr>Wingdings 2</vt:lpstr>
      <vt:lpstr>Office Theme</vt:lpstr>
      <vt:lpstr>PowerPoint Presentation</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Bleske-Rechek, April L.</dc:creator>
  <cp:lastModifiedBy>Gunseor, Michaela Marie</cp:lastModifiedBy>
  <cp:revision>246</cp:revision>
  <cp:lastPrinted>2018-04-16T15:35:19Z</cp:lastPrinted>
  <dcterms:created xsi:type="dcterms:W3CDTF">2017-03-29T14:40:16Z</dcterms:created>
  <dcterms:modified xsi:type="dcterms:W3CDTF">2018-04-20T13:23:59Z</dcterms:modified>
</cp:coreProperties>
</file>