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5017" autoAdjust="0"/>
  </p:normalViewPr>
  <p:slideViewPr>
    <p:cSldViewPr snapToGrid="0">
      <p:cViewPr>
        <p:scale>
          <a:sx n="25" d="100"/>
          <a:sy n="25" d="100"/>
        </p:scale>
        <p:origin x="-1306" y="-144"/>
      </p:cViewPr>
      <p:guideLst>
        <p:guide orient="horz" pos="12096"/>
        <p:guide pos="13248"/>
      </p:guideLst>
    </p:cSldViewPr>
  </p:slideViewPr>
  <p:notesTextViewPr>
    <p:cViewPr>
      <p:scale>
        <a:sx n="75" d="100"/>
        <a:sy n="7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E3E68-653C-40DD-84B9-CF39CDB99F17}" type="datetimeFigureOut">
              <a:rPr lang="en-US" smtClean="0"/>
              <a:t>4/26/2018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ED0E4-B99E-4E05-8028-BC2F48C613C2}" type="slidenum">
              <a:rPr lang="en-US" smtClean="0"/>
              <a:t>‹#›</a:t>
            </a:fld>
            <a:endParaRPr lang="en-US"/>
          </a:p>
        </p:txBody>
      </p:sp>
    </p:spTree>
    <p:extLst>
      <p:ext uri="{BB962C8B-B14F-4D97-AF65-F5344CB8AC3E}">
        <p14:creationId xmlns:p14="http://schemas.microsoft.com/office/powerpoint/2010/main" val="426505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2ED0E4-B99E-4E05-8028-BC2F48C613C2}" type="slidenum">
              <a:rPr lang="en-US" smtClean="0"/>
              <a:t>1</a:t>
            </a:fld>
            <a:endParaRPr lang="en-US"/>
          </a:p>
        </p:txBody>
      </p:sp>
    </p:spTree>
    <p:extLst>
      <p:ext uri="{BB962C8B-B14F-4D97-AF65-F5344CB8AC3E}">
        <p14:creationId xmlns:p14="http://schemas.microsoft.com/office/powerpoint/2010/main" val="2319785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4/26/2018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hyperlink" Target="http://plot.uwec.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131E1E6-A0BB-4EE3-A2EA-CCA4FC7A59E4}"/>
              </a:ext>
            </a:extLst>
          </p:cNvPr>
          <p:cNvSpPr/>
          <p:nvPr/>
        </p:nvSpPr>
        <p:spPr>
          <a:xfrm>
            <a:off x="30598515" y="8343200"/>
            <a:ext cx="9418830" cy="10028071"/>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picture containing object&#10;&#10;Description generated with high confidence">
            <a:extLst>
              <a:ext uri="{FF2B5EF4-FFF2-40B4-BE49-F238E27FC236}">
                <a16:creationId xmlns:a16="http://schemas.microsoft.com/office/drawing/2014/main" id="{47646046-6832-46A4-AFC7-EC66ADC7A2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88162" y="4474963"/>
            <a:ext cx="14072418" cy="18763224"/>
          </a:xfrm>
          <a:prstGeom prst="rect">
            <a:avLst/>
          </a:prstGeom>
        </p:spPr>
      </p:pic>
      <p:sp>
        <p:nvSpPr>
          <p:cNvPr id="2" name="Title 1"/>
          <p:cNvSpPr>
            <a:spLocks noGrp="1"/>
          </p:cNvSpPr>
          <p:nvPr>
            <p:ph type="ctrTitle"/>
          </p:nvPr>
        </p:nvSpPr>
        <p:spPr>
          <a:xfrm>
            <a:off x="2383586" y="3209364"/>
            <a:ext cx="32644080" cy="1838909"/>
          </a:xfrm>
        </p:spPr>
        <p:txBody>
          <a:bodyPr>
            <a:noAutofit/>
          </a:bodyPr>
          <a:lstStyle/>
          <a:p>
            <a:pPr algn="l"/>
            <a:r>
              <a:rPr lang="en-US" sz="9400" dirty="0" err="1">
                <a:latin typeface="Minion Pro" panose="02040503050306020203" pitchFamily="18" charset="0"/>
              </a:rPr>
              <a:t>Mannequino</a:t>
            </a:r>
            <a:r>
              <a:rPr lang="en-US" sz="9400" dirty="0">
                <a:latin typeface="Minion Pro" panose="02040503050306020203" pitchFamily="18" charset="0"/>
              </a:rPr>
              <a:t> – Bridging the Gap to the Virtual World</a:t>
            </a:r>
          </a:p>
        </p:txBody>
      </p:sp>
      <p:sp>
        <p:nvSpPr>
          <p:cNvPr id="6" name="Title 1"/>
          <p:cNvSpPr txBox="1">
            <a:spLocks/>
          </p:cNvSpPr>
          <p:nvPr/>
        </p:nvSpPr>
        <p:spPr>
          <a:xfrm>
            <a:off x="2383586" y="5809164"/>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3818" dirty="0">
                <a:solidFill>
                  <a:schemeClr val="bg1">
                    <a:lumMod val="50000"/>
                  </a:schemeClr>
                </a:solidFill>
                <a:latin typeface="Minion Pro" panose="02040503050306020203" pitchFamily="18" charset="0"/>
              </a:rPr>
              <a:t>Patrick </a:t>
            </a:r>
            <a:r>
              <a:rPr lang="en-US" sz="3818" dirty="0" err="1">
                <a:solidFill>
                  <a:schemeClr val="bg1">
                    <a:lumMod val="50000"/>
                  </a:schemeClr>
                </a:solidFill>
                <a:latin typeface="Minion Pro" panose="02040503050306020203" pitchFamily="18" charset="0"/>
              </a:rPr>
              <a:t>Balfanz</a:t>
            </a:r>
            <a:r>
              <a:rPr lang="en-US" sz="3818" dirty="0">
                <a:solidFill>
                  <a:schemeClr val="bg1">
                    <a:lumMod val="50000"/>
                  </a:schemeClr>
                </a:solidFill>
                <a:latin typeface="Minion Pro" panose="02040503050306020203" pitchFamily="18" charset="0"/>
              </a:rPr>
              <a:t> and Dr. Chris Johnson | Computer Science</a:t>
            </a:r>
          </a:p>
        </p:txBody>
      </p:sp>
      <p:sp>
        <p:nvSpPr>
          <p:cNvPr id="7" name="Title 1"/>
          <p:cNvSpPr txBox="1">
            <a:spLocks/>
          </p:cNvSpPr>
          <p:nvPr/>
        </p:nvSpPr>
        <p:spPr>
          <a:xfrm>
            <a:off x="2383586" y="4950280"/>
            <a:ext cx="32644080" cy="819064"/>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Designing a full-body motion input device with an Arduino microcontroller </a:t>
            </a:r>
          </a:p>
        </p:txBody>
      </p:sp>
      <p:sp>
        <p:nvSpPr>
          <p:cNvPr id="8" name="Subtitle 2"/>
          <p:cNvSpPr txBox="1">
            <a:spLocks/>
          </p:cNvSpPr>
          <p:nvPr/>
        </p:nvSpPr>
        <p:spPr>
          <a:xfrm>
            <a:off x="1948601" y="9862024"/>
            <a:ext cx="6482794" cy="2547771"/>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This research focuses on creating a new input device using accelerometers wired to a wooden mannequin to manipulate virtual objects within the Unity game engine. By moving the physical arm of the mannequin, the arm of a character will bend the same way in the game world. We hope that the finished product could even be used in conjunction with virtual reality.</a:t>
            </a:r>
          </a:p>
        </p:txBody>
      </p:sp>
      <p:sp>
        <p:nvSpPr>
          <p:cNvPr id="10" name="Subtitle 2"/>
          <p:cNvSpPr txBox="1">
            <a:spLocks/>
          </p:cNvSpPr>
          <p:nvPr/>
        </p:nvSpPr>
        <p:spPr>
          <a:xfrm>
            <a:off x="9986669" y="11710385"/>
            <a:ext cx="6337316" cy="1139636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Because the I2C bus from the accelerometers to the Arduino board only has two possible addresses to work with, we constructed a process to send the sensor data over the serial port, mapping the active sensor to be read to the first address and the inactive sensors mapped to the second. </a:t>
            </a:r>
          </a:p>
          <a:p>
            <a:pPr algn="l"/>
            <a:r>
              <a:rPr lang="en-US" sz="2800" dirty="0"/>
              <a:t>Every time a sensor needs to be read, we can switch it to the active address and send the required orientation data in the form of a quaternion (x, y, z, w) to the computer. This way we could bypass the two-sensor limit and have any number of them attached to the board as long as we have the space for it. Theoretically, we can have up to fourteen sensors per board, one for each digital pin.</a:t>
            </a:r>
          </a:p>
        </p:txBody>
      </p:sp>
      <p:sp>
        <p:nvSpPr>
          <p:cNvPr id="12" name="TextBox 11"/>
          <p:cNvSpPr txBox="1"/>
          <p:nvPr/>
        </p:nvSpPr>
        <p:spPr>
          <a:xfrm>
            <a:off x="2132900" y="22899322"/>
            <a:ext cx="6156799" cy="461665"/>
          </a:xfrm>
          <a:prstGeom prst="rect">
            <a:avLst/>
          </a:prstGeom>
          <a:noFill/>
        </p:spPr>
        <p:txBody>
          <a:bodyPr wrap="square" rtlCol="0">
            <a:spAutoFit/>
          </a:bodyPr>
          <a:lstStyle/>
          <a:p>
            <a:pPr algn="ctr"/>
            <a:r>
              <a:rPr lang="en-US" sz="2400" dirty="0">
                <a:latin typeface="+mj-lt"/>
              </a:rPr>
              <a:t>The Arduino Uno Board</a:t>
            </a:r>
          </a:p>
        </p:txBody>
      </p:sp>
      <p:sp>
        <p:nvSpPr>
          <p:cNvPr id="3" name="TextBox 2"/>
          <p:cNvSpPr txBox="1"/>
          <p:nvPr/>
        </p:nvSpPr>
        <p:spPr>
          <a:xfrm>
            <a:off x="1948602" y="8938694"/>
            <a:ext cx="6482795" cy="923330"/>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Introduction</a:t>
            </a:r>
          </a:p>
        </p:txBody>
      </p:sp>
      <p:sp>
        <p:nvSpPr>
          <p:cNvPr id="14" name="TextBox 13"/>
          <p:cNvSpPr txBox="1"/>
          <p:nvPr/>
        </p:nvSpPr>
        <p:spPr>
          <a:xfrm>
            <a:off x="1948602" y="13903619"/>
            <a:ext cx="6482795"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Hardware and software</a:t>
            </a:r>
          </a:p>
        </p:txBody>
      </p:sp>
      <p:sp>
        <p:nvSpPr>
          <p:cNvPr id="17" name="TextBox 16"/>
          <p:cNvSpPr txBox="1"/>
          <p:nvPr/>
        </p:nvSpPr>
        <p:spPr>
          <a:xfrm>
            <a:off x="10034914" y="19686218"/>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Fanning out the signal </a:t>
            </a:r>
          </a:p>
        </p:txBody>
      </p:sp>
      <p:sp>
        <p:nvSpPr>
          <p:cNvPr id="19" name="TextBox 18"/>
          <p:cNvSpPr txBox="1"/>
          <p:nvPr/>
        </p:nvSpPr>
        <p:spPr>
          <a:xfrm>
            <a:off x="9986669" y="11053506"/>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Board setup and addresses</a:t>
            </a:r>
          </a:p>
        </p:txBody>
      </p:sp>
      <p:sp>
        <p:nvSpPr>
          <p:cNvPr id="20" name="TextBox 19"/>
          <p:cNvSpPr txBox="1"/>
          <p:nvPr/>
        </p:nvSpPr>
        <p:spPr>
          <a:xfrm>
            <a:off x="1948602" y="14494550"/>
            <a:ext cx="6482795" cy="3539430"/>
          </a:xfrm>
          <a:prstGeom prst="rect">
            <a:avLst/>
          </a:prstGeom>
          <a:noFill/>
        </p:spPr>
        <p:txBody>
          <a:bodyPr wrap="square" rtlCol="0">
            <a:spAutoFit/>
          </a:bodyPr>
          <a:lstStyle/>
          <a:p>
            <a:pPr marL="436397" indent="-436397" defTabSz="3840297">
              <a:buClr>
                <a:schemeClr val="tx2"/>
              </a:buClr>
              <a:buFont typeface="Arial" panose="020B0604020202020204" pitchFamily="34" charset="0"/>
              <a:buChar char="•"/>
            </a:pPr>
            <a:r>
              <a:rPr lang="en-US" sz="2800" dirty="0"/>
              <a:t>Arduino Uno Microcontroller</a:t>
            </a:r>
          </a:p>
          <a:p>
            <a:pPr marL="436397" indent="-436397" defTabSz="3840297">
              <a:buClr>
                <a:schemeClr val="tx2"/>
              </a:buClr>
              <a:buFont typeface="Arial" panose="020B0604020202020204" pitchFamily="34" charset="0"/>
              <a:buChar char="•"/>
            </a:pPr>
            <a:r>
              <a:rPr lang="en-US" sz="2800" dirty="0"/>
              <a:t>Up to fourteen MPU-6050s, A Gyro and Accelerometer by </a:t>
            </a:r>
            <a:r>
              <a:rPr lang="en-US" sz="2800" dirty="0" err="1"/>
              <a:t>InvenSense</a:t>
            </a:r>
            <a:endParaRPr lang="en-US" sz="2800" dirty="0"/>
          </a:p>
          <a:p>
            <a:pPr marL="436397" indent="-436397" defTabSz="3840297">
              <a:buClr>
                <a:schemeClr val="tx2"/>
              </a:buClr>
              <a:buFont typeface="Arial" panose="020B0604020202020204" pitchFamily="34" charset="0"/>
              <a:buChar char="•"/>
            </a:pPr>
            <a:r>
              <a:rPr lang="en-US" sz="2800" dirty="0"/>
              <a:t>Unity Game Engine – Code in C#</a:t>
            </a:r>
          </a:p>
          <a:p>
            <a:pPr marL="436397" indent="-436397" defTabSz="3840297">
              <a:buClr>
                <a:schemeClr val="tx2"/>
              </a:buClr>
              <a:buFont typeface="Arial" panose="020B0604020202020204" pitchFamily="34" charset="0"/>
              <a:buChar char="•"/>
            </a:pPr>
            <a:r>
              <a:rPr lang="en-US" sz="2800" dirty="0"/>
              <a:t>Arduino IDE</a:t>
            </a:r>
          </a:p>
          <a:p>
            <a:pPr marL="436397" indent="-436397" defTabSz="3840297">
              <a:buClr>
                <a:schemeClr val="tx2"/>
              </a:buClr>
              <a:buFont typeface="Arial" panose="020B0604020202020204" pitchFamily="34" charset="0"/>
              <a:buChar char="•"/>
            </a:pPr>
            <a:r>
              <a:rPr lang="en-US" sz="2800" dirty="0"/>
              <a:t>Arduino communication software derived from Jeff </a:t>
            </a:r>
            <a:r>
              <a:rPr lang="en-US" sz="2800" dirty="0" err="1"/>
              <a:t>Rowberg’s</a:t>
            </a:r>
            <a:r>
              <a:rPr lang="en-US" sz="2800" dirty="0"/>
              <a:t> I2Cdev library</a:t>
            </a:r>
          </a:p>
        </p:txBody>
      </p:sp>
      <p:sp>
        <p:nvSpPr>
          <p:cNvPr id="21" name="TextBox 20"/>
          <p:cNvSpPr txBox="1"/>
          <p:nvPr/>
        </p:nvSpPr>
        <p:spPr>
          <a:xfrm>
            <a:off x="1948601" y="28689567"/>
            <a:ext cx="6482795" cy="590931"/>
          </a:xfrm>
          <a:prstGeom prst="rect">
            <a:avLst/>
          </a:prstGeom>
          <a:noFill/>
        </p:spPr>
        <p:txBody>
          <a:bodyPr wrap="square" rtlCol="0">
            <a:spAutoFit/>
          </a:bodyPr>
          <a:lstStyle/>
          <a:p>
            <a:pPr defTabSz="3840297">
              <a:lnSpc>
                <a:spcPct val="90000"/>
              </a:lnSpc>
              <a:spcBef>
                <a:spcPts val="4200"/>
              </a:spcBef>
            </a:pPr>
            <a:r>
              <a:rPr lang="en-US" sz="3600" cap="small" dirty="0">
                <a:solidFill>
                  <a:schemeClr val="accent1">
                    <a:lumMod val="50000"/>
                  </a:schemeClr>
                </a:solidFill>
                <a:latin typeface="Minion Pro" panose="02040503050306020203" pitchFamily="18" charset="0"/>
              </a:rPr>
              <a:t>Basic procedure</a:t>
            </a:r>
          </a:p>
        </p:txBody>
      </p:sp>
      <p:sp>
        <p:nvSpPr>
          <p:cNvPr id="23" name="TextBox 22"/>
          <p:cNvSpPr txBox="1"/>
          <p:nvPr/>
        </p:nvSpPr>
        <p:spPr>
          <a:xfrm>
            <a:off x="1948603" y="27592422"/>
            <a:ext cx="6156799" cy="461665"/>
          </a:xfrm>
          <a:prstGeom prst="rect">
            <a:avLst/>
          </a:prstGeom>
          <a:noFill/>
        </p:spPr>
        <p:txBody>
          <a:bodyPr wrap="square" rtlCol="0">
            <a:spAutoFit/>
          </a:bodyPr>
          <a:lstStyle/>
          <a:p>
            <a:pPr algn="ctr"/>
            <a:r>
              <a:rPr lang="en-US" sz="2400" dirty="0">
                <a:latin typeface="+mj-lt"/>
              </a:rPr>
              <a:t>A MPU-6050 Accelerometer</a:t>
            </a:r>
          </a:p>
        </p:txBody>
      </p:sp>
      <p:sp>
        <p:nvSpPr>
          <p:cNvPr id="27" name="Subtitle 2"/>
          <p:cNvSpPr txBox="1">
            <a:spLocks/>
          </p:cNvSpPr>
          <p:nvPr/>
        </p:nvSpPr>
        <p:spPr>
          <a:xfrm>
            <a:off x="10062501" y="20341412"/>
            <a:ext cx="6337319" cy="3181724"/>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800" dirty="0"/>
              <a:t>In order to successfully connect multiple sensors to an Arduino board, each connection except for the ADO pin, which is used by each sensor to tell it what individual address it has been assigned, can be shared. Four total pins are fanned out to every MPU connected to the Arduino:</a:t>
            </a:r>
          </a:p>
        </p:txBody>
      </p:sp>
      <p:sp>
        <p:nvSpPr>
          <p:cNvPr id="30" name="TextBox 29"/>
          <p:cNvSpPr txBox="1"/>
          <p:nvPr/>
        </p:nvSpPr>
        <p:spPr>
          <a:xfrm>
            <a:off x="18999126" y="22791978"/>
            <a:ext cx="6337320" cy="1754326"/>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From the board</a:t>
            </a:r>
          </a:p>
          <a:p>
            <a:r>
              <a:rPr lang="en-US" sz="5400" cap="small" dirty="0">
                <a:solidFill>
                  <a:srgbClr val="DD9E11"/>
                </a:solidFill>
                <a:latin typeface="Minion Pro" panose="02040503050306020203" pitchFamily="18" charset="0"/>
              </a:rPr>
              <a:t>to unity</a:t>
            </a:r>
          </a:p>
        </p:txBody>
      </p:sp>
      <p:sp>
        <p:nvSpPr>
          <p:cNvPr id="9" name="TextBox 8"/>
          <p:cNvSpPr txBox="1"/>
          <p:nvPr/>
        </p:nvSpPr>
        <p:spPr>
          <a:xfrm>
            <a:off x="18995853" y="25163524"/>
            <a:ext cx="6337321" cy="3539430"/>
          </a:xfrm>
          <a:prstGeom prst="rect">
            <a:avLst/>
          </a:prstGeom>
          <a:noFill/>
        </p:spPr>
        <p:txBody>
          <a:bodyPr wrap="square" rtlCol="0">
            <a:spAutoFit/>
          </a:bodyPr>
          <a:lstStyle/>
          <a:p>
            <a:pPr>
              <a:buClr>
                <a:schemeClr val="tx2">
                  <a:lumMod val="75000"/>
                </a:schemeClr>
              </a:buClr>
            </a:pPr>
            <a:r>
              <a:rPr lang="en-US" sz="2800" dirty="0"/>
              <a:t>All data is sent to the computer through the serial port, a communication interface which information transfers in or out one bit at a time. Captured data from each sensor is assigned an id which is sent across the serial port along with its rotation values to be read by our script within Unity.</a:t>
            </a:r>
          </a:p>
        </p:txBody>
      </p:sp>
      <p:sp>
        <p:nvSpPr>
          <p:cNvPr id="31" name="TextBox 30"/>
          <p:cNvSpPr txBox="1"/>
          <p:nvPr/>
        </p:nvSpPr>
        <p:spPr>
          <a:xfrm>
            <a:off x="18999127" y="24590849"/>
            <a:ext cx="6337319"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Data through the serial port</a:t>
            </a:r>
          </a:p>
        </p:txBody>
      </p:sp>
      <p:sp>
        <p:nvSpPr>
          <p:cNvPr id="32" name="TextBox 31"/>
          <p:cNvSpPr txBox="1"/>
          <p:nvPr/>
        </p:nvSpPr>
        <p:spPr>
          <a:xfrm>
            <a:off x="32719530" y="24548225"/>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Applications</a:t>
            </a:r>
          </a:p>
        </p:txBody>
      </p:sp>
      <p:sp>
        <p:nvSpPr>
          <p:cNvPr id="33" name="TextBox 32"/>
          <p:cNvSpPr txBox="1"/>
          <p:nvPr/>
        </p:nvSpPr>
        <p:spPr>
          <a:xfrm>
            <a:off x="32719530" y="25301715"/>
            <a:ext cx="6337322" cy="4401205"/>
          </a:xfrm>
          <a:prstGeom prst="rect">
            <a:avLst/>
          </a:prstGeom>
          <a:noFill/>
        </p:spPr>
        <p:txBody>
          <a:bodyPr wrap="square" rtlCol="0">
            <a:spAutoFit/>
          </a:bodyPr>
          <a:lstStyle/>
          <a:p>
            <a:r>
              <a:rPr lang="en-US" sz="2800" dirty="0"/>
              <a:t>We envision that this software could be used as an aid for skeletal animation or as an input device specifically for video game development.</a:t>
            </a:r>
          </a:p>
          <a:p>
            <a:endParaRPr lang="en-US" sz="2800" dirty="0"/>
          </a:p>
          <a:p>
            <a:r>
              <a:rPr lang="en-US" sz="2800" dirty="0"/>
              <a:t>Future variations this project could include easy adaptation for different models, wireless sensor connection, or upgrading the components to integrate more accelerometers into the system.</a:t>
            </a:r>
          </a:p>
        </p:txBody>
      </p:sp>
      <p:sp>
        <p:nvSpPr>
          <p:cNvPr id="34" name="TextBox 33"/>
          <p:cNvSpPr txBox="1"/>
          <p:nvPr/>
        </p:nvSpPr>
        <p:spPr>
          <a:xfrm>
            <a:off x="32719529" y="29818807"/>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References</a:t>
            </a:r>
          </a:p>
        </p:txBody>
      </p:sp>
      <p:sp>
        <p:nvSpPr>
          <p:cNvPr id="35" name="TextBox 34"/>
          <p:cNvSpPr txBox="1"/>
          <p:nvPr/>
        </p:nvSpPr>
        <p:spPr>
          <a:xfrm>
            <a:off x="32719531" y="30467416"/>
            <a:ext cx="6337321" cy="954107"/>
          </a:xfrm>
          <a:prstGeom prst="rect">
            <a:avLst/>
          </a:prstGeom>
          <a:noFill/>
        </p:spPr>
        <p:txBody>
          <a:bodyPr wrap="square" rtlCol="0">
            <a:spAutoFit/>
          </a:bodyPr>
          <a:lstStyle/>
          <a:p>
            <a:pPr defTabSz="3846858">
              <a:spcBef>
                <a:spcPct val="20000"/>
              </a:spcBef>
              <a:buClr>
                <a:schemeClr val="tx2">
                  <a:lumMod val="75000"/>
                </a:schemeClr>
              </a:buClr>
            </a:pPr>
            <a:r>
              <a:rPr lang="en-US" sz="2800" dirty="0" err="1">
                <a:solidFill>
                  <a:srgbClr val="000000"/>
                </a:solidFill>
              </a:rPr>
              <a:t>Rowberg</a:t>
            </a:r>
            <a:r>
              <a:rPr lang="en-US" sz="2800" dirty="0">
                <a:solidFill>
                  <a:srgbClr val="000000"/>
                </a:solidFill>
              </a:rPr>
              <a:t>, Jeff. i2cdevlib, 2018, GitHub, https://github.com/jrowberg/i2cdevlib</a:t>
            </a:r>
            <a:endParaRPr lang="en-US" sz="2800" dirty="0">
              <a:solidFill>
                <a:srgbClr val="000000"/>
              </a:solidFill>
              <a:hlinkClick r:id="rId4"/>
            </a:endParaRPr>
          </a:p>
        </p:txBody>
      </p:sp>
      <p:sp>
        <p:nvSpPr>
          <p:cNvPr id="37" name="TextBox 36"/>
          <p:cNvSpPr txBox="1"/>
          <p:nvPr/>
        </p:nvSpPr>
        <p:spPr>
          <a:xfrm>
            <a:off x="9873746" y="8943315"/>
            <a:ext cx="7034640" cy="1754326"/>
          </a:xfrm>
          <a:prstGeom prst="rect">
            <a:avLst/>
          </a:prstGeom>
          <a:noFill/>
        </p:spPr>
        <p:txBody>
          <a:bodyPr wrap="square" rtlCol="0">
            <a:spAutoFit/>
          </a:bodyPr>
          <a:lstStyle/>
          <a:p>
            <a:r>
              <a:rPr lang="en-US" sz="5400" cap="small" dirty="0">
                <a:solidFill>
                  <a:srgbClr val="DD9E11"/>
                </a:solidFill>
                <a:latin typeface="Minion Pro" panose="02040503050306020203" pitchFamily="18" charset="0"/>
              </a:rPr>
              <a:t>From the sensors </a:t>
            </a:r>
          </a:p>
          <a:p>
            <a:r>
              <a:rPr lang="en-US" sz="5400" cap="small" dirty="0">
                <a:solidFill>
                  <a:srgbClr val="DD9E11"/>
                </a:solidFill>
                <a:latin typeface="Minion Pro" panose="02040503050306020203" pitchFamily="18" charset="0"/>
              </a:rPr>
              <a:t>to the board</a:t>
            </a:r>
          </a:p>
        </p:txBody>
      </p:sp>
      <p:sp>
        <p:nvSpPr>
          <p:cNvPr id="39" name="TextBox 38"/>
          <p:cNvSpPr txBox="1"/>
          <p:nvPr/>
        </p:nvSpPr>
        <p:spPr>
          <a:xfrm>
            <a:off x="9517467" y="34959704"/>
            <a:ext cx="8287473" cy="386131"/>
          </a:xfrm>
          <a:prstGeom prst="rect">
            <a:avLst/>
          </a:prstGeom>
          <a:noFill/>
        </p:spPr>
        <p:txBody>
          <a:bodyPr wrap="square" rtlCol="0">
            <a:spAutoFit/>
          </a:bodyPr>
          <a:lstStyle/>
          <a:p>
            <a:pPr algn="ctr"/>
            <a:r>
              <a:rPr lang="en-US" sz="1909" dirty="0">
                <a:latin typeface="+mj-lt"/>
              </a:rPr>
              <a:t>Our physical board setup with two MPU-6050s</a:t>
            </a:r>
          </a:p>
        </p:txBody>
      </p:sp>
      <p:sp>
        <p:nvSpPr>
          <p:cNvPr id="40" name="TextBox 39"/>
          <p:cNvSpPr txBox="1"/>
          <p:nvPr/>
        </p:nvSpPr>
        <p:spPr>
          <a:xfrm>
            <a:off x="25872526" y="24548225"/>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sym typeface="Wingdings" panose="05000000000000000000" pitchFamily="2" charset="2"/>
              </a:rPr>
              <a:t>Calibration</a:t>
            </a:r>
            <a:endParaRPr lang="en-US" sz="3600" cap="small" dirty="0">
              <a:solidFill>
                <a:schemeClr val="accent1">
                  <a:lumMod val="50000"/>
                </a:schemeClr>
              </a:solidFill>
              <a:latin typeface="Minion Pro" panose="02040503050306020203" pitchFamily="18" charset="0"/>
            </a:endParaRPr>
          </a:p>
        </p:txBody>
      </p:sp>
      <p:sp>
        <p:nvSpPr>
          <p:cNvPr id="41" name="TextBox 40"/>
          <p:cNvSpPr txBox="1"/>
          <p:nvPr/>
        </p:nvSpPr>
        <p:spPr>
          <a:xfrm>
            <a:off x="25872526" y="25150137"/>
            <a:ext cx="6337322" cy="6124754"/>
          </a:xfrm>
          <a:prstGeom prst="rect">
            <a:avLst/>
          </a:prstGeom>
          <a:noFill/>
        </p:spPr>
        <p:txBody>
          <a:bodyPr wrap="square" rtlCol="0">
            <a:spAutoFit/>
          </a:bodyPr>
          <a:lstStyle/>
          <a:p>
            <a:r>
              <a:rPr lang="en-US" sz="2800" dirty="0"/>
              <a:t>In its raw form, the given quaternion values are difficult to work with because they are not oriented in the correct position needed to track on the mannequin. After each sensor is activated for the first time, calibration is needed. </a:t>
            </a:r>
          </a:p>
          <a:p>
            <a:endParaRPr lang="en-US" sz="2800" dirty="0"/>
          </a:p>
          <a:p>
            <a:r>
              <a:rPr lang="en-US" sz="2800" dirty="0"/>
              <a:t>To calibrate each rotation given by a sensor, the inverse of the quaternion generated is calculated. By multiplying this inverse by each sequential rotation, we can offset the model mannequin limb back to its default location to correctly track the sensor’s movement.</a:t>
            </a:r>
          </a:p>
        </p:txBody>
      </p:sp>
      <p:pic>
        <p:nvPicPr>
          <p:cNvPr id="43" name="Picture 42">
            <a:extLst>
              <a:ext uri="{FF2B5EF4-FFF2-40B4-BE49-F238E27FC236}">
                <a16:creationId xmlns:a16="http://schemas.microsoft.com/office/drawing/2014/main" id="{42A1C1DD-44D2-4B5C-9519-6A679AC35B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86714" y="18744154"/>
            <a:ext cx="5691016" cy="3983711"/>
          </a:xfrm>
          <a:prstGeom prst="rect">
            <a:avLst/>
          </a:prstGeom>
        </p:spPr>
      </p:pic>
      <p:pic>
        <p:nvPicPr>
          <p:cNvPr id="44" name="Picture 43">
            <a:extLst>
              <a:ext uri="{FF2B5EF4-FFF2-40B4-BE49-F238E27FC236}">
                <a16:creationId xmlns:a16="http://schemas.microsoft.com/office/drawing/2014/main" id="{4AF2A482-76A7-4104-A649-6F0D0FC4D0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29498" y="23619910"/>
            <a:ext cx="2721004" cy="3451520"/>
          </a:xfrm>
          <a:prstGeom prst="rect">
            <a:avLst/>
          </a:prstGeom>
        </p:spPr>
      </p:pic>
      <p:sp>
        <p:nvSpPr>
          <p:cNvPr id="46" name="TextBox 45">
            <a:extLst>
              <a:ext uri="{FF2B5EF4-FFF2-40B4-BE49-F238E27FC236}">
                <a16:creationId xmlns:a16="http://schemas.microsoft.com/office/drawing/2014/main" id="{234A64B8-DF26-4E7D-B73C-56A17E8B6FDB}"/>
              </a:ext>
            </a:extLst>
          </p:cNvPr>
          <p:cNvSpPr txBox="1"/>
          <p:nvPr/>
        </p:nvSpPr>
        <p:spPr>
          <a:xfrm>
            <a:off x="1969901" y="29280498"/>
            <a:ext cx="6482795" cy="6124754"/>
          </a:xfrm>
          <a:prstGeom prst="rect">
            <a:avLst/>
          </a:prstGeom>
          <a:noFill/>
        </p:spPr>
        <p:txBody>
          <a:bodyPr wrap="square" rtlCol="0">
            <a:spAutoFit/>
          </a:bodyPr>
          <a:lstStyle/>
          <a:p>
            <a:pPr marL="436397" indent="-436397" defTabSz="3840297">
              <a:buClr>
                <a:schemeClr val="tx2"/>
              </a:buClr>
              <a:buFont typeface="Arial" panose="020B0604020202020204" pitchFamily="34" charset="0"/>
              <a:buChar char="•"/>
            </a:pPr>
            <a:r>
              <a:rPr lang="en-US" sz="2800" dirty="0"/>
              <a:t>Gyroscopes are attached to different limbs on the mannequin model assigned to each sensor</a:t>
            </a:r>
          </a:p>
          <a:p>
            <a:pPr marL="436397" indent="-436397" defTabSz="3840297">
              <a:buClr>
                <a:schemeClr val="tx2"/>
              </a:buClr>
              <a:buFont typeface="Arial" panose="020B0604020202020204" pitchFamily="34" charset="0"/>
              <a:buChar char="•"/>
            </a:pPr>
            <a:r>
              <a:rPr lang="en-US" sz="2800" dirty="0"/>
              <a:t>Data from the sensors is sent to the board via the I2C bus protocol, a common standard of peripherals information transfer</a:t>
            </a:r>
          </a:p>
          <a:p>
            <a:pPr marL="436397" indent="-436397" defTabSz="3840297">
              <a:buClr>
                <a:schemeClr val="tx2"/>
              </a:buClr>
              <a:buFont typeface="Arial" panose="020B0604020202020204" pitchFamily="34" charset="0"/>
              <a:buChar char="•"/>
            </a:pPr>
            <a:r>
              <a:rPr lang="en-US" sz="2800" dirty="0"/>
              <a:t>Data is then sent over the serial port to a desktop computer to calculate the individual rotation of each sensor and make calibration adjustments</a:t>
            </a:r>
          </a:p>
          <a:p>
            <a:pPr marL="436397" indent="-436397" defTabSz="3840297">
              <a:buClr>
                <a:schemeClr val="tx2"/>
              </a:buClr>
              <a:buFont typeface="Arial" panose="020B0604020202020204" pitchFamily="34" charset="0"/>
              <a:buChar char="•"/>
            </a:pPr>
            <a:r>
              <a:rPr lang="en-US" sz="2800" dirty="0"/>
              <a:t>Motion of each sensor is translated to a similar mannequin 3D model running on the Unity game engine</a:t>
            </a:r>
          </a:p>
        </p:txBody>
      </p:sp>
      <p:sp>
        <p:nvSpPr>
          <p:cNvPr id="36" name="TextBox 35">
            <a:extLst>
              <a:ext uri="{FF2B5EF4-FFF2-40B4-BE49-F238E27FC236}">
                <a16:creationId xmlns:a16="http://schemas.microsoft.com/office/drawing/2014/main" id="{532643EA-8713-4D6E-BBE7-69733D0DF31F}"/>
              </a:ext>
            </a:extLst>
          </p:cNvPr>
          <p:cNvSpPr txBox="1"/>
          <p:nvPr/>
        </p:nvSpPr>
        <p:spPr>
          <a:xfrm>
            <a:off x="19102602" y="28985033"/>
            <a:ext cx="6337320" cy="1754326"/>
          </a:xfrm>
          <a:prstGeom prst="rect">
            <a:avLst/>
          </a:prstGeom>
          <a:noFill/>
        </p:spPr>
        <p:txBody>
          <a:bodyPr wrap="square" rtlCol="0">
            <a:spAutoFit/>
          </a:bodyPr>
          <a:lstStyle/>
          <a:p>
            <a:r>
              <a:rPr lang="en-US" sz="1800" b="1" dirty="0">
                <a:latin typeface="Courier New" panose="02070309020205020404" pitchFamily="49" charset="0"/>
                <a:cs typeface="Courier New" panose="02070309020205020404" pitchFamily="49" charset="0"/>
              </a:rPr>
              <a:t>Id   x         y         z         w   </a:t>
            </a:r>
          </a:p>
          <a:p>
            <a:r>
              <a:rPr lang="en-US" sz="1800" dirty="0">
                <a:latin typeface="Courier New" panose="02070309020205020404" pitchFamily="49" charset="0"/>
                <a:cs typeface="Courier New" panose="02070309020205020404" pitchFamily="49" charset="0"/>
              </a:rPr>
              <a:t>[0  -0.57452   0.29175   0.27881   0.61859]</a:t>
            </a:r>
          </a:p>
          <a:p>
            <a:r>
              <a:rPr lang="en-US" sz="1800" dirty="0">
                <a:latin typeface="Courier New" panose="02070309020205020404" pitchFamily="49" charset="0"/>
                <a:cs typeface="Courier New" panose="02070309020205020404" pitchFamily="49" charset="0"/>
              </a:rPr>
              <a:t>[1   0.97705   0.38397   1.22919  -0.38239]</a:t>
            </a:r>
          </a:p>
          <a:p>
            <a:r>
              <a:rPr lang="en-US" sz="1800" dirty="0">
                <a:latin typeface="Courier New" panose="02070309020205020404" pitchFamily="49" charset="0"/>
                <a:cs typeface="Courier New" panose="02070309020205020404" pitchFamily="49" charset="0"/>
              </a:rPr>
              <a:t>[2   1.90729   1.35913   1.48285  -1.89764]</a:t>
            </a:r>
          </a:p>
          <a:p>
            <a:r>
              <a:rPr lang="en-US" sz="1800" dirty="0">
                <a:latin typeface="Courier New" panose="02070309020205020404" pitchFamily="49" charset="0"/>
                <a:cs typeface="Courier New" panose="02070309020205020404" pitchFamily="49" charset="0"/>
              </a:rPr>
              <a:t>[3  -0.75726   1.87604   0.23627  -0.84680]</a:t>
            </a:r>
          </a:p>
          <a:p>
            <a:r>
              <a:rPr lang="en-US" sz="1800" dirty="0">
                <a:latin typeface="Courier New" panose="02070309020205020404" pitchFamily="49" charset="0"/>
                <a:cs typeface="Courier New" panose="02070309020205020404" pitchFamily="49" charset="0"/>
              </a:rPr>
              <a:t>[4   0.48267   1.04260   0.68219  -0.76996]</a:t>
            </a:r>
          </a:p>
        </p:txBody>
      </p:sp>
      <p:sp>
        <p:nvSpPr>
          <p:cNvPr id="49" name="TextBox 48">
            <a:extLst>
              <a:ext uri="{FF2B5EF4-FFF2-40B4-BE49-F238E27FC236}">
                <a16:creationId xmlns:a16="http://schemas.microsoft.com/office/drawing/2014/main" id="{A8AE7814-4F91-4A92-B80D-D305A82C3E0F}"/>
              </a:ext>
            </a:extLst>
          </p:cNvPr>
          <p:cNvSpPr txBox="1"/>
          <p:nvPr/>
        </p:nvSpPr>
        <p:spPr>
          <a:xfrm>
            <a:off x="28696568" y="20332549"/>
            <a:ext cx="6156799" cy="830997"/>
          </a:xfrm>
          <a:prstGeom prst="rect">
            <a:avLst/>
          </a:prstGeom>
          <a:noFill/>
        </p:spPr>
        <p:txBody>
          <a:bodyPr wrap="square" rtlCol="0">
            <a:spAutoFit/>
          </a:bodyPr>
          <a:lstStyle/>
          <a:p>
            <a:pPr algn="ctr"/>
            <a:r>
              <a:rPr lang="en-US" sz="2400" dirty="0">
                <a:latin typeface="+mj-lt"/>
              </a:rPr>
              <a:t>The motion of the physical model is translated to the virtual 3D model </a:t>
            </a:r>
          </a:p>
        </p:txBody>
      </p:sp>
      <p:sp>
        <p:nvSpPr>
          <p:cNvPr id="50" name="TextBox 49">
            <a:extLst>
              <a:ext uri="{FF2B5EF4-FFF2-40B4-BE49-F238E27FC236}">
                <a16:creationId xmlns:a16="http://schemas.microsoft.com/office/drawing/2014/main" id="{73B50054-958B-4E70-B839-375E36A311B1}"/>
              </a:ext>
            </a:extLst>
          </p:cNvPr>
          <p:cNvSpPr txBox="1"/>
          <p:nvPr/>
        </p:nvSpPr>
        <p:spPr>
          <a:xfrm>
            <a:off x="34969474" y="18679668"/>
            <a:ext cx="6156799" cy="461665"/>
          </a:xfrm>
          <a:prstGeom prst="rect">
            <a:avLst/>
          </a:prstGeom>
          <a:noFill/>
        </p:spPr>
        <p:txBody>
          <a:bodyPr wrap="square" rtlCol="0">
            <a:spAutoFit/>
          </a:bodyPr>
          <a:lstStyle/>
          <a:p>
            <a:pPr algn="ctr"/>
            <a:r>
              <a:rPr lang="en-US" sz="2400" dirty="0">
                <a:latin typeface="+mj-lt"/>
              </a:rPr>
              <a:t>Virtual Mannequin Model</a:t>
            </a:r>
          </a:p>
        </p:txBody>
      </p:sp>
      <p:sp>
        <p:nvSpPr>
          <p:cNvPr id="51" name="TextBox 50">
            <a:extLst>
              <a:ext uri="{FF2B5EF4-FFF2-40B4-BE49-F238E27FC236}">
                <a16:creationId xmlns:a16="http://schemas.microsoft.com/office/drawing/2014/main" id="{7B674003-8BC8-427F-B925-53F91D40209B}"/>
              </a:ext>
            </a:extLst>
          </p:cNvPr>
          <p:cNvSpPr txBox="1"/>
          <p:nvPr/>
        </p:nvSpPr>
        <p:spPr>
          <a:xfrm>
            <a:off x="19089386" y="30717651"/>
            <a:ext cx="6156799" cy="830997"/>
          </a:xfrm>
          <a:prstGeom prst="rect">
            <a:avLst/>
          </a:prstGeom>
          <a:noFill/>
        </p:spPr>
        <p:txBody>
          <a:bodyPr wrap="square" rtlCol="0">
            <a:spAutoFit/>
          </a:bodyPr>
          <a:lstStyle/>
          <a:p>
            <a:pPr algn="ctr"/>
            <a:r>
              <a:rPr lang="en-US" sz="2400" dirty="0">
                <a:latin typeface="+mj-lt"/>
              </a:rPr>
              <a:t>Raw quaternion values given directly by a sample of five sensors</a:t>
            </a:r>
          </a:p>
        </p:txBody>
      </p:sp>
      <p:cxnSp>
        <p:nvCxnSpPr>
          <p:cNvPr id="56" name="Straight Connector 55">
            <a:extLst>
              <a:ext uri="{FF2B5EF4-FFF2-40B4-BE49-F238E27FC236}">
                <a16:creationId xmlns:a16="http://schemas.microsoft.com/office/drawing/2014/main" id="{9A7C7982-EB2D-4B6D-8503-C7A93FACA1EA}"/>
              </a:ext>
            </a:extLst>
          </p:cNvPr>
          <p:cNvCxnSpPr>
            <a:cxnSpLocks/>
          </p:cNvCxnSpPr>
          <p:nvPr/>
        </p:nvCxnSpPr>
        <p:spPr>
          <a:xfrm>
            <a:off x="26541046" y="21465984"/>
            <a:ext cx="8926259" cy="0"/>
          </a:xfrm>
          <a:prstGeom prst="line">
            <a:avLst/>
          </a:prstGeom>
          <a:ln w="12700">
            <a:solidFill>
              <a:schemeClr val="tx1"/>
            </a:solidFill>
            <a:round/>
            <a:headEnd type="non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80B74438-DB7A-41CD-9D15-61E5347DE4F3}"/>
              </a:ext>
            </a:extLst>
          </p:cNvPr>
          <p:cNvCxnSpPr>
            <a:cxnSpLocks/>
          </p:cNvCxnSpPr>
          <p:nvPr/>
        </p:nvCxnSpPr>
        <p:spPr>
          <a:xfrm flipV="1">
            <a:off x="35467305" y="18910501"/>
            <a:ext cx="1" cy="2555483"/>
          </a:xfrm>
          <a:prstGeom prst="straightConnector1">
            <a:avLst/>
          </a:prstGeom>
          <a:ln w="12700">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561BD2C4-F4C2-479C-9B0C-0973D4EFA6F5}"/>
              </a:ext>
            </a:extLst>
          </p:cNvPr>
          <p:cNvSpPr txBox="1"/>
          <p:nvPr/>
        </p:nvSpPr>
        <p:spPr>
          <a:xfrm>
            <a:off x="21145971" y="22059269"/>
            <a:ext cx="6156799" cy="461665"/>
          </a:xfrm>
          <a:prstGeom prst="rect">
            <a:avLst/>
          </a:prstGeom>
          <a:noFill/>
        </p:spPr>
        <p:txBody>
          <a:bodyPr wrap="square" rtlCol="0">
            <a:spAutoFit/>
          </a:bodyPr>
          <a:lstStyle/>
          <a:p>
            <a:pPr algn="ctr"/>
            <a:r>
              <a:rPr lang="en-US" sz="2400" dirty="0">
                <a:latin typeface="+mj-lt"/>
              </a:rPr>
              <a:t>The Physical Mannequin Model</a:t>
            </a:r>
          </a:p>
        </p:txBody>
      </p:sp>
      <p:sp>
        <p:nvSpPr>
          <p:cNvPr id="45" name="TextBox 44"/>
          <p:cNvSpPr txBox="1"/>
          <p:nvPr/>
        </p:nvSpPr>
        <p:spPr>
          <a:xfrm>
            <a:off x="18995852" y="31806405"/>
            <a:ext cx="6337321" cy="3539430"/>
          </a:xfrm>
          <a:prstGeom prst="rect">
            <a:avLst/>
          </a:prstGeom>
          <a:noFill/>
        </p:spPr>
        <p:txBody>
          <a:bodyPr wrap="square" rtlCol="0">
            <a:spAutoFit/>
          </a:bodyPr>
          <a:lstStyle/>
          <a:p>
            <a:pPr>
              <a:buClr>
                <a:schemeClr val="tx2">
                  <a:lumMod val="75000"/>
                </a:schemeClr>
              </a:buClr>
            </a:pPr>
            <a:r>
              <a:rPr lang="en-US" sz="2800" dirty="0"/>
              <a:t>This data is then read from the serial port and parsed through on the Unity side to be dumped into a quaternion object and the rotation is applied to a selected limb. Other adjustments to compensate for differences in the default position of the physical sensors on the mannequin are then applied.</a:t>
            </a:r>
          </a:p>
        </p:txBody>
      </p:sp>
      <p:sp>
        <p:nvSpPr>
          <p:cNvPr id="47" name="TextBox 46">
            <a:extLst>
              <a:ext uri="{FF2B5EF4-FFF2-40B4-BE49-F238E27FC236}">
                <a16:creationId xmlns:a16="http://schemas.microsoft.com/office/drawing/2014/main" id="{532643EA-8713-4D6E-BBE7-69733D0DF31F}"/>
              </a:ext>
            </a:extLst>
          </p:cNvPr>
          <p:cNvSpPr txBox="1"/>
          <p:nvPr/>
        </p:nvSpPr>
        <p:spPr>
          <a:xfrm>
            <a:off x="26207613" y="31421523"/>
            <a:ext cx="5962603" cy="3416320"/>
          </a:xfrm>
          <a:prstGeom prst="rect">
            <a:avLst/>
          </a:prstGeom>
          <a:noFill/>
        </p:spPr>
        <p:txBody>
          <a:bodyPr wrap="square" rtlCol="0">
            <a:spAutoFit/>
          </a:bodyPr>
          <a:lstStyle/>
          <a:p>
            <a:r>
              <a:rPr lang="en-US" sz="1800" b="1" dirty="0">
                <a:latin typeface="Courier New" panose="02070309020205020404" pitchFamily="49" charset="0"/>
                <a:cs typeface="Courier New" panose="02070309020205020404" pitchFamily="49" charset="0"/>
              </a:rPr>
              <a:t>At startup:</a:t>
            </a:r>
          </a:p>
          <a:p>
            <a:r>
              <a:rPr lang="en-US" sz="1800" b="1"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Quaternion q = </a:t>
            </a:r>
            <a:r>
              <a:rPr lang="en-US" sz="1800" dirty="0" err="1">
                <a:latin typeface="Courier New" panose="02070309020205020404" pitchFamily="49" charset="0"/>
                <a:cs typeface="Courier New" panose="02070309020205020404" pitchFamily="49" charset="0"/>
              </a:rPr>
              <a:t>ReadRotation</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serialLine</a:t>
            </a:r>
            <a:r>
              <a:rPr lang="en-US" sz="1800" dirty="0">
                <a:latin typeface="Courier New" panose="02070309020205020404" pitchFamily="49" charset="0"/>
                <a:cs typeface="Courier New" panose="02070309020205020404" pitchFamily="49" charset="0"/>
              </a:rPr>
              <a:t>);</a:t>
            </a:r>
          </a:p>
          <a:p>
            <a:r>
              <a:rPr lang="en-US" sz="1800" dirty="0">
                <a:latin typeface="Courier New" panose="02070309020205020404" pitchFamily="49" charset="0"/>
                <a:cs typeface="Courier New" panose="02070309020205020404" pitchFamily="49" charset="0"/>
              </a:rPr>
              <a:t>  offset[</a:t>
            </a:r>
            <a:r>
              <a:rPr lang="en-US" sz="1800" dirty="0" err="1">
                <a:latin typeface="Courier New" panose="02070309020205020404" pitchFamily="49" charset="0"/>
                <a:cs typeface="Courier New" panose="02070309020205020404" pitchFamily="49" charset="0"/>
              </a:rPr>
              <a:t>i</a:t>
            </a:r>
            <a:r>
              <a:rPr lang="en-US" sz="1800" dirty="0">
                <a:latin typeface="Courier New" panose="02070309020205020404" pitchFamily="49" charset="0"/>
                <a:cs typeface="Courier New" panose="02070309020205020404" pitchFamily="49" charset="0"/>
              </a:rPr>
              <a:t>] = </a:t>
            </a:r>
            <a:r>
              <a:rPr lang="en-US" sz="1800" dirty="0" err="1">
                <a:latin typeface="Courier New" panose="02070309020205020404" pitchFamily="49" charset="0"/>
                <a:cs typeface="Courier New" panose="02070309020205020404" pitchFamily="49" charset="0"/>
              </a:rPr>
              <a:t>Quaternion.Inverse</a:t>
            </a:r>
            <a:r>
              <a:rPr lang="en-US" sz="1800" dirty="0">
                <a:latin typeface="Courier New" panose="02070309020205020404" pitchFamily="49" charset="0"/>
                <a:cs typeface="Courier New" panose="02070309020205020404" pitchFamily="49" charset="0"/>
              </a:rPr>
              <a:t>(q);</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Where q is the rotation read in and offset is an array of calibration offsets</a:t>
            </a:r>
          </a:p>
          <a:p>
            <a:endParaRPr lang="en-US" sz="1800" b="1" dirty="0">
              <a:latin typeface="Courier New" panose="02070309020205020404" pitchFamily="49" charset="0"/>
              <a:cs typeface="Courier New" panose="02070309020205020404" pitchFamily="49" charset="0"/>
            </a:endParaRPr>
          </a:p>
          <a:p>
            <a:r>
              <a:rPr lang="en-US" sz="1800" b="1" dirty="0">
                <a:latin typeface="Courier New" panose="02070309020205020404" pitchFamily="49" charset="0"/>
                <a:cs typeface="Courier New" panose="02070309020205020404" pitchFamily="49" charset="0"/>
              </a:rPr>
              <a:t>For each new quaternion q read:</a:t>
            </a:r>
          </a:p>
          <a:p>
            <a:r>
              <a:rPr lang="en-US" sz="1800" dirty="0">
                <a:latin typeface="Courier New" panose="02070309020205020404" pitchFamily="49" charset="0"/>
                <a:cs typeface="Courier New" panose="02070309020205020404" pitchFamily="49" charset="0"/>
              </a:rPr>
              <a:t>  limbs[</a:t>
            </a:r>
            <a:r>
              <a:rPr lang="en-US" sz="1800" dirty="0" err="1">
                <a:latin typeface="Courier New" panose="02070309020205020404" pitchFamily="49" charset="0"/>
                <a:cs typeface="Courier New" panose="02070309020205020404" pitchFamily="49" charset="0"/>
              </a:rPr>
              <a:t>i</a:t>
            </a:r>
            <a:r>
              <a:rPr lang="en-US" sz="1800" dirty="0">
                <a:latin typeface="Courier New" panose="02070309020205020404" pitchFamily="49" charset="0"/>
                <a:cs typeface="Courier New" panose="02070309020205020404" pitchFamily="49" charset="0"/>
              </a:rPr>
              <a:t>].rotation = offset[</a:t>
            </a:r>
            <a:r>
              <a:rPr lang="en-US" sz="1800" dirty="0" err="1">
                <a:latin typeface="Courier New" panose="02070309020205020404" pitchFamily="49" charset="0"/>
                <a:cs typeface="Courier New" panose="02070309020205020404" pitchFamily="49" charset="0"/>
              </a:rPr>
              <a:t>i</a:t>
            </a:r>
            <a:r>
              <a:rPr lang="en-US" sz="1800" dirty="0">
                <a:latin typeface="Courier New" panose="02070309020205020404" pitchFamily="49" charset="0"/>
                <a:cs typeface="Courier New" panose="02070309020205020404" pitchFamily="49" charset="0"/>
              </a:rPr>
              <a:t>] * q;</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Where limbs is an array of limbs on the mannequin model to be rotated</a:t>
            </a:r>
          </a:p>
        </p:txBody>
      </p:sp>
      <p:pic>
        <p:nvPicPr>
          <p:cNvPr id="11" name="Picture 10" descr="A picture containing screenshot&#10;&#10;Description generated with high confidence">
            <a:extLst>
              <a:ext uri="{FF2B5EF4-FFF2-40B4-BE49-F238E27FC236}">
                <a16:creationId xmlns:a16="http://schemas.microsoft.com/office/drawing/2014/main" id="{E26CD04C-113A-4114-A2EE-04DF678F3D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43608" y="27418444"/>
            <a:ext cx="7759691" cy="7580621"/>
          </a:xfrm>
          <a:prstGeom prst="rect">
            <a:avLst/>
          </a:prstGeom>
        </p:spPr>
      </p:pic>
      <p:sp>
        <p:nvSpPr>
          <p:cNvPr id="52" name="TextBox 51">
            <a:extLst>
              <a:ext uri="{FF2B5EF4-FFF2-40B4-BE49-F238E27FC236}">
                <a16:creationId xmlns:a16="http://schemas.microsoft.com/office/drawing/2014/main" id="{0D1A1152-DABB-4D1A-9F98-2C03303F1A65}"/>
              </a:ext>
            </a:extLst>
          </p:cNvPr>
          <p:cNvSpPr txBox="1"/>
          <p:nvPr/>
        </p:nvSpPr>
        <p:spPr>
          <a:xfrm>
            <a:off x="10034914" y="23532000"/>
            <a:ext cx="6482795" cy="3539430"/>
          </a:xfrm>
          <a:prstGeom prst="rect">
            <a:avLst/>
          </a:prstGeom>
          <a:noFill/>
        </p:spPr>
        <p:txBody>
          <a:bodyPr wrap="square" rtlCol="0">
            <a:spAutoFit/>
          </a:bodyPr>
          <a:lstStyle/>
          <a:p>
            <a:pPr marL="436397" indent="-436397" defTabSz="3840297">
              <a:buClr>
                <a:schemeClr val="tx2"/>
              </a:buClr>
              <a:buFont typeface="Arial" panose="020B0604020202020204" pitchFamily="34" charset="0"/>
              <a:buChar char="•"/>
            </a:pPr>
            <a:r>
              <a:rPr lang="en-US" sz="2800" dirty="0"/>
              <a:t>3.3V to each VCC - This connection provides power</a:t>
            </a:r>
          </a:p>
          <a:p>
            <a:pPr marL="436397" indent="-436397" defTabSz="3840297">
              <a:buClr>
                <a:schemeClr val="tx2"/>
              </a:buClr>
              <a:buFont typeface="Arial" panose="020B0604020202020204" pitchFamily="34" charset="0"/>
              <a:buChar char="•"/>
            </a:pPr>
            <a:r>
              <a:rPr lang="en-US" sz="2800" dirty="0"/>
              <a:t>GND to each GND - This connection is the ground which completes the circuit</a:t>
            </a:r>
          </a:p>
          <a:p>
            <a:pPr marL="436397" indent="-436397" defTabSz="3840297">
              <a:buClr>
                <a:schemeClr val="tx2"/>
              </a:buClr>
              <a:buFont typeface="Arial" panose="020B0604020202020204" pitchFamily="34" charset="0"/>
              <a:buChar char="•"/>
            </a:pPr>
            <a:r>
              <a:rPr lang="en-US" sz="2800" dirty="0"/>
              <a:t>Analog 4 to each SDA - The I2C bus data line for information transfer</a:t>
            </a:r>
          </a:p>
          <a:p>
            <a:pPr marL="436397" indent="-436397" defTabSz="3840297">
              <a:buClr>
                <a:schemeClr val="tx2"/>
              </a:buClr>
              <a:buFont typeface="Arial" panose="020B0604020202020204" pitchFamily="34" charset="0"/>
              <a:buChar char="•"/>
            </a:pPr>
            <a:r>
              <a:rPr lang="en-US" sz="2800" dirty="0"/>
              <a:t>Analog 5 to each SCL - The I2C bus clock line for synchronization</a:t>
            </a:r>
          </a:p>
        </p:txBody>
      </p:sp>
      <p:sp>
        <p:nvSpPr>
          <p:cNvPr id="53" name="TextBox 52">
            <a:extLst>
              <a:ext uri="{FF2B5EF4-FFF2-40B4-BE49-F238E27FC236}">
                <a16:creationId xmlns:a16="http://schemas.microsoft.com/office/drawing/2014/main" id="{627CD7AD-F2A0-410B-8D9B-947A796E06A0}"/>
              </a:ext>
            </a:extLst>
          </p:cNvPr>
          <p:cNvSpPr txBox="1"/>
          <p:nvPr/>
        </p:nvSpPr>
        <p:spPr>
          <a:xfrm>
            <a:off x="32784829" y="31806405"/>
            <a:ext cx="6482795" cy="646331"/>
          </a:xfrm>
          <a:prstGeom prst="rect">
            <a:avLst/>
          </a:prstGeom>
          <a:noFill/>
        </p:spPr>
        <p:txBody>
          <a:bodyPr wrap="square" rtlCol="0">
            <a:spAutoFit/>
          </a:bodyPr>
          <a:lstStyle/>
          <a:p>
            <a:r>
              <a:rPr lang="en-US" sz="3600" cap="small" dirty="0">
                <a:solidFill>
                  <a:schemeClr val="accent1">
                    <a:lumMod val="50000"/>
                  </a:schemeClr>
                </a:solidFill>
                <a:latin typeface="Minion Pro" panose="02040503050306020203" pitchFamily="18" charset="0"/>
              </a:rPr>
              <a:t>Acknowledgements</a:t>
            </a:r>
          </a:p>
        </p:txBody>
      </p:sp>
      <p:sp>
        <p:nvSpPr>
          <p:cNvPr id="54" name="TextBox 53">
            <a:extLst>
              <a:ext uri="{FF2B5EF4-FFF2-40B4-BE49-F238E27FC236}">
                <a16:creationId xmlns:a16="http://schemas.microsoft.com/office/drawing/2014/main" id="{4F20F732-41F4-4940-8C3F-95C85D4D48FB}"/>
              </a:ext>
            </a:extLst>
          </p:cNvPr>
          <p:cNvSpPr txBox="1"/>
          <p:nvPr/>
        </p:nvSpPr>
        <p:spPr>
          <a:xfrm>
            <a:off x="32784829" y="32452736"/>
            <a:ext cx="6482795" cy="954107"/>
          </a:xfrm>
          <a:prstGeom prst="rect">
            <a:avLst/>
          </a:prstGeom>
          <a:noFill/>
        </p:spPr>
        <p:txBody>
          <a:bodyPr wrap="square" rtlCol="0">
            <a:spAutoFit/>
          </a:bodyPr>
          <a:lstStyle/>
          <a:p>
            <a:pPr defTabSz="3846858">
              <a:spcBef>
                <a:spcPct val="20000"/>
              </a:spcBef>
              <a:buClr>
                <a:schemeClr val="tx2">
                  <a:lumMod val="75000"/>
                </a:schemeClr>
              </a:buClr>
            </a:pPr>
            <a:r>
              <a:rPr lang="en-US" sz="2800" dirty="0">
                <a:solidFill>
                  <a:srgbClr val="000000"/>
                </a:solidFill>
              </a:rPr>
              <a:t>This project was funded by the </a:t>
            </a:r>
            <a:r>
              <a:rPr lang="en-US" sz="2800" dirty="0" err="1">
                <a:solidFill>
                  <a:srgbClr val="000000"/>
                </a:solidFill>
              </a:rPr>
              <a:t>Blugold</a:t>
            </a:r>
            <a:r>
              <a:rPr lang="en-US" sz="2800" dirty="0">
                <a:solidFill>
                  <a:srgbClr val="000000"/>
                </a:solidFill>
              </a:rPr>
              <a:t> Fellowship program.</a:t>
            </a:r>
            <a:endParaRPr lang="en-US" sz="2800" dirty="0">
              <a:solidFill>
                <a:srgbClr val="000000"/>
              </a:solidFill>
              <a:hlinkClick r:id="rId4"/>
            </a:endParaRPr>
          </a:p>
        </p:txBody>
      </p:sp>
      <p:pic>
        <p:nvPicPr>
          <p:cNvPr id="15" name="Picture 14" descr="A close up of an object&#10;&#10;Description generated with high confidence">
            <a:extLst>
              <a:ext uri="{FF2B5EF4-FFF2-40B4-BE49-F238E27FC236}">
                <a16:creationId xmlns:a16="http://schemas.microsoft.com/office/drawing/2014/main" id="{7B6EAF1D-D303-4953-AE74-115C7526DD3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550052" y="8673685"/>
            <a:ext cx="9834505" cy="9834505"/>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1544</TotalTime>
  <Words>935</Words>
  <Application>Microsoft Office PowerPoint</Application>
  <PresentationFormat>Custom</PresentationFormat>
  <Paragraphs>68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Courier New</vt:lpstr>
      <vt:lpstr>Minion Pro</vt:lpstr>
      <vt:lpstr>Wingdings</vt:lpstr>
      <vt:lpstr>Office Theme</vt:lpstr>
      <vt:lpstr>Mannequino – Bridging the Gap to the Virtual World</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Balfanz, Patrick Thomas</cp:lastModifiedBy>
  <cp:revision>102</cp:revision>
  <dcterms:created xsi:type="dcterms:W3CDTF">2015-01-29T15:27:06Z</dcterms:created>
  <dcterms:modified xsi:type="dcterms:W3CDTF">2018-04-26T20:23:18Z</dcterms:modified>
</cp:coreProperties>
</file>