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42062400" cy="384048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9FD8"/>
    <a:srgbClr val="DFA5CA"/>
    <a:srgbClr val="FB89F6"/>
    <a:srgbClr val="F88CE9"/>
    <a:srgbClr val="BC0439"/>
    <a:srgbClr val="F26AD5"/>
    <a:srgbClr val="700661"/>
    <a:srgbClr val="FC647A"/>
    <a:srgbClr val="FC7C8E"/>
    <a:srgbClr val="FD99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8" autoAdjust="0"/>
    <p:restoredTop sz="94107" autoAdjust="0"/>
  </p:normalViewPr>
  <p:slideViewPr>
    <p:cSldViewPr snapToGrid="0">
      <p:cViewPr varScale="1">
        <p:scale>
          <a:sx n="14" d="100"/>
          <a:sy n="14" d="100"/>
        </p:scale>
        <p:origin x="2414" y="187"/>
      </p:cViewPr>
      <p:guideLst/>
    </p:cSldViewPr>
  </p:slideViewPr>
  <p:notesTextViewPr>
    <p:cViewPr>
      <p:scale>
        <a:sx n="20" d="100"/>
        <a:sy n="2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765A6959-B45E-4727-AFB3-190DBCF0C0A8}" type="datetimeFigureOut">
              <a:rPr lang="en-US" smtClean="0"/>
              <a:t>1/15/2019</a:t>
            </a:fld>
            <a:endParaRPr lang="en-US"/>
          </a:p>
        </p:txBody>
      </p:sp>
      <p:sp>
        <p:nvSpPr>
          <p:cNvPr id="4" name="Slide Image Placeholder 3"/>
          <p:cNvSpPr>
            <a:spLocks noGrp="1" noRot="1" noChangeAspect="1"/>
          </p:cNvSpPr>
          <p:nvPr>
            <p:ph type="sldImg" idx="2"/>
          </p:nvPr>
        </p:nvSpPr>
        <p:spPr>
          <a:xfrm>
            <a:off x="3305175" y="857250"/>
            <a:ext cx="253365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730FE51-D40D-4F28-9FEE-C4469B047E25}" type="slidenum">
              <a:rPr lang="en-US" smtClean="0"/>
              <a:t>‹#›</a:t>
            </a:fld>
            <a:endParaRPr lang="en-US"/>
          </a:p>
        </p:txBody>
      </p:sp>
    </p:spTree>
    <p:extLst>
      <p:ext uri="{BB962C8B-B14F-4D97-AF65-F5344CB8AC3E}">
        <p14:creationId xmlns:p14="http://schemas.microsoft.com/office/powerpoint/2010/main" val="2723180311"/>
      </p:ext>
    </p:extLst>
  </p:cSld>
  <p:clrMap bg1="lt1" tx1="dk1" bg2="lt2" tx2="dk2" accent1="accent1" accent2="accent2" accent3="accent3" accent4="accent4" accent5="accent5" accent6="accent6" hlink="hlink" folHlink="folHlink"/>
  <p:notesStyle>
    <a:lvl1pPr marL="0" algn="l" defTabSz="3862426" rtl="0" eaLnBrk="1" latinLnBrk="0" hangingPunct="1">
      <a:defRPr sz="5069" kern="1200">
        <a:solidFill>
          <a:schemeClr val="tx1"/>
        </a:solidFill>
        <a:latin typeface="+mn-lt"/>
        <a:ea typeface="+mn-ea"/>
        <a:cs typeface="+mn-cs"/>
      </a:defRPr>
    </a:lvl1pPr>
    <a:lvl2pPr marL="1931213" algn="l" defTabSz="3862426" rtl="0" eaLnBrk="1" latinLnBrk="0" hangingPunct="1">
      <a:defRPr sz="5069" kern="1200">
        <a:solidFill>
          <a:schemeClr val="tx1"/>
        </a:solidFill>
        <a:latin typeface="+mn-lt"/>
        <a:ea typeface="+mn-ea"/>
        <a:cs typeface="+mn-cs"/>
      </a:defRPr>
    </a:lvl2pPr>
    <a:lvl3pPr marL="3862426" algn="l" defTabSz="3862426" rtl="0" eaLnBrk="1" latinLnBrk="0" hangingPunct="1">
      <a:defRPr sz="5069" kern="1200">
        <a:solidFill>
          <a:schemeClr val="tx1"/>
        </a:solidFill>
        <a:latin typeface="+mn-lt"/>
        <a:ea typeface="+mn-ea"/>
        <a:cs typeface="+mn-cs"/>
      </a:defRPr>
    </a:lvl3pPr>
    <a:lvl4pPr marL="5793638" algn="l" defTabSz="3862426" rtl="0" eaLnBrk="1" latinLnBrk="0" hangingPunct="1">
      <a:defRPr sz="5069" kern="1200">
        <a:solidFill>
          <a:schemeClr val="tx1"/>
        </a:solidFill>
        <a:latin typeface="+mn-lt"/>
        <a:ea typeface="+mn-ea"/>
        <a:cs typeface="+mn-cs"/>
      </a:defRPr>
    </a:lvl4pPr>
    <a:lvl5pPr marL="7724851" algn="l" defTabSz="3862426" rtl="0" eaLnBrk="1" latinLnBrk="0" hangingPunct="1">
      <a:defRPr sz="5069" kern="1200">
        <a:solidFill>
          <a:schemeClr val="tx1"/>
        </a:solidFill>
        <a:latin typeface="+mn-lt"/>
        <a:ea typeface="+mn-ea"/>
        <a:cs typeface="+mn-cs"/>
      </a:defRPr>
    </a:lvl5pPr>
    <a:lvl6pPr marL="9656064" algn="l" defTabSz="3862426" rtl="0" eaLnBrk="1" latinLnBrk="0" hangingPunct="1">
      <a:defRPr sz="5069" kern="1200">
        <a:solidFill>
          <a:schemeClr val="tx1"/>
        </a:solidFill>
        <a:latin typeface="+mn-lt"/>
        <a:ea typeface="+mn-ea"/>
        <a:cs typeface="+mn-cs"/>
      </a:defRPr>
    </a:lvl6pPr>
    <a:lvl7pPr marL="11587277" algn="l" defTabSz="3862426" rtl="0" eaLnBrk="1" latinLnBrk="0" hangingPunct="1">
      <a:defRPr sz="5069" kern="1200">
        <a:solidFill>
          <a:schemeClr val="tx1"/>
        </a:solidFill>
        <a:latin typeface="+mn-lt"/>
        <a:ea typeface="+mn-ea"/>
        <a:cs typeface="+mn-cs"/>
      </a:defRPr>
    </a:lvl7pPr>
    <a:lvl8pPr marL="13518490" algn="l" defTabSz="3862426" rtl="0" eaLnBrk="1" latinLnBrk="0" hangingPunct="1">
      <a:defRPr sz="5069" kern="1200">
        <a:solidFill>
          <a:schemeClr val="tx1"/>
        </a:solidFill>
        <a:latin typeface="+mn-lt"/>
        <a:ea typeface="+mn-ea"/>
        <a:cs typeface="+mn-cs"/>
      </a:defRPr>
    </a:lvl8pPr>
    <a:lvl9pPr marL="15449702" algn="l" defTabSz="3862426" rtl="0" eaLnBrk="1" latinLnBrk="0" hangingPunct="1">
      <a:defRPr sz="50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5175" y="857250"/>
            <a:ext cx="2533650" cy="23145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30FE51-D40D-4F28-9FEE-C4469B047E25}" type="slidenum">
              <a:rPr lang="en-US" smtClean="0"/>
              <a:t>1</a:t>
            </a:fld>
            <a:endParaRPr lang="en-US"/>
          </a:p>
        </p:txBody>
      </p:sp>
    </p:spTree>
    <p:extLst>
      <p:ext uri="{BB962C8B-B14F-4D97-AF65-F5344CB8AC3E}">
        <p14:creationId xmlns:p14="http://schemas.microsoft.com/office/powerpoint/2010/main" val="3679397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3F9F55-68E0-40A8-9899-82FF075FF2D3}"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1835869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3F9F55-68E0-40A8-9899-82FF075FF2D3}"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3389741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3F9F55-68E0-40A8-9899-82FF075FF2D3}"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1307586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3F9F55-68E0-40A8-9899-82FF075FF2D3}"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1975547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53F9F55-68E0-40A8-9899-82FF075FF2D3}"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1487606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3F9F55-68E0-40A8-9899-82FF075FF2D3}" type="datetimeFigureOut">
              <a:rPr lang="en-US" smtClean="0"/>
              <a:t>1/15/2019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507545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3F9F55-68E0-40A8-9899-82FF075FF2D3}" type="datetimeFigureOut">
              <a:rPr lang="en-US" smtClean="0"/>
              <a:t>1/15/2019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4163486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3F9F55-68E0-40A8-9899-82FF075FF2D3}" type="datetimeFigureOut">
              <a:rPr lang="en-US" smtClean="0"/>
              <a:t>1/15/2019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2992753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3F9F55-68E0-40A8-9899-82FF075FF2D3}" type="datetimeFigureOut">
              <a:rPr lang="en-US" smtClean="0"/>
              <a:t>1/15/2019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567109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653F9F55-68E0-40A8-9899-82FF075FF2D3}" type="datetimeFigureOut">
              <a:rPr lang="en-US" smtClean="0"/>
              <a:t>1/15/2019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3627004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653F9F55-68E0-40A8-9899-82FF075FF2D3}" type="datetimeFigureOut">
              <a:rPr lang="en-US" smtClean="0"/>
              <a:t>1/15/2019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869DE7-CC02-48A7-8697-3EBE75F64CBC}" type="slidenum">
              <a:rPr lang="en-US" smtClean="0"/>
              <a:t>‹#›</a:t>
            </a:fld>
            <a:endParaRPr lang="en-US"/>
          </a:p>
        </p:txBody>
      </p:sp>
    </p:spTree>
    <p:extLst>
      <p:ext uri="{BB962C8B-B14F-4D97-AF65-F5344CB8AC3E}">
        <p14:creationId xmlns:p14="http://schemas.microsoft.com/office/powerpoint/2010/main" val="2247700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653F9F55-68E0-40A8-9899-82FF075FF2D3}" type="datetimeFigureOut">
              <a:rPr lang="en-US" smtClean="0"/>
              <a:t>1/15/2019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AC869DE7-CC02-48A7-8697-3EBE75F64CBC}" type="slidenum">
              <a:rPr lang="en-US" smtClean="0"/>
              <a:t>‹#›</a:t>
            </a:fld>
            <a:endParaRPr lang="en-US"/>
          </a:p>
        </p:txBody>
      </p:sp>
    </p:spTree>
    <p:extLst>
      <p:ext uri="{BB962C8B-B14F-4D97-AF65-F5344CB8AC3E}">
        <p14:creationId xmlns:p14="http://schemas.microsoft.com/office/powerpoint/2010/main" val="11895617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59FD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0A07F-EE5E-4507-A13D-48041427742A}"/>
              </a:ext>
            </a:extLst>
          </p:cNvPr>
          <p:cNvSpPr>
            <a:spLocks noGrp="1"/>
          </p:cNvSpPr>
          <p:nvPr>
            <p:ph type="ctrTitle"/>
          </p:nvPr>
        </p:nvSpPr>
        <p:spPr>
          <a:xfrm>
            <a:off x="642265" y="1053186"/>
            <a:ext cx="40777870" cy="5669280"/>
          </a:xfrm>
          <a:solidFill>
            <a:srgbClr val="700661"/>
          </a:solidFill>
        </p:spPr>
        <p:txBody>
          <a:bodyPr>
            <a:normAutofit/>
          </a:bodyPr>
          <a:lstStyle/>
          <a:p>
            <a:r>
              <a:rPr lang="en-US" sz="7200" dirty="0">
                <a:solidFill>
                  <a:schemeClr val="bg1"/>
                </a:solidFill>
                <a:latin typeface="Century Schoolbook" panose="02040604050505020304" pitchFamily="18" charset="0"/>
              </a:rPr>
              <a:t>Vice and Virtue: The Dichotomy of  Fact and Fiction in the Romance of Antony and Cleopatra</a:t>
            </a:r>
            <a:br>
              <a:rPr lang="en-US" sz="7200" dirty="0">
                <a:solidFill>
                  <a:schemeClr val="bg1"/>
                </a:solidFill>
                <a:latin typeface="Century Schoolbook" panose="02040604050505020304" pitchFamily="18" charset="0"/>
              </a:rPr>
            </a:br>
            <a:r>
              <a:rPr lang="en-US" sz="7200" dirty="0">
                <a:solidFill>
                  <a:schemeClr val="bg1"/>
                </a:solidFill>
                <a:latin typeface="Century Schoolbook" panose="02040604050505020304" pitchFamily="18" charset="0"/>
              </a:rPr>
              <a:t>Brianne Ackley</a:t>
            </a:r>
            <a:br>
              <a:rPr lang="en-US" sz="7200" dirty="0">
                <a:solidFill>
                  <a:schemeClr val="bg1"/>
                </a:solidFill>
                <a:latin typeface="Century Schoolbook" panose="02040604050505020304" pitchFamily="18" charset="0"/>
              </a:rPr>
            </a:br>
            <a:r>
              <a:rPr lang="en-US" sz="7200" dirty="0">
                <a:solidFill>
                  <a:schemeClr val="bg1"/>
                </a:solidFill>
                <a:latin typeface="Century Schoolbook" panose="02040604050505020304" pitchFamily="18" charset="0"/>
              </a:rPr>
              <a:t>Faculty Mentor: Dr. Matt Waters</a:t>
            </a:r>
            <a:br>
              <a:rPr lang="en-US" sz="7200" dirty="0">
                <a:solidFill>
                  <a:schemeClr val="bg1"/>
                </a:solidFill>
                <a:latin typeface="Century Schoolbook" panose="02040604050505020304" pitchFamily="18" charset="0"/>
              </a:rPr>
            </a:br>
            <a:r>
              <a:rPr lang="en-US" sz="7200" dirty="0">
                <a:solidFill>
                  <a:schemeClr val="bg1"/>
                </a:solidFill>
                <a:latin typeface="Century Schoolbook" panose="02040604050505020304" pitchFamily="18" charset="0"/>
              </a:rPr>
              <a:t>Ancient Studies</a:t>
            </a:r>
            <a:br>
              <a:rPr lang="en-US" sz="7200" dirty="0">
                <a:solidFill>
                  <a:schemeClr val="bg1"/>
                </a:solidFill>
                <a:latin typeface="Century Schoolbook" panose="02040604050505020304" pitchFamily="18" charset="0"/>
              </a:rPr>
            </a:br>
            <a:r>
              <a:rPr lang="en-US" sz="7200" dirty="0">
                <a:solidFill>
                  <a:schemeClr val="bg1"/>
                </a:solidFill>
                <a:latin typeface="Century Schoolbook" panose="02040604050505020304" pitchFamily="18" charset="0"/>
              </a:rPr>
              <a:t>University of Wisconsin-</a:t>
            </a:r>
            <a:r>
              <a:rPr lang="en-US" sz="7200" dirty="0" err="1">
                <a:solidFill>
                  <a:schemeClr val="bg1"/>
                </a:solidFill>
                <a:latin typeface="Century Schoolbook" panose="02040604050505020304" pitchFamily="18" charset="0"/>
              </a:rPr>
              <a:t>Eau</a:t>
            </a:r>
            <a:r>
              <a:rPr lang="en-US" sz="7200" dirty="0">
                <a:solidFill>
                  <a:schemeClr val="bg1"/>
                </a:solidFill>
                <a:latin typeface="Century Schoolbook" panose="02040604050505020304" pitchFamily="18" charset="0"/>
              </a:rPr>
              <a:t> Claire</a:t>
            </a:r>
          </a:p>
        </p:txBody>
      </p:sp>
      <p:sp>
        <p:nvSpPr>
          <p:cNvPr id="3" name="Subtitle 2">
            <a:extLst>
              <a:ext uri="{FF2B5EF4-FFF2-40B4-BE49-F238E27FC236}">
                <a16:creationId xmlns:a16="http://schemas.microsoft.com/office/drawing/2014/main" id="{EEEE03BF-9E82-44BC-A0C9-97598722D0F0}"/>
              </a:ext>
            </a:extLst>
          </p:cNvPr>
          <p:cNvSpPr>
            <a:spLocks noGrp="1"/>
          </p:cNvSpPr>
          <p:nvPr>
            <p:ph type="subTitle" idx="1"/>
          </p:nvPr>
        </p:nvSpPr>
        <p:spPr>
          <a:xfrm>
            <a:off x="707452" y="7094773"/>
            <a:ext cx="13243892" cy="17556480"/>
          </a:xfrm>
          <a:solidFill>
            <a:schemeClr val="bg1"/>
          </a:solidFill>
          <a:ln>
            <a:solidFill>
              <a:srgbClr val="BC0439"/>
            </a:solidFill>
          </a:ln>
        </p:spPr>
        <p:txBody>
          <a:bodyPr>
            <a:normAutofit fontScale="25000" lnSpcReduction="20000"/>
          </a:bodyPr>
          <a:lstStyle/>
          <a:p>
            <a:pPr algn="l">
              <a:lnSpc>
                <a:spcPct val="120000"/>
              </a:lnSpc>
              <a:spcBef>
                <a:spcPts val="0"/>
              </a:spcBef>
            </a:pPr>
            <a:r>
              <a:rPr lang="en-US" sz="16000" b="1" dirty="0">
                <a:latin typeface="Century Schoolbook" panose="02040604050505020304" pitchFamily="18" charset="0"/>
              </a:rPr>
              <a:t>Introduction:</a:t>
            </a:r>
          </a:p>
          <a:p>
            <a:pPr algn="l">
              <a:lnSpc>
                <a:spcPct val="120000"/>
              </a:lnSpc>
              <a:spcBef>
                <a:spcPts val="0"/>
              </a:spcBef>
            </a:pPr>
            <a:r>
              <a:rPr lang="en-US" sz="16000" dirty="0">
                <a:latin typeface="Century Schoolbook" panose="02040604050505020304" pitchFamily="18" charset="0"/>
              </a:rPr>
              <a:t>One of the most intriguing romance stories in Rome 1</a:t>
            </a:r>
            <a:r>
              <a:rPr lang="en-US" sz="16000" baseline="30000" dirty="0">
                <a:latin typeface="Century Schoolbook" panose="02040604050505020304" pitchFamily="18" charset="0"/>
              </a:rPr>
              <a:t>st</a:t>
            </a:r>
            <a:r>
              <a:rPr lang="en-US" sz="16000" dirty="0">
                <a:latin typeface="Century Schoolbook" panose="02040604050505020304" pitchFamily="18" charset="0"/>
              </a:rPr>
              <a:t> century BC, Marcus Antonius and Cleopatra VII have prompted the question of whether their romance was based more in the political or in the personal realm. Plutarch (c. 100 CE) is our main source. Based on literary choices, the question is explored through the lens of </a:t>
            </a:r>
            <a:r>
              <a:rPr lang="en-US" sz="16000" i="1" dirty="0">
                <a:latin typeface="Century Schoolbook" panose="02040604050505020304" pitchFamily="18" charset="0"/>
              </a:rPr>
              <a:t>idiom (</a:t>
            </a:r>
            <a:r>
              <a:rPr lang="en-US" sz="16000" dirty="0">
                <a:latin typeface="Century Schoolbook" panose="02040604050505020304" pitchFamily="18" charset="0"/>
              </a:rPr>
              <a:t>personal self) and </a:t>
            </a:r>
            <a:r>
              <a:rPr lang="en-US" sz="16000" i="1" dirty="0">
                <a:latin typeface="Century Schoolbook" panose="02040604050505020304" pitchFamily="18" charset="0"/>
              </a:rPr>
              <a:t>koinon </a:t>
            </a:r>
            <a:r>
              <a:rPr lang="en-US" sz="16000" dirty="0">
                <a:latin typeface="Century Schoolbook" panose="02040604050505020304" pitchFamily="18" charset="0"/>
              </a:rPr>
              <a:t>(communal self).  </a:t>
            </a:r>
            <a:endParaRPr lang="en-US" sz="16000" b="1" strike="sngStrike" dirty="0">
              <a:latin typeface="Century Schoolbook" panose="02040604050505020304" pitchFamily="18" charset="0"/>
            </a:endParaRPr>
          </a:p>
          <a:p>
            <a:pPr marL="688497" lvl="1" indent="-187772" algn="l">
              <a:buFont typeface="Wingdings" panose="05000000000000000000" pitchFamily="2" charset="2"/>
              <a:buChar char="v"/>
            </a:pPr>
            <a:r>
              <a:rPr lang="en-US" sz="16000" dirty="0">
                <a:latin typeface="Century Schoolbook" panose="02040604050505020304" pitchFamily="18" charset="0"/>
              </a:rPr>
              <a:t> 55 BCE Cleopatra casually meets Antony as he visits Egypt</a:t>
            </a:r>
          </a:p>
          <a:p>
            <a:pPr marL="688497" lvl="1" indent="-187772" algn="l">
              <a:buFont typeface="Wingdings" panose="05000000000000000000" pitchFamily="2" charset="2"/>
              <a:buChar char="v"/>
            </a:pPr>
            <a:r>
              <a:rPr lang="en-US" sz="16000" dirty="0">
                <a:latin typeface="Century Schoolbook" panose="02040604050505020304" pitchFamily="18" charset="0"/>
              </a:rPr>
              <a:t>43 BCE Cleopatra supports the second triumvirate (Antony, Octavian, Lepidus) in fight against Cassius and Brutus</a:t>
            </a:r>
          </a:p>
          <a:p>
            <a:pPr marL="688497" lvl="1" indent="-187772" algn="l">
              <a:buFont typeface="Wingdings" panose="05000000000000000000" pitchFamily="2" charset="2"/>
              <a:buChar char="v"/>
            </a:pPr>
            <a:r>
              <a:rPr lang="en-US" sz="16000" dirty="0">
                <a:latin typeface="Century Schoolbook" panose="02040604050505020304" pitchFamily="18" charset="0"/>
              </a:rPr>
              <a:t>41 BCE Cleopatra meets Antony in Tarsus to aid in his campaign against the </a:t>
            </a:r>
            <a:r>
              <a:rPr lang="en-US" sz="16000" dirty="0" err="1">
                <a:latin typeface="Century Schoolbook" panose="02040604050505020304" pitchFamily="18" charset="0"/>
              </a:rPr>
              <a:t>Parthanians</a:t>
            </a:r>
            <a:endParaRPr lang="en-US" sz="16000" dirty="0">
              <a:latin typeface="Century Schoolbook" panose="02040604050505020304" pitchFamily="18" charset="0"/>
            </a:endParaRPr>
          </a:p>
          <a:p>
            <a:pPr marL="688497" lvl="1" indent="-187772" algn="l">
              <a:buFont typeface="Wingdings" panose="05000000000000000000" pitchFamily="2" charset="2"/>
              <a:buChar char="v"/>
            </a:pPr>
            <a:r>
              <a:rPr lang="en-US" sz="16000" dirty="0">
                <a:latin typeface="Century Schoolbook" panose="02040604050505020304" pitchFamily="18" charset="0"/>
              </a:rPr>
              <a:t>40 BCE Cleopatra gave birth to Antony’s twins, Helios and Selene</a:t>
            </a:r>
          </a:p>
          <a:p>
            <a:pPr marL="688497" lvl="1" indent="-187772" algn="l">
              <a:buFont typeface="Wingdings" panose="05000000000000000000" pitchFamily="2" charset="2"/>
              <a:buChar char="v"/>
            </a:pPr>
            <a:r>
              <a:rPr lang="en-US" sz="16000" dirty="0">
                <a:latin typeface="Century Schoolbook" panose="02040604050505020304" pitchFamily="18" charset="0"/>
              </a:rPr>
              <a:t>36 BCE Cleopatra and Antony “marry” (against Roman law since he is married to Octavia). Cleopatra gave birth to Antony’s third son, Ptolemy </a:t>
            </a:r>
            <a:r>
              <a:rPr lang="en-US" sz="16000" dirty="0" err="1">
                <a:latin typeface="Century Schoolbook" panose="02040604050505020304" pitchFamily="18" charset="0"/>
              </a:rPr>
              <a:t>Philadelphos</a:t>
            </a:r>
            <a:endParaRPr lang="en-US" sz="16000" dirty="0">
              <a:latin typeface="Century Schoolbook" panose="02040604050505020304" pitchFamily="18" charset="0"/>
            </a:endParaRPr>
          </a:p>
          <a:p>
            <a:pPr marL="688497" lvl="1" indent="-187772" algn="l">
              <a:buFont typeface="Wingdings" panose="05000000000000000000" pitchFamily="2" charset="2"/>
              <a:buChar char="v"/>
            </a:pPr>
            <a:r>
              <a:rPr lang="en-US" sz="16000" dirty="0">
                <a:latin typeface="Century Schoolbook" panose="02040604050505020304" pitchFamily="18" charset="0"/>
              </a:rPr>
              <a:t>34 BCE Antony wills Helios and Selene his claim of Roman empire, and Octavian exposes  this to Rome</a:t>
            </a:r>
          </a:p>
          <a:p>
            <a:pPr marL="688497" lvl="1" indent="-187772" algn="l">
              <a:buFont typeface="Wingdings" panose="05000000000000000000" pitchFamily="2" charset="2"/>
              <a:buChar char="v"/>
            </a:pPr>
            <a:r>
              <a:rPr lang="en-US" sz="16000" dirty="0">
                <a:latin typeface="Century Schoolbook" panose="02040604050505020304" pitchFamily="18" charset="0"/>
              </a:rPr>
              <a:t>32 BCE Antony divorces Octavia (Octavian declares war on Cleopatra, but </a:t>
            </a:r>
            <a:r>
              <a:rPr lang="en-US" sz="16000" b="1" dirty="0">
                <a:latin typeface="Century Schoolbook" panose="02040604050505020304" pitchFamily="18" charset="0"/>
              </a:rPr>
              <a:t>NOT</a:t>
            </a:r>
            <a:r>
              <a:rPr lang="en-US" sz="16000" dirty="0">
                <a:latin typeface="Century Schoolbook" panose="02040604050505020304" pitchFamily="18" charset="0"/>
              </a:rPr>
              <a:t> Antony “</a:t>
            </a:r>
            <a:r>
              <a:rPr lang="en-US" sz="16000" i="1" dirty="0">
                <a:latin typeface="Century Schoolbook" panose="02040604050505020304" pitchFamily="18" charset="0"/>
              </a:rPr>
              <a:t>bellum </a:t>
            </a:r>
            <a:r>
              <a:rPr lang="en-US" sz="16000" i="1" dirty="0" err="1">
                <a:latin typeface="Century Schoolbook" panose="02040604050505020304" pitchFamily="18" charset="0"/>
              </a:rPr>
              <a:t>iustum</a:t>
            </a:r>
            <a:r>
              <a:rPr lang="en-US" sz="16000" dirty="0">
                <a:latin typeface="Century Schoolbook" panose="02040604050505020304" pitchFamily="18" charset="0"/>
              </a:rPr>
              <a:t>”- a just war)</a:t>
            </a:r>
          </a:p>
          <a:p>
            <a:pPr marL="688497" lvl="1" indent="-187772" algn="l">
              <a:buFont typeface="Wingdings" panose="05000000000000000000" pitchFamily="2" charset="2"/>
              <a:buChar char="v"/>
            </a:pPr>
            <a:r>
              <a:rPr lang="en-US" sz="16000" dirty="0">
                <a:latin typeface="Century Schoolbook" panose="02040604050505020304" pitchFamily="18" charset="0"/>
              </a:rPr>
              <a:t>31 BCE Antony and Cleopatra flee after the Battle of Actium</a:t>
            </a:r>
          </a:p>
          <a:p>
            <a:pPr marL="688497" lvl="1" indent="-187772" algn="l">
              <a:buFont typeface="Wingdings" panose="05000000000000000000" pitchFamily="2" charset="2"/>
              <a:buChar char="v"/>
            </a:pPr>
            <a:r>
              <a:rPr lang="en-US" sz="16000" dirty="0">
                <a:latin typeface="Century Schoolbook" panose="02040604050505020304" pitchFamily="18" charset="0"/>
              </a:rPr>
              <a:t>30 BCE Antony and Cleopatra commit suicide in Egypt before Octavian can capture them</a:t>
            </a:r>
          </a:p>
          <a:p>
            <a:pPr marL="688497" lvl="1" indent="-187772" algn="l">
              <a:buFont typeface="Wingdings" panose="05000000000000000000" pitchFamily="2" charset="2"/>
              <a:buChar char="v"/>
            </a:pPr>
            <a:endParaRPr lang="en-US" sz="14400" dirty="0">
              <a:latin typeface="Century Schoolbook" panose="02040604050505020304" pitchFamily="18" charset="0"/>
            </a:endParaRPr>
          </a:p>
          <a:p>
            <a:pPr algn="l"/>
            <a:endParaRPr lang="en-US" sz="1095" dirty="0">
              <a:latin typeface="Century Schoolbook" panose="02040604050505020304" pitchFamily="18" charset="0"/>
            </a:endParaRPr>
          </a:p>
        </p:txBody>
      </p:sp>
      <p:pic>
        <p:nvPicPr>
          <p:cNvPr id="19" name="Picture 18" descr="A person looking at the camera&#10;&#10;Description generated with high confidence">
            <a:extLst>
              <a:ext uri="{FF2B5EF4-FFF2-40B4-BE49-F238E27FC236}">
                <a16:creationId xmlns:a16="http://schemas.microsoft.com/office/drawing/2014/main" id="{1AAC4A74-4897-4F66-A60D-19D97B006D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92444" y="7249371"/>
            <a:ext cx="6671166" cy="7923482"/>
          </a:xfrm>
          <a:prstGeom prst="rect">
            <a:avLst/>
          </a:prstGeom>
        </p:spPr>
      </p:pic>
      <p:sp>
        <p:nvSpPr>
          <p:cNvPr id="22" name="TextBox 21">
            <a:extLst>
              <a:ext uri="{FF2B5EF4-FFF2-40B4-BE49-F238E27FC236}">
                <a16:creationId xmlns:a16="http://schemas.microsoft.com/office/drawing/2014/main" id="{7C00072B-0EC0-46A9-9195-C9EF9A65D950}"/>
              </a:ext>
            </a:extLst>
          </p:cNvPr>
          <p:cNvSpPr txBox="1"/>
          <p:nvPr/>
        </p:nvSpPr>
        <p:spPr>
          <a:xfrm>
            <a:off x="665749" y="32259284"/>
            <a:ext cx="13326823" cy="5016758"/>
          </a:xfrm>
          <a:prstGeom prst="rect">
            <a:avLst/>
          </a:prstGeom>
          <a:solidFill>
            <a:schemeClr val="bg1"/>
          </a:solidFill>
          <a:ln>
            <a:solidFill>
              <a:srgbClr val="BC0439"/>
            </a:solidFill>
          </a:ln>
        </p:spPr>
        <p:txBody>
          <a:bodyPr wrap="square" rtlCol="0">
            <a:spAutoFit/>
          </a:bodyPr>
          <a:lstStyle/>
          <a:p>
            <a:r>
              <a:rPr lang="en-US" sz="4000" b="1" dirty="0">
                <a:latin typeface="Century Schoolbook" panose="02040604050505020304" pitchFamily="18" charset="0"/>
              </a:rPr>
              <a:t>Vice and Virtue: </a:t>
            </a:r>
            <a:r>
              <a:rPr lang="en-US" sz="4000" b="1" i="1" dirty="0">
                <a:latin typeface="Century Schoolbook" panose="02040604050505020304" pitchFamily="18" charset="0"/>
              </a:rPr>
              <a:t>Idiom </a:t>
            </a:r>
            <a:r>
              <a:rPr lang="en-US" sz="4000" b="1" dirty="0">
                <a:latin typeface="Century Schoolbook" panose="02040604050505020304" pitchFamily="18" charset="0"/>
              </a:rPr>
              <a:t>and </a:t>
            </a:r>
            <a:r>
              <a:rPr lang="en-US" sz="4000" b="1" i="1" dirty="0">
                <a:latin typeface="Century Schoolbook" panose="02040604050505020304" pitchFamily="18" charset="0"/>
              </a:rPr>
              <a:t>Koinon</a:t>
            </a:r>
            <a:endParaRPr lang="en-US" sz="4000" dirty="0">
              <a:latin typeface="Century Schoolbook" panose="02040604050505020304" pitchFamily="18" charset="0"/>
            </a:endParaRPr>
          </a:p>
          <a:p>
            <a:pPr marL="187772" indent="-187772">
              <a:buFont typeface="Wingdings" panose="05000000000000000000" pitchFamily="2" charset="2"/>
              <a:buChar char="v"/>
            </a:pPr>
            <a:r>
              <a:rPr lang="en-US" sz="4000" i="1" dirty="0" err="1">
                <a:latin typeface="Century Schoolbook" panose="02040604050505020304" pitchFamily="18" charset="0"/>
              </a:rPr>
              <a:t>Koinon</a:t>
            </a:r>
            <a:r>
              <a:rPr lang="en-US" sz="4000" i="1" dirty="0">
                <a:latin typeface="Century Schoolbook" panose="02040604050505020304" pitchFamily="18" charset="0"/>
              </a:rPr>
              <a:t>- </a:t>
            </a:r>
            <a:r>
              <a:rPr lang="en-US" sz="4000" dirty="0">
                <a:latin typeface="Century Schoolbook" panose="02040604050505020304" pitchFamily="18" charset="0"/>
              </a:rPr>
              <a:t>the political or “public self” </a:t>
            </a:r>
          </a:p>
          <a:p>
            <a:pPr marL="187772" indent="-187772">
              <a:buFont typeface="Wingdings" panose="05000000000000000000" pitchFamily="2" charset="2"/>
              <a:buChar char="v"/>
            </a:pPr>
            <a:r>
              <a:rPr lang="en-US" sz="4000" i="1" dirty="0">
                <a:latin typeface="Century Schoolbook" panose="02040604050505020304" pitchFamily="18" charset="0"/>
              </a:rPr>
              <a:t>Idiom-</a:t>
            </a:r>
            <a:r>
              <a:rPr lang="en-US" sz="4000" dirty="0">
                <a:latin typeface="Century Schoolbook" panose="02040604050505020304" pitchFamily="18" charset="0"/>
              </a:rPr>
              <a:t>the private self of “personal self”</a:t>
            </a:r>
          </a:p>
          <a:p>
            <a:pPr marL="187772" indent="-187772">
              <a:buFont typeface="Wingdings" panose="05000000000000000000" pitchFamily="2" charset="2"/>
              <a:buChar char="v"/>
            </a:pPr>
            <a:r>
              <a:rPr lang="en-US" sz="4000" dirty="0">
                <a:latin typeface="Century Schoolbook" panose="02040604050505020304" pitchFamily="18" charset="0"/>
              </a:rPr>
              <a:t>Political self on the depiction of Antony and Cleopatra on coins [Cleopatra made to mirror Antony on </a:t>
            </a:r>
            <a:r>
              <a:rPr lang="en-US" sz="4000" i="1" dirty="0">
                <a:latin typeface="Century Schoolbook" panose="02040604050505020304" pitchFamily="18" charset="0"/>
              </a:rPr>
              <a:t>Tetradrachm(</a:t>
            </a:r>
            <a:r>
              <a:rPr lang="en-US" sz="4000" dirty="0">
                <a:latin typeface="Century Schoolbook" panose="02040604050505020304" pitchFamily="18" charset="0"/>
              </a:rPr>
              <a:t>coin)- issued in 37/33 BCE: </a:t>
            </a:r>
            <a:r>
              <a:rPr lang="en-US" sz="4000" i="1" dirty="0" err="1">
                <a:latin typeface="Century Schoolbook" panose="02040604050505020304" pitchFamily="18" charset="0"/>
              </a:rPr>
              <a:t>koinon</a:t>
            </a:r>
            <a:endParaRPr lang="en-US" sz="4000" i="1" dirty="0">
              <a:latin typeface="Century Schoolbook" panose="02040604050505020304" pitchFamily="18" charset="0"/>
            </a:endParaRPr>
          </a:p>
          <a:p>
            <a:pPr marL="187772" indent="-187772">
              <a:buFont typeface="Wingdings" panose="05000000000000000000" pitchFamily="2" charset="2"/>
              <a:buChar char="v"/>
            </a:pPr>
            <a:r>
              <a:rPr lang="en-US" sz="4000" dirty="0">
                <a:latin typeface="Century Schoolbook" panose="02040604050505020304" pitchFamily="18" charset="0"/>
              </a:rPr>
              <a:t>Personal self linked with Octavia divorce/living will to Cleopatra’s children/double suicide to: </a:t>
            </a:r>
            <a:r>
              <a:rPr lang="en-US" sz="4000" i="1" dirty="0">
                <a:latin typeface="Century Schoolbook" panose="02040604050505020304" pitchFamily="18" charset="0"/>
              </a:rPr>
              <a:t>idiom</a:t>
            </a:r>
          </a:p>
        </p:txBody>
      </p:sp>
      <p:sp>
        <p:nvSpPr>
          <p:cNvPr id="21" name="TextBox 20">
            <a:extLst>
              <a:ext uri="{FF2B5EF4-FFF2-40B4-BE49-F238E27FC236}">
                <a16:creationId xmlns:a16="http://schemas.microsoft.com/office/drawing/2014/main" id="{8767087E-D6D0-49D2-962E-93433B720D02}"/>
              </a:ext>
            </a:extLst>
          </p:cNvPr>
          <p:cNvSpPr txBox="1"/>
          <p:nvPr/>
        </p:nvSpPr>
        <p:spPr>
          <a:xfrm>
            <a:off x="30203913" y="30088979"/>
            <a:ext cx="11430000" cy="6238887"/>
          </a:xfrm>
          <a:prstGeom prst="rect">
            <a:avLst/>
          </a:prstGeom>
          <a:solidFill>
            <a:schemeClr val="bg1"/>
          </a:solidFill>
          <a:ln>
            <a:solidFill>
              <a:srgbClr val="BC0439"/>
            </a:solidFill>
          </a:ln>
        </p:spPr>
        <p:txBody>
          <a:bodyPr wrap="square" rtlCol="0">
            <a:spAutoFit/>
          </a:bodyPr>
          <a:lstStyle/>
          <a:p>
            <a:r>
              <a:rPr lang="en-US" sz="4000" b="1" dirty="0">
                <a:latin typeface="Century Schoolbook" panose="02040604050505020304" pitchFamily="18" charset="0"/>
              </a:rPr>
              <a:t>Selected Bibliography:</a:t>
            </a:r>
          </a:p>
          <a:p>
            <a:r>
              <a:rPr lang="en-US" sz="4000" dirty="0">
                <a:latin typeface="Century Schoolbook" panose="02040604050505020304" pitchFamily="18" charset="0"/>
              </a:rPr>
              <a:t>Arendt, Hannah . Biopolitics: A Reader, edited by Campbell and </a:t>
            </a:r>
            <a:r>
              <a:rPr lang="en-US" sz="4000" dirty="0" err="1">
                <a:latin typeface="Century Schoolbook" panose="02040604050505020304" pitchFamily="18" charset="0"/>
              </a:rPr>
              <a:t>Sitze</a:t>
            </a:r>
            <a:r>
              <a:rPr lang="en-US" sz="4000" dirty="0">
                <a:latin typeface="Century Schoolbook" panose="02040604050505020304" pitchFamily="18" charset="0"/>
              </a:rPr>
              <a:t>. </a:t>
            </a:r>
            <a:r>
              <a:rPr lang="en-US" sz="4000" i="1" dirty="0">
                <a:latin typeface="Century Schoolbook" panose="02040604050505020304" pitchFamily="18" charset="0"/>
              </a:rPr>
              <a:t>The Human Condition. </a:t>
            </a:r>
            <a:r>
              <a:rPr lang="en-US" sz="4000" dirty="0">
                <a:latin typeface="Century Schoolbook" panose="02040604050505020304" pitchFamily="18" charset="0"/>
              </a:rPr>
              <a:t>2013. New York. Print</a:t>
            </a:r>
            <a:endParaRPr lang="en-US" sz="4000" i="1" dirty="0">
              <a:latin typeface="Century Schoolbook" panose="02040604050505020304" pitchFamily="18" charset="0"/>
            </a:endParaRPr>
          </a:p>
          <a:p>
            <a:r>
              <a:rPr lang="en-US" sz="4000" i="1" dirty="0">
                <a:latin typeface="Century Schoolbook" panose="02040604050505020304" pitchFamily="18" charset="0"/>
              </a:rPr>
              <a:t> *Acknowledgment due to Office of Research and Sponsored Programs at the University of Wisconsin-</a:t>
            </a:r>
            <a:r>
              <a:rPr lang="en-US" sz="4000" i="1" dirty="0" err="1">
                <a:latin typeface="Century Schoolbook" panose="02040604050505020304" pitchFamily="18" charset="0"/>
              </a:rPr>
              <a:t>Eau</a:t>
            </a:r>
            <a:r>
              <a:rPr lang="en-US" sz="4000" i="1" dirty="0">
                <a:latin typeface="Century Schoolbook" panose="02040604050505020304" pitchFamily="18" charset="0"/>
              </a:rPr>
              <a:t> Claire, Dr. Waters for his mentorship through this research, and LTS for printing the poster.</a:t>
            </a:r>
          </a:p>
          <a:p>
            <a:endParaRPr lang="en-US" sz="1971" b="1" dirty="0">
              <a:latin typeface="Century Schoolbook" panose="02040604050505020304" pitchFamily="18" charset="0"/>
            </a:endParaRPr>
          </a:p>
          <a:p>
            <a:endParaRPr lang="en-US" sz="1971" b="1" dirty="0">
              <a:latin typeface="Century Schoolbook" panose="02040604050505020304" pitchFamily="18" charset="0"/>
            </a:endParaRPr>
          </a:p>
        </p:txBody>
      </p:sp>
      <p:pic>
        <p:nvPicPr>
          <p:cNvPr id="17" name="Picture 16" descr="A person in a dark room&#10;&#10;Description generated with high confidence">
            <a:extLst>
              <a:ext uri="{FF2B5EF4-FFF2-40B4-BE49-F238E27FC236}">
                <a16:creationId xmlns:a16="http://schemas.microsoft.com/office/drawing/2014/main" id="{1A633E1E-26D7-42CF-851B-12B15C5075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70856" y="7324962"/>
            <a:ext cx="6781285" cy="7890663"/>
          </a:xfrm>
          <a:prstGeom prst="rect">
            <a:avLst/>
          </a:prstGeom>
        </p:spPr>
      </p:pic>
      <p:pic>
        <p:nvPicPr>
          <p:cNvPr id="11" name="Picture 10" descr="A screenshot of a cell phone&#10;&#10;Description generated with high confidence">
            <a:extLst>
              <a:ext uri="{FF2B5EF4-FFF2-40B4-BE49-F238E27FC236}">
                <a16:creationId xmlns:a16="http://schemas.microsoft.com/office/drawing/2014/main" id="{81713714-CA11-4010-9586-D4E4AB9EAD17}"/>
              </a:ext>
            </a:extLst>
          </p:cNvPr>
          <p:cNvPicPr>
            <a:picLocks noChangeAspect="1"/>
          </p:cNvPicPr>
          <p:nvPr/>
        </p:nvPicPr>
        <p:blipFill rotWithShape="1">
          <a:blip r:embed="rId5">
            <a:extLst>
              <a:ext uri="{28A0092B-C50C-407E-A947-70E740481C1C}">
                <a14:useLocalDpi xmlns:a14="http://schemas.microsoft.com/office/drawing/2010/main" val="0"/>
              </a:ext>
            </a:extLst>
          </a:blip>
          <a:srcRect l="4279" t="52633"/>
          <a:stretch/>
        </p:blipFill>
        <p:spPr>
          <a:xfrm>
            <a:off x="21031200" y="17211317"/>
            <a:ext cx="8409643" cy="1941805"/>
          </a:xfrm>
          <a:prstGeom prst="rect">
            <a:avLst/>
          </a:prstGeom>
        </p:spPr>
      </p:pic>
      <p:sp>
        <p:nvSpPr>
          <p:cNvPr id="20" name="TextBox 19">
            <a:extLst>
              <a:ext uri="{FF2B5EF4-FFF2-40B4-BE49-F238E27FC236}">
                <a16:creationId xmlns:a16="http://schemas.microsoft.com/office/drawing/2014/main" id="{4E50A8BA-869D-4CD1-9A87-01BA20B91DF4}"/>
              </a:ext>
            </a:extLst>
          </p:cNvPr>
          <p:cNvSpPr txBox="1"/>
          <p:nvPr/>
        </p:nvSpPr>
        <p:spPr>
          <a:xfrm>
            <a:off x="726183" y="25023560"/>
            <a:ext cx="13243892" cy="6863417"/>
          </a:xfrm>
          <a:prstGeom prst="rect">
            <a:avLst/>
          </a:prstGeom>
          <a:solidFill>
            <a:schemeClr val="bg1"/>
          </a:solidFill>
          <a:ln>
            <a:solidFill>
              <a:srgbClr val="BC0439"/>
            </a:solidFill>
          </a:ln>
        </p:spPr>
        <p:txBody>
          <a:bodyPr wrap="square" rtlCol="0">
            <a:spAutoFit/>
          </a:bodyPr>
          <a:lstStyle/>
          <a:p>
            <a:r>
              <a:rPr lang="en-US" sz="4000" b="1" dirty="0">
                <a:latin typeface="Century Schoolbook" panose="02040604050505020304" pitchFamily="18" charset="0"/>
              </a:rPr>
              <a:t>Plutarch:</a:t>
            </a:r>
          </a:p>
          <a:p>
            <a:pPr marL="187772" indent="-187772">
              <a:buFont typeface="Wingdings" panose="05000000000000000000" pitchFamily="2" charset="2"/>
              <a:buChar char="v"/>
            </a:pPr>
            <a:r>
              <a:rPr lang="en-US" sz="4000" dirty="0">
                <a:latin typeface="Century Schoolbook" panose="02040604050505020304" pitchFamily="18" charset="0"/>
              </a:rPr>
              <a:t>“It is not histories I am writing, but lives; and in the most glorious deeds there is not always an indication of virtue of vice, indeed a small thing like a phrase or a jest often makes a greater revelation of a character than battles where thousands die.”- (Plutarch, </a:t>
            </a:r>
            <a:r>
              <a:rPr lang="en-US" sz="4000" i="1" dirty="0">
                <a:latin typeface="Century Schoolbook" panose="02040604050505020304" pitchFamily="18" charset="0"/>
              </a:rPr>
              <a:t>Life of Alexander</a:t>
            </a:r>
            <a:r>
              <a:rPr lang="en-US" sz="4000" dirty="0">
                <a:latin typeface="Century Schoolbook" panose="02040604050505020304" pitchFamily="18" charset="0"/>
              </a:rPr>
              <a:t>, 1.2  ~75 A.D.E)</a:t>
            </a:r>
          </a:p>
          <a:p>
            <a:pPr marL="187772" indent="-187772">
              <a:buFont typeface="Wingdings" panose="05000000000000000000" pitchFamily="2" charset="2"/>
              <a:buChar char="v"/>
            </a:pPr>
            <a:r>
              <a:rPr lang="en-US" sz="4000" dirty="0">
                <a:latin typeface="Century Schoolbook" panose="02040604050505020304" pitchFamily="18" charset="0"/>
              </a:rPr>
              <a:t>Rhetorical choice of Cleopatra</a:t>
            </a:r>
            <a:r>
              <a:rPr lang="en-US" sz="4000" b="1" dirty="0">
                <a:latin typeface="Century Schoolbook" panose="02040604050505020304" pitchFamily="18" charset="0"/>
              </a:rPr>
              <a:t>’s</a:t>
            </a:r>
            <a:r>
              <a:rPr lang="en-US" sz="4000" dirty="0">
                <a:latin typeface="Century Schoolbook" panose="02040604050505020304" pitchFamily="18" charset="0"/>
              </a:rPr>
              <a:t> “charm”/bewitching Antony (</a:t>
            </a:r>
            <a:r>
              <a:rPr lang="en-US" sz="4000" i="1" dirty="0">
                <a:latin typeface="Century Schoolbook" panose="02040604050505020304" pitchFamily="18" charset="0"/>
              </a:rPr>
              <a:t>Life of Antony 36.1) [political motive]</a:t>
            </a:r>
          </a:p>
          <a:p>
            <a:pPr marL="187772" indent="-187772">
              <a:buFont typeface="Wingdings" panose="05000000000000000000" pitchFamily="2" charset="2"/>
              <a:buChar char="v"/>
            </a:pPr>
            <a:r>
              <a:rPr lang="en-US" sz="4000" dirty="0">
                <a:latin typeface="Century Schoolbook" panose="02040604050505020304" pitchFamily="18" charset="0"/>
              </a:rPr>
              <a:t>Focus on a romantic relationship, just like the Greek parallel life Demetrius/Lamia</a:t>
            </a:r>
          </a:p>
        </p:txBody>
      </p:sp>
      <p:sp>
        <p:nvSpPr>
          <p:cNvPr id="24" name="TextBox 23">
            <a:extLst>
              <a:ext uri="{FF2B5EF4-FFF2-40B4-BE49-F238E27FC236}">
                <a16:creationId xmlns:a16="http://schemas.microsoft.com/office/drawing/2014/main" id="{A53D66E6-1E82-41AE-B364-B2E630D503BF}"/>
              </a:ext>
            </a:extLst>
          </p:cNvPr>
          <p:cNvSpPr txBox="1"/>
          <p:nvPr/>
        </p:nvSpPr>
        <p:spPr>
          <a:xfrm>
            <a:off x="30203913" y="7255101"/>
            <a:ext cx="11338560" cy="11172289"/>
          </a:xfrm>
          <a:prstGeom prst="rect">
            <a:avLst/>
          </a:prstGeom>
          <a:solidFill>
            <a:schemeClr val="bg1"/>
          </a:solidFill>
          <a:ln>
            <a:solidFill>
              <a:srgbClr val="BC0439"/>
            </a:solidFill>
          </a:ln>
        </p:spPr>
        <p:txBody>
          <a:bodyPr wrap="square" rtlCol="0">
            <a:spAutoFit/>
          </a:bodyPr>
          <a:lstStyle/>
          <a:p>
            <a:r>
              <a:rPr lang="en-US" sz="4000" b="1" dirty="0">
                <a:latin typeface="Century Schoolbook" panose="02040604050505020304" pitchFamily="18" charset="0"/>
              </a:rPr>
              <a:t>Vice and Virtue: Xenophon (early 4</a:t>
            </a:r>
            <a:r>
              <a:rPr lang="en-US" sz="4000" b="1" baseline="30000" dirty="0">
                <a:latin typeface="Century Schoolbook" panose="02040604050505020304" pitchFamily="18" charset="0"/>
              </a:rPr>
              <a:t>th</a:t>
            </a:r>
            <a:r>
              <a:rPr lang="en-US" sz="4000" b="1" dirty="0">
                <a:latin typeface="Century Schoolbook" panose="02040604050505020304" pitchFamily="18" charset="0"/>
              </a:rPr>
              <a:t> c BCE)</a:t>
            </a:r>
          </a:p>
          <a:p>
            <a:pPr marL="312953" indent="-312953">
              <a:buFont typeface="Wingdings" panose="05000000000000000000" pitchFamily="2" charset="2"/>
              <a:buChar char="v"/>
            </a:pPr>
            <a:r>
              <a:rPr lang="en-US" sz="4000" dirty="0">
                <a:latin typeface="Century Schoolbook" panose="02040604050505020304" pitchFamily="18" charset="0"/>
              </a:rPr>
              <a:t>Antony linked to Heracles (in Xenophon’s </a:t>
            </a:r>
            <a:r>
              <a:rPr lang="en-US" sz="4000" i="1" dirty="0">
                <a:latin typeface="Century Schoolbook" panose="02040604050505020304" pitchFamily="18" charset="0"/>
              </a:rPr>
              <a:t>Memorabilia</a:t>
            </a:r>
            <a:r>
              <a:rPr lang="en-US" sz="4000" dirty="0">
                <a:latin typeface="Century Schoolbook" panose="02040604050505020304" pitchFamily="18" charset="0"/>
              </a:rPr>
              <a:t> Hercules must make a choice between virtue and vice)</a:t>
            </a:r>
          </a:p>
          <a:p>
            <a:pPr marL="312953" indent="-312953">
              <a:buFont typeface="Wingdings" panose="05000000000000000000" pitchFamily="2" charset="2"/>
              <a:buChar char="v"/>
            </a:pPr>
            <a:r>
              <a:rPr lang="en-US" sz="4000" dirty="0">
                <a:latin typeface="Century Schoolbook" panose="02040604050505020304" pitchFamily="18" charset="0"/>
              </a:rPr>
              <a:t>The choices Antony and Cleopatra made were not all explainable through political gain (virtue) which</a:t>
            </a:r>
            <a:r>
              <a:rPr lang="en-US" sz="4000" strike="sngStrike" dirty="0">
                <a:latin typeface="Century Schoolbook" panose="02040604050505020304" pitchFamily="18" charset="0"/>
              </a:rPr>
              <a:t> </a:t>
            </a:r>
            <a:r>
              <a:rPr lang="en-US" sz="4000" dirty="0">
                <a:latin typeface="Century Schoolbook" panose="02040604050505020304" pitchFamily="18" charset="0"/>
              </a:rPr>
              <a:t>points to a path of personal gain (vice)</a:t>
            </a:r>
          </a:p>
          <a:p>
            <a:pPr marL="312953" indent="-312953">
              <a:buFont typeface="Wingdings" panose="05000000000000000000" pitchFamily="2" charset="2"/>
              <a:buChar char="v"/>
            </a:pPr>
            <a:r>
              <a:rPr lang="en-US" sz="4000" dirty="0">
                <a:latin typeface="Century Schoolbook" panose="02040604050505020304" pitchFamily="18" charset="0"/>
              </a:rPr>
              <a:t>The </a:t>
            </a:r>
            <a:r>
              <a:rPr lang="en-US" sz="4000" i="1" dirty="0">
                <a:latin typeface="Century Schoolbook" panose="02040604050505020304" pitchFamily="18" charset="0"/>
              </a:rPr>
              <a:t>idiom </a:t>
            </a:r>
            <a:r>
              <a:rPr lang="en-US" sz="4000" dirty="0">
                <a:latin typeface="Century Schoolbook" panose="02040604050505020304" pitchFamily="18" charset="0"/>
              </a:rPr>
              <a:t>as vice and the </a:t>
            </a:r>
            <a:r>
              <a:rPr lang="en-US" sz="4000" i="1" dirty="0">
                <a:latin typeface="Century Schoolbook" panose="02040604050505020304" pitchFamily="18" charset="0"/>
              </a:rPr>
              <a:t>koinon </a:t>
            </a:r>
            <a:r>
              <a:rPr lang="en-US" sz="4000" dirty="0">
                <a:latin typeface="Century Schoolbook" panose="02040604050505020304" pitchFamily="18" charset="0"/>
              </a:rPr>
              <a:t>as virtue</a:t>
            </a:r>
          </a:p>
          <a:p>
            <a:pPr marL="312953" indent="-312953">
              <a:buFont typeface="Wingdings" panose="05000000000000000000" pitchFamily="2" charset="2"/>
              <a:buChar char="v"/>
            </a:pPr>
            <a:r>
              <a:rPr lang="en-US" sz="4000" dirty="0">
                <a:latin typeface="Century Schoolbook" panose="02040604050505020304" pitchFamily="18" charset="0"/>
              </a:rPr>
              <a:t>In the </a:t>
            </a:r>
            <a:r>
              <a:rPr lang="en-US" sz="4000" i="1" dirty="0">
                <a:latin typeface="Century Schoolbook" panose="02040604050505020304" pitchFamily="18" charset="0"/>
              </a:rPr>
              <a:t>Memorabilia</a:t>
            </a:r>
            <a:r>
              <a:rPr lang="en-US" sz="4000" i="1" dirty="0">
                <a:solidFill>
                  <a:srgbClr val="FF0000"/>
                </a:solidFill>
                <a:latin typeface="Century Schoolbook" panose="02040604050505020304" pitchFamily="18" charset="0"/>
              </a:rPr>
              <a:t>, </a:t>
            </a:r>
            <a:r>
              <a:rPr lang="en-US" sz="4000" dirty="0">
                <a:latin typeface="Century Schoolbook" panose="02040604050505020304" pitchFamily="18" charset="0"/>
              </a:rPr>
              <a:t>Socrates tells a story by the Sophist </a:t>
            </a:r>
            <a:r>
              <a:rPr lang="en-US" sz="4000" dirty="0" err="1">
                <a:latin typeface="Century Schoolbook" panose="02040604050505020304" pitchFamily="18" charset="0"/>
              </a:rPr>
              <a:t>Prodicus</a:t>
            </a:r>
            <a:r>
              <a:rPr lang="en-US" sz="4000" dirty="0">
                <a:latin typeface="Century Schoolbook" panose="02040604050505020304" pitchFamily="18" charset="0"/>
              </a:rPr>
              <a:t> about Hercules, and the choice we must make between “Virtue”, a difficult but rewarding path, and “Vice”, a simple but unfulfilling path</a:t>
            </a:r>
          </a:p>
          <a:p>
            <a:pPr marL="312953" indent="-312953">
              <a:buFont typeface="Wingdings" panose="05000000000000000000" pitchFamily="2" charset="2"/>
              <a:buChar char="v"/>
            </a:pPr>
            <a:r>
              <a:rPr lang="en-US" sz="4000" dirty="0">
                <a:latin typeface="Century Schoolbook" panose="02040604050505020304" pitchFamily="18" charset="0"/>
              </a:rPr>
              <a:t>“Friends call me ‘Happiness’…but those that hate me call me ‘Vice’” (Xenophon, </a:t>
            </a:r>
            <a:r>
              <a:rPr lang="en-US" sz="4000" i="1" dirty="0">
                <a:latin typeface="Century Schoolbook" panose="02040604050505020304" pitchFamily="18" charset="0"/>
              </a:rPr>
              <a:t>Memorabilia, 1.26)</a:t>
            </a:r>
          </a:p>
        </p:txBody>
      </p:sp>
      <p:sp>
        <p:nvSpPr>
          <p:cNvPr id="23" name="TextBox 22">
            <a:extLst>
              <a:ext uri="{FF2B5EF4-FFF2-40B4-BE49-F238E27FC236}">
                <a16:creationId xmlns:a16="http://schemas.microsoft.com/office/drawing/2014/main" id="{49B40EA5-1F83-48D6-8C1A-74751261CB65}"/>
              </a:ext>
            </a:extLst>
          </p:cNvPr>
          <p:cNvSpPr txBox="1"/>
          <p:nvPr/>
        </p:nvSpPr>
        <p:spPr>
          <a:xfrm>
            <a:off x="30203913" y="18993874"/>
            <a:ext cx="11338560" cy="10515600"/>
          </a:xfrm>
          <a:prstGeom prst="rect">
            <a:avLst/>
          </a:prstGeom>
          <a:solidFill>
            <a:schemeClr val="bg1"/>
          </a:solidFill>
          <a:ln>
            <a:solidFill>
              <a:srgbClr val="BC0439"/>
            </a:solidFill>
          </a:ln>
        </p:spPr>
        <p:txBody>
          <a:bodyPr wrap="square" rtlCol="0">
            <a:spAutoFit/>
          </a:bodyPr>
          <a:lstStyle/>
          <a:p>
            <a:r>
              <a:rPr lang="en-US" sz="4000" b="1" dirty="0">
                <a:latin typeface="Century Schoolbook" panose="02040604050505020304" pitchFamily="18" charset="0"/>
              </a:rPr>
              <a:t>Conclusion and Future Research:</a:t>
            </a:r>
          </a:p>
          <a:p>
            <a:r>
              <a:rPr lang="en-US" sz="4000" dirty="0">
                <a:latin typeface="Century Schoolbook" panose="02040604050505020304" pitchFamily="18" charset="0"/>
              </a:rPr>
              <a:t>While some debate that the relationship between Antony and Cleopatra was settled in the </a:t>
            </a:r>
            <a:r>
              <a:rPr lang="en-US" sz="4000" i="1" dirty="0">
                <a:latin typeface="Century Schoolbook" panose="02040604050505020304" pitchFamily="18" charset="0"/>
              </a:rPr>
              <a:t>koinon (</a:t>
            </a:r>
            <a:r>
              <a:rPr lang="en-US" sz="4000" dirty="0">
                <a:latin typeface="Century Schoolbook" panose="02040604050505020304" pitchFamily="18" charset="0"/>
              </a:rPr>
              <a:t>via Plutarch and other primary evidence like the coins), there are literary elements that point to an impracticality of the relationship for political gain, including the rhetorical portrayal of Cleopatra, and the personal choices of Antony and Cleopatra (i.e.. the divorce with Octavia), and</a:t>
            </a:r>
            <a:r>
              <a:rPr lang="en-US" sz="4000" strike="sngStrike" dirty="0">
                <a:latin typeface="Century Schoolbook" panose="02040604050505020304" pitchFamily="18" charset="0"/>
              </a:rPr>
              <a:t> </a:t>
            </a:r>
            <a:r>
              <a:rPr lang="en-US" sz="4000" dirty="0">
                <a:latin typeface="Century Schoolbook" panose="02040604050505020304" pitchFamily="18" charset="0"/>
              </a:rPr>
              <a:t>Plutarch’s linking of Antony to Hercules,</a:t>
            </a:r>
            <a:r>
              <a:rPr lang="en-US" sz="4000" dirty="0">
                <a:solidFill>
                  <a:srgbClr val="FF0000"/>
                </a:solidFill>
                <a:latin typeface="Century Schoolbook" panose="02040604050505020304" pitchFamily="18" charset="0"/>
              </a:rPr>
              <a:t>.</a:t>
            </a:r>
            <a:r>
              <a:rPr lang="en-US" sz="4000" dirty="0">
                <a:latin typeface="Century Schoolbook" panose="02040604050505020304" pitchFamily="18" charset="0"/>
              </a:rPr>
              <a:t> This leads to the conclusion that it was predominantly centered in the </a:t>
            </a:r>
            <a:r>
              <a:rPr lang="en-US" sz="4000" i="1" dirty="0">
                <a:latin typeface="Century Schoolbook" panose="02040604050505020304" pitchFamily="18" charset="0"/>
              </a:rPr>
              <a:t>idiom</a:t>
            </a:r>
            <a:r>
              <a:rPr lang="en-US" sz="4000" dirty="0">
                <a:latin typeface="Century Schoolbook" panose="02040604050505020304" pitchFamily="18" charset="0"/>
              </a:rPr>
              <a:t>. Future research to expand on this topic would include a more in-depth reading on typical Egyptian relationships as well as further Roman propaganda techniques. </a:t>
            </a:r>
          </a:p>
        </p:txBody>
      </p:sp>
      <p:sp>
        <p:nvSpPr>
          <p:cNvPr id="4" name="TextBox 3">
            <a:extLst>
              <a:ext uri="{FF2B5EF4-FFF2-40B4-BE49-F238E27FC236}">
                <a16:creationId xmlns:a16="http://schemas.microsoft.com/office/drawing/2014/main" id="{F7061E37-CF35-4F2A-8C29-05D035F51E12}"/>
              </a:ext>
            </a:extLst>
          </p:cNvPr>
          <p:cNvSpPr txBox="1"/>
          <p:nvPr/>
        </p:nvSpPr>
        <p:spPr>
          <a:xfrm>
            <a:off x="14361446" y="27144502"/>
            <a:ext cx="15361920" cy="707886"/>
          </a:xfrm>
          <a:prstGeom prst="rect">
            <a:avLst/>
          </a:prstGeom>
          <a:solidFill>
            <a:schemeClr val="bg1"/>
          </a:solidFill>
          <a:ln>
            <a:solidFill>
              <a:srgbClr val="BC0439"/>
            </a:solidFill>
          </a:ln>
        </p:spPr>
        <p:txBody>
          <a:bodyPr wrap="square" rtlCol="0">
            <a:spAutoFit/>
          </a:bodyPr>
          <a:lstStyle/>
          <a:p>
            <a:pPr algn="ctr"/>
            <a:r>
              <a:rPr lang="en-US" sz="4000" dirty="0">
                <a:latin typeface="Century Schoolbook" panose="02040604050505020304" pitchFamily="18" charset="0"/>
              </a:rPr>
              <a:t>Antony and Cleopatra, in Alexandria;  [HBO’s </a:t>
            </a:r>
            <a:r>
              <a:rPr lang="en-US" sz="4000" i="1" dirty="0">
                <a:latin typeface="Century Schoolbook" panose="02040604050505020304" pitchFamily="18" charset="0"/>
              </a:rPr>
              <a:t>Rome</a:t>
            </a:r>
            <a:r>
              <a:rPr lang="en-US" sz="4000" dirty="0">
                <a:latin typeface="Century Schoolbook" panose="02040604050505020304" pitchFamily="18" charset="0"/>
              </a:rPr>
              <a:t>, 2005] </a:t>
            </a:r>
          </a:p>
        </p:txBody>
      </p:sp>
      <p:pic>
        <p:nvPicPr>
          <p:cNvPr id="5" name="Picture 4" descr="A picture containing person, indoor, clothing, woman&#10;&#10;Description generated with high confidence">
            <a:extLst>
              <a:ext uri="{FF2B5EF4-FFF2-40B4-BE49-F238E27FC236}">
                <a16:creationId xmlns:a16="http://schemas.microsoft.com/office/drawing/2014/main" id="{8E0BED2E-0646-4247-9CC4-2B2F713FC0C3}"/>
              </a:ext>
            </a:extLst>
          </p:cNvPr>
          <p:cNvPicPr>
            <a:picLocks noChangeAspect="1"/>
          </p:cNvPicPr>
          <p:nvPr/>
        </p:nvPicPr>
        <p:blipFill rotWithShape="1">
          <a:blip r:embed="rId6">
            <a:extLst>
              <a:ext uri="{28A0092B-C50C-407E-A947-70E740481C1C}">
                <a14:useLocalDpi xmlns:a14="http://schemas.microsoft.com/office/drawing/2010/main" val="0"/>
              </a:ext>
            </a:extLst>
          </a:blip>
          <a:srcRect l="8238" r="4442"/>
          <a:stretch/>
        </p:blipFill>
        <p:spPr>
          <a:xfrm>
            <a:off x="14247505" y="15998489"/>
            <a:ext cx="15743570" cy="10501714"/>
          </a:xfrm>
          <a:prstGeom prst="rect">
            <a:avLst/>
          </a:prstGeom>
        </p:spPr>
      </p:pic>
      <p:pic>
        <p:nvPicPr>
          <p:cNvPr id="15" name="Picture 14" descr="A close up of a logo&#10;&#10;Description generated with very high confidence">
            <a:extLst>
              <a:ext uri="{FF2B5EF4-FFF2-40B4-BE49-F238E27FC236}">
                <a16:creationId xmlns:a16="http://schemas.microsoft.com/office/drawing/2014/main" id="{6C81A90D-2378-47C4-BD06-2EBB00B0863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133" y="3680156"/>
            <a:ext cx="7873000" cy="3569215"/>
          </a:xfrm>
          <a:prstGeom prst="rect">
            <a:avLst/>
          </a:prstGeom>
        </p:spPr>
      </p:pic>
      <p:pic>
        <p:nvPicPr>
          <p:cNvPr id="18" name="Picture 17" descr="A close up of a coin&#10;&#10;Description generated with very high confidence">
            <a:extLst>
              <a:ext uri="{FF2B5EF4-FFF2-40B4-BE49-F238E27FC236}">
                <a16:creationId xmlns:a16="http://schemas.microsoft.com/office/drawing/2014/main" id="{28CCEECA-3DDE-4E47-A803-AC5382858C93}"/>
              </a:ext>
            </a:extLst>
          </p:cNvPr>
          <p:cNvPicPr>
            <a:picLocks noChangeAspect="1"/>
          </p:cNvPicPr>
          <p:nvPr/>
        </p:nvPicPr>
        <p:blipFill rotWithShape="1">
          <a:blip r:embed="rId8">
            <a:extLst>
              <a:ext uri="{28A0092B-C50C-407E-A947-70E740481C1C}">
                <a14:useLocalDpi xmlns:a14="http://schemas.microsoft.com/office/drawing/2010/main" val="0"/>
              </a:ext>
            </a:extLst>
          </a:blip>
          <a:srcRect l="48595"/>
          <a:stretch/>
        </p:blipFill>
        <p:spPr>
          <a:xfrm flipH="1">
            <a:off x="25013573" y="28455268"/>
            <a:ext cx="4846492" cy="4544343"/>
          </a:xfrm>
          <a:prstGeom prst="rect">
            <a:avLst/>
          </a:prstGeom>
          <a:ln w="76200" cap="sq">
            <a:solidFill>
              <a:srgbClr val="000000"/>
            </a:solidFill>
            <a:prstDash val="solid"/>
            <a:miter lim="800000"/>
          </a:ln>
          <a:effectLst>
            <a:outerShdw blurRad="50800" dist="38100" dir="2700000" algn="tl" rotWithShape="0">
              <a:srgbClr val="000000">
                <a:alpha val="43000"/>
              </a:srgbClr>
            </a:outerShdw>
          </a:effectLst>
        </p:spPr>
      </p:pic>
      <p:pic>
        <p:nvPicPr>
          <p:cNvPr id="25" name="Picture 24">
            <a:extLst>
              <a:ext uri="{FF2B5EF4-FFF2-40B4-BE49-F238E27FC236}">
                <a16:creationId xmlns:a16="http://schemas.microsoft.com/office/drawing/2014/main" id="{FD52D2A0-C6C6-4C45-B4C4-D276E3C2D46C}"/>
              </a:ext>
            </a:extLst>
          </p:cNvPr>
          <p:cNvPicPr>
            <a:picLocks noChangeAspect="1"/>
          </p:cNvPicPr>
          <p:nvPr/>
        </p:nvPicPr>
        <p:blipFill rotWithShape="1">
          <a:blip r:embed="rId9"/>
          <a:srcRect r="50168"/>
          <a:stretch/>
        </p:blipFill>
        <p:spPr>
          <a:xfrm>
            <a:off x="14834019" y="28483305"/>
            <a:ext cx="4768133" cy="47251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7" name="Picture 26" descr="A screenshot of a cell phone&#10;&#10;Description generated with high confidence">
            <a:extLst>
              <a:ext uri="{FF2B5EF4-FFF2-40B4-BE49-F238E27FC236}">
                <a16:creationId xmlns:a16="http://schemas.microsoft.com/office/drawing/2014/main" id="{8F4A1E9B-CD5F-4479-9556-287634CF049D}"/>
              </a:ext>
            </a:extLst>
          </p:cNvPr>
          <p:cNvPicPr>
            <a:picLocks noChangeAspect="1"/>
          </p:cNvPicPr>
          <p:nvPr/>
        </p:nvPicPr>
        <p:blipFill rotWithShape="1">
          <a:blip r:embed="rId5">
            <a:extLst>
              <a:ext uri="{28A0092B-C50C-407E-A947-70E740481C1C}">
                <a14:useLocalDpi xmlns:a14="http://schemas.microsoft.com/office/drawing/2010/main" val="0"/>
              </a:ext>
            </a:extLst>
          </a:blip>
          <a:srcRect t="53079"/>
          <a:stretch/>
        </p:blipFill>
        <p:spPr>
          <a:xfrm>
            <a:off x="15688510" y="33954729"/>
            <a:ext cx="13227926" cy="3321313"/>
          </a:xfrm>
          <a:prstGeom prst="rect">
            <a:avLst/>
          </a:prstGeom>
        </p:spPr>
      </p:pic>
      <p:sp>
        <p:nvSpPr>
          <p:cNvPr id="12" name="TextBox 11">
            <a:extLst>
              <a:ext uri="{FF2B5EF4-FFF2-40B4-BE49-F238E27FC236}">
                <a16:creationId xmlns:a16="http://schemas.microsoft.com/office/drawing/2014/main" id="{927008E6-DBD6-4BDB-94EB-67D071D43D52}"/>
              </a:ext>
            </a:extLst>
          </p:cNvPr>
          <p:cNvSpPr txBox="1"/>
          <p:nvPr/>
        </p:nvSpPr>
        <p:spPr>
          <a:xfrm>
            <a:off x="19918407" y="28379293"/>
            <a:ext cx="4768133" cy="4524315"/>
          </a:xfrm>
          <a:prstGeom prst="rect">
            <a:avLst/>
          </a:prstGeom>
          <a:solidFill>
            <a:schemeClr val="bg1"/>
          </a:solidFill>
          <a:ln>
            <a:solidFill>
              <a:srgbClr val="BC0439"/>
            </a:solidFill>
          </a:ln>
        </p:spPr>
        <p:txBody>
          <a:bodyPr wrap="square" rtlCol="0">
            <a:spAutoFit/>
          </a:bodyPr>
          <a:lstStyle/>
          <a:p>
            <a:r>
              <a:rPr lang="en-US" sz="3600" b="1" i="1" dirty="0">
                <a:latin typeface="Century Schoolbook" panose="02040604050505020304" pitchFamily="18" charset="0"/>
              </a:rPr>
              <a:t>Fig. 1</a:t>
            </a:r>
            <a:r>
              <a:rPr lang="en-US" sz="3600" b="1" dirty="0">
                <a:latin typeface="Century Schoolbook" panose="02040604050505020304" pitchFamily="18" charset="0"/>
              </a:rPr>
              <a:t>: </a:t>
            </a:r>
            <a:r>
              <a:rPr lang="en-US" sz="3600" i="1" dirty="0">
                <a:latin typeface="Century Schoolbook" panose="02040604050505020304" pitchFamily="18" charset="0"/>
              </a:rPr>
              <a:t>Tetradrachm </a:t>
            </a:r>
            <a:r>
              <a:rPr lang="en-US" sz="3600" dirty="0">
                <a:latin typeface="Century Schoolbook" panose="02040604050505020304" pitchFamily="18" charset="0"/>
              </a:rPr>
              <a:t>coin, Art Institute of Chicago, Greco-Roman, minted in Eastern Mediterranean (possibly Antioch)</a:t>
            </a:r>
          </a:p>
          <a:p>
            <a:endParaRPr lang="en-US" sz="3600" dirty="0">
              <a:latin typeface="Century Schoolbook" panose="02040604050505020304" pitchFamily="18" charset="0"/>
            </a:endParaRPr>
          </a:p>
        </p:txBody>
      </p:sp>
    </p:spTree>
    <p:extLst>
      <p:ext uri="{BB962C8B-B14F-4D97-AF65-F5344CB8AC3E}">
        <p14:creationId xmlns:p14="http://schemas.microsoft.com/office/powerpoint/2010/main" val="6309302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3952</TotalTime>
  <Words>768</Words>
  <Application>Microsoft Office PowerPoint</Application>
  <PresentationFormat>Custom</PresentationFormat>
  <Paragraphs>35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Century Schoolbook</vt:lpstr>
      <vt:lpstr>Wingdings</vt:lpstr>
      <vt:lpstr>Office Theme</vt:lpstr>
      <vt:lpstr>Vice and Virtue: The Dichotomy of  Fact and Fiction in the Romance of Antony and Cleopatra Brianne Ackley Faculty Mentor: Dr. Matt Waters Ancient Studies University of Wisconsin-Eau Claire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Brianne</dc:creator>
  <cp:lastModifiedBy>Schmidt, Crystal Anne</cp:lastModifiedBy>
  <cp:revision>77</cp:revision>
  <dcterms:created xsi:type="dcterms:W3CDTF">2018-04-03T02:05:01Z</dcterms:created>
  <dcterms:modified xsi:type="dcterms:W3CDTF">2019-01-15T19:55:50Z</dcterms:modified>
</cp:coreProperties>
</file>