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256" r:id="rId2"/>
    <p:sldId id="321" r:id="rId3"/>
    <p:sldId id="322" r:id="rId4"/>
    <p:sldId id="262" r:id="rId5"/>
    <p:sldId id="295" r:id="rId6"/>
    <p:sldId id="290" r:id="rId7"/>
    <p:sldId id="291" r:id="rId8"/>
    <p:sldId id="292" r:id="rId9"/>
    <p:sldId id="293" r:id="rId10"/>
    <p:sldId id="294" r:id="rId11"/>
    <p:sldId id="297" r:id="rId12"/>
    <p:sldId id="296" r:id="rId13"/>
    <p:sldId id="264" r:id="rId14"/>
    <p:sldId id="289" r:id="rId15"/>
    <p:sldId id="298" r:id="rId16"/>
    <p:sldId id="299" r:id="rId17"/>
    <p:sldId id="302" r:id="rId18"/>
    <p:sldId id="275" r:id="rId19"/>
    <p:sldId id="276" r:id="rId20"/>
    <p:sldId id="277" r:id="rId21"/>
    <p:sldId id="300" r:id="rId22"/>
    <p:sldId id="279" r:id="rId23"/>
    <p:sldId id="312" r:id="rId24"/>
    <p:sldId id="283" r:id="rId25"/>
    <p:sldId id="281" r:id="rId26"/>
    <p:sldId id="282" r:id="rId27"/>
    <p:sldId id="304" r:id="rId28"/>
    <p:sldId id="263" r:id="rId29"/>
    <p:sldId id="318" r:id="rId30"/>
    <p:sldId id="319" r:id="rId31"/>
    <p:sldId id="320" r:id="rId32"/>
    <p:sldId id="317" r:id="rId33"/>
    <p:sldId id="258" r:id="rId34"/>
    <p:sldId id="313" r:id="rId35"/>
    <p:sldId id="285" r:id="rId36"/>
    <p:sldId id="286" r:id="rId37"/>
    <p:sldId id="287" r:id="rId38"/>
    <p:sldId id="284" r:id="rId39"/>
    <p:sldId id="288" r:id="rId40"/>
    <p:sldId id="306" r:id="rId41"/>
    <p:sldId id="314" r:id="rId42"/>
    <p:sldId id="316" r:id="rId43"/>
    <p:sldId id="309" r:id="rId44"/>
    <p:sldId id="310" r:id="rId45"/>
    <p:sldId id="307" r:id="rId46"/>
    <p:sldId id="308" r:id="rId47"/>
    <p:sldId id="323" r:id="rId48"/>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26" autoAdjust="0"/>
    <p:restoredTop sz="88592" autoAdjust="0"/>
  </p:normalViewPr>
  <p:slideViewPr>
    <p:cSldViewPr snapToGrid="0">
      <p:cViewPr varScale="1">
        <p:scale>
          <a:sx n="99" d="100"/>
          <a:sy n="99" d="100"/>
        </p:scale>
        <p:origin x="372" y="72"/>
      </p:cViewPr>
      <p:guideLst/>
    </p:cSldViewPr>
  </p:slideViewPr>
  <p:outlineViewPr>
    <p:cViewPr>
      <p:scale>
        <a:sx n="33" d="100"/>
        <a:sy n="33" d="100"/>
      </p:scale>
      <p:origin x="0" y="-129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fld id="{3EA3F811-A369-42D4-A5D1-91BBF940DB6B}" type="datetimeFigureOut">
              <a:rPr lang="en-US" smtClean="0"/>
              <a:t>3/16/2017</a:t>
            </a:fld>
            <a:endParaRPr lang="en-US"/>
          </a:p>
        </p:txBody>
      </p:sp>
      <p:sp>
        <p:nvSpPr>
          <p:cNvPr id="4" name="Footer Placeholder 3"/>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417D80EB-77FC-4DD3-8CAC-E8EA728BD08F}" type="slidenum">
              <a:rPr lang="en-US" smtClean="0"/>
              <a:t>‹#›</a:t>
            </a:fld>
            <a:endParaRPr lang="en-US"/>
          </a:p>
        </p:txBody>
      </p:sp>
    </p:spTree>
    <p:extLst>
      <p:ext uri="{BB962C8B-B14F-4D97-AF65-F5344CB8AC3E}">
        <p14:creationId xmlns:p14="http://schemas.microsoft.com/office/powerpoint/2010/main" val="30303957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fld id="{A11CF2AA-EFC1-4C71-A89C-9419CF5C9284}" type="datetimeFigureOut">
              <a:rPr lang="en-US" smtClean="0"/>
              <a:t>3/16/2017</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46C419F1-A80F-4595-8F06-F7711B816099}" type="slidenum">
              <a:rPr lang="en-US" smtClean="0"/>
              <a:t>‹#›</a:t>
            </a:fld>
            <a:endParaRPr lang="en-US"/>
          </a:p>
        </p:txBody>
      </p:sp>
    </p:spTree>
    <p:extLst>
      <p:ext uri="{BB962C8B-B14F-4D97-AF65-F5344CB8AC3E}">
        <p14:creationId xmlns:p14="http://schemas.microsoft.com/office/powerpoint/2010/main" val="3123785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1</a:t>
            </a:fld>
            <a:endParaRPr lang="en-US"/>
          </a:p>
        </p:txBody>
      </p:sp>
    </p:spTree>
    <p:extLst>
      <p:ext uri="{BB962C8B-B14F-4D97-AF65-F5344CB8AC3E}">
        <p14:creationId xmlns:p14="http://schemas.microsoft.com/office/powerpoint/2010/main" val="1392440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variant of the back-to-back chart, discussed later)</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10</a:t>
            </a:fld>
            <a:endParaRPr lang="en-US"/>
          </a:p>
        </p:txBody>
      </p:sp>
    </p:spTree>
    <p:extLst>
      <p:ext uri="{BB962C8B-B14F-4D97-AF65-F5344CB8AC3E}">
        <p14:creationId xmlns:p14="http://schemas.microsoft.com/office/powerpoint/2010/main" val="443884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start of</a:t>
            </a:r>
            <a:r>
              <a:rPr lang="en-US" baseline="0" dirty="0" smtClean="0"/>
              <a:t> the framework I’m using for this workshop of drilling down to choosing a chart type: [message -&gt; data type -&gt; chart type].</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11</a:t>
            </a:fld>
            <a:endParaRPr lang="en-US"/>
          </a:p>
        </p:txBody>
      </p:sp>
    </p:spTree>
    <p:extLst>
      <p:ext uri="{BB962C8B-B14F-4D97-AF65-F5344CB8AC3E}">
        <p14:creationId xmlns:p14="http://schemas.microsoft.com/office/powerpoint/2010/main" val="50038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12</a:t>
            </a:fld>
            <a:endParaRPr lang="en-US"/>
          </a:p>
        </p:txBody>
      </p:sp>
    </p:spTree>
    <p:extLst>
      <p:ext uri="{BB962C8B-B14F-4D97-AF65-F5344CB8AC3E}">
        <p14:creationId xmlns:p14="http://schemas.microsoft.com/office/powerpoint/2010/main" val="3481077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is the middle part of the workshop’s framework of [message -&gt; data type -&gt; chart type]. Once you’ve settled on message, determine how the data will be used in that message (the same data can fall into multiple categories, so message matters!).</a:t>
            </a:r>
            <a:endParaRPr lang="en-US" dirty="0" smtClean="0"/>
          </a:p>
          <a:p>
            <a:endParaRPr lang="en-US" dirty="0" smtClean="0"/>
          </a:p>
          <a:p>
            <a:r>
              <a:rPr lang="en-US" dirty="0" smtClean="0"/>
              <a:t>See</a:t>
            </a:r>
            <a:r>
              <a:rPr lang="en-US" baseline="0" dirty="0" smtClean="0"/>
              <a:t> </a:t>
            </a:r>
            <a:r>
              <a:rPr lang="en-US" baseline="0" dirty="0" smtClean="0"/>
              <a:t>Evergreen’s “Effective Data Visualization” for more information. These categories correspond with the chapter groupings and the </a:t>
            </a:r>
            <a:r>
              <a:rPr lang="en-US" baseline="0" dirty="0" err="1" smtClean="0"/>
              <a:t>cheatsheet</a:t>
            </a:r>
            <a:r>
              <a:rPr lang="en-US" baseline="0" dirty="0" smtClean="0"/>
              <a:t> on the inside front cover</a:t>
            </a:r>
            <a:r>
              <a:rPr lang="en-US" baseline="0" dirty="0" smtClean="0"/>
              <a:t>.</a:t>
            </a:r>
          </a:p>
        </p:txBody>
      </p:sp>
      <p:sp>
        <p:nvSpPr>
          <p:cNvPr id="4" name="Slide Number Placeholder 3"/>
          <p:cNvSpPr>
            <a:spLocks noGrp="1"/>
          </p:cNvSpPr>
          <p:nvPr>
            <p:ph type="sldNum" sz="quarter" idx="10"/>
          </p:nvPr>
        </p:nvSpPr>
        <p:spPr/>
        <p:txBody>
          <a:bodyPr/>
          <a:lstStyle/>
          <a:p>
            <a:fld id="{46C419F1-A80F-4595-8F06-F7711B816099}" type="slidenum">
              <a:rPr lang="en-US" smtClean="0"/>
              <a:t>13</a:t>
            </a:fld>
            <a:endParaRPr lang="en-US"/>
          </a:p>
        </p:txBody>
      </p:sp>
    </p:spTree>
    <p:extLst>
      <p:ext uri="{BB962C8B-B14F-4D97-AF65-F5344CB8AC3E}">
        <p14:creationId xmlns:p14="http://schemas.microsoft.com/office/powerpoint/2010/main" val="2795093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8507" rtl="0" eaLnBrk="1" fontAlgn="auto" latinLnBrk="0" hangingPunct="1">
              <a:lnSpc>
                <a:spcPct val="100000"/>
              </a:lnSpc>
              <a:spcBef>
                <a:spcPts val="0"/>
              </a:spcBef>
              <a:spcAft>
                <a:spcPts val="0"/>
              </a:spcAft>
              <a:buClrTx/>
              <a:buSzTx/>
              <a:buFontTx/>
              <a:buNone/>
              <a:tabLst/>
              <a:defRPr/>
            </a:pPr>
            <a:r>
              <a:rPr lang="en-US" dirty="0" smtClean="0"/>
              <a:t>An aside in the middle part of the framework,</a:t>
            </a:r>
            <a:r>
              <a:rPr lang="en-US" baseline="0" dirty="0" smtClean="0"/>
              <a:t> [message -&gt; data type -&gt; chart type], on how we think about which chart types work best. This puts boundaries on what chart types are effective and influences the selection of charts that work for each data type category.</a:t>
            </a:r>
            <a:endParaRPr lang="en-US" dirty="0" smtClean="0"/>
          </a:p>
          <a:p>
            <a:pPr defTabSz="948507">
              <a:defRPr/>
            </a:pPr>
            <a:endParaRPr lang="en-US" dirty="0" smtClean="0"/>
          </a:p>
          <a:p>
            <a:pPr defTabSz="948507">
              <a:defRPr/>
            </a:pPr>
            <a:r>
              <a:rPr lang="en-US" dirty="0" smtClean="0"/>
              <a:t>See</a:t>
            </a:r>
            <a:r>
              <a:rPr lang="en-US" baseline="0" dirty="0" smtClean="0"/>
              <a:t> </a:t>
            </a:r>
            <a:r>
              <a:rPr lang="en-US" baseline="0" dirty="0" smtClean="0"/>
              <a:t>Evergreen’s “Effective Data Visualization” pages 6-8 for more </a:t>
            </a:r>
            <a:r>
              <a:rPr lang="en-US" baseline="0" dirty="0" smtClean="0"/>
              <a:t>information. Original research is Cleveland, W.S., &amp; McGill, R. (1984) Graphical perception: Theory, experimentation, and application to the development of graphical methods. </a:t>
            </a:r>
            <a:r>
              <a:rPr lang="en-US" i="1" baseline="0" dirty="0" smtClean="0"/>
              <a:t>Journal of the American Statistical Association, 79</a:t>
            </a:r>
            <a:r>
              <a:rPr lang="en-US" baseline="0" dirty="0" smtClean="0"/>
              <a:t>(387), 531-554.</a:t>
            </a:r>
            <a:endParaRPr lang="en-US" dirty="0" smtClean="0"/>
          </a:p>
        </p:txBody>
      </p:sp>
      <p:sp>
        <p:nvSpPr>
          <p:cNvPr id="4" name="Slide Number Placeholder 3"/>
          <p:cNvSpPr>
            <a:spLocks noGrp="1"/>
          </p:cNvSpPr>
          <p:nvPr>
            <p:ph type="sldNum" sz="quarter" idx="10"/>
          </p:nvPr>
        </p:nvSpPr>
        <p:spPr/>
        <p:txBody>
          <a:bodyPr/>
          <a:lstStyle/>
          <a:p>
            <a:fld id="{46C419F1-A80F-4595-8F06-F7711B816099}" type="slidenum">
              <a:rPr lang="en-US" smtClean="0"/>
              <a:t>14</a:t>
            </a:fld>
            <a:endParaRPr lang="en-US"/>
          </a:p>
        </p:txBody>
      </p:sp>
    </p:spTree>
    <p:extLst>
      <p:ext uri="{BB962C8B-B14F-4D97-AF65-F5344CB8AC3E}">
        <p14:creationId xmlns:p14="http://schemas.microsoft.com/office/powerpoint/2010/main" val="3898149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dirty="0" smtClean="0"/>
              <a:t>This is the final</a:t>
            </a:r>
            <a:r>
              <a:rPr lang="en-US" baseline="0" dirty="0" smtClean="0"/>
              <a:t> part of the [message -&gt; data type -&gt; chart type] framework, where we’ve drilled down through data types to actual chose which charts work the best. This list is by no means exclusive.</a:t>
            </a:r>
          </a:p>
          <a:p>
            <a:pPr defTabSz="948507">
              <a:defRPr/>
            </a:pPr>
            <a:endParaRPr lang="en-US" dirty="0" smtClean="0"/>
          </a:p>
          <a:p>
            <a:pPr defTabSz="948507">
              <a:defRPr/>
            </a:pPr>
            <a:r>
              <a:rPr lang="en-US" dirty="0" smtClean="0"/>
              <a:t>Go </a:t>
            </a:r>
            <a:r>
              <a:rPr lang="en-US" dirty="0" smtClean="0"/>
              <a:t>through front</a:t>
            </a:r>
            <a:r>
              <a:rPr lang="en-US" baseline="0" dirty="0" smtClean="0"/>
              <a:t> side of “ChartTypeHandout.docx” here. </a:t>
            </a:r>
            <a:r>
              <a:rPr lang="en-US" baseline="0" dirty="0" smtClean="0"/>
              <a:t>Again</a:t>
            </a:r>
            <a:r>
              <a:rPr lang="en-US" baseline="0" dirty="0" smtClean="0"/>
              <a:t>, </a:t>
            </a:r>
            <a:r>
              <a:rPr lang="en-US" dirty="0" smtClean="0"/>
              <a:t>refer to </a:t>
            </a:r>
            <a:r>
              <a:rPr lang="en-US" baseline="0" dirty="0" smtClean="0"/>
              <a:t>Evergreen’s “Effective Data Visualization” for more information.</a:t>
            </a:r>
            <a:endParaRPr lang="en-US" dirty="0" smtClean="0"/>
          </a:p>
        </p:txBody>
      </p:sp>
      <p:sp>
        <p:nvSpPr>
          <p:cNvPr id="4" name="Slide Number Placeholder 3"/>
          <p:cNvSpPr>
            <a:spLocks noGrp="1"/>
          </p:cNvSpPr>
          <p:nvPr>
            <p:ph type="sldNum" sz="quarter" idx="10"/>
          </p:nvPr>
        </p:nvSpPr>
        <p:spPr/>
        <p:txBody>
          <a:bodyPr/>
          <a:lstStyle/>
          <a:p>
            <a:fld id="{46C419F1-A80F-4595-8F06-F7711B816099}" type="slidenum">
              <a:rPr lang="en-US" smtClean="0"/>
              <a:t>15</a:t>
            </a:fld>
            <a:endParaRPr lang="en-US"/>
          </a:p>
        </p:txBody>
      </p:sp>
    </p:spTree>
    <p:extLst>
      <p:ext uri="{BB962C8B-B14F-4D97-AF65-F5344CB8AC3E}">
        <p14:creationId xmlns:p14="http://schemas.microsoft.com/office/powerpoint/2010/main" val="2207254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next several slides correspond with the back side of “ChartTypeHandout.docx”. Evergreen’s “Effective Data Visualization” has more information on how to actually make these charts in Excel, with page numbers noted in the slide comments for each chart type.</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16</a:t>
            </a:fld>
            <a:endParaRPr lang="en-US"/>
          </a:p>
        </p:txBody>
      </p:sp>
    </p:spTree>
    <p:extLst>
      <p:ext uri="{BB962C8B-B14F-4D97-AF65-F5344CB8AC3E}">
        <p14:creationId xmlns:p14="http://schemas.microsoft.com/office/powerpoint/2010/main" val="15514796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Numbers</a:t>
            </a:r>
            <a:r>
              <a:rPr lang="en-US" baseline="0" dirty="0" smtClean="0"/>
              <a:t> and order matches the handout.</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17</a:t>
            </a:fld>
            <a:endParaRPr lang="en-US"/>
          </a:p>
        </p:txBody>
      </p:sp>
    </p:spTree>
    <p:extLst>
      <p:ext uri="{BB962C8B-B14F-4D97-AF65-F5344CB8AC3E}">
        <p14:creationId xmlns:p14="http://schemas.microsoft.com/office/powerpoint/2010/main" val="7013637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“Effective Data Visualization” page 12.</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18</a:t>
            </a:fld>
            <a:endParaRPr lang="en-US"/>
          </a:p>
        </p:txBody>
      </p:sp>
    </p:spTree>
    <p:extLst>
      <p:ext uri="{BB962C8B-B14F-4D97-AF65-F5344CB8AC3E}">
        <p14:creationId xmlns:p14="http://schemas.microsoft.com/office/powerpoint/2010/main" val="2795267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dirty="0" smtClean="0"/>
              <a:t>“Effective Data Visualization” page 13</a:t>
            </a:r>
            <a:r>
              <a:rPr lang="en-US" dirty="0" smtClean="0"/>
              <a:t>. This is the US Senate!</a:t>
            </a:r>
            <a:endParaRPr lang="en-US" dirty="0" smtClean="0"/>
          </a:p>
        </p:txBody>
      </p:sp>
      <p:sp>
        <p:nvSpPr>
          <p:cNvPr id="4" name="Slide Number Placeholder 3"/>
          <p:cNvSpPr>
            <a:spLocks noGrp="1"/>
          </p:cNvSpPr>
          <p:nvPr>
            <p:ph type="sldNum" sz="quarter" idx="10"/>
          </p:nvPr>
        </p:nvSpPr>
        <p:spPr/>
        <p:txBody>
          <a:bodyPr/>
          <a:lstStyle/>
          <a:p>
            <a:fld id="{46C419F1-A80F-4595-8F06-F7711B816099}" type="slidenum">
              <a:rPr lang="en-US" smtClean="0"/>
              <a:t>19</a:t>
            </a:fld>
            <a:endParaRPr lang="en-US"/>
          </a:p>
        </p:txBody>
      </p:sp>
    </p:spTree>
    <p:extLst>
      <p:ext uri="{BB962C8B-B14F-4D97-AF65-F5344CB8AC3E}">
        <p14:creationId xmlns:p14="http://schemas.microsoft.com/office/powerpoint/2010/main" val="1278880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2</a:t>
            </a:fld>
            <a:endParaRPr lang="en-US"/>
          </a:p>
        </p:txBody>
      </p:sp>
    </p:spTree>
    <p:extLst>
      <p:ext uri="{BB962C8B-B14F-4D97-AF65-F5344CB8AC3E}">
        <p14:creationId xmlns:p14="http://schemas.microsoft.com/office/powerpoint/2010/main" val="3415146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dirty="0" smtClean="0"/>
              <a:t>“Effective Data Visualization” page 36.</a:t>
            </a:r>
          </a:p>
        </p:txBody>
      </p:sp>
      <p:sp>
        <p:nvSpPr>
          <p:cNvPr id="4" name="Slide Number Placeholder 3"/>
          <p:cNvSpPr>
            <a:spLocks noGrp="1"/>
          </p:cNvSpPr>
          <p:nvPr>
            <p:ph type="sldNum" sz="quarter" idx="10"/>
          </p:nvPr>
        </p:nvSpPr>
        <p:spPr/>
        <p:txBody>
          <a:bodyPr/>
          <a:lstStyle/>
          <a:p>
            <a:fld id="{46C419F1-A80F-4595-8F06-F7711B816099}" type="slidenum">
              <a:rPr lang="en-US" smtClean="0"/>
              <a:t>20</a:t>
            </a:fld>
            <a:endParaRPr lang="en-US"/>
          </a:p>
        </p:txBody>
      </p:sp>
    </p:spTree>
    <p:extLst>
      <p:ext uri="{BB962C8B-B14F-4D97-AF65-F5344CB8AC3E}">
        <p14:creationId xmlns:p14="http://schemas.microsoft.com/office/powerpoint/2010/main" val="40303781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dirty="0" smtClean="0"/>
              <a:t>“Effective Data Visualization” page</a:t>
            </a:r>
            <a:r>
              <a:rPr lang="en-US" baseline="0" dirty="0" smtClean="0"/>
              <a:t> 44. </a:t>
            </a:r>
            <a:r>
              <a:rPr lang="en-US" baseline="0" dirty="0" smtClean="0"/>
              <a:t>See </a:t>
            </a:r>
            <a:r>
              <a:rPr lang="en-US" baseline="0" dirty="0" smtClean="0"/>
              <a:t>second half of the presentation for an example of how “hidden </a:t>
            </a:r>
            <a:r>
              <a:rPr lang="en-US" baseline="0" dirty="0" smtClean="0"/>
              <a:t>buffers” work.</a:t>
            </a:r>
            <a:endParaRPr lang="en-US" dirty="0" smtClean="0"/>
          </a:p>
        </p:txBody>
      </p:sp>
      <p:sp>
        <p:nvSpPr>
          <p:cNvPr id="4" name="Slide Number Placeholder 3"/>
          <p:cNvSpPr>
            <a:spLocks noGrp="1"/>
          </p:cNvSpPr>
          <p:nvPr>
            <p:ph type="sldNum" sz="quarter" idx="10"/>
          </p:nvPr>
        </p:nvSpPr>
        <p:spPr/>
        <p:txBody>
          <a:bodyPr/>
          <a:lstStyle/>
          <a:p>
            <a:fld id="{46C419F1-A80F-4595-8F06-F7711B816099}" type="slidenum">
              <a:rPr lang="en-US" smtClean="0"/>
              <a:t>21</a:t>
            </a:fld>
            <a:endParaRPr lang="en-US"/>
          </a:p>
        </p:txBody>
      </p:sp>
    </p:spTree>
    <p:extLst>
      <p:ext uri="{BB962C8B-B14F-4D97-AF65-F5344CB8AC3E}">
        <p14:creationId xmlns:p14="http://schemas.microsoft.com/office/powerpoint/2010/main" val="35422915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dirty="0" smtClean="0"/>
              <a:t>“Effective Data Visualization” page 54.</a:t>
            </a:r>
          </a:p>
        </p:txBody>
      </p:sp>
      <p:sp>
        <p:nvSpPr>
          <p:cNvPr id="4" name="Slide Number Placeholder 3"/>
          <p:cNvSpPr>
            <a:spLocks noGrp="1"/>
          </p:cNvSpPr>
          <p:nvPr>
            <p:ph type="sldNum" sz="quarter" idx="10"/>
          </p:nvPr>
        </p:nvSpPr>
        <p:spPr/>
        <p:txBody>
          <a:bodyPr/>
          <a:lstStyle/>
          <a:p>
            <a:fld id="{46C419F1-A80F-4595-8F06-F7711B816099}" type="slidenum">
              <a:rPr lang="en-US" smtClean="0"/>
              <a:t>22</a:t>
            </a:fld>
            <a:endParaRPr lang="en-US"/>
          </a:p>
        </p:txBody>
      </p:sp>
    </p:spTree>
    <p:extLst>
      <p:ext uri="{BB962C8B-B14F-4D97-AF65-F5344CB8AC3E}">
        <p14:creationId xmlns:p14="http://schemas.microsoft.com/office/powerpoint/2010/main" val="19126964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dirty="0" smtClean="0"/>
              <a:t>“Effective Data Visualization” page 66.</a:t>
            </a:r>
          </a:p>
        </p:txBody>
      </p:sp>
      <p:sp>
        <p:nvSpPr>
          <p:cNvPr id="4" name="Slide Number Placeholder 3"/>
          <p:cNvSpPr>
            <a:spLocks noGrp="1"/>
          </p:cNvSpPr>
          <p:nvPr>
            <p:ph type="sldNum" sz="quarter" idx="10"/>
          </p:nvPr>
        </p:nvSpPr>
        <p:spPr/>
        <p:txBody>
          <a:bodyPr/>
          <a:lstStyle/>
          <a:p>
            <a:fld id="{46C419F1-A80F-4595-8F06-F7711B816099}" type="slidenum">
              <a:rPr lang="en-US" smtClean="0"/>
              <a:t>23</a:t>
            </a:fld>
            <a:endParaRPr lang="en-US"/>
          </a:p>
        </p:txBody>
      </p:sp>
    </p:spTree>
    <p:extLst>
      <p:ext uri="{BB962C8B-B14F-4D97-AF65-F5344CB8AC3E}">
        <p14:creationId xmlns:p14="http://schemas.microsoft.com/office/powerpoint/2010/main" val="83300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dirty="0" smtClean="0"/>
              <a:t>“Effective Data Visualization” page 73.</a:t>
            </a:r>
          </a:p>
        </p:txBody>
      </p:sp>
      <p:sp>
        <p:nvSpPr>
          <p:cNvPr id="4" name="Slide Number Placeholder 3"/>
          <p:cNvSpPr>
            <a:spLocks noGrp="1"/>
          </p:cNvSpPr>
          <p:nvPr>
            <p:ph type="sldNum" sz="quarter" idx="10"/>
          </p:nvPr>
        </p:nvSpPr>
        <p:spPr/>
        <p:txBody>
          <a:bodyPr/>
          <a:lstStyle/>
          <a:p>
            <a:fld id="{46C419F1-A80F-4595-8F06-F7711B816099}" type="slidenum">
              <a:rPr lang="en-US" smtClean="0"/>
              <a:t>24</a:t>
            </a:fld>
            <a:endParaRPr lang="en-US"/>
          </a:p>
        </p:txBody>
      </p:sp>
    </p:spTree>
    <p:extLst>
      <p:ext uri="{BB962C8B-B14F-4D97-AF65-F5344CB8AC3E}">
        <p14:creationId xmlns:p14="http://schemas.microsoft.com/office/powerpoint/2010/main" val="3706533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dirty="0" smtClean="0"/>
              <a:t>“Effective Data Visualization” page 76</a:t>
            </a:r>
            <a:r>
              <a:rPr lang="en-US" dirty="0" smtClean="0"/>
              <a:t>. Not a great</a:t>
            </a:r>
            <a:r>
              <a:rPr lang="en-US" baseline="0" dirty="0" smtClean="0"/>
              <a:t> chart, but shows a good instance of when a combo chart is useful.</a:t>
            </a:r>
            <a:endParaRPr lang="en-US" dirty="0" smtClean="0"/>
          </a:p>
        </p:txBody>
      </p:sp>
      <p:sp>
        <p:nvSpPr>
          <p:cNvPr id="4" name="Slide Number Placeholder 3"/>
          <p:cNvSpPr>
            <a:spLocks noGrp="1"/>
          </p:cNvSpPr>
          <p:nvPr>
            <p:ph type="sldNum" sz="quarter" idx="10"/>
          </p:nvPr>
        </p:nvSpPr>
        <p:spPr/>
        <p:txBody>
          <a:bodyPr/>
          <a:lstStyle/>
          <a:p>
            <a:fld id="{46C419F1-A80F-4595-8F06-F7711B816099}" type="slidenum">
              <a:rPr lang="en-US" smtClean="0"/>
              <a:t>25</a:t>
            </a:fld>
            <a:endParaRPr lang="en-US"/>
          </a:p>
        </p:txBody>
      </p:sp>
    </p:spTree>
    <p:extLst>
      <p:ext uri="{BB962C8B-B14F-4D97-AF65-F5344CB8AC3E}">
        <p14:creationId xmlns:p14="http://schemas.microsoft.com/office/powerpoint/2010/main" val="29901960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dirty="0" smtClean="0"/>
              <a:t>“Effective Data Visualization” page 145.</a:t>
            </a:r>
          </a:p>
        </p:txBody>
      </p:sp>
      <p:sp>
        <p:nvSpPr>
          <p:cNvPr id="4" name="Slide Number Placeholder 3"/>
          <p:cNvSpPr>
            <a:spLocks noGrp="1"/>
          </p:cNvSpPr>
          <p:nvPr>
            <p:ph type="sldNum" sz="quarter" idx="10"/>
          </p:nvPr>
        </p:nvSpPr>
        <p:spPr/>
        <p:txBody>
          <a:bodyPr/>
          <a:lstStyle/>
          <a:p>
            <a:fld id="{46C419F1-A80F-4595-8F06-F7711B816099}" type="slidenum">
              <a:rPr lang="en-US" smtClean="0"/>
              <a:t>26</a:t>
            </a:fld>
            <a:endParaRPr lang="en-US"/>
          </a:p>
        </p:txBody>
      </p:sp>
    </p:spTree>
    <p:extLst>
      <p:ext uri="{BB962C8B-B14F-4D97-AF65-F5344CB8AC3E}">
        <p14:creationId xmlns:p14="http://schemas.microsoft.com/office/powerpoint/2010/main" val="29587650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 about 5-10</a:t>
            </a:r>
            <a:r>
              <a:rPr lang="en-US" baseline="0" dirty="0" smtClean="0"/>
              <a:t> minutes for participants to come up with a chart. They can work individually or in small groups. Have a few participants share out their charts. [10-15 minutes total]</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27</a:t>
            </a:fld>
            <a:endParaRPr lang="en-US"/>
          </a:p>
        </p:txBody>
      </p:sp>
    </p:spTree>
    <p:extLst>
      <p:ext uri="{BB962C8B-B14F-4D97-AF65-F5344CB8AC3E}">
        <p14:creationId xmlns:p14="http://schemas.microsoft.com/office/powerpoint/2010/main" val="572429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dirty="0" smtClean="0"/>
              <a:t>This half</a:t>
            </a:r>
            <a:r>
              <a:rPr lang="en-US" baseline="0" dirty="0" smtClean="0"/>
              <a:t> of the presentation was adapted from “Effective Data Visualization” and “Presenting Data Effectively”, both by Stephanie Evergreen. There isn’t a one-to-correspondence with any of particular content, as in the first half of the presentation, but I found both books helpful in understanding how to present content more effectively.</a:t>
            </a:r>
            <a:endParaRPr lang="en-US" dirty="0" smtClean="0"/>
          </a:p>
        </p:txBody>
      </p:sp>
      <p:sp>
        <p:nvSpPr>
          <p:cNvPr id="4" name="Slide Number Placeholder 3"/>
          <p:cNvSpPr>
            <a:spLocks noGrp="1"/>
          </p:cNvSpPr>
          <p:nvPr>
            <p:ph type="sldNum" sz="quarter" idx="10"/>
          </p:nvPr>
        </p:nvSpPr>
        <p:spPr/>
        <p:txBody>
          <a:bodyPr/>
          <a:lstStyle/>
          <a:p>
            <a:fld id="{46C419F1-A80F-4595-8F06-F7711B816099}" type="slidenum">
              <a:rPr lang="en-US" smtClean="0"/>
              <a:t>28</a:t>
            </a:fld>
            <a:endParaRPr lang="en-US"/>
          </a:p>
        </p:txBody>
      </p:sp>
    </p:spTree>
    <p:extLst>
      <p:ext uri="{BB962C8B-B14F-4D97-AF65-F5344CB8AC3E}">
        <p14:creationId xmlns:p14="http://schemas.microsoft.com/office/powerpoint/2010/main" val="33501101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29</a:t>
            </a:fld>
            <a:endParaRPr lang="en-US"/>
          </a:p>
        </p:txBody>
      </p:sp>
    </p:spTree>
    <p:extLst>
      <p:ext uri="{BB962C8B-B14F-4D97-AF65-F5344CB8AC3E}">
        <p14:creationId xmlns:p14="http://schemas.microsoft.com/office/powerpoint/2010/main" val="2769588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3</a:t>
            </a:fld>
            <a:endParaRPr lang="en-US"/>
          </a:p>
        </p:txBody>
      </p:sp>
    </p:spTree>
    <p:extLst>
      <p:ext uri="{BB962C8B-B14F-4D97-AF65-F5344CB8AC3E}">
        <p14:creationId xmlns:p14="http://schemas.microsoft.com/office/powerpoint/2010/main" val="20626024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t>
            </a:r>
            <a:r>
              <a:rPr lang="en-US" baseline="0" dirty="0" smtClean="0"/>
              <a:t> providing a few examples of common data distortions but these are by no means the only ones!</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30</a:t>
            </a:fld>
            <a:endParaRPr lang="en-US"/>
          </a:p>
        </p:txBody>
      </p:sp>
    </p:spTree>
    <p:extLst>
      <p:ext uri="{BB962C8B-B14F-4D97-AF65-F5344CB8AC3E}">
        <p14:creationId xmlns:p14="http://schemas.microsoft.com/office/powerpoint/2010/main" val="22895360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31</a:t>
            </a:fld>
            <a:endParaRPr lang="en-US"/>
          </a:p>
        </p:txBody>
      </p:sp>
    </p:spTree>
    <p:extLst>
      <p:ext uri="{BB962C8B-B14F-4D97-AF65-F5344CB8AC3E}">
        <p14:creationId xmlns:p14="http://schemas.microsoft.com/office/powerpoint/2010/main" val="38132574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32</a:t>
            </a:fld>
            <a:endParaRPr lang="en-US"/>
          </a:p>
        </p:txBody>
      </p:sp>
    </p:spTree>
    <p:extLst>
      <p:ext uri="{BB962C8B-B14F-4D97-AF65-F5344CB8AC3E}">
        <p14:creationId xmlns:p14="http://schemas.microsoft.com/office/powerpoint/2010/main" val="18929701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order is somewhat arbitrary and mainly used as a framework here for incrementally improving the example chart.</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33</a:t>
            </a:fld>
            <a:endParaRPr lang="en-US"/>
          </a:p>
        </p:txBody>
      </p:sp>
    </p:spTree>
    <p:extLst>
      <p:ext uri="{BB962C8B-B14F-4D97-AF65-F5344CB8AC3E}">
        <p14:creationId xmlns:p14="http://schemas.microsoft.com/office/powerpoint/2010/main" val="11076390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dirty="0" smtClean="0"/>
              <a:t>I pulled some of my own data for</a:t>
            </a:r>
            <a:r>
              <a:rPr lang="en-US" baseline="0" dirty="0" smtClean="0"/>
              <a:t> this example, as I now cringe at looking back at the original chart (the paper’s Fig 5, which is open access if you want to see it - </a:t>
            </a:r>
            <a:r>
              <a:rPr lang="en-US" dirty="0">
                <a:solidFill>
                  <a:srgbClr val="333333"/>
                </a:solidFill>
              </a:rPr>
              <a:t>http://doi.org/10.7710/2162-3309.1232</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34</a:t>
            </a:fld>
            <a:endParaRPr lang="en-US"/>
          </a:p>
        </p:txBody>
      </p:sp>
    </p:spTree>
    <p:extLst>
      <p:ext uri="{BB962C8B-B14F-4D97-AF65-F5344CB8AC3E}">
        <p14:creationId xmlns:p14="http://schemas.microsoft.com/office/powerpoint/2010/main" val="42250924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35</a:t>
            </a:fld>
            <a:endParaRPr lang="en-US"/>
          </a:p>
        </p:txBody>
      </p:sp>
    </p:spTree>
    <p:extLst>
      <p:ext uri="{BB962C8B-B14F-4D97-AF65-F5344CB8AC3E}">
        <p14:creationId xmlns:p14="http://schemas.microsoft.com/office/powerpoint/2010/main" val="40271911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36</a:t>
            </a:fld>
            <a:endParaRPr lang="en-US"/>
          </a:p>
        </p:txBody>
      </p:sp>
    </p:spTree>
    <p:extLst>
      <p:ext uri="{BB962C8B-B14F-4D97-AF65-F5344CB8AC3E}">
        <p14:creationId xmlns:p14="http://schemas.microsoft.com/office/powerpoint/2010/main" val="11829561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you’re really concerned about contrast, print the graph in black</a:t>
            </a:r>
            <a:r>
              <a:rPr lang="en-US" baseline="0" dirty="0" smtClean="0"/>
              <a:t> and white then fax it to yourself.</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37</a:t>
            </a:fld>
            <a:endParaRPr lang="en-US"/>
          </a:p>
        </p:txBody>
      </p:sp>
    </p:spTree>
    <p:extLst>
      <p:ext uri="{BB962C8B-B14F-4D97-AF65-F5344CB8AC3E}">
        <p14:creationId xmlns:p14="http://schemas.microsoft.com/office/powerpoint/2010/main" val="2899812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38</a:t>
            </a:fld>
            <a:endParaRPr lang="en-US"/>
          </a:p>
        </p:txBody>
      </p:sp>
    </p:spTree>
    <p:extLst>
      <p:ext uri="{BB962C8B-B14F-4D97-AF65-F5344CB8AC3E}">
        <p14:creationId xmlns:p14="http://schemas.microsoft.com/office/powerpoint/2010/main" val="27078925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Edward </a:t>
            </a:r>
            <a:r>
              <a:rPr lang="en-US" dirty="0" err="1" smtClean="0"/>
              <a:t>Tufte’s</a:t>
            </a:r>
            <a:r>
              <a:rPr lang="en-US" dirty="0" smtClean="0"/>
              <a:t> book </a:t>
            </a:r>
            <a:r>
              <a:rPr lang="en-US" dirty="0" smtClean="0"/>
              <a:t>“The visual display of quantitative information” for more information on “chart junk”.</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39</a:t>
            </a:fld>
            <a:endParaRPr lang="en-US"/>
          </a:p>
        </p:txBody>
      </p:sp>
    </p:spTree>
    <p:extLst>
      <p:ext uri="{BB962C8B-B14F-4D97-AF65-F5344CB8AC3E}">
        <p14:creationId xmlns:p14="http://schemas.microsoft.com/office/powerpoint/2010/main" val="3443900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4</a:t>
            </a:fld>
            <a:endParaRPr lang="en-US"/>
          </a:p>
        </p:txBody>
      </p:sp>
    </p:spTree>
    <p:extLst>
      <p:ext uri="{BB962C8B-B14F-4D97-AF65-F5344CB8AC3E}">
        <p14:creationId xmlns:p14="http://schemas.microsoft.com/office/powerpoint/2010/main" val="26803071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40</a:t>
            </a:fld>
            <a:endParaRPr lang="en-US"/>
          </a:p>
        </p:txBody>
      </p:sp>
    </p:spTree>
    <p:extLst>
      <p:ext uri="{BB962C8B-B14F-4D97-AF65-F5344CB8AC3E}">
        <p14:creationId xmlns:p14="http://schemas.microsoft.com/office/powerpoint/2010/main" val="15416673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41</a:t>
            </a:fld>
            <a:endParaRPr lang="en-US"/>
          </a:p>
        </p:txBody>
      </p:sp>
    </p:spTree>
    <p:extLst>
      <p:ext uri="{BB962C8B-B14F-4D97-AF65-F5344CB8AC3E}">
        <p14:creationId xmlns:p14="http://schemas.microsoft.com/office/powerpoint/2010/main" val="25464782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 this order is somewhat arbitrary.</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42</a:t>
            </a:fld>
            <a:endParaRPr lang="en-US"/>
          </a:p>
        </p:txBody>
      </p:sp>
    </p:spTree>
    <p:extLst>
      <p:ext uri="{BB962C8B-B14F-4D97-AF65-F5344CB8AC3E}">
        <p14:creationId xmlns:p14="http://schemas.microsoft.com/office/powerpoint/2010/main" val="10938487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one-hour workshop, I</a:t>
            </a:r>
            <a:r>
              <a:rPr lang="en-US" baseline="0" dirty="0" smtClean="0"/>
              <a:t> have not yet had time to actually do activity 2. But it would be good to work through if you have extra time or to leave with people to think about after the session</a:t>
            </a:r>
            <a:r>
              <a:rPr lang="en-US" baseline="0" dirty="0" smtClean="0"/>
              <a:t>. Follow the same procedure as with activity 1 of individual group brainstorming then share out. [10-15 minutes total]</a:t>
            </a:r>
          </a:p>
        </p:txBody>
      </p:sp>
      <p:sp>
        <p:nvSpPr>
          <p:cNvPr id="4" name="Slide Number Placeholder 3"/>
          <p:cNvSpPr>
            <a:spLocks noGrp="1"/>
          </p:cNvSpPr>
          <p:nvPr>
            <p:ph type="sldNum" sz="quarter" idx="10"/>
          </p:nvPr>
        </p:nvSpPr>
        <p:spPr/>
        <p:txBody>
          <a:bodyPr/>
          <a:lstStyle/>
          <a:p>
            <a:fld id="{46C419F1-A80F-4595-8F06-F7711B816099}" type="slidenum">
              <a:rPr lang="en-US" smtClean="0"/>
              <a:t>43</a:t>
            </a:fld>
            <a:endParaRPr lang="en-US"/>
          </a:p>
        </p:txBody>
      </p:sp>
    </p:spTree>
    <p:extLst>
      <p:ext uri="{BB962C8B-B14F-4D97-AF65-F5344CB8AC3E}">
        <p14:creationId xmlns:p14="http://schemas.microsoft.com/office/powerpoint/2010/main" val="36674320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44</a:t>
            </a:fld>
            <a:endParaRPr lang="en-US"/>
          </a:p>
        </p:txBody>
      </p:sp>
    </p:spTree>
    <p:extLst>
      <p:ext uri="{BB962C8B-B14F-4D97-AF65-F5344CB8AC3E}">
        <p14:creationId xmlns:p14="http://schemas.microsoft.com/office/powerpoint/2010/main" val="21317573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45</a:t>
            </a:fld>
            <a:endParaRPr lang="en-US"/>
          </a:p>
        </p:txBody>
      </p:sp>
    </p:spTree>
    <p:extLst>
      <p:ext uri="{BB962C8B-B14F-4D97-AF65-F5344CB8AC3E}">
        <p14:creationId xmlns:p14="http://schemas.microsoft.com/office/powerpoint/2010/main" val="8416222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46</a:t>
            </a:fld>
            <a:endParaRPr lang="en-US"/>
          </a:p>
        </p:txBody>
      </p:sp>
    </p:spTree>
    <p:extLst>
      <p:ext uri="{BB962C8B-B14F-4D97-AF65-F5344CB8AC3E}">
        <p14:creationId xmlns:p14="http://schemas.microsoft.com/office/powerpoint/2010/main" val="268051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47</a:t>
            </a:fld>
            <a:endParaRPr lang="en-US"/>
          </a:p>
        </p:txBody>
      </p:sp>
    </p:spTree>
    <p:extLst>
      <p:ext uri="{BB962C8B-B14F-4D97-AF65-F5344CB8AC3E}">
        <p14:creationId xmlns:p14="http://schemas.microsoft.com/office/powerpoint/2010/main" val="206178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5</a:t>
            </a:fld>
            <a:endParaRPr lang="en-US"/>
          </a:p>
        </p:txBody>
      </p:sp>
    </p:spTree>
    <p:extLst>
      <p:ext uri="{BB962C8B-B14F-4D97-AF65-F5344CB8AC3E}">
        <p14:creationId xmlns:p14="http://schemas.microsoft.com/office/powerpoint/2010/main" val="351592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t>
            </a:r>
            <a:r>
              <a:rPr lang="en-US" dirty="0" smtClean="0"/>
              <a:t>charts </a:t>
            </a:r>
            <a:r>
              <a:rPr lang="en-US" dirty="0" smtClean="0"/>
              <a:t>use the same data and show</a:t>
            </a:r>
            <a:r>
              <a:rPr lang="en-US" baseline="0" dirty="0" smtClean="0"/>
              <a:t> how the chart has a huge effect on the discussion you can have around a dataset. The five different examples lead chart viewers to engage with the data in different ways.</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6</a:t>
            </a:fld>
            <a:endParaRPr lang="en-US"/>
          </a:p>
        </p:txBody>
      </p:sp>
    </p:spTree>
    <p:extLst>
      <p:ext uri="{BB962C8B-B14F-4D97-AF65-F5344CB8AC3E}">
        <p14:creationId xmlns:p14="http://schemas.microsoft.com/office/powerpoint/2010/main" val="26413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small multiples</a:t>
            </a:r>
            <a:r>
              <a:rPr lang="en-US" baseline="0" dirty="0" smtClean="0"/>
              <a:t> chart, discussed later)</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7</a:t>
            </a:fld>
            <a:endParaRPr lang="en-US"/>
          </a:p>
        </p:txBody>
      </p:sp>
    </p:spTree>
    <p:extLst>
      <p:ext uri="{BB962C8B-B14F-4D97-AF65-F5344CB8AC3E}">
        <p14:creationId xmlns:p14="http://schemas.microsoft.com/office/powerpoint/2010/main" val="834449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C419F1-A80F-4595-8F06-F7711B816099}" type="slidenum">
              <a:rPr lang="en-US" smtClean="0"/>
              <a:t>8</a:t>
            </a:fld>
            <a:endParaRPr lang="en-US"/>
          </a:p>
        </p:txBody>
      </p:sp>
    </p:spTree>
    <p:extLst>
      <p:ext uri="{BB962C8B-B14F-4D97-AF65-F5344CB8AC3E}">
        <p14:creationId xmlns:p14="http://schemas.microsoft.com/office/powerpoint/2010/main" val="2335762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small multiple)</a:t>
            </a:r>
            <a:endParaRPr lang="en-US" dirty="0"/>
          </a:p>
        </p:txBody>
      </p:sp>
      <p:sp>
        <p:nvSpPr>
          <p:cNvPr id="4" name="Slide Number Placeholder 3"/>
          <p:cNvSpPr>
            <a:spLocks noGrp="1"/>
          </p:cNvSpPr>
          <p:nvPr>
            <p:ph type="sldNum" sz="quarter" idx="10"/>
          </p:nvPr>
        </p:nvSpPr>
        <p:spPr/>
        <p:txBody>
          <a:bodyPr/>
          <a:lstStyle/>
          <a:p>
            <a:fld id="{46C419F1-A80F-4595-8F06-F7711B816099}" type="slidenum">
              <a:rPr lang="en-US" smtClean="0"/>
              <a:t>9</a:t>
            </a:fld>
            <a:endParaRPr lang="en-US"/>
          </a:p>
        </p:txBody>
      </p:sp>
    </p:spTree>
    <p:extLst>
      <p:ext uri="{BB962C8B-B14F-4D97-AF65-F5344CB8AC3E}">
        <p14:creationId xmlns:p14="http://schemas.microsoft.com/office/powerpoint/2010/main" val="2742008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242E3C9-8A95-435C-9792-2119700D74E7}" type="datetimeFigureOut">
              <a:rPr lang="en-US" smtClean="0"/>
              <a:t>3/16/2017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F4A0F8-5BC4-455E-953A-C293F5B6ED0B}" type="slidenum">
              <a:rPr lang="en-US" smtClean="0"/>
              <a:t>‹#›</a:t>
            </a:fld>
            <a:endParaRPr lang="en-US"/>
          </a:p>
        </p:txBody>
      </p:sp>
    </p:spTree>
    <p:extLst>
      <p:ext uri="{BB962C8B-B14F-4D97-AF65-F5344CB8AC3E}">
        <p14:creationId xmlns:p14="http://schemas.microsoft.com/office/powerpoint/2010/main" val="6507229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42E3C9-8A95-435C-9792-2119700D74E7}" type="datetimeFigureOut">
              <a:rPr lang="en-US" smtClean="0"/>
              <a:t>3/16/2017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F4A0F8-5BC4-455E-953A-C293F5B6ED0B}" type="slidenum">
              <a:rPr lang="en-US" smtClean="0"/>
              <a:t>‹#›</a:t>
            </a:fld>
            <a:endParaRPr lang="en-US"/>
          </a:p>
        </p:txBody>
      </p:sp>
    </p:spTree>
    <p:extLst>
      <p:ext uri="{BB962C8B-B14F-4D97-AF65-F5344CB8AC3E}">
        <p14:creationId xmlns:p14="http://schemas.microsoft.com/office/powerpoint/2010/main" val="1013937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42E3C9-8A95-435C-9792-2119700D74E7}" type="datetimeFigureOut">
              <a:rPr lang="en-US" smtClean="0"/>
              <a:t>3/16/2017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F4A0F8-5BC4-455E-953A-C293F5B6ED0B}" type="slidenum">
              <a:rPr lang="en-US" smtClean="0"/>
              <a:t>‹#›</a:t>
            </a:fld>
            <a:endParaRPr lang="en-US"/>
          </a:p>
        </p:txBody>
      </p:sp>
    </p:spTree>
    <p:extLst>
      <p:ext uri="{BB962C8B-B14F-4D97-AF65-F5344CB8AC3E}">
        <p14:creationId xmlns:p14="http://schemas.microsoft.com/office/powerpoint/2010/main" val="1111050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42E3C9-8A95-435C-9792-2119700D74E7}" type="datetimeFigureOut">
              <a:rPr lang="en-US" smtClean="0"/>
              <a:t>3/16/2017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F4A0F8-5BC4-455E-953A-C293F5B6ED0B}" type="slidenum">
              <a:rPr lang="en-US" smtClean="0"/>
              <a:t>‹#›</a:t>
            </a:fld>
            <a:endParaRPr lang="en-US"/>
          </a:p>
        </p:txBody>
      </p:sp>
    </p:spTree>
    <p:extLst>
      <p:ext uri="{BB962C8B-B14F-4D97-AF65-F5344CB8AC3E}">
        <p14:creationId xmlns:p14="http://schemas.microsoft.com/office/powerpoint/2010/main" val="2451450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42E3C9-8A95-435C-9792-2119700D74E7}" type="datetimeFigureOut">
              <a:rPr lang="en-US" smtClean="0"/>
              <a:t>3/16/2017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F4A0F8-5BC4-455E-953A-C293F5B6ED0B}" type="slidenum">
              <a:rPr lang="en-US" smtClean="0"/>
              <a:t>‹#›</a:t>
            </a:fld>
            <a:endParaRPr lang="en-US"/>
          </a:p>
        </p:txBody>
      </p:sp>
    </p:spTree>
    <p:extLst>
      <p:ext uri="{BB962C8B-B14F-4D97-AF65-F5344CB8AC3E}">
        <p14:creationId xmlns:p14="http://schemas.microsoft.com/office/powerpoint/2010/main" val="547227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242E3C9-8A95-435C-9792-2119700D74E7}" type="datetimeFigureOut">
              <a:rPr lang="en-US" smtClean="0"/>
              <a:t>3/16/2017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F4A0F8-5BC4-455E-953A-C293F5B6ED0B}" type="slidenum">
              <a:rPr lang="en-US" smtClean="0"/>
              <a:t>‹#›</a:t>
            </a:fld>
            <a:endParaRPr lang="en-US"/>
          </a:p>
        </p:txBody>
      </p:sp>
    </p:spTree>
    <p:extLst>
      <p:ext uri="{BB962C8B-B14F-4D97-AF65-F5344CB8AC3E}">
        <p14:creationId xmlns:p14="http://schemas.microsoft.com/office/powerpoint/2010/main" val="401284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a:latin typeface="Arial" panose="020B0604020202020204" pitchFamily="34" charset="0"/>
                <a:cs typeface="Arial" panose="020B0604020202020204" pitchFamily="34" charset="0"/>
              </a:defRPr>
            </a:lvl1p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242E3C9-8A95-435C-9792-2119700D74E7}" type="datetimeFigureOut">
              <a:rPr lang="en-US" smtClean="0"/>
              <a:t>3/16/2017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F4A0F8-5BC4-455E-953A-C293F5B6ED0B}" type="slidenum">
              <a:rPr lang="en-US" smtClean="0"/>
              <a:t>‹#›</a:t>
            </a:fld>
            <a:endParaRPr lang="en-US"/>
          </a:p>
        </p:txBody>
      </p:sp>
    </p:spTree>
    <p:extLst>
      <p:ext uri="{BB962C8B-B14F-4D97-AF65-F5344CB8AC3E}">
        <p14:creationId xmlns:p14="http://schemas.microsoft.com/office/powerpoint/2010/main" val="893575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242E3C9-8A95-435C-9792-2119700D74E7}" type="datetimeFigureOut">
              <a:rPr lang="en-US" smtClean="0"/>
              <a:t>3/16/2017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F4A0F8-5BC4-455E-953A-C293F5B6ED0B}" type="slidenum">
              <a:rPr lang="en-US" smtClean="0"/>
              <a:t>‹#›</a:t>
            </a:fld>
            <a:endParaRPr lang="en-US"/>
          </a:p>
        </p:txBody>
      </p:sp>
    </p:spTree>
    <p:extLst>
      <p:ext uri="{BB962C8B-B14F-4D97-AF65-F5344CB8AC3E}">
        <p14:creationId xmlns:p14="http://schemas.microsoft.com/office/powerpoint/2010/main" val="3354688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42E3C9-8A95-435C-9792-2119700D74E7}" type="datetimeFigureOut">
              <a:rPr lang="en-US" smtClean="0"/>
              <a:t>3/16/2017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F4A0F8-5BC4-455E-953A-C293F5B6ED0B}" type="slidenum">
              <a:rPr lang="en-US" smtClean="0"/>
              <a:t>‹#›</a:t>
            </a:fld>
            <a:endParaRPr lang="en-US"/>
          </a:p>
        </p:txBody>
      </p:sp>
    </p:spTree>
    <p:extLst>
      <p:ext uri="{BB962C8B-B14F-4D97-AF65-F5344CB8AC3E}">
        <p14:creationId xmlns:p14="http://schemas.microsoft.com/office/powerpoint/2010/main" val="6060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42E3C9-8A95-435C-9792-2119700D74E7}" type="datetimeFigureOut">
              <a:rPr lang="en-US" smtClean="0"/>
              <a:t>3/16/2017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F4A0F8-5BC4-455E-953A-C293F5B6ED0B}" type="slidenum">
              <a:rPr lang="en-US" smtClean="0"/>
              <a:t>‹#›</a:t>
            </a:fld>
            <a:endParaRPr lang="en-US"/>
          </a:p>
        </p:txBody>
      </p:sp>
    </p:spTree>
    <p:extLst>
      <p:ext uri="{BB962C8B-B14F-4D97-AF65-F5344CB8AC3E}">
        <p14:creationId xmlns:p14="http://schemas.microsoft.com/office/powerpoint/2010/main" val="1253392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42E3C9-8A95-435C-9792-2119700D74E7}" type="datetimeFigureOut">
              <a:rPr lang="en-US" smtClean="0"/>
              <a:t>3/16/2017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F4A0F8-5BC4-455E-953A-C293F5B6ED0B}" type="slidenum">
              <a:rPr lang="en-US" smtClean="0"/>
              <a:t>‹#›</a:t>
            </a:fld>
            <a:endParaRPr lang="en-US"/>
          </a:p>
        </p:txBody>
      </p:sp>
    </p:spTree>
    <p:extLst>
      <p:ext uri="{BB962C8B-B14F-4D97-AF65-F5344CB8AC3E}">
        <p14:creationId xmlns:p14="http://schemas.microsoft.com/office/powerpoint/2010/main" val="3936957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42E3C9-8A95-435C-9792-2119700D74E7}" type="datetimeFigureOut">
              <a:rPr lang="en-US" smtClean="0"/>
              <a:t>3/16/2017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F4A0F8-5BC4-455E-953A-C293F5B6ED0B}" type="slidenum">
              <a:rPr lang="en-US" smtClean="0"/>
              <a:t>‹#›</a:t>
            </a:fld>
            <a:endParaRPr lang="en-US"/>
          </a:p>
        </p:txBody>
      </p:sp>
    </p:spTree>
    <p:extLst>
      <p:ext uri="{BB962C8B-B14F-4D97-AF65-F5344CB8AC3E}">
        <p14:creationId xmlns:p14="http://schemas.microsoft.com/office/powerpoint/2010/main" val="18308317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624114"/>
            <a:ext cx="9144000" cy="2496457"/>
          </a:xfrm>
        </p:spPr>
        <p:txBody>
          <a:bodyPr>
            <a:normAutofit/>
          </a:bodyPr>
          <a:lstStyle/>
          <a:p>
            <a:r>
              <a:rPr lang="en-US" sz="7200" dirty="0" smtClean="0">
                <a:latin typeface="Arial" panose="020B0604020202020204" pitchFamily="34" charset="0"/>
                <a:cs typeface="Arial" panose="020B0604020202020204" pitchFamily="34" charset="0"/>
              </a:rPr>
              <a:t>Make Better Charts</a:t>
            </a:r>
            <a:br>
              <a:rPr lang="en-US" sz="7200" dirty="0" smtClean="0">
                <a:latin typeface="Arial" panose="020B0604020202020204" pitchFamily="34" charset="0"/>
                <a:cs typeface="Arial" panose="020B0604020202020204" pitchFamily="34" charset="0"/>
              </a:rPr>
            </a:br>
            <a:endParaRPr lang="en-US" sz="7200"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0" y="5943600"/>
            <a:ext cx="12192000" cy="914400"/>
          </a:xfrm>
        </p:spPr>
        <p:txBody>
          <a:bodyPr>
            <a:normAutofit lnSpcReduction="10000"/>
          </a:bodyPr>
          <a:lstStyle/>
          <a:p>
            <a:pPr algn="l"/>
            <a:r>
              <a:rPr lang="en-US" sz="2800" dirty="0" smtClean="0"/>
              <a:t>Kristin Briney</a:t>
            </a:r>
          </a:p>
          <a:p>
            <a:pPr algn="l"/>
            <a:r>
              <a:rPr lang="en-US" sz="2800" dirty="0" smtClean="0"/>
              <a:t>Data Services Librarian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575" y="2362881"/>
            <a:ext cx="10174849" cy="2557462"/>
          </a:xfrm>
          <a:prstGeom prst="rect">
            <a:avLst/>
          </a:prstGeom>
        </p:spPr>
      </p:pic>
      <p:sp>
        <p:nvSpPr>
          <p:cNvPr id="5" name="Rectangle 4"/>
          <p:cNvSpPr/>
          <p:nvPr/>
        </p:nvSpPr>
        <p:spPr>
          <a:xfrm>
            <a:off x="9759346" y="6474444"/>
            <a:ext cx="2432654" cy="369332"/>
          </a:xfrm>
          <a:prstGeom prst="rect">
            <a:avLst/>
          </a:prstGeom>
        </p:spPr>
        <p:txBody>
          <a:bodyPr wrap="none">
            <a:spAutoFit/>
          </a:bodyPr>
          <a:lstStyle/>
          <a:p>
            <a:r>
              <a:rPr lang="en-US" dirty="0"/>
              <a:t>https://xkcd.com/1798/</a:t>
            </a:r>
          </a:p>
        </p:txBody>
      </p:sp>
    </p:spTree>
    <p:extLst>
      <p:ext uri="{BB962C8B-B14F-4D97-AF65-F5344CB8AC3E}">
        <p14:creationId xmlns:p14="http://schemas.microsoft.com/office/powerpoint/2010/main" val="1157455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Same Data</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Different Charts</a:t>
            </a:r>
            <a:endParaRPr lang="en-US" dirty="0">
              <a:latin typeface="Arial" panose="020B0604020202020204" pitchFamily="34" charset="0"/>
              <a:cs typeface="Arial" panose="020B0604020202020204" pitchFamily="34" charset="0"/>
            </a:endParaRPr>
          </a:p>
        </p:txBody>
      </p:sp>
      <p:sp>
        <p:nvSpPr>
          <p:cNvPr id="6" name="Rectangle 5"/>
          <p:cNvSpPr/>
          <p:nvPr/>
        </p:nvSpPr>
        <p:spPr>
          <a:xfrm>
            <a:off x="0" y="6488668"/>
            <a:ext cx="7397262" cy="369332"/>
          </a:xfrm>
          <a:prstGeom prst="rect">
            <a:avLst/>
          </a:prstGeom>
        </p:spPr>
        <p:txBody>
          <a:bodyPr wrap="square">
            <a:spAutoFit/>
          </a:bodyPr>
          <a:lstStyle/>
          <a:p>
            <a:r>
              <a:rPr lang="en-US" dirty="0" smtClean="0"/>
              <a:t>http://flowingdata.com/2017/01/24/one-dataset-visualized-25-ways/</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6446" y="0"/>
            <a:ext cx="2916000" cy="6858000"/>
          </a:xfrm>
          <a:prstGeom prst="rect">
            <a:avLst/>
          </a:prstGeom>
        </p:spPr>
      </p:pic>
    </p:spTree>
    <p:extLst>
      <p:ext uri="{BB962C8B-B14F-4D97-AF65-F5344CB8AC3E}">
        <p14:creationId xmlns:p14="http://schemas.microsoft.com/office/powerpoint/2010/main" val="15180791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ular Callout 3"/>
          <p:cNvSpPr/>
          <p:nvPr/>
        </p:nvSpPr>
        <p:spPr>
          <a:xfrm>
            <a:off x="2250831" y="1354016"/>
            <a:ext cx="7578970" cy="3956538"/>
          </a:xfrm>
          <a:prstGeom prst="wedgeRectCallout">
            <a:avLst>
              <a:gd name="adj1" fmla="val -40091"/>
              <a:gd name="adj2" fmla="val 70056"/>
            </a:avLst>
          </a:prstGeom>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5" name="TextBox 4"/>
          <p:cNvSpPr txBox="1"/>
          <p:nvPr/>
        </p:nvSpPr>
        <p:spPr>
          <a:xfrm>
            <a:off x="2971801" y="2362789"/>
            <a:ext cx="6137030" cy="1938992"/>
          </a:xfrm>
          <a:prstGeom prst="rect">
            <a:avLst/>
          </a:prstGeom>
          <a:noFill/>
        </p:spPr>
        <p:txBody>
          <a:bodyPr wrap="square" rtlCol="0">
            <a:spAutoFit/>
          </a:bodyPr>
          <a:lstStyle/>
          <a:p>
            <a:pPr algn="ctr"/>
            <a:r>
              <a:rPr lang="en-US" sz="6000" dirty="0" smtClean="0">
                <a:latin typeface="Arial" panose="020B0604020202020204" pitchFamily="34" charset="0"/>
                <a:cs typeface="Arial" panose="020B0604020202020204" pitchFamily="34" charset="0"/>
              </a:rPr>
              <a:t>What is your message?</a:t>
            </a:r>
            <a:endParaRPr lang="en-US" sz="6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8461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ular Callout 3"/>
          <p:cNvSpPr/>
          <p:nvPr/>
        </p:nvSpPr>
        <p:spPr>
          <a:xfrm>
            <a:off x="2250831" y="1354016"/>
            <a:ext cx="7578970" cy="3956538"/>
          </a:xfrm>
          <a:prstGeom prst="wedgeRectCallout">
            <a:avLst>
              <a:gd name="adj1" fmla="val -40091"/>
              <a:gd name="adj2" fmla="val 70056"/>
            </a:avLst>
          </a:prstGeom>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5" name="TextBox 4"/>
          <p:cNvSpPr txBox="1"/>
          <p:nvPr/>
        </p:nvSpPr>
        <p:spPr>
          <a:xfrm>
            <a:off x="2971801" y="2362789"/>
            <a:ext cx="6137030" cy="1938992"/>
          </a:xfrm>
          <a:prstGeom prst="rect">
            <a:avLst/>
          </a:prstGeom>
          <a:noFill/>
        </p:spPr>
        <p:txBody>
          <a:bodyPr wrap="square" rtlCol="0">
            <a:spAutoFit/>
          </a:bodyPr>
          <a:lstStyle/>
          <a:p>
            <a:pPr algn="ctr"/>
            <a:r>
              <a:rPr lang="en-US" sz="6000" dirty="0" smtClean="0">
                <a:latin typeface="Arial" panose="020B0604020202020204" pitchFamily="34" charset="0"/>
                <a:cs typeface="Arial" panose="020B0604020202020204" pitchFamily="34" charset="0"/>
              </a:rPr>
              <a:t>What is your message?</a:t>
            </a:r>
            <a:endParaRPr lang="en-US" sz="6000" dirty="0">
              <a:latin typeface="Arial" panose="020B0604020202020204" pitchFamily="34" charset="0"/>
              <a:cs typeface="Arial" panose="020B0604020202020204" pitchFamily="34" charset="0"/>
            </a:endParaRPr>
          </a:p>
        </p:txBody>
      </p:sp>
      <p:sp>
        <p:nvSpPr>
          <p:cNvPr id="2" name="Rectangle 1"/>
          <p:cNvSpPr/>
          <p:nvPr/>
        </p:nvSpPr>
        <p:spPr>
          <a:xfrm>
            <a:off x="5249008" y="5866427"/>
            <a:ext cx="6676315" cy="646331"/>
          </a:xfrm>
          <a:prstGeom prst="rect">
            <a:avLst/>
          </a:prstGeom>
        </p:spPr>
        <p:txBody>
          <a:bodyPr wrap="none">
            <a:spAutoFit/>
          </a:bodyPr>
          <a:lstStyle/>
          <a:p>
            <a:r>
              <a:rPr lang="en-US" sz="3600" i="1" dirty="0" smtClean="0">
                <a:solidFill>
                  <a:srgbClr val="FF0000"/>
                </a:solidFill>
              </a:rPr>
              <a:t>Hint: make it the title of your chart</a:t>
            </a:r>
            <a:endParaRPr lang="en-US" sz="3600" i="1" dirty="0">
              <a:solidFill>
                <a:srgbClr val="FF0000"/>
              </a:solidFill>
            </a:endParaRPr>
          </a:p>
        </p:txBody>
      </p:sp>
    </p:spTree>
    <p:extLst>
      <p:ext uri="{BB962C8B-B14F-4D97-AF65-F5344CB8AC3E}">
        <p14:creationId xmlns:p14="http://schemas.microsoft.com/office/powerpoint/2010/main" val="2826997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Let’s Break it Down by Your Type of Data</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marL="0" indent="0">
              <a:buNone/>
            </a:pPr>
            <a:r>
              <a:rPr lang="en-US" dirty="0" smtClean="0"/>
              <a:t>A single number</a:t>
            </a:r>
          </a:p>
          <a:p>
            <a:pPr marL="0" indent="0">
              <a:buNone/>
            </a:pPr>
            <a:r>
              <a:rPr lang="en-US" dirty="0" smtClean="0"/>
              <a:t>Comparison</a:t>
            </a:r>
          </a:p>
          <a:p>
            <a:pPr marL="0" indent="0">
              <a:buNone/>
            </a:pPr>
            <a:r>
              <a:rPr lang="en-US" dirty="0" smtClean="0"/>
              <a:t>Beating a benchmark</a:t>
            </a:r>
          </a:p>
          <a:p>
            <a:pPr marL="0" indent="0">
              <a:buNone/>
            </a:pPr>
            <a:r>
              <a:rPr lang="en-US" dirty="0" smtClean="0"/>
              <a:t>Survey results</a:t>
            </a:r>
          </a:p>
          <a:p>
            <a:pPr marL="0" indent="0">
              <a:buNone/>
            </a:pPr>
            <a:r>
              <a:rPr lang="en-US" dirty="0" smtClean="0"/>
              <a:t>Parts of a whole</a:t>
            </a:r>
          </a:p>
          <a:p>
            <a:pPr marL="0" indent="0">
              <a:buNone/>
            </a:pPr>
            <a:r>
              <a:rPr lang="en-US" dirty="0" smtClean="0"/>
              <a:t>Correlations</a:t>
            </a:r>
          </a:p>
          <a:p>
            <a:pPr marL="0" indent="0">
              <a:buNone/>
            </a:pPr>
            <a:r>
              <a:rPr lang="en-US" dirty="0" smtClean="0"/>
              <a:t>Change over time</a:t>
            </a:r>
          </a:p>
          <a:p>
            <a:pPr marL="0" indent="0">
              <a:buNone/>
            </a:pPr>
            <a:r>
              <a:rPr lang="en-US" dirty="0" smtClean="0"/>
              <a:t>Qualitative data [not covered]</a:t>
            </a:r>
          </a:p>
        </p:txBody>
      </p:sp>
      <p:sp>
        <p:nvSpPr>
          <p:cNvPr id="4" name="Rectangle 3"/>
          <p:cNvSpPr/>
          <p:nvPr/>
        </p:nvSpPr>
        <p:spPr>
          <a:xfrm>
            <a:off x="334108" y="6470895"/>
            <a:ext cx="11857892" cy="379907"/>
          </a:xfrm>
          <a:prstGeom prst="rect">
            <a:avLst/>
          </a:prstGeom>
        </p:spPr>
        <p:txBody>
          <a:bodyPr wrap="square">
            <a:spAutoFit/>
          </a:bodyPr>
          <a:lstStyle/>
          <a:p>
            <a:pPr algn="r"/>
            <a:r>
              <a:rPr lang="en-US" dirty="0" smtClean="0">
                <a:solidFill>
                  <a:srgbClr val="000000"/>
                </a:solidFill>
                <a:latin typeface="Arial Unicode MS" panose="020B0604020202020204" pitchFamily="34" charset="-128"/>
                <a:ea typeface="Arial Unicode MS" panose="020B0604020202020204" pitchFamily="34" charset="-128"/>
              </a:rPr>
              <a:t>Adapted from </a:t>
            </a:r>
            <a:r>
              <a:rPr lang="en-US" b="0" i="0" dirty="0" smtClean="0">
                <a:solidFill>
                  <a:srgbClr val="000000"/>
                </a:solidFill>
                <a:effectLst/>
                <a:latin typeface="Arial Unicode MS" panose="020B0604020202020204" pitchFamily="34" charset="-128"/>
                <a:ea typeface="Arial Unicode MS" panose="020B0604020202020204" pitchFamily="34" charset="-128"/>
              </a:rPr>
              <a:t>Evergreen, S. D. H. (2017). </a:t>
            </a:r>
            <a:r>
              <a:rPr lang="en-US" b="0" i="1" dirty="0" smtClean="0">
                <a:solidFill>
                  <a:srgbClr val="000000"/>
                </a:solidFill>
                <a:effectLst/>
                <a:latin typeface="Arial Unicode MS" panose="020B0604020202020204" pitchFamily="34" charset="-128"/>
                <a:ea typeface="Arial Unicode MS" panose="020B0604020202020204" pitchFamily="34" charset="-128"/>
              </a:rPr>
              <a:t>Effective data visualization: The right chart for the right data</a:t>
            </a:r>
            <a:r>
              <a:rPr lang="en-US" b="0" i="0" dirty="0" smtClean="0">
                <a:solidFill>
                  <a:srgbClr val="000000"/>
                </a:solidFill>
                <a:effectLst/>
                <a:latin typeface="Arial Unicode MS" panose="020B0604020202020204" pitchFamily="34" charset="-128"/>
                <a:ea typeface="Arial Unicode MS" panose="020B0604020202020204" pitchFamily="34" charset="-128"/>
              </a:rPr>
              <a:t>.</a:t>
            </a:r>
            <a:endParaRPr lang="en-US" dirty="0"/>
          </a:p>
        </p:txBody>
      </p:sp>
    </p:spTree>
    <p:extLst>
      <p:ext uri="{BB962C8B-B14F-4D97-AF65-F5344CB8AC3E}">
        <p14:creationId xmlns:p14="http://schemas.microsoft.com/office/powerpoint/2010/main" val="4126354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Research Says The Best Charts Are…</a:t>
            </a:r>
            <a:endParaRPr lang="en-US" dirty="0">
              <a:latin typeface="Arial" panose="020B0604020202020204" pitchFamily="34" charset="0"/>
              <a:cs typeface="Arial" panose="020B0604020202020204" pitchFamily="34" charset="0"/>
            </a:endParaRPr>
          </a:p>
        </p:txBody>
      </p:sp>
      <p:sp>
        <p:nvSpPr>
          <p:cNvPr id="10" name="Rectangle 9"/>
          <p:cNvSpPr/>
          <p:nvPr/>
        </p:nvSpPr>
        <p:spPr>
          <a:xfrm>
            <a:off x="974635" y="5015823"/>
            <a:ext cx="2286000" cy="137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0" name="Oval 19"/>
          <p:cNvSpPr/>
          <p:nvPr/>
        </p:nvSpPr>
        <p:spPr>
          <a:xfrm>
            <a:off x="1704580" y="5328309"/>
            <a:ext cx="731520" cy="731520"/>
          </a:xfrm>
          <a:prstGeom prst="ellipse">
            <a:avLst/>
          </a:prstGeom>
          <a:solidFill>
            <a:schemeClr val="bg1">
              <a:lumMod val="85000"/>
            </a:schemeClr>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ectangle 6"/>
          <p:cNvSpPr/>
          <p:nvPr/>
        </p:nvSpPr>
        <p:spPr>
          <a:xfrm>
            <a:off x="974635" y="3341436"/>
            <a:ext cx="2286000" cy="137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14" name="Straight Connector 13"/>
          <p:cNvCxnSpPr/>
          <p:nvPr/>
        </p:nvCxnSpPr>
        <p:spPr>
          <a:xfrm>
            <a:off x="1550078" y="4024935"/>
            <a:ext cx="1040524" cy="0"/>
          </a:xfrm>
          <a:prstGeom prst="line">
            <a:avLst/>
          </a:prstGeom>
          <a:ln w="57150"/>
        </p:spPr>
        <p:style>
          <a:lnRef idx="1">
            <a:schemeClr val="dk1"/>
          </a:lnRef>
          <a:fillRef idx="0">
            <a:schemeClr val="dk1"/>
          </a:fillRef>
          <a:effectRef idx="0">
            <a:schemeClr val="dk1"/>
          </a:effectRef>
          <a:fontRef idx="minor">
            <a:schemeClr val="tx1"/>
          </a:fontRef>
        </p:style>
      </p:cxnSp>
      <p:grpSp>
        <p:nvGrpSpPr>
          <p:cNvPr id="58" name="Group 57"/>
          <p:cNvGrpSpPr/>
          <p:nvPr/>
        </p:nvGrpSpPr>
        <p:grpSpPr>
          <a:xfrm>
            <a:off x="6492569" y="3333882"/>
            <a:ext cx="2286000" cy="3259696"/>
            <a:chOff x="6860429" y="3333882"/>
            <a:chExt cx="2286000" cy="3259696"/>
          </a:xfrm>
        </p:grpSpPr>
        <p:sp>
          <p:nvSpPr>
            <p:cNvPr id="12" name="Rectangle 11"/>
            <p:cNvSpPr/>
            <p:nvPr/>
          </p:nvSpPr>
          <p:spPr>
            <a:xfrm>
              <a:off x="6860429" y="5008269"/>
              <a:ext cx="2286000" cy="137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7" name="Arc 16"/>
            <p:cNvSpPr/>
            <p:nvPr/>
          </p:nvSpPr>
          <p:spPr>
            <a:xfrm>
              <a:off x="7020713" y="5433058"/>
              <a:ext cx="1277007" cy="1160520"/>
            </a:xfrm>
            <a:prstGeom prst="arc">
              <a:avLst/>
            </a:prstGeom>
            <a:ln w="571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9" name="Rectangle 8"/>
            <p:cNvSpPr/>
            <p:nvPr/>
          </p:nvSpPr>
          <p:spPr>
            <a:xfrm>
              <a:off x="6860429" y="3333882"/>
              <a:ext cx="2286000" cy="137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21" name="Straight Connector 20"/>
            <p:cNvCxnSpPr/>
            <p:nvPr/>
          </p:nvCxnSpPr>
          <p:spPr>
            <a:xfrm flipV="1">
              <a:off x="7611921" y="3622282"/>
              <a:ext cx="465081" cy="737637"/>
            </a:xfrm>
            <a:prstGeom prst="line">
              <a:avLst/>
            </a:prstGeom>
            <a:ln w="57150">
              <a:tailEnd type="triangle"/>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flipV="1">
              <a:off x="7611920" y="4353211"/>
              <a:ext cx="880242" cy="6708"/>
            </a:xfrm>
            <a:prstGeom prst="line">
              <a:avLst/>
            </a:prstGeom>
            <a:ln w="57150">
              <a:tailEnd type="triangle"/>
            </a:ln>
          </p:spPr>
          <p:style>
            <a:lnRef idx="1">
              <a:schemeClr val="dk1"/>
            </a:lnRef>
            <a:fillRef idx="0">
              <a:schemeClr val="dk1"/>
            </a:fillRef>
            <a:effectRef idx="0">
              <a:schemeClr val="dk1"/>
            </a:effectRef>
            <a:fontRef idx="minor">
              <a:schemeClr val="tx1"/>
            </a:fontRef>
          </p:style>
        </p:cxnSp>
        <p:sp>
          <p:nvSpPr>
            <p:cNvPr id="28" name="Arc 27"/>
            <p:cNvSpPr/>
            <p:nvPr/>
          </p:nvSpPr>
          <p:spPr>
            <a:xfrm>
              <a:off x="7454263" y="3951860"/>
              <a:ext cx="731520" cy="731520"/>
            </a:xfrm>
            <a:prstGeom prst="arc">
              <a:avLst>
                <a:gd name="adj1" fmla="val 16668018"/>
                <a:gd name="adj2" fmla="val 124958"/>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sp>
        <p:nvSpPr>
          <p:cNvPr id="4" name="Rectangle 3"/>
          <p:cNvSpPr/>
          <p:nvPr/>
        </p:nvSpPr>
        <p:spPr>
          <a:xfrm>
            <a:off x="974635" y="1657211"/>
            <a:ext cx="2286000" cy="137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nvGrpSpPr>
          <p:cNvPr id="37" name="Group 36"/>
          <p:cNvGrpSpPr/>
          <p:nvPr/>
        </p:nvGrpSpPr>
        <p:grpSpPr>
          <a:xfrm>
            <a:off x="1431835" y="2707621"/>
            <a:ext cx="1371600" cy="182880"/>
            <a:chOff x="2156722" y="2612871"/>
            <a:chExt cx="1371600" cy="182880"/>
          </a:xfrm>
        </p:grpSpPr>
        <p:cxnSp>
          <p:nvCxnSpPr>
            <p:cNvPr id="29" name="Straight Connector 28"/>
            <p:cNvCxnSpPr/>
            <p:nvPr/>
          </p:nvCxnSpPr>
          <p:spPr>
            <a:xfrm flipV="1">
              <a:off x="2156722" y="2704311"/>
              <a:ext cx="13716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flipV="1">
              <a:off x="2569254" y="2612871"/>
              <a:ext cx="0" cy="182880"/>
            </a:xfrm>
            <a:prstGeom prst="line">
              <a:avLst/>
            </a:prstGeom>
            <a:ln w="12700"/>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flipV="1">
              <a:off x="3115791" y="2612871"/>
              <a:ext cx="0" cy="182880"/>
            </a:xfrm>
            <a:prstGeom prst="line">
              <a:avLst/>
            </a:prstGeom>
            <a:ln w="12700"/>
          </p:spPr>
          <p:style>
            <a:lnRef idx="1">
              <a:schemeClr val="dk1"/>
            </a:lnRef>
            <a:fillRef idx="0">
              <a:schemeClr val="dk1"/>
            </a:fillRef>
            <a:effectRef idx="0">
              <a:schemeClr val="dk1"/>
            </a:effectRef>
            <a:fontRef idx="minor">
              <a:schemeClr val="tx1"/>
            </a:fontRef>
          </p:style>
        </p:cxnSp>
      </p:grpSp>
      <p:sp>
        <p:nvSpPr>
          <p:cNvPr id="47" name="Oval 46"/>
          <p:cNvSpPr/>
          <p:nvPr/>
        </p:nvSpPr>
        <p:spPr>
          <a:xfrm>
            <a:off x="1934755" y="2455208"/>
            <a:ext cx="182880" cy="182880"/>
          </a:xfrm>
          <a:prstGeom prst="ellipse">
            <a:avLst/>
          </a:prstGeom>
          <a:solidFill>
            <a:schemeClr val="tx1"/>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nvGrpSpPr>
          <p:cNvPr id="57" name="Group 56"/>
          <p:cNvGrpSpPr/>
          <p:nvPr/>
        </p:nvGrpSpPr>
        <p:grpSpPr>
          <a:xfrm>
            <a:off x="3725720" y="1649657"/>
            <a:ext cx="2286000" cy="4730212"/>
            <a:chOff x="3917532" y="1649657"/>
            <a:chExt cx="2286000" cy="4730212"/>
          </a:xfrm>
        </p:grpSpPr>
        <p:sp>
          <p:nvSpPr>
            <p:cNvPr id="11" name="Rectangle 10"/>
            <p:cNvSpPr/>
            <p:nvPr/>
          </p:nvSpPr>
          <p:spPr>
            <a:xfrm>
              <a:off x="3917532" y="5008269"/>
              <a:ext cx="2286000" cy="137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9" name="Cube 18"/>
            <p:cNvSpPr/>
            <p:nvPr/>
          </p:nvSpPr>
          <p:spPr>
            <a:xfrm>
              <a:off x="4632236" y="5433058"/>
              <a:ext cx="733097" cy="709504"/>
            </a:xfrm>
            <a:prstGeom prst="cube">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Rectangle 7"/>
            <p:cNvSpPr/>
            <p:nvPr/>
          </p:nvSpPr>
          <p:spPr>
            <a:xfrm>
              <a:off x="3917532" y="3333882"/>
              <a:ext cx="2286000" cy="137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15" name="Straight Connector 14"/>
            <p:cNvCxnSpPr/>
            <p:nvPr/>
          </p:nvCxnSpPr>
          <p:spPr>
            <a:xfrm flipV="1">
              <a:off x="4632236" y="3728648"/>
              <a:ext cx="856591" cy="491685"/>
            </a:xfrm>
            <a:prstGeom prst="line">
              <a:avLst/>
            </a:prstGeom>
            <a:ln w="57150">
              <a:tailEnd type="triangle"/>
            </a:ln>
          </p:spPr>
          <p:style>
            <a:lnRef idx="1">
              <a:schemeClr val="dk1"/>
            </a:lnRef>
            <a:fillRef idx="0">
              <a:schemeClr val="dk1"/>
            </a:fillRef>
            <a:effectRef idx="0">
              <a:schemeClr val="dk1"/>
            </a:effectRef>
            <a:fontRef idx="minor">
              <a:schemeClr val="tx1"/>
            </a:fontRef>
          </p:style>
        </p:cxnSp>
        <p:sp>
          <p:nvSpPr>
            <p:cNvPr id="5" name="Rectangle 4"/>
            <p:cNvSpPr/>
            <p:nvPr/>
          </p:nvSpPr>
          <p:spPr>
            <a:xfrm>
              <a:off x="3917532" y="1649657"/>
              <a:ext cx="2286000" cy="137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nvGrpSpPr>
            <p:cNvPr id="39" name="Group 38"/>
            <p:cNvGrpSpPr/>
            <p:nvPr/>
          </p:nvGrpSpPr>
          <p:grpSpPr>
            <a:xfrm>
              <a:off x="4033146" y="2707621"/>
              <a:ext cx="1371600" cy="182880"/>
              <a:chOff x="2156722" y="2612871"/>
              <a:chExt cx="1371600" cy="182880"/>
            </a:xfrm>
          </p:grpSpPr>
          <p:cxnSp>
            <p:nvCxnSpPr>
              <p:cNvPr id="40" name="Straight Connector 39"/>
              <p:cNvCxnSpPr/>
              <p:nvPr/>
            </p:nvCxnSpPr>
            <p:spPr>
              <a:xfrm flipV="1">
                <a:off x="2156722" y="2704311"/>
                <a:ext cx="13716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V="1">
                <a:off x="2569254" y="2612871"/>
                <a:ext cx="0" cy="182880"/>
              </a:xfrm>
              <a:prstGeom prst="line">
                <a:avLst/>
              </a:prstGeom>
              <a:ln w="12700"/>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flipV="1">
                <a:off x="3115791" y="2612871"/>
                <a:ext cx="0" cy="18288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43" name="Group 42"/>
            <p:cNvGrpSpPr/>
            <p:nvPr/>
          </p:nvGrpSpPr>
          <p:grpSpPr>
            <a:xfrm>
              <a:off x="4718946" y="2134710"/>
              <a:ext cx="1371600" cy="182880"/>
              <a:chOff x="2156722" y="2612871"/>
              <a:chExt cx="1371600" cy="182880"/>
            </a:xfrm>
          </p:grpSpPr>
          <p:cxnSp>
            <p:nvCxnSpPr>
              <p:cNvPr id="44" name="Straight Connector 43"/>
              <p:cNvCxnSpPr/>
              <p:nvPr/>
            </p:nvCxnSpPr>
            <p:spPr>
              <a:xfrm flipV="1">
                <a:off x="2156722" y="2704311"/>
                <a:ext cx="13716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flipV="1">
                <a:off x="2569254" y="2612871"/>
                <a:ext cx="0" cy="182880"/>
              </a:xfrm>
              <a:prstGeom prst="line">
                <a:avLst/>
              </a:prstGeom>
              <a:ln w="12700"/>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V="1">
                <a:off x="3115791" y="2612871"/>
                <a:ext cx="0" cy="182880"/>
              </a:xfrm>
              <a:prstGeom prst="line">
                <a:avLst/>
              </a:prstGeom>
              <a:ln w="12700"/>
            </p:spPr>
            <p:style>
              <a:lnRef idx="1">
                <a:schemeClr val="dk1"/>
              </a:lnRef>
              <a:fillRef idx="0">
                <a:schemeClr val="dk1"/>
              </a:fillRef>
              <a:effectRef idx="0">
                <a:schemeClr val="dk1"/>
              </a:effectRef>
              <a:fontRef idx="minor">
                <a:schemeClr val="tx1"/>
              </a:fontRef>
            </p:style>
          </p:cxnSp>
        </p:grpSp>
        <p:sp>
          <p:nvSpPr>
            <p:cNvPr id="48" name="Oval 47"/>
            <p:cNvSpPr/>
            <p:nvPr/>
          </p:nvSpPr>
          <p:spPr>
            <a:xfrm>
              <a:off x="4540796" y="2450216"/>
              <a:ext cx="182880" cy="182880"/>
            </a:xfrm>
            <a:prstGeom prst="ellipse">
              <a:avLst/>
            </a:prstGeom>
            <a:solidFill>
              <a:schemeClr val="tx1"/>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9" name="Oval 48"/>
            <p:cNvSpPr/>
            <p:nvPr/>
          </p:nvSpPr>
          <p:spPr>
            <a:xfrm>
              <a:off x="5495135" y="1865693"/>
              <a:ext cx="182880" cy="182880"/>
            </a:xfrm>
            <a:prstGeom prst="ellipse">
              <a:avLst/>
            </a:prstGeom>
            <a:solidFill>
              <a:schemeClr val="tx1"/>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sp>
        <p:nvSpPr>
          <p:cNvPr id="51" name="Rectangle 50"/>
          <p:cNvSpPr/>
          <p:nvPr/>
        </p:nvSpPr>
        <p:spPr>
          <a:xfrm>
            <a:off x="334108" y="6470895"/>
            <a:ext cx="11857892" cy="379907"/>
          </a:xfrm>
          <a:prstGeom prst="rect">
            <a:avLst/>
          </a:prstGeom>
        </p:spPr>
        <p:txBody>
          <a:bodyPr wrap="square">
            <a:spAutoFit/>
          </a:bodyPr>
          <a:lstStyle/>
          <a:p>
            <a:pPr algn="r"/>
            <a:r>
              <a:rPr lang="en-US" dirty="0" smtClean="0">
                <a:solidFill>
                  <a:srgbClr val="000000"/>
                </a:solidFill>
                <a:latin typeface="Arial Unicode MS" panose="020B0604020202020204" pitchFamily="34" charset="-128"/>
                <a:ea typeface="Arial Unicode MS" panose="020B0604020202020204" pitchFamily="34" charset="-128"/>
              </a:rPr>
              <a:t>Adapted from </a:t>
            </a:r>
            <a:r>
              <a:rPr lang="en-US" b="0" i="0" dirty="0" smtClean="0">
                <a:solidFill>
                  <a:srgbClr val="000000"/>
                </a:solidFill>
                <a:effectLst/>
                <a:latin typeface="Arial Unicode MS" panose="020B0604020202020204" pitchFamily="34" charset="-128"/>
                <a:ea typeface="Arial Unicode MS" panose="020B0604020202020204" pitchFamily="34" charset="-128"/>
              </a:rPr>
              <a:t>Evergreen, S. D. H. (2017). </a:t>
            </a:r>
            <a:r>
              <a:rPr lang="en-US" b="0" i="1" dirty="0" smtClean="0">
                <a:solidFill>
                  <a:srgbClr val="000000"/>
                </a:solidFill>
                <a:effectLst/>
                <a:latin typeface="Arial Unicode MS" panose="020B0604020202020204" pitchFamily="34" charset="-128"/>
                <a:ea typeface="Arial Unicode MS" panose="020B0604020202020204" pitchFamily="34" charset="-128"/>
              </a:rPr>
              <a:t>Effective data visualization: The right chart for the right data</a:t>
            </a:r>
            <a:r>
              <a:rPr lang="en-US" b="0" i="0" dirty="0" smtClean="0">
                <a:solidFill>
                  <a:srgbClr val="000000"/>
                </a:solidFill>
                <a:effectLst/>
                <a:latin typeface="Arial Unicode MS" panose="020B0604020202020204" pitchFamily="34" charset="-128"/>
                <a:ea typeface="Arial Unicode MS" panose="020B0604020202020204" pitchFamily="34" charset="-128"/>
              </a:rPr>
              <a:t>.</a:t>
            </a:r>
            <a:endParaRPr lang="en-US" dirty="0"/>
          </a:p>
        </p:txBody>
      </p:sp>
      <p:sp>
        <p:nvSpPr>
          <p:cNvPr id="56" name="Rectangle 55"/>
          <p:cNvSpPr/>
          <p:nvPr/>
        </p:nvSpPr>
        <p:spPr>
          <a:xfrm>
            <a:off x="8974844" y="1957133"/>
            <a:ext cx="3084577" cy="4247317"/>
          </a:xfrm>
          <a:prstGeom prst="rect">
            <a:avLst/>
          </a:prstGeom>
        </p:spPr>
        <p:txBody>
          <a:bodyPr wrap="square">
            <a:spAutoFit/>
          </a:bodyPr>
          <a:lstStyle/>
          <a:p>
            <a:r>
              <a:rPr lang="en-US" dirty="0" smtClean="0"/>
              <a:t>Position on common scale</a:t>
            </a:r>
          </a:p>
          <a:p>
            <a:r>
              <a:rPr lang="en-US" dirty="0" smtClean="0"/>
              <a:t>Position on non-aligned scales</a:t>
            </a:r>
          </a:p>
          <a:p>
            <a:endParaRPr lang="en-US" dirty="0" smtClean="0"/>
          </a:p>
          <a:p>
            <a:endParaRPr lang="en-US" dirty="0" smtClean="0"/>
          </a:p>
          <a:p>
            <a:endParaRPr lang="en-US" dirty="0"/>
          </a:p>
          <a:p>
            <a:endParaRPr lang="en-US" dirty="0" smtClean="0"/>
          </a:p>
          <a:p>
            <a:r>
              <a:rPr lang="en-US" dirty="0" smtClean="0"/>
              <a:t>Length</a:t>
            </a:r>
          </a:p>
          <a:p>
            <a:r>
              <a:rPr lang="en-US" dirty="0" smtClean="0"/>
              <a:t>Direction</a:t>
            </a:r>
          </a:p>
          <a:p>
            <a:r>
              <a:rPr lang="en-US" dirty="0" smtClean="0"/>
              <a:t>Angle</a:t>
            </a:r>
          </a:p>
          <a:p>
            <a:endParaRPr lang="en-US" dirty="0" smtClean="0"/>
          </a:p>
          <a:p>
            <a:endParaRPr lang="en-US" dirty="0"/>
          </a:p>
          <a:p>
            <a:endParaRPr lang="en-US" dirty="0" smtClean="0"/>
          </a:p>
          <a:p>
            <a:r>
              <a:rPr lang="en-US" dirty="0" smtClean="0"/>
              <a:t>Area</a:t>
            </a:r>
          </a:p>
          <a:p>
            <a:r>
              <a:rPr lang="en-US" dirty="0" smtClean="0"/>
              <a:t>Volume</a:t>
            </a:r>
          </a:p>
          <a:p>
            <a:r>
              <a:rPr lang="en-US" dirty="0" smtClean="0"/>
              <a:t>Curvature</a:t>
            </a:r>
          </a:p>
        </p:txBody>
      </p:sp>
    </p:spTree>
    <p:extLst>
      <p:ext uri="{BB962C8B-B14F-4D97-AF65-F5344CB8AC3E}">
        <p14:creationId xmlns:p14="http://schemas.microsoft.com/office/powerpoint/2010/main" val="2711706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Choose Your Chart</a:t>
            </a:r>
            <a:endParaRPr lang="en-US" dirty="0">
              <a:latin typeface="Arial" panose="020B0604020202020204" pitchFamily="34" charset="0"/>
              <a:cs typeface="Arial" panose="020B0604020202020204" pitchFamily="34" charset="0"/>
            </a:endParaRPr>
          </a:p>
        </p:txBody>
      </p:sp>
      <p:sp>
        <p:nvSpPr>
          <p:cNvPr id="5" name="TextBox 4"/>
          <p:cNvSpPr txBox="1"/>
          <p:nvPr/>
        </p:nvSpPr>
        <p:spPr>
          <a:xfrm>
            <a:off x="3027485" y="3249794"/>
            <a:ext cx="6137030" cy="830997"/>
          </a:xfrm>
          <a:prstGeom prst="rect">
            <a:avLst/>
          </a:prstGeom>
          <a:noFill/>
        </p:spPr>
        <p:txBody>
          <a:bodyPr wrap="square" rtlCol="0">
            <a:spAutoFit/>
          </a:bodyPr>
          <a:lstStyle/>
          <a:p>
            <a:pPr algn="ctr"/>
            <a:r>
              <a:rPr lang="en-US" sz="4800" i="1" dirty="0" smtClean="0">
                <a:solidFill>
                  <a:schemeClr val="bg1">
                    <a:lumMod val="50000"/>
                  </a:schemeClr>
                </a:solidFill>
                <a:latin typeface="Arial" panose="020B0604020202020204" pitchFamily="34" charset="0"/>
                <a:cs typeface="Arial" panose="020B0604020202020204" pitchFamily="34" charset="0"/>
              </a:rPr>
              <a:t>[see handout]</a:t>
            </a:r>
            <a:endParaRPr lang="en-US" sz="4800" i="1" dirty="0">
              <a:solidFill>
                <a:schemeClr val="bg1">
                  <a:lumMod val="50000"/>
                </a:schemeClr>
              </a:solidFill>
              <a:latin typeface="Arial" panose="020B0604020202020204" pitchFamily="34" charset="0"/>
              <a:cs typeface="Arial" panose="020B0604020202020204" pitchFamily="34" charset="0"/>
            </a:endParaRPr>
          </a:p>
        </p:txBody>
      </p:sp>
      <p:sp>
        <p:nvSpPr>
          <p:cNvPr id="6" name="Rectangle 5"/>
          <p:cNvSpPr/>
          <p:nvPr/>
        </p:nvSpPr>
        <p:spPr>
          <a:xfrm>
            <a:off x="334108" y="6470895"/>
            <a:ext cx="11857892" cy="379907"/>
          </a:xfrm>
          <a:prstGeom prst="rect">
            <a:avLst/>
          </a:prstGeom>
        </p:spPr>
        <p:txBody>
          <a:bodyPr wrap="square">
            <a:spAutoFit/>
          </a:bodyPr>
          <a:lstStyle/>
          <a:p>
            <a:pPr algn="r"/>
            <a:r>
              <a:rPr lang="en-US" dirty="0" smtClean="0">
                <a:solidFill>
                  <a:srgbClr val="000000"/>
                </a:solidFill>
                <a:latin typeface="Arial Unicode MS" panose="020B0604020202020204" pitchFamily="34" charset="-128"/>
                <a:ea typeface="Arial Unicode MS" panose="020B0604020202020204" pitchFamily="34" charset="-128"/>
              </a:rPr>
              <a:t>Adapted from </a:t>
            </a:r>
            <a:r>
              <a:rPr lang="en-US" b="0" i="0" dirty="0" smtClean="0">
                <a:solidFill>
                  <a:srgbClr val="000000"/>
                </a:solidFill>
                <a:effectLst/>
                <a:latin typeface="Arial Unicode MS" panose="020B0604020202020204" pitchFamily="34" charset="-128"/>
                <a:ea typeface="Arial Unicode MS" panose="020B0604020202020204" pitchFamily="34" charset="-128"/>
              </a:rPr>
              <a:t>Evergreen, S. D. H. (2017). </a:t>
            </a:r>
            <a:r>
              <a:rPr lang="en-US" b="0" i="1" dirty="0" smtClean="0">
                <a:solidFill>
                  <a:srgbClr val="000000"/>
                </a:solidFill>
                <a:effectLst/>
                <a:latin typeface="Arial Unicode MS" panose="020B0604020202020204" pitchFamily="34" charset="-128"/>
                <a:ea typeface="Arial Unicode MS" panose="020B0604020202020204" pitchFamily="34" charset="-128"/>
              </a:rPr>
              <a:t>Effective data visualization: The right chart for the right data</a:t>
            </a:r>
            <a:r>
              <a:rPr lang="en-US" b="0" i="0" dirty="0" smtClean="0">
                <a:solidFill>
                  <a:srgbClr val="000000"/>
                </a:solidFill>
                <a:effectLst/>
                <a:latin typeface="Arial Unicode MS" panose="020B0604020202020204" pitchFamily="34" charset="-128"/>
                <a:ea typeface="Arial Unicode MS" panose="020B0604020202020204" pitchFamily="34" charset="-128"/>
              </a:rPr>
              <a:t>.</a:t>
            </a:r>
            <a:endParaRPr lang="en-US" dirty="0"/>
          </a:p>
        </p:txBody>
      </p:sp>
    </p:spTree>
    <p:extLst>
      <p:ext uri="{BB962C8B-B14F-4D97-AF65-F5344CB8AC3E}">
        <p14:creationId xmlns:p14="http://schemas.microsoft.com/office/powerpoint/2010/main" val="22986542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Non-Standard Charts</a:t>
            </a:r>
            <a:endParaRPr lang="en-US" dirty="0"/>
          </a:p>
        </p:txBody>
      </p:sp>
      <p:sp>
        <p:nvSpPr>
          <p:cNvPr id="5" name="Text Placeholder 4"/>
          <p:cNvSpPr>
            <a:spLocks noGrp="1"/>
          </p:cNvSpPr>
          <p:nvPr>
            <p:ph type="body" idx="1"/>
          </p:nvPr>
        </p:nvSpPr>
        <p:spPr/>
        <p:txBody>
          <a:bodyPr/>
          <a:lstStyle/>
          <a:p>
            <a:r>
              <a:rPr lang="en-US" dirty="0" smtClean="0"/>
              <a:t>And how to make them in Excel</a:t>
            </a:r>
            <a:endParaRPr lang="en-US" dirty="0"/>
          </a:p>
        </p:txBody>
      </p:sp>
    </p:spTree>
    <p:extLst>
      <p:ext uri="{BB962C8B-B14F-4D97-AF65-F5344CB8AC3E}">
        <p14:creationId xmlns:p14="http://schemas.microsoft.com/office/powerpoint/2010/main" val="978205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Introducing…</a:t>
            </a:r>
            <a:endParaRPr lang="en-US" dirty="0"/>
          </a:p>
        </p:txBody>
      </p:sp>
      <p:sp>
        <p:nvSpPr>
          <p:cNvPr id="5" name="Content Placeholder 4"/>
          <p:cNvSpPr>
            <a:spLocks noGrp="1"/>
          </p:cNvSpPr>
          <p:nvPr>
            <p:ph idx="1"/>
          </p:nvPr>
        </p:nvSpPr>
        <p:spPr/>
        <p:txBody>
          <a:bodyPr>
            <a:normAutofit lnSpcReduction="10000"/>
          </a:bodyPr>
          <a:lstStyle/>
          <a:p>
            <a:pPr marL="514350" indent="-514350">
              <a:buFont typeface="+mj-lt"/>
              <a:buAutoNum type="arabicPeriod"/>
            </a:pPr>
            <a:r>
              <a:rPr lang="en-US" dirty="0" smtClean="0"/>
              <a:t>Big number</a:t>
            </a:r>
          </a:p>
          <a:p>
            <a:pPr marL="514350" indent="-514350">
              <a:buFont typeface="+mj-lt"/>
              <a:buAutoNum type="arabicPeriod"/>
            </a:pPr>
            <a:r>
              <a:rPr lang="en-US" dirty="0" smtClean="0"/>
              <a:t>Icon array</a:t>
            </a:r>
          </a:p>
          <a:p>
            <a:pPr marL="514350" indent="-514350">
              <a:buFont typeface="+mj-lt"/>
              <a:buAutoNum type="arabicPeriod"/>
            </a:pPr>
            <a:r>
              <a:rPr lang="en-US" dirty="0" smtClean="0"/>
              <a:t>Slope graph</a:t>
            </a:r>
          </a:p>
          <a:p>
            <a:pPr marL="514350" indent="-514350">
              <a:buFont typeface="+mj-lt"/>
              <a:buAutoNum type="arabicPeriod"/>
            </a:pPr>
            <a:r>
              <a:rPr lang="en-US" dirty="0" smtClean="0"/>
              <a:t>Back-to-back bar chart</a:t>
            </a:r>
          </a:p>
          <a:p>
            <a:pPr marL="514350" indent="-514350">
              <a:buFont typeface="+mj-lt"/>
              <a:buAutoNum type="arabicPeriod"/>
            </a:pPr>
            <a:r>
              <a:rPr lang="en-US" dirty="0" smtClean="0"/>
              <a:t>Dot plot</a:t>
            </a:r>
          </a:p>
          <a:p>
            <a:pPr marL="514350" indent="-514350">
              <a:buFont typeface="+mj-lt"/>
              <a:buAutoNum type="arabicPeriod"/>
            </a:pPr>
            <a:r>
              <a:rPr lang="en-US" dirty="0" smtClean="0"/>
              <a:t>Small multiples</a:t>
            </a:r>
          </a:p>
          <a:p>
            <a:pPr marL="514350" indent="-514350">
              <a:buFont typeface="+mj-lt"/>
              <a:buAutoNum type="arabicPeriod"/>
            </a:pPr>
            <a:r>
              <a:rPr lang="en-US" dirty="0" smtClean="0"/>
              <a:t>Column chart with benchmark line</a:t>
            </a:r>
          </a:p>
          <a:p>
            <a:pPr marL="514350" indent="-514350">
              <a:buFont typeface="+mj-lt"/>
              <a:buAutoNum type="arabicPeriod"/>
            </a:pPr>
            <a:r>
              <a:rPr lang="en-US" dirty="0" smtClean="0"/>
              <a:t>Combo chart</a:t>
            </a:r>
          </a:p>
          <a:p>
            <a:pPr marL="514350" indent="-514350">
              <a:buFont typeface="+mj-lt"/>
              <a:buAutoNum type="arabicPeriod"/>
            </a:pPr>
            <a:r>
              <a:rPr lang="en-US" dirty="0" smtClean="0"/>
              <a:t>Histogram</a:t>
            </a:r>
          </a:p>
          <a:p>
            <a:pPr marL="514350" indent="-514350">
              <a:buFont typeface="+mj-lt"/>
              <a:buAutoNum type="arabicPeriod"/>
            </a:pPr>
            <a:endParaRPr lang="en-US" dirty="0"/>
          </a:p>
        </p:txBody>
      </p:sp>
    </p:spTree>
    <p:extLst>
      <p:ext uri="{BB962C8B-B14F-4D97-AF65-F5344CB8AC3E}">
        <p14:creationId xmlns:p14="http://schemas.microsoft.com/office/powerpoint/2010/main" val="720646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Number</a:t>
            </a:r>
            <a:endParaRPr lang="en-US" dirty="0"/>
          </a:p>
        </p:txBody>
      </p:sp>
      <p:sp>
        <p:nvSpPr>
          <p:cNvPr id="5" name="Rectangle 4"/>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1</a:t>
            </a:r>
            <a:endParaRPr lang="en-US" sz="4400" dirty="0">
              <a:latin typeface="Arial" panose="020B0604020202020204" pitchFamily="34" charset="0"/>
              <a:cs typeface="Arial" panose="020B0604020202020204" pitchFamily="34" charset="0"/>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276838" y="1690688"/>
            <a:ext cx="5649448" cy="4707873"/>
          </a:xfrm>
        </p:spPr>
      </p:pic>
      <p:sp>
        <p:nvSpPr>
          <p:cNvPr id="7" name="Rectangle 6"/>
          <p:cNvSpPr/>
          <p:nvPr/>
        </p:nvSpPr>
        <p:spPr>
          <a:xfrm>
            <a:off x="0" y="6488668"/>
            <a:ext cx="8766629" cy="369332"/>
          </a:xfrm>
          <a:prstGeom prst="rect">
            <a:avLst/>
          </a:prstGeom>
        </p:spPr>
        <p:txBody>
          <a:bodyPr wrap="square">
            <a:spAutoFit/>
          </a:bodyPr>
          <a:lstStyle/>
          <a:p>
            <a:r>
              <a:rPr lang="en-US" dirty="0"/>
              <a:t>https://web.archive.org/save/_embed/http://www.vizhealth.org/gallery/assets/48/</a:t>
            </a:r>
          </a:p>
        </p:txBody>
      </p:sp>
    </p:spTree>
    <p:extLst>
      <p:ext uri="{BB962C8B-B14F-4D97-AF65-F5344CB8AC3E}">
        <p14:creationId xmlns:p14="http://schemas.microsoft.com/office/powerpoint/2010/main" val="14461817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Icon Array</a:t>
            </a:r>
            <a:endParaRPr lang="en-US" dirty="0"/>
          </a:p>
        </p:txBody>
      </p:sp>
      <p:sp>
        <p:nvSpPr>
          <p:cNvPr id="9" name="Rectangle 8"/>
          <p:cNvSpPr/>
          <p:nvPr/>
        </p:nvSpPr>
        <p:spPr>
          <a:xfrm>
            <a:off x="11492408" y="122762"/>
            <a:ext cx="498855" cy="769441"/>
          </a:xfrm>
          <a:prstGeom prst="rect">
            <a:avLst/>
          </a:prstGeom>
        </p:spPr>
        <p:txBody>
          <a:bodyPr wrap="none">
            <a:spAutoFit/>
          </a:bodyPr>
          <a:lstStyle/>
          <a:p>
            <a:r>
              <a:rPr lang="en-US" sz="4400" dirty="0">
                <a:latin typeface="Arial" panose="020B0604020202020204" pitchFamily="34" charset="0"/>
                <a:cs typeface="Arial" panose="020B0604020202020204" pitchFamily="34" charset="0"/>
              </a:rPr>
              <a:t>2</a:t>
            </a:r>
          </a:p>
        </p:txBody>
      </p:sp>
      <p:sp>
        <p:nvSpPr>
          <p:cNvPr id="3" name="Rectangle 2"/>
          <p:cNvSpPr/>
          <p:nvPr/>
        </p:nvSpPr>
        <p:spPr>
          <a:xfrm>
            <a:off x="0" y="6488668"/>
            <a:ext cx="12192000" cy="369332"/>
          </a:xfrm>
          <a:prstGeom prst="rect">
            <a:avLst/>
          </a:prstGeom>
        </p:spPr>
        <p:txBody>
          <a:bodyPr wrap="square">
            <a:spAutoFit/>
          </a:bodyPr>
          <a:lstStyle/>
          <a:p>
            <a:r>
              <a:rPr lang="en-US" dirty="0"/>
              <a:t>By </a:t>
            </a:r>
            <a:r>
              <a:rPr lang="en-US" dirty="0" err="1"/>
              <a:t>Nick.mon</a:t>
            </a:r>
            <a:r>
              <a:rPr lang="en-US" dirty="0"/>
              <a:t> - Own work, CC BY-SA 4.0, https://commons.wikimedia.org/w/index.php?curid=37688014</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2780" y="1971853"/>
            <a:ext cx="7686440" cy="3949976"/>
          </a:xfrm>
          <a:prstGeom prst="rect">
            <a:avLst/>
          </a:prstGeom>
        </p:spPr>
      </p:pic>
    </p:spTree>
    <p:extLst>
      <p:ext uri="{BB962C8B-B14F-4D97-AF65-F5344CB8AC3E}">
        <p14:creationId xmlns:p14="http://schemas.microsoft.com/office/powerpoint/2010/main" val="1693591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4800" dirty="0" smtClean="0"/>
              <a:t>It’s not enough to collect data.</a:t>
            </a:r>
          </a:p>
          <a:p>
            <a:pPr marL="0" indent="0">
              <a:buNone/>
            </a:pPr>
            <a:endParaRPr lang="en-US" sz="4800" dirty="0" smtClean="0"/>
          </a:p>
          <a:p>
            <a:pPr marL="0" indent="0">
              <a:buNone/>
            </a:pPr>
            <a:r>
              <a:rPr lang="en-US" sz="4800" dirty="0" smtClean="0"/>
              <a:t>You also need to effectively convey it.</a:t>
            </a:r>
            <a:endParaRPr lang="en-US" sz="4800" dirty="0"/>
          </a:p>
        </p:txBody>
      </p:sp>
    </p:spTree>
    <p:extLst>
      <p:ext uri="{BB962C8B-B14F-4D97-AF65-F5344CB8AC3E}">
        <p14:creationId xmlns:p14="http://schemas.microsoft.com/office/powerpoint/2010/main" val="5205875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Slope Graph</a:t>
            </a:r>
            <a:endParaRPr lang="en-US" dirty="0"/>
          </a:p>
        </p:txBody>
      </p:sp>
      <p:sp>
        <p:nvSpPr>
          <p:cNvPr id="11" name="Rectangle 10"/>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3</a:t>
            </a:r>
            <a:endParaRPr lang="en-US" sz="44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002980" y="0"/>
            <a:ext cx="5275384" cy="6858000"/>
          </a:xfrm>
        </p:spPr>
      </p:pic>
      <p:sp>
        <p:nvSpPr>
          <p:cNvPr id="5" name="Rectangle 4"/>
          <p:cNvSpPr/>
          <p:nvPr/>
        </p:nvSpPr>
        <p:spPr>
          <a:xfrm>
            <a:off x="0" y="6211669"/>
            <a:ext cx="6096000" cy="646331"/>
          </a:xfrm>
          <a:prstGeom prst="rect">
            <a:avLst/>
          </a:prstGeom>
        </p:spPr>
        <p:txBody>
          <a:bodyPr>
            <a:spAutoFit/>
          </a:bodyPr>
          <a:lstStyle/>
          <a:p>
            <a:r>
              <a:rPr lang="en-US" dirty="0"/>
              <a:t>http://www.vizwiz.com/2016/07/the-data-school-gym-slope-graphs-with.html</a:t>
            </a:r>
          </a:p>
        </p:txBody>
      </p:sp>
    </p:spTree>
    <p:extLst>
      <p:ext uri="{BB962C8B-B14F-4D97-AF65-F5344CB8AC3E}">
        <p14:creationId xmlns:p14="http://schemas.microsoft.com/office/powerpoint/2010/main" val="682846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Back-to-Back Bar Chart</a:t>
            </a:r>
            <a:endParaRPr lang="en-US" dirty="0"/>
          </a:p>
        </p:txBody>
      </p:sp>
      <p:sp>
        <p:nvSpPr>
          <p:cNvPr id="8" name="Rectangle 7"/>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4</a:t>
            </a:r>
            <a:endParaRPr lang="en-US" sz="4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0715" y="1690688"/>
            <a:ext cx="5630570" cy="4797980"/>
          </a:xfrm>
          <a:prstGeom prst="rect">
            <a:avLst/>
          </a:prstGeom>
        </p:spPr>
      </p:pic>
      <p:sp>
        <p:nvSpPr>
          <p:cNvPr id="4" name="Rectangle 3"/>
          <p:cNvSpPr/>
          <p:nvPr/>
        </p:nvSpPr>
        <p:spPr>
          <a:xfrm>
            <a:off x="0" y="6488668"/>
            <a:ext cx="6132961" cy="369332"/>
          </a:xfrm>
          <a:prstGeom prst="rect">
            <a:avLst/>
          </a:prstGeom>
        </p:spPr>
        <p:txBody>
          <a:bodyPr wrap="none">
            <a:spAutoFit/>
          </a:bodyPr>
          <a:lstStyle/>
          <a:p>
            <a:r>
              <a:rPr lang="en-US" dirty="0"/>
              <a:t>http://www.exceluser.com/training/charts/excel-chart-058.htm</a:t>
            </a:r>
          </a:p>
        </p:txBody>
      </p:sp>
    </p:spTree>
    <p:extLst>
      <p:ext uri="{BB962C8B-B14F-4D97-AF65-F5344CB8AC3E}">
        <p14:creationId xmlns:p14="http://schemas.microsoft.com/office/powerpoint/2010/main" val="18395918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Dot Plot</a:t>
            </a:r>
            <a:endParaRPr lang="en-US" dirty="0"/>
          </a:p>
        </p:txBody>
      </p:sp>
      <p:sp>
        <p:nvSpPr>
          <p:cNvPr id="8" name="Rectangle 7"/>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5</a:t>
            </a:r>
            <a:endParaRPr lang="en-US" sz="4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0599" y="1690688"/>
            <a:ext cx="8010801" cy="4541375"/>
          </a:xfrm>
          <a:prstGeom prst="rect">
            <a:avLst/>
          </a:prstGeom>
        </p:spPr>
      </p:pic>
      <p:sp>
        <p:nvSpPr>
          <p:cNvPr id="4" name="Rectangle 3"/>
          <p:cNvSpPr/>
          <p:nvPr/>
        </p:nvSpPr>
        <p:spPr>
          <a:xfrm>
            <a:off x="0" y="6488668"/>
            <a:ext cx="5818259" cy="369332"/>
          </a:xfrm>
          <a:prstGeom prst="rect">
            <a:avLst/>
          </a:prstGeom>
        </p:spPr>
        <p:txBody>
          <a:bodyPr wrap="none">
            <a:spAutoFit/>
          </a:bodyPr>
          <a:lstStyle/>
          <a:p>
            <a:r>
              <a:rPr lang="en-US" dirty="0"/>
              <a:t>http://betterevaluation.org/en/evaluation-options/dot_plot</a:t>
            </a:r>
          </a:p>
        </p:txBody>
      </p:sp>
    </p:spTree>
    <p:extLst>
      <p:ext uri="{BB962C8B-B14F-4D97-AF65-F5344CB8AC3E}">
        <p14:creationId xmlns:p14="http://schemas.microsoft.com/office/powerpoint/2010/main" val="12380852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Small Multiples</a:t>
            </a:r>
            <a:endParaRPr lang="en-US" dirty="0">
              <a:latin typeface="Arial" panose="020B0604020202020204" pitchFamily="34" charset="0"/>
              <a:cs typeface="Arial" panose="020B0604020202020204" pitchFamily="34" charset="0"/>
            </a:endParaRPr>
          </a:p>
        </p:txBody>
      </p:sp>
      <p:sp>
        <p:nvSpPr>
          <p:cNvPr id="5" name="Rectangle 4"/>
          <p:cNvSpPr/>
          <p:nvPr/>
        </p:nvSpPr>
        <p:spPr>
          <a:xfrm>
            <a:off x="4794738" y="6488668"/>
            <a:ext cx="7397262" cy="369332"/>
          </a:xfrm>
          <a:prstGeom prst="rect">
            <a:avLst/>
          </a:prstGeom>
        </p:spPr>
        <p:txBody>
          <a:bodyPr wrap="square">
            <a:spAutoFit/>
          </a:bodyPr>
          <a:lstStyle/>
          <a:p>
            <a:pPr algn="r"/>
            <a:r>
              <a:rPr lang="en-US" dirty="0" smtClean="0"/>
              <a:t>http://flowingdata.com/2017/01/24/one-dataset-visualized-25-ways/</a:t>
            </a:r>
            <a:endParaRPr lang="en-US" dirty="0"/>
          </a:p>
        </p:txBody>
      </p:sp>
      <p:pic>
        <p:nvPicPr>
          <p:cNvPr id="6"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0229" y="-4207"/>
            <a:ext cx="6492875" cy="6492875"/>
          </a:xfrm>
          <a:prstGeom prst="rect">
            <a:avLst/>
          </a:prstGeom>
        </p:spPr>
      </p:pic>
      <p:sp>
        <p:nvSpPr>
          <p:cNvPr id="8" name="Rectangle 7"/>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6</a:t>
            </a:r>
          </a:p>
        </p:txBody>
      </p:sp>
    </p:spTree>
    <p:extLst>
      <p:ext uri="{BB962C8B-B14F-4D97-AF65-F5344CB8AC3E}">
        <p14:creationId xmlns:p14="http://schemas.microsoft.com/office/powerpoint/2010/main" val="4880919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 Chart with</a:t>
            </a:r>
            <a:br>
              <a:rPr lang="en-US" dirty="0" smtClean="0"/>
            </a:br>
            <a:r>
              <a:rPr lang="en-US" dirty="0" smtClean="0"/>
              <a:t>Benchmark </a:t>
            </a:r>
            <a:r>
              <a:rPr lang="en-US" dirty="0"/>
              <a:t>L</a:t>
            </a:r>
            <a:r>
              <a:rPr lang="en-US" dirty="0" smtClean="0"/>
              <a:t>ine</a:t>
            </a:r>
          </a:p>
        </p:txBody>
      </p:sp>
      <p:sp>
        <p:nvSpPr>
          <p:cNvPr id="5" name="Rectangle 4"/>
          <p:cNvSpPr/>
          <p:nvPr/>
        </p:nvSpPr>
        <p:spPr>
          <a:xfrm>
            <a:off x="0" y="6488668"/>
            <a:ext cx="12192000" cy="369332"/>
          </a:xfrm>
          <a:prstGeom prst="rect">
            <a:avLst/>
          </a:prstGeom>
        </p:spPr>
        <p:txBody>
          <a:bodyPr wrap="square">
            <a:spAutoFit/>
          </a:bodyPr>
          <a:lstStyle/>
          <a:p>
            <a:r>
              <a:rPr lang="en-US" dirty="0" smtClean="0"/>
              <a:t>http://www.pewforum.org/2016/12/13/religion-and-education-around-the-world/#religions-vary-in-educational-attainment</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0" y="0"/>
            <a:ext cx="4882250" cy="6488668"/>
          </a:xfrm>
        </p:spPr>
      </p:pic>
      <p:sp>
        <p:nvSpPr>
          <p:cNvPr id="8" name="Rectangle 7"/>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7</a:t>
            </a:r>
            <a:endParaRPr lang="en-US"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67828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Combo Chart</a:t>
            </a:r>
            <a:endParaRPr lang="en-US" dirty="0"/>
          </a:p>
        </p:txBody>
      </p:sp>
      <p:sp>
        <p:nvSpPr>
          <p:cNvPr id="5" name="Rectangle 4"/>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8</a:t>
            </a:r>
            <a:endParaRPr lang="en-US" sz="4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2567" y="1690688"/>
            <a:ext cx="7386263" cy="4579483"/>
          </a:xfrm>
          <a:prstGeom prst="rect">
            <a:avLst/>
          </a:prstGeom>
        </p:spPr>
      </p:pic>
      <p:sp>
        <p:nvSpPr>
          <p:cNvPr id="6" name="Rectangle 5"/>
          <p:cNvSpPr/>
          <p:nvPr/>
        </p:nvSpPr>
        <p:spPr>
          <a:xfrm>
            <a:off x="0" y="6488668"/>
            <a:ext cx="5498493" cy="369332"/>
          </a:xfrm>
          <a:prstGeom prst="rect">
            <a:avLst/>
          </a:prstGeom>
        </p:spPr>
        <p:txBody>
          <a:bodyPr wrap="none">
            <a:spAutoFit/>
          </a:bodyPr>
          <a:lstStyle/>
          <a:p>
            <a:r>
              <a:rPr lang="en-US" dirty="0"/>
              <a:t>https://support.google.com/docs/answer/190718?hl=en</a:t>
            </a:r>
          </a:p>
        </p:txBody>
      </p:sp>
    </p:spTree>
    <p:extLst>
      <p:ext uri="{BB962C8B-B14F-4D97-AF65-F5344CB8AC3E}">
        <p14:creationId xmlns:p14="http://schemas.microsoft.com/office/powerpoint/2010/main" val="11897025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Histogram</a:t>
            </a:r>
            <a:endParaRPr lang="en-US" dirty="0"/>
          </a:p>
        </p:txBody>
      </p:sp>
      <p:sp>
        <p:nvSpPr>
          <p:cNvPr id="6" name="Rectangle 5"/>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9</a:t>
            </a:r>
            <a:endParaRPr lang="en-US" sz="44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97346" y="1690688"/>
            <a:ext cx="6397307" cy="4797980"/>
          </a:xfrm>
        </p:spPr>
      </p:pic>
      <p:sp>
        <p:nvSpPr>
          <p:cNvPr id="7" name="Rectangle 6"/>
          <p:cNvSpPr/>
          <p:nvPr/>
        </p:nvSpPr>
        <p:spPr>
          <a:xfrm>
            <a:off x="0" y="6488668"/>
            <a:ext cx="4605876" cy="369332"/>
          </a:xfrm>
          <a:prstGeom prst="rect">
            <a:avLst/>
          </a:prstGeom>
        </p:spPr>
        <p:txBody>
          <a:bodyPr wrap="none">
            <a:spAutoFit/>
          </a:bodyPr>
          <a:lstStyle/>
          <a:p>
            <a:r>
              <a:rPr lang="en-US" dirty="0"/>
              <a:t>http://minimaxir.com/2015/02/ggplot-tutorial/</a:t>
            </a:r>
          </a:p>
        </p:txBody>
      </p:sp>
    </p:spTree>
    <p:extLst>
      <p:ext uri="{BB962C8B-B14F-4D97-AF65-F5344CB8AC3E}">
        <p14:creationId xmlns:p14="http://schemas.microsoft.com/office/powerpoint/2010/main" val="34782190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Activity 1</a:t>
            </a:r>
            <a:endParaRPr lang="en-US" dirty="0">
              <a:latin typeface="Arial" panose="020B0604020202020204" pitchFamily="34" charset="0"/>
              <a:cs typeface="Arial" panose="020B0604020202020204" pitchFamily="34" charset="0"/>
            </a:endParaRPr>
          </a:p>
        </p:txBody>
      </p:sp>
      <p:sp>
        <p:nvSpPr>
          <p:cNvPr id="5" name="TextBox 4"/>
          <p:cNvSpPr txBox="1"/>
          <p:nvPr/>
        </p:nvSpPr>
        <p:spPr>
          <a:xfrm>
            <a:off x="3027485" y="3249794"/>
            <a:ext cx="6137030" cy="830997"/>
          </a:xfrm>
          <a:prstGeom prst="rect">
            <a:avLst/>
          </a:prstGeom>
          <a:noFill/>
        </p:spPr>
        <p:txBody>
          <a:bodyPr wrap="square" rtlCol="0">
            <a:spAutoFit/>
          </a:bodyPr>
          <a:lstStyle/>
          <a:p>
            <a:pPr algn="ctr"/>
            <a:r>
              <a:rPr lang="en-US" sz="4800" i="1" dirty="0" smtClean="0">
                <a:solidFill>
                  <a:schemeClr val="bg1">
                    <a:lumMod val="50000"/>
                  </a:schemeClr>
                </a:solidFill>
                <a:latin typeface="Arial" panose="020B0604020202020204" pitchFamily="34" charset="0"/>
                <a:cs typeface="Arial" panose="020B0604020202020204" pitchFamily="34" charset="0"/>
              </a:rPr>
              <a:t>[see handout]</a:t>
            </a:r>
            <a:endParaRPr lang="en-US" sz="4800"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24851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Improving Your Charts</a:t>
            </a:r>
            <a:endParaRPr lang="en-US" dirty="0"/>
          </a:p>
        </p:txBody>
      </p:sp>
    </p:spTree>
    <p:extLst>
      <p:ext uri="{BB962C8B-B14F-4D97-AF65-F5344CB8AC3E}">
        <p14:creationId xmlns:p14="http://schemas.microsoft.com/office/powerpoint/2010/main" val="19171142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Rule 1: Don’t Distort Data!</a:t>
            </a:r>
            <a:endParaRPr lang="en-US" dirty="0"/>
          </a:p>
        </p:txBody>
      </p:sp>
    </p:spTree>
    <p:extLst>
      <p:ext uri="{BB962C8B-B14F-4D97-AF65-F5344CB8AC3E}">
        <p14:creationId xmlns:p14="http://schemas.microsoft.com/office/powerpoint/2010/main" val="2381831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Learning Outcomes</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Participants will be able to choose the right chart for their message and type of data</a:t>
            </a:r>
          </a:p>
          <a:p>
            <a:pPr marL="514350" indent="-514350">
              <a:buFont typeface="+mj-lt"/>
              <a:buAutoNum type="arabicPeriod"/>
            </a:pPr>
            <a:r>
              <a:rPr lang="en-US" dirty="0" smtClean="0"/>
              <a:t>Participants will be able to create effective visualizations by highlighting what’s important and eliminating excess information</a:t>
            </a:r>
          </a:p>
          <a:p>
            <a:pPr marL="514350" indent="-514350">
              <a:buFont typeface="+mj-lt"/>
              <a:buAutoNum type="arabicPeriod"/>
            </a:pPr>
            <a:endParaRPr lang="en-US" dirty="0"/>
          </a:p>
        </p:txBody>
      </p:sp>
    </p:spTree>
    <p:extLst>
      <p:ext uri="{BB962C8B-B14F-4D97-AF65-F5344CB8AC3E}">
        <p14:creationId xmlns:p14="http://schemas.microsoft.com/office/powerpoint/2010/main" val="33788188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Rule </a:t>
            </a:r>
            <a:r>
              <a:rPr lang="en-US" dirty="0" smtClean="0"/>
              <a:t>1: Don’t </a:t>
            </a:r>
            <a:r>
              <a:rPr lang="en-US" dirty="0"/>
              <a:t>Distort </a:t>
            </a:r>
            <a:r>
              <a:rPr lang="en-US" dirty="0" smtClean="0"/>
              <a:t>Data!</a:t>
            </a:r>
            <a:endParaRPr lang="en-US" dirty="0"/>
          </a:p>
        </p:txBody>
      </p:sp>
      <p:sp>
        <p:nvSpPr>
          <p:cNvPr id="5" name="Content Placeholder 4"/>
          <p:cNvSpPr>
            <a:spLocks noGrp="1"/>
          </p:cNvSpPr>
          <p:nvPr>
            <p:ph sz="half" idx="1"/>
          </p:nvPr>
        </p:nvSpPr>
        <p:spPr>
          <a:xfrm>
            <a:off x="838201" y="1825625"/>
            <a:ext cx="4546600" cy="4351338"/>
          </a:xfrm>
        </p:spPr>
        <p:txBody>
          <a:bodyPr/>
          <a:lstStyle/>
          <a:p>
            <a:pPr marL="0" indent="0">
              <a:buNone/>
            </a:pPr>
            <a:r>
              <a:rPr lang="en-US" dirty="0" smtClean="0"/>
              <a:t>Visuals should be proportional to the numbers</a:t>
            </a:r>
            <a:endParaRPr lang="en-US" dirty="0"/>
          </a:p>
        </p:txBody>
      </p:sp>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384801" y="1825625"/>
            <a:ext cx="6807199" cy="3996360"/>
          </a:xfrm>
        </p:spPr>
      </p:pic>
      <p:sp>
        <p:nvSpPr>
          <p:cNvPr id="9" name="Rectangle 8"/>
          <p:cNvSpPr/>
          <p:nvPr/>
        </p:nvSpPr>
        <p:spPr>
          <a:xfrm>
            <a:off x="0" y="6488668"/>
            <a:ext cx="12192000" cy="369332"/>
          </a:xfrm>
          <a:prstGeom prst="rect">
            <a:avLst/>
          </a:prstGeom>
        </p:spPr>
        <p:txBody>
          <a:bodyPr wrap="square">
            <a:spAutoFit/>
          </a:bodyPr>
          <a:lstStyle/>
          <a:p>
            <a:pPr algn="r"/>
            <a:r>
              <a:rPr lang="en-US" dirty="0"/>
              <a:t>http://</a:t>
            </a:r>
            <a:r>
              <a:rPr lang="en-US" dirty="0" smtClean="0"/>
              <a:t>www.businessinsider.com/the-27-worst-charts-of-all-time-2013-6</a:t>
            </a:r>
            <a:endParaRPr lang="en-US" dirty="0"/>
          </a:p>
        </p:txBody>
      </p:sp>
    </p:spTree>
    <p:extLst>
      <p:ext uri="{BB962C8B-B14F-4D97-AF65-F5344CB8AC3E}">
        <p14:creationId xmlns:p14="http://schemas.microsoft.com/office/powerpoint/2010/main" val="9148444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Rule </a:t>
            </a:r>
            <a:r>
              <a:rPr lang="en-US" dirty="0" smtClean="0"/>
              <a:t>1: Don’t </a:t>
            </a:r>
            <a:r>
              <a:rPr lang="en-US" dirty="0"/>
              <a:t>Distort </a:t>
            </a:r>
            <a:r>
              <a:rPr lang="en-US" dirty="0" smtClean="0"/>
              <a:t>Data!</a:t>
            </a:r>
            <a:endParaRPr lang="en-US" dirty="0"/>
          </a:p>
        </p:txBody>
      </p:sp>
      <p:sp>
        <p:nvSpPr>
          <p:cNvPr id="5" name="Content Placeholder 4"/>
          <p:cNvSpPr>
            <a:spLocks noGrp="1"/>
          </p:cNvSpPr>
          <p:nvPr>
            <p:ph sz="half" idx="1"/>
          </p:nvPr>
        </p:nvSpPr>
        <p:spPr>
          <a:xfrm>
            <a:off x="838201" y="1825625"/>
            <a:ext cx="4546600" cy="4351338"/>
          </a:xfrm>
        </p:spPr>
        <p:txBody>
          <a:bodyPr/>
          <a:lstStyle/>
          <a:p>
            <a:pPr marL="0" indent="0">
              <a:buNone/>
            </a:pPr>
            <a:r>
              <a:rPr lang="en-US" dirty="0" smtClean="0"/>
              <a:t>Visuals should be proportional to the numbers</a:t>
            </a:r>
          </a:p>
          <a:p>
            <a:pPr marL="0" indent="0">
              <a:buNone/>
            </a:pPr>
            <a:endParaRPr lang="en-US" dirty="0"/>
          </a:p>
          <a:p>
            <a:pPr marL="0" indent="0">
              <a:buNone/>
            </a:pPr>
            <a:r>
              <a:rPr lang="en-US" dirty="0" smtClean="0">
                <a:sym typeface="Wingdings" panose="05000000000000000000" pitchFamily="2" charset="2"/>
              </a:rPr>
              <a:t> </a:t>
            </a:r>
            <a:r>
              <a:rPr lang="en-US" dirty="0" smtClean="0"/>
              <a:t>Y-axis </a:t>
            </a:r>
            <a:r>
              <a:rPr lang="en-US" dirty="0"/>
              <a:t>starts at </a:t>
            </a:r>
            <a:r>
              <a:rPr lang="en-US" dirty="0" smtClean="0"/>
              <a:t>0</a:t>
            </a:r>
          </a:p>
          <a:p>
            <a:pPr marL="457200" lvl="1" indent="0">
              <a:buNone/>
            </a:pPr>
            <a:r>
              <a:rPr lang="en-US" dirty="0" smtClean="0"/>
              <a:t>(Always for bar charts,</a:t>
            </a:r>
            <a:br>
              <a:rPr lang="en-US" dirty="0" smtClean="0"/>
            </a:br>
            <a:r>
              <a:rPr lang="en-US" dirty="0" smtClean="0"/>
              <a:t>most always for line charts)</a:t>
            </a:r>
            <a:endParaRPr lang="en-US" dirty="0"/>
          </a:p>
        </p:txBody>
      </p:sp>
      <p:pic>
        <p:nvPicPr>
          <p:cNvPr id="8" name="Content Placeholder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4802" y="1825625"/>
            <a:ext cx="6807198" cy="4042104"/>
          </a:xfrm>
          <a:prstGeom prst="rect">
            <a:avLst/>
          </a:prstGeom>
        </p:spPr>
      </p:pic>
      <p:sp>
        <p:nvSpPr>
          <p:cNvPr id="10" name="Rectangle 9"/>
          <p:cNvSpPr/>
          <p:nvPr/>
        </p:nvSpPr>
        <p:spPr>
          <a:xfrm>
            <a:off x="5307615" y="6488668"/>
            <a:ext cx="6884385" cy="369332"/>
          </a:xfrm>
          <a:prstGeom prst="rect">
            <a:avLst/>
          </a:prstGeom>
        </p:spPr>
        <p:txBody>
          <a:bodyPr wrap="none">
            <a:spAutoFit/>
          </a:bodyPr>
          <a:lstStyle/>
          <a:p>
            <a:pPr algn="r"/>
            <a:r>
              <a:rPr lang="en-US" dirty="0"/>
              <a:t>http://flowingdata.com/2014/04/04/fox-news-bar-chart-gets-it-wrong/</a:t>
            </a:r>
          </a:p>
        </p:txBody>
      </p:sp>
    </p:spTree>
    <p:extLst>
      <p:ext uri="{BB962C8B-B14F-4D97-AF65-F5344CB8AC3E}">
        <p14:creationId xmlns:p14="http://schemas.microsoft.com/office/powerpoint/2010/main" val="15789675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455886" y="1825625"/>
            <a:ext cx="7736114" cy="4684645"/>
          </a:xfrm>
        </p:spPr>
      </p:pic>
      <p:sp>
        <p:nvSpPr>
          <p:cNvPr id="2" name="Title 1"/>
          <p:cNvSpPr>
            <a:spLocks noGrp="1"/>
          </p:cNvSpPr>
          <p:nvPr>
            <p:ph type="title"/>
          </p:nvPr>
        </p:nvSpPr>
        <p:spPr/>
        <p:txBody>
          <a:bodyPr/>
          <a:lstStyle/>
          <a:p>
            <a:r>
              <a:rPr lang="en-US" dirty="0" smtClean="0"/>
              <a:t>Rule 1: Don’t </a:t>
            </a:r>
            <a:r>
              <a:rPr lang="en-US" dirty="0"/>
              <a:t>Distort </a:t>
            </a:r>
            <a:r>
              <a:rPr lang="en-US" dirty="0" smtClean="0"/>
              <a:t>Data!</a:t>
            </a:r>
            <a:endParaRPr lang="en-US" dirty="0"/>
          </a:p>
        </p:txBody>
      </p:sp>
      <p:sp>
        <p:nvSpPr>
          <p:cNvPr id="3" name="Content Placeholder 2"/>
          <p:cNvSpPr>
            <a:spLocks noGrp="1"/>
          </p:cNvSpPr>
          <p:nvPr>
            <p:ph sz="half" idx="1"/>
          </p:nvPr>
        </p:nvSpPr>
        <p:spPr/>
        <p:txBody>
          <a:bodyPr/>
          <a:lstStyle/>
          <a:p>
            <a:pPr marL="0" indent="0">
              <a:buNone/>
            </a:pPr>
            <a:r>
              <a:rPr lang="en-US" dirty="0" smtClean="0"/>
              <a:t>One variable = one dimension</a:t>
            </a:r>
            <a:endParaRPr lang="en-US" dirty="0"/>
          </a:p>
        </p:txBody>
      </p:sp>
      <p:sp>
        <p:nvSpPr>
          <p:cNvPr id="6" name="Rectangle 5"/>
          <p:cNvSpPr/>
          <p:nvPr/>
        </p:nvSpPr>
        <p:spPr>
          <a:xfrm>
            <a:off x="4615543" y="6467509"/>
            <a:ext cx="7576457" cy="369332"/>
          </a:xfrm>
          <a:prstGeom prst="rect">
            <a:avLst/>
          </a:prstGeom>
        </p:spPr>
        <p:txBody>
          <a:bodyPr wrap="square">
            <a:spAutoFit/>
          </a:bodyPr>
          <a:lstStyle/>
          <a:p>
            <a:pPr algn="r"/>
            <a:r>
              <a:rPr lang="en-US" dirty="0"/>
              <a:t>https://flowingdata.com/2017/02/09/how-to-spot-visualization-lies/</a:t>
            </a:r>
          </a:p>
        </p:txBody>
      </p:sp>
    </p:spTree>
    <p:extLst>
      <p:ext uri="{BB962C8B-B14F-4D97-AF65-F5344CB8AC3E}">
        <p14:creationId xmlns:p14="http://schemas.microsoft.com/office/powerpoint/2010/main" val="21795021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for Chart Improvement</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Start with your message</a:t>
            </a:r>
          </a:p>
          <a:p>
            <a:pPr marL="514350" indent="-514350">
              <a:buFont typeface="+mj-lt"/>
              <a:buAutoNum type="arabicPeriod"/>
            </a:pPr>
            <a:r>
              <a:rPr lang="en-US" dirty="0" smtClean="0"/>
              <a:t>Highlight only the important data</a:t>
            </a:r>
          </a:p>
          <a:p>
            <a:pPr marL="514350" indent="-514350">
              <a:buFont typeface="+mj-lt"/>
              <a:buAutoNum type="arabicPeriod"/>
            </a:pPr>
            <a:r>
              <a:rPr lang="en-US" dirty="0" smtClean="0"/>
              <a:t>Pick good colors</a:t>
            </a:r>
          </a:p>
          <a:p>
            <a:pPr marL="514350" indent="-514350">
              <a:buFont typeface="+mj-lt"/>
              <a:buAutoNum type="arabicPeriod"/>
            </a:pPr>
            <a:r>
              <a:rPr lang="en-US" dirty="0" smtClean="0"/>
              <a:t>Order matters (but not how you think)</a:t>
            </a:r>
          </a:p>
          <a:p>
            <a:pPr marL="514350" indent="-514350">
              <a:buFont typeface="+mj-lt"/>
              <a:buAutoNum type="arabicPeriod"/>
            </a:pPr>
            <a:r>
              <a:rPr lang="en-US" dirty="0" smtClean="0"/>
              <a:t>Eliminate junk</a:t>
            </a:r>
          </a:p>
          <a:p>
            <a:pPr marL="514350" indent="-514350">
              <a:buFont typeface="+mj-lt"/>
              <a:buAutoNum type="arabicPeriod"/>
            </a:pPr>
            <a:r>
              <a:rPr lang="en-US" dirty="0" smtClean="0"/>
              <a:t>Add strategic labels</a:t>
            </a:r>
            <a:endParaRPr lang="en-US" dirty="0"/>
          </a:p>
          <a:p>
            <a:pPr marL="514350" indent="-514350">
              <a:buFont typeface="+mj-lt"/>
              <a:buAutoNum type="arabicPeriod"/>
            </a:pPr>
            <a:endParaRPr lang="en-US" dirty="0" smtClean="0"/>
          </a:p>
          <a:p>
            <a:pPr marL="514350" indent="-514350">
              <a:buFont typeface="+mj-lt"/>
              <a:buAutoNum type="arabicPeriod"/>
            </a:pPr>
            <a:endParaRPr lang="en-US" dirty="0"/>
          </a:p>
        </p:txBody>
      </p:sp>
    </p:spTree>
    <p:extLst>
      <p:ext uri="{BB962C8B-B14F-4D97-AF65-F5344CB8AC3E}">
        <p14:creationId xmlns:p14="http://schemas.microsoft.com/office/powerpoint/2010/main" val="32534301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365264" y="1822697"/>
            <a:ext cx="5730736" cy="3444539"/>
          </a:xfrm>
          <a:prstGeom prst="rect">
            <a:avLst/>
          </a:prstGeom>
        </p:spPr>
      </p:pic>
      <p:pic>
        <p:nvPicPr>
          <p:cNvPr id="4" name="Picture 3"/>
          <p:cNvPicPr>
            <a:picLocks noChangeAspect="1"/>
          </p:cNvPicPr>
          <p:nvPr/>
        </p:nvPicPr>
        <p:blipFill>
          <a:blip r:embed="rId4"/>
          <a:stretch>
            <a:fillRect/>
          </a:stretch>
        </p:blipFill>
        <p:spPr>
          <a:xfrm>
            <a:off x="6255656" y="1822697"/>
            <a:ext cx="5730736" cy="3444539"/>
          </a:xfrm>
          <a:prstGeom prst="rect">
            <a:avLst/>
          </a:prstGeom>
        </p:spPr>
      </p:pic>
      <p:sp>
        <p:nvSpPr>
          <p:cNvPr id="2" name="Title 1"/>
          <p:cNvSpPr>
            <a:spLocks noGrp="1"/>
          </p:cNvSpPr>
          <p:nvPr>
            <p:ph type="title"/>
          </p:nvPr>
        </p:nvSpPr>
        <p:spPr/>
        <p:txBody>
          <a:bodyPr/>
          <a:lstStyle/>
          <a:p>
            <a:r>
              <a:rPr lang="en-US" dirty="0" smtClean="0"/>
              <a:t>Example</a:t>
            </a:r>
            <a:endParaRPr lang="en-US" dirty="0"/>
          </a:p>
        </p:txBody>
      </p:sp>
      <p:sp>
        <p:nvSpPr>
          <p:cNvPr id="5" name="Rectangle 4"/>
          <p:cNvSpPr/>
          <p:nvPr/>
        </p:nvSpPr>
        <p:spPr>
          <a:xfrm>
            <a:off x="0" y="6396335"/>
            <a:ext cx="12192000" cy="461665"/>
          </a:xfrm>
          <a:prstGeom prst="rect">
            <a:avLst/>
          </a:prstGeom>
        </p:spPr>
        <p:txBody>
          <a:bodyPr wrap="square">
            <a:spAutoFit/>
          </a:bodyPr>
          <a:lstStyle/>
          <a:p>
            <a:r>
              <a:rPr lang="en-US" sz="1200" b="0" i="0" dirty="0" smtClean="0">
                <a:solidFill>
                  <a:srgbClr val="616161"/>
                </a:solidFill>
                <a:effectLst/>
              </a:rPr>
              <a:t>Data from: Briney, K., </a:t>
            </a:r>
            <a:r>
              <a:rPr lang="en-US" sz="1200" b="0" i="0" dirty="0" err="1" smtClean="0">
                <a:solidFill>
                  <a:srgbClr val="616161"/>
                </a:solidFill>
                <a:effectLst/>
              </a:rPr>
              <a:t>Goben</a:t>
            </a:r>
            <a:r>
              <a:rPr lang="en-US" sz="1200" b="0" i="0" dirty="0" smtClean="0">
                <a:solidFill>
                  <a:srgbClr val="616161"/>
                </a:solidFill>
                <a:effectLst/>
              </a:rPr>
              <a:t>, A., &amp; </a:t>
            </a:r>
            <a:r>
              <a:rPr lang="en-US" sz="1200" b="0" i="0" dirty="0" err="1" smtClean="0">
                <a:solidFill>
                  <a:srgbClr val="616161"/>
                </a:solidFill>
                <a:effectLst/>
              </a:rPr>
              <a:t>Zilinski</a:t>
            </a:r>
            <a:r>
              <a:rPr lang="en-US" sz="1200" b="0" i="0" dirty="0" smtClean="0">
                <a:solidFill>
                  <a:srgbClr val="616161"/>
                </a:solidFill>
                <a:effectLst/>
              </a:rPr>
              <a:t>, L. (2015). Do You Have an Institutional Data Policy? A Review of the Current Landscape of Library Data Services and Institutional Data Policies. </a:t>
            </a:r>
            <a:r>
              <a:rPr lang="en-US" sz="1200" b="0" i="1" u="none" strike="noStrike" dirty="0" smtClean="0">
                <a:solidFill>
                  <a:srgbClr val="616161"/>
                </a:solidFill>
                <a:effectLst/>
              </a:rPr>
              <a:t>Journal of Librarianship and Scholarly Communication</a:t>
            </a:r>
            <a:r>
              <a:rPr lang="en-US" sz="1200" b="0" i="0" dirty="0" smtClean="0">
                <a:solidFill>
                  <a:srgbClr val="616161"/>
                </a:solidFill>
                <a:effectLst/>
              </a:rPr>
              <a:t>, </a:t>
            </a:r>
            <a:r>
              <a:rPr lang="en-US" sz="1200" b="0" i="1" u="none" strike="noStrike" dirty="0" smtClean="0">
                <a:solidFill>
                  <a:srgbClr val="616161"/>
                </a:solidFill>
                <a:effectLst/>
              </a:rPr>
              <a:t>3</a:t>
            </a:r>
            <a:r>
              <a:rPr lang="en-US" sz="1200" b="0" i="0" dirty="0" smtClean="0">
                <a:solidFill>
                  <a:srgbClr val="616161"/>
                </a:solidFill>
                <a:effectLst/>
              </a:rPr>
              <a:t>(2), eP1232. DOI: </a:t>
            </a:r>
            <a:r>
              <a:rPr lang="en-US" sz="1200" b="0" i="0" u="none" strike="noStrike" dirty="0" smtClean="0">
                <a:solidFill>
                  <a:srgbClr val="333333"/>
                </a:solidFill>
                <a:effectLst/>
              </a:rPr>
              <a:t>http://doi.org/10.7710/2162-3309.1232</a:t>
            </a:r>
            <a:endParaRPr lang="en-US" sz="1200" dirty="0"/>
          </a:p>
        </p:txBody>
      </p:sp>
    </p:spTree>
    <p:extLst>
      <p:ext uri="{BB962C8B-B14F-4D97-AF65-F5344CB8AC3E}">
        <p14:creationId xmlns:p14="http://schemas.microsoft.com/office/powerpoint/2010/main" val="24027363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260527" y="1825624"/>
            <a:ext cx="5730736" cy="3444539"/>
          </a:xfrm>
          <a:prstGeom prst="rect">
            <a:avLst/>
          </a:prstGeom>
        </p:spPr>
      </p:pic>
      <p:sp>
        <p:nvSpPr>
          <p:cNvPr id="2" name="Title 1"/>
          <p:cNvSpPr>
            <a:spLocks noGrp="1"/>
          </p:cNvSpPr>
          <p:nvPr>
            <p:ph type="title"/>
          </p:nvPr>
        </p:nvSpPr>
        <p:spPr/>
        <p:txBody>
          <a:bodyPr/>
          <a:lstStyle/>
          <a:p>
            <a:r>
              <a:rPr lang="en-US" dirty="0" smtClean="0"/>
              <a:t>Start With Your Message</a:t>
            </a:r>
            <a:endParaRPr lang="en-US" dirty="0"/>
          </a:p>
        </p:txBody>
      </p:sp>
      <p:sp>
        <p:nvSpPr>
          <p:cNvPr id="3" name="Content Placeholder 2"/>
          <p:cNvSpPr>
            <a:spLocks noGrp="1"/>
          </p:cNvSpPr>
          <p:nvPr>
            <p:ph idx="1"/>
          </p:nvPr>
        </p:nvSpPr>
        <p:spPr>
          <a:xfrm>
            <a:off x="838200" y="1825625"/>
            <a:ext cx="4143703" cy="4351338"/>
          </a:xfrm>
        </p:spPr>
        <p:txBody>
          <a:bodyPr/>
          <a:lstStyle/>
          <a:p>
            <a:r>
              <a:rPr lang="en-US" dirty="0" smtClean="0"/>
              <a:t>Write your main message as your title</a:t>
            </a:r>
          </a:p>
          <a:p>
            <a:pPr lvl="1"/>
            <a:r>
              <a:rPr lang="en-US" dirty="0" smtClean="0"/>
              <a:t>A subtitle can add further clarification</a:t>
            </a:r>
          </a:p>
          <a:p>
            <a:endParaRPr lang="en-US" dirty="0"/>
          </a:p>
        </p:txBody>
      </p:sp>
      <p:sp>
        <p:nvSpPr>
          <p:cNvPr id="4" name="Rectangle 3"/>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1</a:t>
            </a:r>
            <a:endParaRPr lang="en-US"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02546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260527" y="1825624"/>
            <a:ext cx="5730736" cy="3444539"/>
          </a:xfrm>
          <a:prstGeom prst="rect">
            <a:avLst/>
          </a:prstGeom>
        </p:spPr>
      </p:pic>
      <p:sp>
        <p:nvSpPr>
          <p:cNvPr id="2" name="Title 1"/>
          <p:cNvSpPr>
            <a:spLocks noGrp="1"/>
          </p:cNvSpPr>
          <p:nvPr>
            <p:ph type="title"/>
          </p:nvPr>
        </p:nvSpPr>
        <p:spPr/>
        <p:txBody>
          <a:bodyPr/>
          <a:lstStyle/>
          <a:p>
            <a:r>
              <a:rPr lang="en-US" dirty="0" smtClean="0"/>
              <a:t>Highlight Only the Important Data</a:t>
            </a:r>
            <a:endParaRPr lang="en-US" dirty="0"/>
          </a:p>
        </p:txBody>
      </p:sp>
      <p:sp>
        <p:nvSpPr>
          <p:cNvPr id="3" name="Content Placeholder 2"/>
          <p:cNvSpPr>
            <a:spLocks noGrp="1"/>
          </p:cNvSpPr>
          <p:nvPr>
            <p:ph idx="1"/>
          </p:nvPr>
        </p:nvSpPr>
        <p:spPr>
          <a:xfrm>
            <a:off x="838200" y="1825625"/>
            <a:ext cx="4880429" cy="4351338"/>
          </a:xfrm>
        </p:spPr>
        <p:txBody>
          <a:bodyPr/>
          <a:lstStyle/>
          <a:p>
            <a:r>
              <a:rPr lang="en-US" dirty="0" smtClean="0"/>
              <a:t>Pick 1-3 things to highlight </a:t>
            </a:r>
            <a:r>
              <a:rPr lang="en-US" b="1" i="1" dirty="0" smtClean="0"/>
              <a:t>or pick a different chart</a:t>
            </a:r>
          </a:p>
          <a:p>
            <a:r>
              <a:rPr lang="en-US" dirty="0" smtClean="0"/>
              <a:t>Remember your message</a:t>
            </a:r>
            <a:endParaRPr lang="en-US" dirty="0"/>
          </a:p>
        </p:txBody>
      </p:sp>
      <p:sp>
        <p:nvSpPr>
          <p:cNvPr id="4" name="Rectangle 3"/>
          <p:cNvSpPr/>
          <p:nvPr/>
        </p:nvSpPr>
        <p:spPr>
          <a:xfrm>
            <a:off x="11492408" y="122762"/>
            <a:ext cx="498855" cy="769441"/>
          </a:xfrm>
          <a:prstGeom prst="rect">
            <a:avLst/>
          </a:prstGeom>
        </p:spPr>
        <p:txBody>
          <a:bodyPr wrap="none">
            <a:spAutoFit/>
          </a:bodyPr>
          <a:lstStyle/>
          <a:p>
            <a:r>
              <a:rPr lang="en-US" sz="4400" dirty="0">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8497673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260527" y="1825624"/>
            <a:ext cx="5730736" cy="3444539"/>
          </a:xfrm>
          <a:prstGeom prst="rect">
            <a:avLst/>
          </a:prstGeom>
        </p:spPr>
      </p:pic>
      <p:sp>
        <p:nvSpPr>
          <p:cNvPr id="2" name="Title 1"/>
          <p:cNvSpPr>
            <a:spLocks noGrp="1"/>
          </p:cNvSpPr>
          <p:nvPr>
            <p:ph type="title"/>
          </p:nvPr>
        </p:nvSpPr>
        <p:spPr/>
        <p:txBody>
          <a:bodyPr/>
          <a:lstStyle/>
          <a:p>
            <a:r>
              <a:rPr lang="en-US" dirty="0" smtClean="0"/>
              <a:t>Pick Good Colors</a:t>
            </a:r>
            <a:endParaRPr lang="en-US" dirty="0"/>
          </a:p>
        </p:txBody>
      </p:sp>
      <p:sp>
        <p:nvSpPr>
          <p:cNvPr id="3" name="Content Placeholder 2"/>
          <p:cNvSpPr>
            <a:spLocks noGrp="1"/>
          </p:cNvSpPr>
          <p:nvPr>
            <p:ph idx="1"/>
          </p:nvPr>
        </p:nvSpPr>
        <p:spPr/>
        <p:txBody>
          <a:bodyPr>
            <a:normAutofit/>
          </a:bodyPr>
          <a:lstStyle/>
          <a:p>
            <a:r>
              <a:rPr lang="en-US" dirty="0" smtClean="0"/>
              <a:t>Use color sparingly/to highlight</a:t>
            </a:r>
          </a:p>
          <a:p>
            <a:pPr lvl="1"/>
            <a:r>
              <a:rPr lang="en-US" dirty="0"/>
              <a:t>Grey is your friend</a:t>
            </a:r>
          </a:p>
          <a:p>
            <a:r>
              <a:rPr lang="en-US" dirty="0" smtClean="0"/>
              <a:t>Related things have related colors</a:t>
            </a:r>
          </a:p>
          <a:p>
            <a:pPr lvl="1"/>
            <a:r>
              <a:rPr lang="en-US" dirty="0" smtClean="0"/>
              <a:t>Be consistent</a:t>
            </a:r>
          </a:p>
          <a:p>
            <a:r>
              <a:rPr lang="en-US" dirty="0" smtClean="0"/>
              <a:t>Avoid</a:t>
            </a:r>
          </a:p>
          <a:p>
            <a:pPr lvl="1"/>
            <a:r>
              <a:rPr lang="en-US" dirty="0" smtClean="0"/>
              <a:t>Pairing red and green (colorblind)</a:t>
            </a:r>
          </a:p>
          <a:p>
            <a:pPr lvl="1"/>
            <a:r>
              <a:rPr lang="en-US" dirty="0" smtClean="0"/>
              <a:t>Pink for women and blue for men</a:t>
            </a:r>
          </a:p>
          <a:p>
            <a:r>
              <a:rPr lang="en-US" dirty="0"/>
              <a:t>C</a:t>
            </a:r>
            <a:r>
              <a:rPr lang="en-US" dirty="0" smtClean="0"/>
              <a:t>heck: print in black and white!!!</a:t>
            </a:r>
            <a:endParaRPr lang="en-US" dirty="0"/>
          </a:p>
        </p:txBody>
      </p:sp>
      <p:sp>
        <p:nvSpPr>
          <p:cNvPr id="4" name="Rectangle 3"/>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3</a:t>
            </a:r>
            <a:endParaRPr lang="en-US"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69457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6260527" y="1825624"/>
            <a:ext cx="5730736" cy="3444539"/>
          </a:xfrm>
          <a:prstGeom prst="rect">
            <a:avLst/>
          </a:prstGeom>
        </p:spPr>
      </p:pic>
      <p:sp>
        <p:nvSpPr>
          <p:cNvPr id="2" name="Title 1"/>
          <p:cNvSpPr>
            <a:spLocks noGrp="1"/>
          </p:cNvSpPr>
          <p:nvPr>
            <p:ph type="title"/>
          </p:nvPr>
        </p:nvSpPr>
        <p:spPr/>
        <p:txBody>
          <a:bodyPr/>
          <a:lstStyle/>
          <a:p>
            <a:r>
              <a:rPr lang="en-US" dirty="0" smtClean="0"/>
              <a:t>Order Matters (But Not How You Think)</a:t>
            </a:r>
            <a:endParaRPr lang="en-US" dirty="0"/>
          </a:p>
        </p:txBody>
      </p:sp>
      <p:sp>
        <p:nvSpPr>
          <p:cNvPr id="10" name="Rectangle 9"/>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4</a:t>
            </a:r>
            <a:endParaRPr lang="en-US" sz="4400" dirty="0">
              <a:latin typeface="Arial" panose="020B0604020202020204" pitchFamily="34" charset="0"/>
              <a:cs typeface="Arial" panose="020B0604020202020204" pitchFamily="34" charset="0"/>
            </a:endParaRPr>
          </a:p>
        </p:txBody>
      </p:sp>
      <p:sp>
        <p:nvSpPr>
          <p:cNvPr id="11" name="Content Placeholder 10"/>
          <p:cNvSpPr>
            <a:spLocks noGrp="1"/>
          </p:cNvSpPr>
          <p:nvPr>
            <p:ph idx="1"/>
          </p:nvPr>
        </p:nvSpPr>
        <p:spPr>
          <a:xfrm>
            <a:off x="838200" y="1825625"/>
            <a:ext cx="5089634" cy="4351338"/>
          </a:xfrm>
        </p:spPr>
        <p:txBody>
          <a:bodyPr/>
          <a:lstStyle/>
          <a:p>
            <a:r>
              <a:rPr lang="en-US" dirty="0" smtClean="0"/>
              <a:t>Others don’t care about original order</a:t>
            </a:r>
          </a:p>
          <a:p>
            <a:r>
              <a:rPr lang="en-US" dirty="0" smtClean="0"/>
              <a:t>Sort order visually</a:t>
            </a:r>
          </a:p>
          <a:p>
            <a:pPr lvl="1"/>
            <a:r>
              <a:rPr lang="en-US" dirty="0" smtClean="0"/>
              <a:t>Caveats for time data, etc.</a:t>
            </a:r>
          </a:p>
          <a:p>
            <a:endParaRPr lang="en-US" dirty="0"/>
          </a:p>
        </p:txBody>
      </p:sp>
    </p:spTree>
    <p:extLst>
      <p:ext uri="{BB962C8B-B14F-4D97-AF65-F5344CB8AC3E}">
        <p14:creationId xmlns:p14="http://schemas.microsoft.com/office/powerpoint/2010/main" val="10687240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260527" y="1825625"/>
            <a:ext cx="5730736" cy="3444539"/>
          </a:xfrm>
          <a:prstGeom prst="rect">
            <a:avLst/>
          </a:prstGeom>
        </p:spPr>
      </p:pic>
      <p:sp>
        <p:nvSpPr>
          <p:cNvPr id="2" name="Title 1"/>
          <p:cNvSpPr>
            <a:spLocks noGrp="1"/>
          </p:cNvSpPr>
          <p:nvPr>
            <p:ph type="title"/>
          </p:nvPr>
        </p:nvSpPr>
        <p:spPr/>
        <p:txBody>
          <a:bodyPr/>
          <a:lstStyle/>
          <a:p>
            <a:r>
              <a:rPr lang="en-US" dirty="0" smtClean="0"/>
              <a:t>Eliminate Junk</a:t>
            </a:r>
            <a:endParaRPr lang="en-US" dirty="0"/>
          </a:p>
        </p:txBody>
      </p:sp>
      <p:sp>
        <p:nvSpPr>
          <p:cNvPr id="3" name="Content Placeholder 2"/>
          <p:cNvSpPr>
            <a:spLocks noGrp="1"/>
          </p:cNvSpPr>
          <p:nvPr>
            <p:ph idx="1"/>
          </p:nvPr>
        </p:nvSpPr>
        <p:spPr>
          <a:xfrm>
            <a:off x="838200" y="1825625"/>
            <a:ext cx="5231524" cy="4351338"/>
          </a:xfrm>
        </p:spPr>
        <p:txBody>
          <a:bodyPr/>
          <a:lstStyle/>
          <a:p>
            <a:r>
              <a:rPr lang="en-US" dirty="0" smtClean="0"/>
              <a:t>Delete legends</a:t>
            </a:r>
          </a:p>
          <a:p>
            <a:r>
              <a:rPr lang="en-US" dirty="0" smtClean="0"/>
              <a:t>Remove axis lines</a:t>
            </a:r>
          </a:p>
          <a:p>
            <a:r>
              <a:rPr lang="en-US" dirty="0" smtClean="0"/>
              <a:t>Remove or trim axis numbers</a:t>
            </a:r>
          </a:p>
          <a:p>
            <a:r>
              <a:rPr lang="en-US" dirty="0" smtClean="0"/>
              <a:t>Condense data categories</a:t>
            </a:r>
          </a:p>
          <a:p>
            <a:pPr lvl="1"/>
            <a:r>
              <a:rPr lang="en-US" dirty="0" err="1" smtClean="0"/>
              <a:t>Eg</a:t>
            </a:r>
            <a:r>
              <a:rPr lang="en-US" dirty="0" smtClean="0"/>
              <a:t>. Positive and negative responses instead of 5-value Likert scale</a:t>
            </a:r>
            <a:endParaRPr lang="en-US" dirty="0"/>
          </a:p>
          <a:p>
            <a:endParaRPr lang="en-US" dirty="0"/>
          </a:p>
        </p:txBody>
      </p:sp>
      <p:sp>
        <p:nvSpPr>
          <p:cNvPr id="4" name="Rectangle 3"/>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5</a:t>
            </a:r>
            <a:endParaRPr lang="en-US"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9909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Chose the Right Chart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34174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260527" y="1825625"/>
            <a:ext cx="5730736" cy="3444539"/>
          </a:xfrm>
          <a:prstGeom prst="rect">
            <a:avLst/>
          </a:prstGeom>
        </p:spPr>
      </p:pic>
      <p:sp>
        <p:nvSpPr>
          <p:cNvPr id="2" name="Title 1"/>
          <p:cNvSpPr>
            <a:spLocks noGrp="1"/>
          </p:cNvSpPr>
          <p:nvPr>
            <p:ph type="title"/>
          </p:nvPr>
        </p:nvSpPr>
        <p:spPr/>
        <p:txBody>
          <a:bodyPr/>
          <a:lstStyle/>
          <a:p>
            <a:r>
              <a:rPr lang="en-US" dirty="0" smtClean="0"/>
              <a:t>Add Strategic Labels</a:t>
            </a:r>
            <a:endParaRPr lang="en-US" dirty="0"/>
          </a:p>
        </p:txBody>
      </p:sp>
      <p:sp>
        <p:nvSpPr>
          <p:cNvPr id="3" name="Content Placeholder 2"/>
          <p:cNvSpPr>
            <a:spLocks noGrp="1"/>
          </p:cNvSpPr>
          <p:nvPr>
            <p:ph idx="1"/>
          </p:nvPr>
        </p:nvSpPr>
        <p:spPr>
          <a:xfrm>
            <a:off x="838200" y="1825625"/>
            <a:ext cx="4655767" cy="4351338"/>
          </a:xfrm>
        </p:spPr>
        <p:txBody>
          <a:bodyPr/>
          <a:lstStyle/>
          <a:p>
            <a:r>
              <a:rPr lang="en-US" dirty="0" smtClean="0"/>
              <a:t>Legend</a:t>
            </a:r>
          </a:p>
          <a:p>
            <a:pPr lvl="1"/>
            <a:r>
              <a:rPr lang="en-US" dirty="0" smtClean="0"/>
              <a:t>Put series name right next to the data on the plot</a:t>
            </a:r>
          </a:p>
          <a:p>
            <a:r>
              <a:rPr lang="en-US" dirty="0" smtClean="0"/>
              <a:t>Axis numbers</a:t>
            </a:r>
          </a:p>
          <a:p>
            <a:pPr lvl="1"/>
            <a:r>
              <a:rPr lang="en-US" dirty="0" smtClean="0"/>
              <a:t>Label data directly</a:t>
            </a:r>
          </a:p>
          <a:p>
            <a:endParaRPr lang="en-US" dirty="0"/>
          </a:p>
        </p:txBody>
      </p:sp>
      <p:sp>
        <p:nvSpPr>
          <p:cNvPr id="4" name="Rectangle 3"/>
          <p:cNvSpPr/>
          <p:nvPr/>
        </p:nvSpPr>
        <p:spPr>
          <a:xfrm>
            <a:off x="11492408" y="122762"/>
            <a:ext cx="498855" cy="769441"/>
          </a:xfrm>
          <a:prstGeom prst="rect">
            <a:avLst/>
          </a:prstGeom>
        </p:spPr>
        <p:txBody>
          <a:bodyPr wrap="none">
            <a:spAutoFit/>
          </a:bodyPr>
          <a:lstStyle/>
          <a:p>
            <a:r>
              <a:rPr lang="en-US" sz="4400" dirty="0" smtClean="0">
                <a:latin typeface="Arial" panose="020B0604020202020204" pitchFamily="34" charset="0"/>
                <a:cs typeface="Arial" panose="020B0604020202020204" pitchFamily="34" charset="0"/>
              </a:rPr>
              <a:t>6</a:t>
            </a:r>
            <a:endParaRPr lang="en-US"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65418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60394" y="1825623"/>
            <a:ext cx="5730736" cy="3444539"/>
          </a:xfrm>
          <a:prstGeom prst="rect">
            <a:avLst/>
          </a:prstGeom>
        </p:spPr>
      </p:pic>
      <p:pic>
        <p:nvPicPr>
          <p:cNvPr id="5" name="Picture 4"/>
          <p:cNvPicPr>
            <a:picLocks noChangeAspect="1"/>
          </p:cNvPicPr>
          <p:nvPr/>
        </p:nvPicPr>
        <p:blipFill>
          <a:blip r:embed="rId4"/>
          <a:stretch>
            <a:fillRect/>
          </a:stretch>
        </p:blipFill>
        <p:spPr>
          <a:xfrm>
            <a:off x="6260527" y="1825624"/>
            <a:ext cx="5730736" cy="3444539"/>
          </a:xfrm>
          <a:prstGeom prst="rect">
            <a:avLst/>
          </a:prstGeom>
        </p:spPr>
      </p:pic>
      <p:sp>
        <p:nvSpPr>
          <p:cNvPr id="2" name="Title 1"/>
          <p:cNvSpPr>
            <a:spLocks noGrp="1"/>
          </p:cNvSpPr>
          <p:nvPr>
            <p:ph type="title"/>
          </p:nvPr>
        </p:nvSpPr>
        <p:spPr/>
        <p:txBody>
          <a:bodyPr/>
          <a:lstStyle/>
          <a:p>
            <a:r>
              <a:rPr lang="en-US" dirty="0" smtClean="0"/>
              <a:t>Example</a:t>
            </a:r>
            <a:endParaRPr lang="en-US" dirty="0"/>
          </a:p>
        </p:txBody>
      </p:sp>
    </p:spTree>
    <p:extLst>
      <p:ext uri="{BB962C8B-B14F-4D97-AF65-F5344CB8AC3E}">
        <p14:creationId xmlns:p14="http://schemas.microsoft.com/office/powerpoint/2010/main" val="41068531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Strategies for Chart Improvement</a:t>
            </a: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Start with your message</a:t>
            </a:r>
          </a:p>
          <a:p>
            <a:pPr marL="514350" indent="-514350">
              <a:buFont typeface="+mj-lt"/>
              <a:buAutoNum type="arabicPeriod"/>
            </a:pPr>
            <a:r>
              <a:rPr lang="en-US" dirty="0" smtClean="0"/>
              <a:t>Highlight only the important data</a:t>
            </a:r>
          </a:p>
          <a:p>
            <a:pPr marL="514350" indent="-514350">
              <a:buFont typeface="+mj-lt"/>
              <a:buAutoNum type="arabicPeriod"/>
            </a:pPr>
            <a:r>
              <a:rPr lang="en-US" dirty="0" smtClean="0"/>
              <a:t>Pick good colors</a:t>
            </a:r>
          </a:p>
          <a:p>
            <a:pPr marL="514350" indent="-514350">
              <a:buFont typeface="+mj-lt"/>
              <a:buAutoNum type="arabicPeriod"/>
            </a:pPr>
            <a:r>
              <a:rPr lang="en-US" dirty="0" smtClean="0"/>
              <a:t>Order matters (but not how you think)</a:t>
            </a:r>
          </a:p>
          <a:p>
            <a:pPr marL="514350" indent="-514350">
              <a:buFont typeface="+mj-lt"/>
              <a:buAutoNum type="arabicPeriod"/>
            </a:pPr>
            <a:r>
              <a:rPr lang="en-US" dirty="0" smtClean="0"/>
              <a:t>Eliminate junk</a:t>
            </a:r>
          </a:p>
          <a:p>
            <a:pPr marL="514350" indent="-514350">
              <a:buFont typeface="+mj-lt"/>
              <a:buAutoNum type="arabicPeriod"/>
            </a:pPr>
            <a:r>
              <a:rPr lang="en-US" dirty="0" smtClean="0"/>
              <a:t>Add strategic labels</a:t>
            </a:r>
            <a:endParaRPr lang="en-US" dirty="0"/>
          </a:p>
          <a:p>
            <a:pPr marL="514350" indent="-514350">
              <a:buFont typeface="+mj-lt"/>
              <a:buAutoNum type="arabicPeriod"/>
            </a:pPr>
            <a:endParaRPr lang="en-US" dirty="0" smtClean="0"/>
          </a:p>
          <a:p>
            <a:pPr marL="514350" indent="-514350">
              <a:buFont typeface="+mj-lt"/>
              <a:buAutoNum type="arabicPeriod"/>
            </a:pPr>
            <a:endParaRPr lang="en-US" dirty="0"/>
          </a:p>
        </p:txBody>
      </p:sp>
    </p:spTree>
    <p:extLst>
      <p:ext uri="{BB962C8B-B14F-4D97-AF65-F5344CB8AC3E}">
        <p14:creationId xmlns:p14="http://schemas.microsoft.com/office/powerpoint/2010/main" val="37974865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Activity 2</a:t>
            </a:r>
            <a:endParaRPr lang="en-US" dirty="0"/>
          </a:p>
        </p:txBody>
      </p:sp>
      <p:pic>
        <p:nvPicPr>
          <p:cNvPr id="9" name="Content Placeholder 8"/>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350572" y="0"/>
            <a:ext cx="3490854" cy="6502928"/>
          </a:xfrm>
        </p:spPr>
      </p:pic>
      <p:sp>
        <p:nvSpPr>
          <p:cNvPr id="10" name="Rectangle 9"/>
          <p:cNvSpPr/>
          <p:nvPr/>
        </p:nvSpPr>
        <p:spPr>
          <a:xfrm>
            <a:off x="-1" y="6488668"/>
            <a:ext cx="12192000" cy="369332"/>
          </a:xfrm>
          <a:prstGeom prst="rect">
            <a:avLst/>
          </a:prstGeom>
        </p:spPr>
        <p:txBody>
          <a:bodyPr wrap="square">
            <a:spAutoFit/>
          </a:bodyPr>
          <a:lstStyle/>
          <a:p>
            <a:r>
              <a:rPr lang="en-US" dirty="0" smtClean="0">
                <a:effectLst/>
                <a:latin typeface="Calibri" panose="020F0502020204030204" pitchFamily="34" charset="0"/>
                <a:ea typeface="Calibri" panose="020F0502020204030204" pitchFamily="34" charset="0"/>
                <a:cs typeface="Times New Roman" panose="02020603050405020304" pitchFamily="18" charset="0"/>
              </a:rPr>
              <a:t>Source: http://viz.wtf/post/150780948819/maths-enrolments-drop-to-lowest-rate-in-50-years</a:t>
            </a:r>
            <a:endParaRPr lang="en-US" dirty="0"/>
          </a:p>
        </p:txBody>
      </p:sp>
    </p:spTree>
    <p:extLst>
      <p:ext uri="{BB962C8B-B14F-4D97-AF65-F5344CB8AC3E}">
        <p14:creationId xmlns:p14="http://schemas.microsoft.com/office/powerpoint/2010/main" val="11138119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35222518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normAutofit/>
          </a:bodyPr>
          <a:lstStyle/>
          <a:p>
            <a:r>
              <a:rPr lang="en-US" b="0" i="0" dirty="0" smtClean="0">
                <a:solidFill>
                  <a:srgbClr val="000000"/>
                </a:solidFill>
                <a:effectLst/>
                <a:ea typeface="Arial Unicode MS" panose="020B0604020202020204" pitchFamily="34" charset="-128"/>
              </a:rPr>
              <a:t>Evergreen, S. D. H. (2017). </a:t>
            </a:r>
            <a:r>
              <a:rPr lang="en-US" b="0" i="1" dirty="0" smtClean="0">
                <a:solidFill>
                  <a:srgbClr val="000000"/>
                </a:solidFill>
                <a:effectLst/>
                <a:ea typeface="Arial Unicode MS" panose="020B0604020202020204" pitchFamily="34" charset="-128"/>
              </a:rPr>
              <a:t>Effective data visualization: The right chart for the right data</a:t>
            </a:r>
            <a:r>
              <a:rPr lang="en-US" b="0" i="0" dirty="0" smtClean="0">
                <a:solidFill>
                  <a:srgbClr val="000000"/>
                </a:solidFill>
                <a:effectLst/>
                <a:ea typeface="Arial Unicode MS" panose="020B0604020202020204" pitchFamily="34" charset="-128"/>
              </a:rPr>
              <a:t>.</a:t>
            </a:r>
          </a:p>
          <a:p>
            <a:r>
              <a:rPr lang="en-US" dirty="0" err="1"/>
              <a:t>Tufte</a:t>
            </a:r>
            <a:r>
              <a:rPr lang="en-US" dirty="0"/>
              <a:t>, E. R. (1985). </a:t>
            </a:r>
            <a:r>
              <a:rPr lang="en-US" i="1" dirty="0"/>
              <a:t>The visual display of quantitative information</a:t>
            </a:r>
            <a:r>
              <a:rPr lang="en-US" dirty="0"/>
              <a:t>. Cheshire, Conn: Graphics Press.</a:t>
            </a:r>
          </a:p>
          <a:p>
            <a:r>
              <a:rPr lang="en-US" dirty="0" smtClean="0"/>
              <a:t>Real Chart Rules to Follow: http</a:t>
            </a:r>
            <a:r>
              <a:rPr lang="en-US" dirty="0"/>
              <a:t>://bit.ly/1MhsGNv</a:t>
            </a:r>
          </a:p>
          <a:p>
            <a:r>
              <a:rPr lang="en-US" dirty="0" smtClean="0"/>
              <a:t>Ten Simple Rules for Better Figures: http</a:t>
            </a:r>
            <a:r>
              <a:rPr lang="en-US" dirty="0"/>
              <a:t>://</a:t>
            </a:r>
            <a:r>
              <a:rPr lang="en-US" dirty="0" smtClean="0"/>
              <a:t>bit.ly/1cH1Pfh</a:t>
            </a:r>
          </a:p>
          <a:p>
            <a:r>
              <a:rPr lang="en-US" dirty="0" smtClean="0"/>
              <a:t>When Pie Charts are Okay (Seriously): http</a:t>
            </a:r>
            <a:r>
              <a:rPr lang="en-US" dirty="0"/>
              <a:t>://annkemery.com/pie-chart-guidelines/</a:t>
            </a:r>
            <a:endParaRPr lang="en-US" dirty="0" smtClean="0"/>
          </a:p>
        </p:txBody>
      </p:sp>
    </p:spTree>
    <p:extLst>
      <p:ext uri="{BB962C8B-B14F-4D97-AF65-F5344CB8AC3E}">
        <p14:creationId xmlns:p14="http://schemas.microsoft.com/office/powerpoint/2010/main" val="32725158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Inspiration</a:t>
            </a:r>
            <a:endParaRPr lang="en-US" dirty="0"/>
          </a:p>
        </p:txBody>
      </p:sp>
      <p:sp>
        <p:nvSpPr>
          <p:cNvPr id="3" name="Content Placeholder 2"/>
          <p:cNvSpPr>
            <a:spLocks noGrp="1"/>
          </p:cNvSpPr>
          <p:nvPr>
            <p:ph idx="1"/>
          </p:nvPr>
        </p:nvSpPr>
        <p:spPr/>
        <p:txBody>
          <a:bodyPr/>
          <a:lstStyle/>
          <a:p>
            <a:r>
              <a:rPr lang="en-US" dirty="0" smtClean="0"/>
              <a:t>Good: http://flowingdata.com/ </a:t>
            </a:r>
          </a:p>
          <a:p>
            <a:r>
              <a:rPr lang="en-US" dirty="0" smtClean="0"/>
              <a:t>Bad: http://viz.wtf/</a:t>
            </a:r>
          </a:p>
          <a:p>
            <a:r>
              <a:rPr lang="en-US" dirty="0"/>
              <a:t>Bad: http://</a:t>
            </a:r>
            <a:r>
              <a:rPr lang="en-US" dirty="0" smtClean="0"/>
              <a:t>www.businessinsider.com/the-27-worst-charts-of-all-time-2013-6 </a:t>
            </a:r>
            <a:endParaRPr lang="en-US" dirty="0"/>
          </a:p>
          <a:p>
            <a:endParaRPr lang="en-US" dirty="0" smtClean="0"/>
          </a:p>
          <a:p>
            <a:endParaRPr lang="en-US" dirty="0"/>
          </a:p>
        </p:txBody>
      </p:sp>
    </p:spTree>
    <p:extLst>
      <p:ext uri="{BB962C8B-B14F-4D97-AF65-F5344CB8AC3E}">
        <p14:creationId xmlns:p14="http://schemas.microsoft.com/office/powerpoint/2010/main" val="30319066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Attribution</a:t>
            </a:r>
            <a:endParaRPr lang="en-US" dirty="0"/>
          </a:p>
        </p:txBody>
      </p:sp>
      <p:sp>
        <p:nvSpPr>
          <p:cNvPr id="3" name="Content Placeholder 2"/>
          <p:cNvSpPr>
            <a:spLocks noGrp="1"/>
          </p:cNvSpPr>
          <p:nvPr>
            <p:ph idx="1"/>
          </p:nvPr>
        </p:nvSpPr>
        <p:spPr/>
        <p:txBody>
          <a:bodyPr/>
          <a:lstStyle/>
          <a:p>
            <a:r>
              <a:rPr lang="en-US" dirty="0" smtClean="0"/>
              <a:t>Content is available under a CC BY attribution license</a:t>
            </a:r>
          </a:p>
          <a:p>
            <a:r>
              <a:rPr lang="en-US" dirty="0" smtClean="0"/>
              <a:t>Please attribute to Kristin Briney, UW-Milwaukee</a:t>
            </a:r>
          </a:p>
          <a:p>
            <a:endParaRPr lang="en-US" dirty="0"/>
          </a:p>
          <a:p>
            <a:endParaRPr lang="en-US" dirty="0" smtClean="0"/>
          </a:p>
          <a:p>
            <a:endParaRPr lang="en-US" dirty="0"/>
          </a:p>
          <a:p>
            <a:endParaRPr lang="en-US" dirty="0" smtClean="0"/>
          </a:p>
          <a:p>
            <a:endParaRPr lang="en-US" dirty="0" smtClean="0"/>
          </a:p>
          <a:p>
            <a:r>
              <a:rPr lang="en-US" dirty="0" smtClean="0"/>
              <a:t>Questions? Let me know at briney@uwm.edu</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1551" y="2851422"/>
            <a:ext cx="1227411" cy="429442"/>
          </a:xfrm>
          <a:prstGeom prst="rect">
            <a:avLst/>
          </a:prstGeom>
        </p:spPr>
      </p:pic>
    </p:spTree>
    <p:extLst>
      <p:ext uri="{BB962C8B-B14F-4D97-AF65-F5344CB8AC3E}">
        <p14:creationId xmlns:p14="http://schemas.microsoft.com/office/powerpoint/2010/main" val="4100242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ular Callout 3"/>
          <p:cNvSpPr/>
          <p:nvPr/>
        </p:nvSpPr>
        <p:spPr>
          <a:xfrm>
            <a:off x="2250831" y="1354016"/>
            <a:ext cx="7578970" cy="3956538"/>
          </a:xfrm>
          <a:prstGeom prst="wedgeRectCallout">
            <a:avLst>
              <a:gd name="adj1" fmla="val -40091"/>
              <a:gd name="adj2" fmla="val 70056"/>
            </a:avLst>
          </a:prstGeom>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5" name="TextBox 4"/>
          <p:cNvSpPr txBox="1"/>
          <p:nvPr/>
        </p:nvSpPr>
        <p:spPr>
          <a:xfrm>
            <a:off x="2971801" y="2362789"/>
            <a:ext cx="6137030" cy="1938992"/>
          </a:xfrm>
          <a:prstGeom prst="rect">
            <a:avLst/>
          </a:prstGeom>
          <a:noFill/>
        </p:spPr>
        <p:txBody>
          <a:bodyPr wrap="square" rtlCol="0">
            <a:spAutoFit/>
          </a:bodyPr>
          <a:lstStyle/>
          <a:p>
            <a:pPr algn="ctr"/>
            <a:r>
              <a:rPr lang="en-US" sz="6000" dirty="0" smtClean="0">
                <a:latin typeface="Arial" panose="020B0604020202020204" pitchFamily="34" charset="0"/>
                <a:cs typeface="Arial" panose="020B0604020202020204" pitchFamily="34" charset="0"/>
              </a:rPr>
              <a:t>What is your message?</a:t>
            </a:r>
            <a:endParaRPr lang="en-US" sz="6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75599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Same Data</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Different Charts</a:t>
            </a:r>
            <a:endParaRPr lang="en-US"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334000" y="0"/>
            <a:ext cx="6858000" cy="6858000"/>
          </a:xfrm>
        </p:spPr>
      </p:pic>
      <p:sp>
        <p:nvSpPr>
          <p:cNvPr id="5" name="Rectangle 4"/>
          <p:cNvSpPr/>
          <p:nvPr/>
        </p:nvSpPr>
        <p:spPr>
          <a:xfrm>
            <a:off x="0" y="6488668"/>
            <a:ext cx="7397262" cy="369332"/>
          </a:xfrm>
          <a:prstGeom prst="rect">
            <a:avLst/>
          </a:prstGeom>
        </p:spPr>
        <p:txBody>
          <a:bodyPr wrap="square">
            <a:spAutoFit/>
          </a:bodyPr>
          <a:lstStyle/>
          <a:p>
            <a:r>
              <a:rPr lang="en-US" dirty="0" smtClean="0"/>
              <a:t>http://flowingdata.com/2017/01/24/one-dataset-visualized-25-ways/</a:t>
            </a:r>
            <a:endParaRPr lang="en-US" dirty="0"/>
          </a:p>
        </p:txBody>
      </p:sp>
    </p:spTree>
    <p:extLst>
      <p:ext uri="{BB962C8B-B14F-4D97-AF65-F5344CB8AC3E}">
        <p14:creationId xmlns:p14="http://schemas.microsoft.com/office/powerpoint/2010/main" val="534318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Same Data</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Different Charts</a:t>
            </a:r>
            <a:endParaRPr lang="en-US"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824046" y="0"/>
            <a:ext cx="6858000" cy="6858000"/>
          </a:xfrm>
        </p:spPr>
      </p:pic>
      <p:sp>
        <p:nvSpPr>
          <p:cNvPr id="6" name="Rectangle 5"/>
          <p:cNvSpPr/>
          <p:nvPr/>
        </p:nvSpPr>
        <p:spPr>
          <a:xfrm>
            <a:off x="0" y="6488668"/>
            <a:ext cx="7397262" cy="369332"/>
          </a:xfrm>
          <a:prstGeom prst="rect">
            <a:avLst/>
          </a:prstGeom>
        </p:spPr>
        <p:txBody>
          <a:bodyPr wrap="square">
            <a:spAutoFit/>
          </a:bodyPr>
          <a:lstStyle/>
          <a:p>
            <a:r>
              <a:rPr lang="en-US" dirty="0" smtClean="0"/>
              <a:t>http://flowingdata.com/2017/01/24/one-dataset-visualized-25-ways/</a:t>
            </a:r>
            <a:endParaRPr lang="en-US" dirty="0"/>
          </a:p>
        </p:txBody>
      </p:sp>
    </p:spTree>
    <p:extLst>
      <p:ext uri="{BB962C8B-B14F-4D97-AF65-F5344CB8AC3E}">
        <p14:creationId xmlns:p14="http://schemas.microsoft.com/office/powerpoint/2010/main" val="1871085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Same Data</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Different Charts</a:t>
            </a:r>
            <a:endParaRPr lang="en-US" dirty="0">
              <a:latin typeface="Arial" panose="020B0604020202020204" pitchFamily="34" charset="0"/>
              <a:cs typeface="Arial" panose="020B0604020202020204" pitchFamily="34" charset="0"/>
            </a:endParaRPr>
          </a:p>
        </p:txBody>
      </p:sp>
      <p:sp>
        <p:nvSpPr>
          <p:cNvPr id="6" name="Rectangle 5"/>
          <p:cNvSpPr/>
          <p:nvPr/>
        </p:nvSpPr>
        <p:spPr>
          <a:xfrm>
            <a:off x="0" y="6488668"/>
            <a:ext cx="7397262" cy="369332"/>
          </a:xfrm>
          <a:prstGeom prst="rect">
            <a:avLst/>
          </a:prstGeom>
        </p:spPr>
        <p:txBody>
          <a:bodyPr wrap="square">
            <a:spAutoFit/>
          </a:bodyPr>
          <a:lstStyle/>
          <a:p>
            <a:r>
              <a:rPr lang="en-US" dirty="0" smtClean="0"/>
              <a:t>http://flowingdata.com/2017/01/24/one-dataset-visualized-25-ways/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6766" y="0"/>
            <a:ext cx="4077034" cy="6858000"/>
          </a:xfrm>
          <a:prstGeom prst="rect">
            <a:avLst/>
          </a:prstGeom>
        </p:spPr>
      </p:pic>
    </p:spTree>
    <p:extLst>
      <p:ext uri="{BB962C8B-B14F-4D97-AF65-F5344CB8AC3E}">
        <p14:creationId xmlns:p14="http://schemas.microsoft.com/office/powerpoint/2010/main" val="1742040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Same Data</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Different Charts</a:t>
            </a:r>
            <a:endParaRPr lang="en-US"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8525" y="0"/>
            <a:ext cx="5615275" cy="6858000"/>
          </a:xfrm>
          <a:prstGeom prst="rect">
            <a:avLst/>
          </a:prstGeom>
        </p:spPr>
      </p:pic>
      <p:sp>
        <p:nvSpPr>
          <p:cNvPr id="6" name="Rectangle 5"/>
          <p:cNvSpPr/>
          <p:nvPr/>
        </p:nvSpPr>
        <p:spPr>
          <a:xfrm>
            <a:off x="0" y="6488668"/>
            <a:ext cx="7397262" cy="369332"/>
          </a:xfrm>
          <a:prstGeom prst="rect">
            <a:avLst/>
          </a:prstGeom>
        </p:spPr>
        <p:txBody>
          <a:bodyPr wrap="square">
            <a:spAutoFit/>
          </a:bodyPr>
          <a:lstStyle/>
          <a:p>
            <a:r>
              <a:rPr lang="en-US" dirty="0" smtClean="0"/>
              <a:t>http://flowingdata.com/2017/01/24/one-dataset-visualized-25-ways/</a:t>
            </a:r>
            <a:endParaRPr lang="en-US" dirty="0"/>
          </a:p>
        </p:txBody>
      </p:sp>
    </p:spTree>
    <p:extLst>
      <p:ext uri="{BB962C8B-B14F-4D97-AF65-F5344CB8AC3E}">
        <p14:creationId xmlns:p14="http://schemas.microsoft.com/office/powerpoint/2010/main" val="244527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10989</TotalTime>
  <Words>1568</Words>
  <Application>Microsoft Office PowerPoint</Application>
  <PresentationFormat>Widescreen</PresentationFormat>
  <Paragraphs>266</Paragraphs>
  <Slides>47</Slides>
  <Notes>47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 Unicode MS</vt:lpstr>
      <vt:lpstr>Arial</vt:lpstr>
      <vt:lpstr>Calibri</vt:lpstr>
      <vt:lpstr>Times New Roman</vt:lpstr>
      <vt:lpstr>Wingdings</vt:lpstr>
      <vt:lpstr>Office Theme</vt:lpstr>
      <vt:lpstr>Make Better Charts </vt:lpstr>
      <vt:lpstr>PowerPoint Presentation</vt:lpstr>
      <vt:lpstr>Learning Outcomes</vt:lpstr>
      <vt:lpstr>Chose the Right Chart</vt:lpstr>
      <vt:lpstr>PowerPoint Presentation</vt:lpstr>
      <vt:lpstr>Same Data Different Charts</vt:lpstr>
      <vt:lpstr>Same Data Different Charts</vt:lpstr>
      <vt:lpstr>Same Data Different Charts</vt:lpstr>
      <vt:lpstr>Same Data Different Charts</vt:lpstr>
      <vt:lpstr>Same Data Different Charts</vt:lpstr>
      <vt:lpstr>PowerPoint Presentation</vt:lpstr>
      <vt:lpstr>PowerPoint Presentation</vt:lpstr>
      <vt:lpstr>Let’s Break it Down by Your Type of Data</vt:lpstr>
      <vt:lpstr>Research Says The Best Charts Are…</vt:lpstr>
      <vt:lpstr>Choose Your Chart</vt:lpstr>
      <vt:lpstr>Non-Standard Charts</vt:lpstr>
      <vt:lpstr>Introducing…</vt:lpstr>
      <vt:lpstr>Big Number</vt:lpstr>
      <vt:lpstr>Icon Array</vt:lpstr>
      <vt:lpstr>Slope Graph</vt:lpstr>
      <vt:lpstr>Back-to-Back Bar Chart</vt:lpstr>
      <vt:lpstr>Dot Plot</vt:lpstr>
      <vt:lpstr>Small Multiples</vt:lpstr>
      <vt:lpstr>Bar Chart with Benchmark Line</vt:lpstr>
      <vt:lpstr>Combo Chart</vt:lpstr>
      <vt:lpstr>Histogram</vt:lpstr>
      <vt:lpstr>Activity 1</vt:lpstr>
      <vt:lpstr>Improving Your Charts</vt:lpstr>
      <vt:lpstr>Rule 1: Don’t Distort Data!</vt:lpstr>
      <vt:lpstr>Rule 1: Don’t Distort Data!</vt:lpstr>
      <vt:lpstr>Rule 1: Don’t Distort Data!</vt:lpstr>
      <vt:lpstr>Rule 1: Don’t Distort Data!</vt:lpstr>
      <vt:lpstr>Strategies for Chart Improvement</vt:lpstr>
      <vt:lpstr>Example</vt:lpstr>
      <vt:lpstr>Start With Your Message</vt:lpstr>
      <vt:lpstr>Highlight Only the Important Data</vt:lpstr>
      <vt:lpstr>Pick Good Colors</vt:lpstr>
      <vt:lpstr>Order Matters (But Not How You Think)</vt:lpstr>
      <vt:lpstr>Eliminate Junk</vt:lpstr>
      <vt:lpstr>Add Strategic Labels</vt:lpstr>
      <vt:lpstr>Example</vt:lpstr>
      <vt:lpstr>Strategies for Chart Improvement</vt:lpstr>
      <vt:lpstr>Activity 2</vt:lpstr>
      <vt:lpstr>Questions?</vt:lpstr>
      <vt:lpstr>Resources</vt:lpstr>
      <vt:lpstr>Inspiration</vt:lpstr>
      <vt:lpstr>Attribution</vt:lpstr>
    </vt:vector>
  </TitlesOfParts>
  <Company>UW - Milwaukee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Kristin Briney</dc:creator>
  <cp:lastModifiedBy>Kristin Briney</cp:lastModifiedBy>
  <cp:revision>144</cp:revision>
  <cp:lastPrinted>2017-03-16T16:14:56Z</cp:lastPrinted>
  <dcterms:created xsi:type="dcterms:W3CDTF">2017-01-25T18:58:25Z</dcterms:created>
  <dcterms:modified xsi:type="dcterms:W3CDTF">2017-03-16T17:45:46Z</dcterms:modified>
</cp:coreProperties>
</file>