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Lst>
  <p:sldSz cx="42062400" cy="38404800"/>
  <p:notesSz cx="6858000" cy="9144000"/>
  <p:defaultTextStyle>
    <a:defPPr>
      <a:defRPr lang="en-US"/>
    </a:defPPr>
    <a:lvl1pPr marL="0" algn="l" defTabSz="3862232" rtl="0" eaLnBrk="1" latinLnBrk="0" hangingPunct="1">
      <a:defRPr sz="7603" kern="1200">
        <a:solidFill>
          <a:schemeClr val="tx1"/>
        </a:solidFill>
        <a:latin typeface="+mn-lt"/>
        <a:ea typeface="+mn-ea"/>
        <a:cs typeface="+mn-cs"/>
      </a:defRPr>
    </a:lvl1pPr>
    <a:lvl2pPr marL="1931116" algn="l" defTabSz="3862232" rtl="0" eaLnBrk="1" latinLnBrk="0" hangingPunct="1">
      <a:defRPr sz="7603" kern="1200">
        <a:solidFill>
          <a:schemeClr val="tx1"/>
        </a:solidFill>
        <a:latin typeface="+mn-lt"/>
        <a:ea typeface="+mn-ea"/>
        <a:cs typeface="+mn-cs"/>
      </a:defRPr>
    </a:lvl2pPr>
    <a:lvl3pPr marL="3862232" algn="l" defTabSz="3862232" rtl="0" eaLnBrk="1" latinLnBrk="0" hangingPunct="1">
      <a:defRPr sz="7603" kern="1200">
        <a:solidFill>
          <a:schemeClr val="tx1"/>
        </a:solidFill>
        <a:latin typeface="+mn-lt"/>
        <a:ea typeface="+mn-ea"/>
        <a:cs typeface="+mn-cs"/>
      </a:defRPr>
    </a:lvl3pPr>
    <a:lvl4pPr marL="5793349" algn="l" defTabSz="3862232" rtl="0" eaLnBrk="1" latinLnBrk="0" hangingPunct="1">
      <a:defRPr sz="7603" kern="1200">
        <a:solidFill>
          <a:schemeClr val="tx1"/>
        </a:solidFill>
        <a:latin typeface="+mn-lt"/>
        <a:ea typeface="+mn-ea"/>
        <a:cs typeface="+mn-cs"/>
      </a:defRPr>
    </a:lvl4pPr>
    <a:lvl5pPr marL="7724465" algn="l" defTabSz="3862232" rtl="0" eaLnBrk="1" latinLnBrk="0" hangingPunct="1">
      <a:defRPr sz="7603" kern="1200">
        <a:solidFill>
          <a:schemeClr val="tx1"/>
        </a:solidFill>
        <a:latin typeface="+mn-lt"/>
        <a:ea typeface="+mn-ea"/>
        <a:cs typeface="+mn-cs"/>
      </a:defRPr>
    </a:lvl5pPr>
    <a:lvl6pPr marL="9655581" algn="l" defTabSz="3862232" rtl="0" eaLnBrk="1" latinLnBrk="0" hangingPunct="1">
      <a:defRPr sz="7603" kern="1200">
        <a:solidFill>
          <a:schemeClr val="tx1"/>
        </a:solidFill>
        <a:latin typeface="+mn-lt"/>
        <a:ea typeface="+mn-ea"/>
        <a:cs typeface="+mn-cs"/>
      </a:defRPr>
    </a:lvl6pPr>
    <a:lvl7pPr marL="11586697" algn="l" defTabSz="3862232" rtl="0" eaLnBrk="1" latinLnBrk="0" hangingPunct="1">
      <a:defRPr sz="7603" kern="1200">
        <a:solidFill>
          <a:schemeClr val="tx1"/>
        </a:solidFill>
        <a:latin typeface="+mn-lt"/>
        <a:ea typeface="+mn-ea"/>
        <a:cs typeface="+mn-cs"/>
      </a:defRPr>
    </a:lvl7pPr>
    <a:lvl8pPr marL="13517813" algn="l" defTabSz="3862232" rtl="0" eaLnBrk="1" latinLnBrk="0" hangingPunct="1">
      <a:defRPr sz="7603" kern="1200">
        <a:solidFill>
          <a:schemeClr val="tx1"/>
        </a:solidFill>
        <a:latin typeface="+mn-lt"/>
        <a:ea typeface="+mn-ea"/>
        <a:cs typeface="+mn-cs"/>
      </a:defRPr>
    </a:lvl8pPr>
    <a:lvl9pPr marL="15448930" algn="l" defTabSz="3862232" rtl="0" eaLnBrk="1" latinLnBrk="0" hangingPunct="1">
      <a:defRPr sz="7603"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p15:clr>
            <a:srgbClr val="A4A3A4"/>
          </p15:clr>
        </p15:guide>
        <p15:guide id="2" pos="132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3C663"/>
    <a:srgbClr val="DD9E11"/>
    <a:srgbClr val="EDAC1A"/>
    <a:srgbClr val="3D2463"/>
    <a:srgbClr val="C7B393"/>
    <a:srgbClr val="AE9162"/>
    <a:srgbClr val="5C5240"/>
    <a:srgbClr val="6E62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6904" autoAdjust="0"/>
    <p:restoredTop sz="95841" autoAdjust="0"/>
  </p:normalViewPr>
  <p:slideViewPr>
    <p:cSldViewPr snapToGrid="0">
      <p:cViewPr>
        <p:scale>
          <a:sx n="29" d="100"/>
          <a:sy n="29" d="100"/>
        </p:scale>
        <p:origin x="309" y="9"/>
      </p:cViewPr>
      <p:guideLst>
        <p:guide orient="horz" pos="12096"/>
        <p:guide pos="13248"/>
      </p:guideLst>
    </p:cSldViewPr>
  </p:slideViewPr>
  <p:notesTextViewPr>
    <p:cViewPr>
      <p:scale>
        <a:sx n="3" d="2"/>
        <a:sy n="3" d="2"/>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a:t>Click to edit Master title style</a:t>
            </a:r>
            <a:endParaRPr lang="en-US" dirty="0"/>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39640467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13558411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2410122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23830415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a:t>Click to edit Master title style</a:t>
            </a:r>
            <a:endParaRPr lang="en-US" dirty="0"/>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F20B532-B5DD-45C5-B78C-DF3FDEAD0301}" type="datetimeFigureOut">
              <a:rPr lang="en-US" smtClean="0"/>
              <a:t>4/22/2019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17052656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8917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12940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F20B532-B5DD-45C5-B78C-DF3FDEAD0301}" type="datetimeFigureOut">
              <a:rPr lang="en-US" smtClean="0"/>
              <a:t>4/22/2019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5193488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F20B532-B5DD-45C5-B78C-DF3FDEAD0301}" type="datetimeFigureOut">
              <a:rPr lang="en-US" smtClean="0"/>
              <a:t>4/22/2019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28055067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F20B532-B5DD-45C5-B78C-DF3FDEAD0301}" type="datetimeFigureOut">
              <a:rPr lang="en-US" smtClean="0"/>
              <a:t>4/22/2019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13530844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20B532-B5DD-45C5-B78C-DF3FDEAD0301}" type="datetimeFigureOut">
              <a:rPr lang="en-US" smtClean="0"/>
              <a:t>4/22/2019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19296055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33791574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a:t>Click icon to add picture</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2632205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C764DE79-268F-4C1A-8933-263129D2AF90}" type="datetimeFigureOut">
              <a:rPr lang="en-US" smtClean="0"/>
              <a:t>4/22/2019</a:t>
            </a:fld>
            <a:endParaRPr lang="en-US" dirty="0"/>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48F63A3B-78C7-47BE-AE5E-E10140E04643}" type="slidenum">
              <a:rPr lang="en-US" smtClean="0"/>
              <a:t>‹#›</a:t>
            </a:fld>
            <a:endParaRPr lang="en-US" dirty="0"/>
          </a:p>
        </p:txBody>
      </p:sp>
      <p:sp>
        <p:nvSpPr>
          <p:cNvPr id="7" name="Rectangle 6"/>
          <p:cNvSpPr/>
          <p:nvPr userDrawn="1"/>
        </p:nvSpPr>
        <p:spPr>
          <a:xfrm>
            <a:off x="0" y="0"/>
            <a:ext cx="42062400" cy="38404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8" name="Rectangle 7"/>
          <p:cNvSpPr/>
          <p:nvPr userDrawn="1"/>
        </p:nvSpPr>
        <p:spPr>
          <a:xfrm>
            <a:off x="498764" y="602975"/>
            <a:ext cx="41023309" cy="3707191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9" name="Rectangle 8"/>
          <p:cNvSpPr/>
          <p:nvPr userDrawn="1"/>
        </p:nvSpPr>
        <p:spPr>
          <a:xfrm>
            <a:off x="789709" y="974035"/>
            <a:ext cx="40399855" cy="357045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cxnSp>
        <p:nvCxnSpPr>
          <p:cNvPr id="12" name="Straight Connector 11"/>
          <p:cNvCxnSpPr/>
          <p:nvPr userDrawn="1"/>
        </p:nvCxnSpPr>
        <p:spPr>
          <a:xfrm>
            <a:off x="1662545" y="7629108"/>
            <a:ext cx="38639630" cy="0"/>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
        <p:nvSpPr>
          <p:cNvPr id="13" name="Rectangle 12"/>
          <p:cNvSpPr/>
          <p:nvPr userDrawn="1"/>
        </p:nvSpPr>
        <p:spPr>
          <a:xfrm>
            <a:off x="1332584" y="1852864"/>
            <a:ext cx="39421656" cy="53124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14" name="Rectangle 13"/>
          <p:cNvSpPr/>
          <p:nvPr userDrawn="1"/>
        </p:nvSpPr>
        <p:spPr>
          <a:xfrm>
            <a:off x="11164135" y="8232082"/>
            <a:ext cx="9184764" cy="178283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15" name="Rectangle 14"/>
          <p:cNvSpPr/>
          <p:nvPr userDrawn="1"/>
        </p:nvSpPr>
        <p:spPr>
          <a:xfrm>
            <a:off x="21013804" y="8232082"/>
            <a:ext cx="19740436" cy="278706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16" name="Rectangle 15"/>
          <p:cNvSpPr/>
          <p:nvPr userDrawn="1"/>
        </p:nvSpPr>
        <p:spPr>
          <a:xfrm>
            <a:off x="1332586" y="8232082"/>
            <a:ext cx="9184876" cy="178283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17" name="Rectangle 16"/>
          <p:cNvSpPr/>
          <p:nvPr userDrawn="1"/>
        </p:nvSpPr>
        <p:spPr>
          <a:xfrm>
            <a:off x="28969965" y="36966043"/>
            <a:ext cx="12552108" cy="337144"/>
          </a:xfrm>
          <a:prstGeom prst="rect">
            <a:avLst/>
          </a:prstGeom>
        </p:spPr>
        <p:txBody>
          <a:bodyPr wrap="square">
            <a:spAutoFit/>
          </a:bodyPr>
          <a:lstStyle/>
          <a:p>
            <a:r>
              <a:rPr lang="en-US" sz="1591" i="1" dirty="0">
                <a:solidFill>
                  <a:schemeClr val="bg1"/>
                </a:solidFill>
              </a:rPr>
              <a:t>We thank the Office of Research and Sponsored Programs for supporting this research, and Learning &amp; Technology Services for printing this poster.</a:t>
            </a:r>
            <a:r>
              <a:rPr lang="en-US" sz="1591" dirty="0">
                <a:solidFill>
                  <a:schemeClr val="bg1"/>
                </a:solidFill>
              </a:rPr>
              <a:t> </a:t>
            </a:r>
          </a:p>
        </p:txBody>
      </p:sp>
      <p:sp>
        <p:nvSpPr>
          <p:cNvPr id="18" name="Rectangle 17"/>
          <p:cNvSpPr/>
          <p:nvPr userDrawn="1"/>
        </p:nvSpPr>
        <p:spPr>
          <a:xfrm>
            <a:off x="1332585" y="26663372"/>
            <a:ext cx="19016314" cy="94393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cxnSp>
        <p:nvCxnSpPr>
          <p:cNvPr id="20" name="Straight Connector 19"/>
          <p:cNvCxnSpPr/>
          <p:nvPr userDrawn="1"/>
        </p:nvCxnSpPr>
        <p:spPr>
          <a:xfrm>
            <a:off x="20681407" y="7629108"/>
            <a:ext cx="0" cy="2796646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a:xfrm>
            <a:off x="10831736" y="7629108"/>
            <a:ext cx="0" cy="18705612"/>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a:xfrm flipH="1">
            <a:off x="1662545" y="26334720"/>
            <a:ext cx="1901886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pic>
        <p:nvPicPr>
          <p:cNvPr id="21" name="Picture 20">
            <a:extLst>
              <a:ext uri="{FF2B5EF4-FFF2-40B4-BE49-F238E27FC236}">
                <a16:creationId xmlns:a16="http://schemas.microsoft.com/office/drawing/2014/main" id="{B578E005-54FE-994A-B218-88527ED2AFCC}"/>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30434116" y="2399172"/>
            <a:ext cx="9201392" cy="3635372"/>
          </a:xfrm>
          <a:prstGeom prst="rect">
            <a:avLst/>
          </a:prstGeom>
        </p:spPr>
      </p:pic>
    </p:spTree>
    <p:extLst>
      <p:ext uri="{BB962C8B-B14F-4D97-AF65-F5344CB8AC3E}">
        <p14:creationId xmlns:p14="http://schemas.microsoft.com/office/powerpoint/2010/main" val="2387822579"/>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jpg"/><Relationship Id="rId7" Type="http://schemas.openxmlformats.org/officeDocument/2006/relationships/image" Target="../media/image6.png"/><Relationship Id="rId2" Type="http://schemas.openxmlformats.org/officeDocument/2006/relationships/hyperlink" Target="http://plot.uwec.edu" TargetMode="Externa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 Id="rId9"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95738" y="1516502"/>
            <a:ext cx="26753878" cy="3486733"/>
          </a:xfrm>
        </p:spPr>
        <p:txBody>
          <a:bodyPr>
            <a:noAutofit/>
          </a:bodyPr>
          <a:lstStyle/>
          <a:p>
            <a:pPr algn="l"/>
            <a:r>
              <a:rPr lang="en-US" sz="12800" dirty="0">
                <a:latin typeface="Minion Pro" panose="02040503050306020203" pitchFamily="18" charset="0"/>
              </a:rPr>
              <a:t>Human Dimensions of </a:t>
            </a:r>
            <a:br>
              <a:rPr lang="en-US" sz="12800" dirty="0">
                <a:latin typeface="Minion Pro" panose="02040503050306020203" pitchFamily="18" charset="0"/>
              </a:rPr>
            </a:br>
            <a:r>
              <a:rPr lang="en-US" sz="12800" dirty="0">
                <a:latin typeface="Minion Pro" panose="02040503050306020203" pitchFamily="18" charset="0"/>
              </a:rPr>
              <a:t>Chronic Wasting Disease in Wisconsin</a:t>
            </a:r>
          </a:p>
        </p:txBody>
      </p:sp>
      <p:sp>
        <p:nvSpPr>
          <p:cNvPr id="6" name="Title 1"/>
          <p:cNvSpPr txBox="1">
            <a:spLocks/>
          </p:cNvSpPr>
          <p:nvPr/>
        </p:nvSpPr>
        <p:spPr>
          <a:xfrm>
            <a:off x="1523123" y="5346162"/>
            <a:ext cx="32644080" cy="1964488"/>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4400" b="1" dirty="0">
                <a:solidFill>
                  <a:schemeClr val="accent1">
                    <a:lumMod val="75000"/>
                  </a:schemeClr>
                </a:solidFill>
                <a:latin typeface="Minion Pro" panose="02040503050306020203" pitchFamily="18" charset="0"/>
              </a:rPr>
              <a:t>Samantha Edwards   |   Biology Department</a:t>
            </a:r>
          </a:p>
          <a:p>
            <a:pPr algn="l"/>
            <a:endParaRPr lang="en-US" sz="3818" dirty="0">
              <a:solidFill>
                <a:schemeClr val="accent1">
                  <a:lumMod val="75000"/>
                </a:schemeClr>
              </a:solidFill>
              <a:latin typeface="Minion Pro" panose="02040503050306020203" pitchFamily="18" charset="0"/>
            </a:endParaRPr>
          </a:p>
          <a:p>
            <a:pPr algn="l"/>
            <a:r>
              <a:rPr lang="en-US" sz="3818" i="1" dirty="0">
                <a:solidFill>
                  <a:schemeClr val="accent1">
                    <a:lumMod val="75000"/>
                  </a:schemeClr>
                </a:solidFill>
                <a:latin typeface="Minion Pro" panose="02040503050306020203" pitchFamily="18" charset="0"/>
              </a:rPr>
              <a:t>Faculty mentor |   Dr. Paula Kleintjes Neff</a:t>
            </a:r>
          </a:p>
        </p:txBody>
      </p:sp>
      <p:sp>
        <p:nvSpPr>
          <p:cNvPr id="8" name="Subtitle 2"/>
          <p:cNvSpPr txBox="1">
            <a:spLocks/>
          </p:cNvSpPr>
          <p:nvPr/>
        </p:nvSpPr>
        <p:spPr>
          <a:xfrm>
            <a:off x="1295738" y="9738279"/>
            <a:ext cx="9386117" cy="9464121"/>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r>
              <a:rPr lang="en-US" sz="3200" dirty="0">
                <a:latin typeface="Aparajita" panose="02020603050405020304" pitchFamily="18" charset="0"/>
                <a:cs typeface="Aparajita" panose="02020603050405020304" pitchFamily="18" charset="0"/>
              </a:rPr>
              <a:t>      CWD is a disease caused by prions (an infectious protein particle similar to a virus). CWD can affect deer, elk, moose and reindeer. The first case of CWD in Wisconsin was discovered in 2002 and in </a:t>
            </a:r>
            <a:r>
              <a:rPr lang="en-US" sz="3200" dirty="0" err="1">
                <a:latin typeface="Aparajita" panose="02020603050405020304" pitchFamily="18" charset="0"/>
                <a:cs typeface="Aparajita" panose="02020603050405020304" pitchFamily="18" charset="0"/>
              </a:rPr>
              <a:t>Eau</a:t>
            </a:r>
            <a:r>
              <a:rPr lang="en-US" sz="3200" dirty="0">
                <a:latin typeface="Aparajita" panose="02020603050405020304" pitchFamily="18" charset="0"/>
                <a:cs typeface="Aparajita" panose="02020603050405020304" pitchFamily="18" charset="0"/>
              </a:rPr>
              <a:t> Claire County in 2018. Its arrival initiated the creation of the Chippewa Valley CWD Advisory Team (CVCAT). The CVCAT is made up of 7 members of the public that have prior knowledge of deer herd management and hunting practices. The goal of CVCAT is to provide the WDNR recommendations regarding local surveillance areas and methods, and management options for white-tailed deer potentially exposed to CWD. The objective of this study is to qualitatively assess the effectiveness of the CVCAT , i.e., assessing what the public thinks it wants and what the WDNR would like to see happen. The assessment includes interviewing and surveying four focal groups who have a stake in either deer hunting, and/or deer population management (CVCAT members; members of public who attend CVCAT meetings; WDNR employees working directly with CWD; and students/deer hunters in the UWEC Rod and Gun Club). Survey results will be summarized and analyzed to gauge local perceptions of CWD and the effectiveness of the CVAT. The data will then be potentially used by the WDNR as they face the challenge of working with the public to manage deer and this emerging infectious disease. </a:t>
            </a:r>
          </a:p>
          <a:p>
            <a:pPr algn="l"/>
            <a:endParaRPr lang="en-US" sz="2800" dirty="0"/>
          </a:p>
        </p:txBody>
      </p:sp>
      <p:sp>
        <p:nvSpPr>
          <p:cNvPr id="12" name="TextBox 11"/>
          <p:cNvSpPr txBox="1"/>
          <p:nvPr/>
        </p:nvSpPr>
        <p:spPr>
          <a:xfrm>
            <a:off x="12819023" y="13110150"/>
            <a:ext cx="6156799" cy="461665"/>
          </a:xfrm>
          <a:prstGeom prst="rect">
            <a:avLst/>
          </a:prstGeom>
          <a:noFill/>
        </p:spPr>
        <p:txBody>
          <a:bodyPr wrap="square" rtlCol="0">
            <a:spAutoFit/>
          </a:bodyPr>
          <a:lstStyle/>
          <a:p>
            <a:pPr algn="ctr"/>
            <a:r>
              <a:rPr lang="en-US" sz="2400" dirty="0">
                <a:solidFill>
                  <a:schemeClr val="accent1">
                    <a:lumMod val="75000"/>
                  </a:schemeClr>
                </a:solidFill>
                <a:latin typeface="+mj-lt"/>
              </a:rPr>
              <a:t>Healthy appearing White-tailed Deer</a:t>
            </a:r>
          </a:p>
        </p:txBody>
      </p:sp>
      <p:sp>
        <p:nvSpPr>
          <p:cNvPr id="3" name="TextBox 2"/>
          <p:cNvSpPr txBox="1"/>
          <p:nvPr/>
        </p:nvSpPr>
        <p:spPr>
          <a:xfrm>
            <a:off x="1133647" y="8767316"/>
            <a:ext cx="6482795" cy="923330"/>
          </a:xfrm>
          <a:prstGeom prst="rect">
            <a:avLst/>
          </a:prstGeom>
          <a:noFill/>
        </p:spPr>
        <p:txBody>
          <a:bodyPr wrap="square" rtlCol="0">
            <a:spAutoFit/>
          </a:bodyPr>
          <a:lstStyle/>
          <a:p>
            <a:r>
              <a:rPr lang="en-US" sz="5400" b="1" cap="small" dirty="0">
                <a:solidFill>
                  <a:schemeClr val="accent2">
                    <a:lumMod val="60000"/>
                    <a:lumOff val="40000"/>
                  </a:schemeClr>
                </a:solidFill>
                <a:latin typeface="Minion Pro" panose="02040503050306020203" pitchFamily="18" charset="0"/>
              </a:rPr>
              <a:t>abstract</a:t>
            </a:r>
          </a:p>
        </p:txBody>
      </p:sp>
      <p:sp>
        <p:nvSpPr>
          <p:cNvPr id="17" name="TextBox 16"/>
          <p:cNvSpPr txBox="1"/>
          <p:nvPr/>
        </p:nvSpPr>
        <p:spPr>
          <a:xfrm>
            <a:off x="7442452" y="28336241"/>
            <a:ext cx="10120545" cy="830997"/>
          </a:xfrm>
          <a:prstGeom prst="rect">
            <a:avLst/>
          </a:prstGeom>
          <a:noFill/>
        </p:spPr>
        <p:txBody>
          <a:bodyPr wrap="square" rtlCol="0">
            <a:spAutoFit/>
          </a:bodyPr>
          <a:lstStyle/>
          <a:p>
            <a:r>
              <a:rPr lang="en-US" sz="4800" b="1" cap="small" dirty="0">
                <a:solidFill>
                  <a:schemeClr val="accent6">
                    <a:lumMod val="75000"/>
                  </a:schemeClr>
                </a:solidFill>
                <a:latin typeface="Minion Pro" panose="02040503050306020203" pitchFamily="18" charset="0"/>
              </a:rPr>
              <a:t>CVCAT Interview </a:t>
            </a:r>
            <a:r>
              <a:rPr lang="en-US" sz="4800" b="1" dirty="0">
                <a:solidFill>
                  <a:schemeClr val="accent6">
                    <a:lumMod val="75000"/>
                  </a:schemeClr>
                </a:solidFill>
                <a:latin typeface="Minion Pro" panose="02040503050306020203"/>
              </a:rPr>
              <a:t>Results and Discussion</a:t>
            </a:r>
            <a:endParaRPr lang="en-US" sz="4800" b="1" cap="small" dirty="0">
              <a:solidFill>
                <a:schemeClr val="accent6">
                  <a:lumMod val="75000"/>
                </a:schemeClr>
              </a:solidFill>
              <a:latin typeface="Minion Pro" panose="02040503050306020203" pitchFamily="18" charset="0"/>
            </a:endParaRPr>
          </a:p>
        </p:txBody>
      </p:sp>
      <p:sp>
        <p:nvSpPr>
          <p:cNvPr id="23" name="TextBox 22"/>
          <p:cNvSpPr txBox="1"/>
          <p:nvPr/>
        </p:nvSpPr>
        <p:spPr>
          <a:xfrm>
            <a:off x="12819023" y="18931577"/>
            <a:ext cx="6156799" cy="461665"/>
          </a:xfrm>
          <a:prstGeom prst="rect">
            <a:avLst/>
          </a:prstGeom>
          <a:noFill/>
        </p:spPr>
        <p:txBody>
          <a:bodyPr wrap="square" rtlCol="0">
            <a:spAutoFit/>
          </a:bodyPr>
          <a:lstStyle/>
          <a:p>
            <a:pPr algn="ctr"/>
            <a:r>
              <a:rPr lang="en-US" sz="2400" b="1" dirty="0">
                <a:solidFill>
                  <a:schemeClr val="accent1">
                    <a:lumMod val="75000"/>
                  </a:schemeClr>
                </a:solidFill>
                <a:latin typeface="+mj-lt"/>
              </a:rPr>
              <a:t>White-tailed deer infected with CWD</a:t>
            </a:r>
          </a:p>
        </p:txBody>
      </p:sp>
      <p:sp>
        <p:nvSpPr>
          <p:cNvPr id="30" name="TextBox 29"/>
          <p:cNvSpPr txBox="1"/>
          <p:nvPr/>
        </p:nvSpPr>
        <p:spPr>
          <a:xfrm>
            <a:off x="1133647" y="20575189"/>
            <a:ext cx="8775267" cy="923330"/>
          </a:xfrm>
          <a:prstGeom prst="rect">
            <a:avLst/>
          </a:prstGeom>
          <a:noFill/>
        </p:spPr>
        <p:txBody>
          <a:bodyPr wrap="square" rtlCol="0">
            <a:spAutoFit/>
          </a:bodyPr>
          <a:lstStyle/>
          <a:p>
            <a:r>
              <a:rPr lang="en-US" sz="5400" b="1" cap="small" dirty="0">
                <a:solidFill>
                  <a:schemeClr val="accent2">
                    <a:lumMod val="60000"/>
                    <a:lumOff val="40000"/>
                  </a:schemeClr>
                </a:solidFill>
                <a:latin typeface="Minion Pro" panose="02040503050306020203" pitchFamily="18" charset="0"/>
              </a:rPr>
              <a:t>Tools used </a:t>
            </a:r>
          </a:p>
        </p:txBody>
      </p:sp>
      <p:sp>
        <p:nvSpPr>
          <p:cNvPr id="9" name="TextBox 8"/>
          <p:cNvSpPr txBox="1"/>
          <p:nvPr/>
        </p:nvSpPr>
        <p:spPr>
          <a:xfrm>
            <a:off x="32027484" y="8706798"/>
            <a:ext cx="7826525" cy="6986528"/>
          </a:xfrm>
          <a:prstGeom prst="rect">
            <a:avLst/>
          </a:prstGeom>
          <a:noFill/>
        </p:spPr>
        <p:txBody>
          <a:bodyPr wrap="square" rtlCol="0">
            <a:spAutoFit/>
          </a:bodyPr>
          <a:lstStyle/>
          <a:p>
            <a:pPr>
              <a:buClr>
                <a:schemeClr val="tx2">
                  <a:lumMod val="75000"/>
                </a:schemeClr>
              </a:buClr>
            </a:pPr>
            <a:r>
              <a:rPr lang="en-US" sz="3200" dirty="0">
                <a:latin typeface="Aparajita" panose="02020603050405020304" pitchFamily="18" charset="0"/>
                <a:cs typeface="Aparajita" panose="02020603050405020304" pitchFamily="18" charset="0"/>
              </a:rPr>
              <a:t>According to most of the WDNR staff surveyed they find the CVCAT useful and doing the job that was intended for them to do. This suggests that the WDNR has a level of trust in the CVCAT to be a forum for the public discourse. The only slight disagreement was whether or not the CVCAT should be used to make sound recommendations and whether they should operate independently. I interpret this as the WDNR staff feeling as though the CVCAT does not have the full understanding or background to understand the best choice for deer management. The WDNR however, does understand the importance of giving the public a voice and most would recommend a CWD Advisory Team to other counties. </a:t>
            </a:r>
          </a:p>
        </p:txBody>
      </p:sp>
      <p:sp>
        <p:nvSpPr>
          <p:cNvPr id="33" name="TextBox 32"/>
          <p:cNvSpPr txBox="1"/>
          <p:nvPr/>
        </p:nvSpPr>
        <p:spPr>
          <a:xfrm>
            <a:off x="21123782" y="29860083"/>
            <a:ext cx="19130277" cy="3046988"/>
          </a:xfrm>
          <a:prstGeom prst="rect">
            <a:avLst/>
          </a:prstGeom>
          <a:noFill/>
        </p:spPr>
        <p:txBody>
          <a:bodyPr wrap="square" rtlCol="0">
            <a:spAutoFit/>
          </a:bodyPr>
          <a:lstStyle/>
          <a:p>
            <a:r>
              <a:rPr lang="en-US" sz="3200" dirty="0">
                <a:latin typeface="Aparajita" panose="02020603050405020304" pitchFamily="18" charset="0"/>
                <a:cs typeface="Aparajita" panose="02020603050405020304" pitchFamily="18" charset="0"/>
              </a:rPr>
              <a:t>For the most part, the opinions and concerns of the public were similar. Many of them agreed that the CVCAT is a safe place for them to share their thoughts and ask questions about things they did not understand. This is great because at least the public feels as though they are being heard and that they can easily receive new information. The red flag that pops up when  looking at the results is that they do not feel the CVCAT is getting unbiased information from the WDNR or that they are running independently. This may be due to WDNR staff being present at the meetings. However, they need to be there to get input and directly hear from the public. Lastly most of the public acknowledges that that if CWD continues to spread rapidly it will affect our hunting culture and deer population.   </a:t>
            </a:r>
          </a:p>
        </p:txBody>
      </p:sp>
      <p:sp>
        <p:nvSpPr>
          <p:cNvPr id="34" name="TextBox 33"/>
          <p:cNvSpPr txBox="1"/>
          <p:nvPr/>
        </p:nvSpPr>
        <p:spPr>
          <a:xfrm>
            <a:off x="21094393" y="33171014"/>
            <a:ext cx="8368867" cy="769441"/>
          </a:xfrm>
          <a:prstGeom prst="rect">
            <a:avLst/>
          </a:prstGeom>
          <a:noFill/>
        </p:spPr>
        <p:txBody>
          <a:bodyPr wrap="square" rtlCol="0">
            <a:spAutoFit/>
          </a:bodyPr>
          <a:lstStyle/>
          <a:p>
            <a:r>
              <a:rPr lang="en-US" sz="4400" b="1" cap="small" dirty="0">
                <a:solidFill>
                  <a:schemeClr val="accent2">
                    <a:lumMod val="60000"/>
                    <a:lumOff val="40000"/>
                  </a:schemeClr>
                </a:solidFill>
                <a:latin typeface="Minion Pro" panose="02040503050306020203" pitchFamily="18" charset="0"/>
              </a:rPr>
              <a:t>THANK YOU </a:t>
            </a:r>
          </a:p>
        </p:txBody>
      </p:sp>
      <p:sp>
        <p:nvSpPr>
          <p:cNvPr id="35" name="TextBox 34"/>
          <p:cNvSpPr txBox="1"/>
          <p:nvPr/>
        </p:nvSpPr>
        <p:spPr>
          <a:xfrm>
            <a:off x="21123782" y="33940455"/>
            <a:ext cx="19846994" cy="3071610"/>
          </a:xfrm>
          <a:prstGeom prst="rect">
            <a:avLst/>
          </a:prstGeom>
          <a:noFill/>
        </p:spPr>
        <p:txBody>
          <a:bodyPr wrap="square" rtlCol="0">
            <a:spAutoFit/>
          </a:bodyPr>
          <a:lstStyle/>
          <a:p>
            <a:pPr defTabSz="3846858">
              <a:spcBef>
                <a:spcPct val="20000"/>
              </a:spcBef>
              <a:buClr>
                <a:schemeClr val="tx2">
                  <a:lumMod val="75000"/>
                </a:schemeClr>
              </a:buClr>
            </a:pPr>
            <a:r>
              <a:rPr lang="en-US" sz="3200" dirty="0">
                <a:latin typeface="Aparajita" panose="02020603050405020304" pitchFamily="18" charset="0"/>
                <a:cs typeface="Aparajita" panose="02020603050405020304" pitchFamily="18" charset="0"/>
              </a:rPr>
              <a:t>I thank the following people for whom without them this study would not have been possible. First is William Hogseth (Wildlife Biologist, </a:t>
            </a:r>
            <a:r>
              <a:rPr lang="en-US" sz="3200" dirty="0" err="1">
                <a:latin typeface="Aparajita" panose="02020603050405020304" pitchFamily="18" charset="0"/>
                <a:cs typeface="Aparajita" panose="02020603050405020304" pitchFamily="18" charset="0"/>
              </a:rPr>
              <a:t>Eau</a:t>
            </a:r>
            <a:r>
              <a:rPr lang="en-US" sz="3200" dirty="0">
                <a:latin typeface="Aparajita" panose="02020603050405020304" pitchFamily="18" charset="0"/>
                <a:cs typeface="Aparajita" panose="02020603050405020304" pitchFamily="18" charset="0"/>
              </a:rPr>
              <a:t> Claire WDNR) who took a chance on me and brought me on as an intern working with CWD. He was a great inspiration for creating this project and helped guide me in the right directions throughout. Shala Brehm and Steve Pence who are also employees at the WDNR helped me in understanding more about CWD and collecting data. Dr. Paula Kleintjes Neff (UW </a:t>
            </a:r>
            <a:r>
              <a:rPr lang="en-US" sz="3200" dirty="0" err="1">
                <a:latin typeface="Aparajita" panose="02020603050405020304" pitchFamily="18" charset="0"/>
                <a:cs typeface="Aparajita" panose="02020603050405020304" pitchFamily="18" charset="0"/>
              </a:rPr>
              <a:t>Eau</a:t>
            </a:r>
            <a:r>
              <a:rPr lang="en-US" sz="3200" dirty="0">
                <a:latin typeface="Aparajita" panose="02020603050405020304" pitchFamily="18" charset="0"/>
                <a:cs typeface="Aparajita" panose="02020603050405020304" pitchFamily="18" charset="0"/>
              </a:rPr>
              <a:t> Claire Biology department Chair) who is my mentor in this project. She was able to give me input along the way as to how I could better conduct and analyze parts of my project.</a:t>
            </a:r>
          </a:p>
          <a:p>
            <a:pPr defTabSz="3846858">
              <a:spcBef>
                <a:spcPct val="20000"/>
              </a:spcBef>
              <a:buClr>
                <a:schemeClr val="tx2">
                  <a:lumMod val="75000"/>
                </a:schemeClr>
              </a:buClr>
            </a:pPr>
            <a:endParaRPr lang="en-US" sz="2800" dirty="0">
              <a:solidFill>
                <a:srgbClr val="000000"/>
              </a:solidFill>
              <a:hlinkClick r:id="rId2"/>
            </a:endParaRPr>
          </a:p>
        </p:txBody>
      </p:sp>
      <p:sp>
        <p:nvSpPr>
          <p:cNvPr id="39" name="TextBox 38"/>
          <p:cNvSpPr txBox="1"/>
          <p:nvPr/>
        </p:nvSpPr>
        <p:spPr>
          <a:xfrm>
            <a:off x="705012" y="33906043"/>
            <a:ext cx="6156799" cy="461665"/>
          </a:xfrm>
          <a:prstGeom prst="rect">
            <a:avLst/>
          </a:prstGeom>
          <a:noFill/>
        </p:spPr>
        <p:txBody>
          <a:bodyPr wrap="square" rtlCol="0">
            <a:spAutoFit/>
          </a:bodyPr>
          <a:lstStyle/>
          <a:p>
            <a:pPr algn="ctr"/>
            <a:r>
              <a:rPr lang="en-US" sz="2400" b="1" dirty="0">
                <a:solidFill>
                  <a:schemeClr val="accent1">
                    <a:lumMod val="75000"/>
                  </a:schemeClr>
                </a:solidFill>
                <a:latin typeface="+mj-lt"/>
              </a:rPr>
              <a:t>CWD Sample drop-off site </a:t>
            </a:r>
          </a:p>
        </p:txBody>
      </p:sp>
      <p:sp>
        <p:nvSpPr>
          <p:cNvPr id="40" name="TextBox 39"/>
          <p:cNvSpPr txBox="1"/>
          <p:nvPr/>
        </p:nvSpPr>
        <p:spPr>
          <a:xfrm>
            <a:off x="26150734" y="20300050"/>
            <a:ext cx="11456024" cy="830997"/>
          </a:xfrm>
          <a:prstGeom prst="rect">
            <a:avLst/>
          </a:prstGeom>
          <a:noFill/>
        </p:spPr>
        <p:txBody>
          <a:bodyPr wrap="square" rtlCol="0">
            <a:spAutoFit/>
          </a:bodyPr>
          <a:lstStyle/>
          <a:p>
            <a:r>
              <a:rPr lang="en-US" sz="4800" b="1" dirty="0">
                <a:solidFill>
                  <a:schemeClr val="accent6">
                    <a:lumMod val="75000"/>
                  </a:schemeClr>
                </a:solidFill>
                <a:latin typeface="Minion Pro" panose="02040503050306020203"/>
              </a:rPr>
              <a:t>Public Survey Results and Discussion</a:t>
            </a:r>
            <a:endParaRPr lang="en-US" sz="4800" b="1" cap="small" dirty="0">
              <a:solidFill>
                <a:schemeClr val="accent6">
                  <a:lumMod val="75000"/>
                </a:schemeClr>
              </a:solidFill>
              <a:latin typeface="Minion Pro" panose="02040503050306020203" pitchFamily="18" charset="0"/>
            </a:endParaRPr>
          </a:p>
        </p:txBody>
      </p:sp>
      <p:sp>
        <p:nvSpPr>
          <p:cNvPr id="41" name="TextBox 40"/>
          <p:cNvSpPr txBox="1"/>
          <p:nvPr/>
        </p:nvSpPr>
        <p:spPr>
          <a:xfrm>
            <a:off x="21380424" y="21858592"/>
            <a:ext cx="8368868" cy="2677656"/>
          </a:xfrm>
          <a:prstGeom prst="rect">
            <a:avLst/>
          </a:prstGeom>
          <a:noFill/>
        </p:spPr>
        <p:txBody>
          <a:bodyPr wrap="square" rtlCol="0">
            <a:spAutoFit/>
          </a:bodyPr>
          <a:lstStyle/>
          <a:p>
            <a:r>
              <a:rPr lang="en-US" sz="2800" b="1" dirty="0">
                <a:latin typeface="Aparajita" panose="02020603050405020304" pitchFamily="18" charset="0"/>
                <a:cs typeface="Aparajita" panose="02020603050405020304" pitchFamily="18" charset="0"/>
              </a:rPr>
              <a:t>Figure 2. </a:t>
            </a:r>
            <a:r>
              <a:rPr lang="en-US" sz="2800" dirty="0">
                <a:latin typeface="Aparajita" panose="02020603050405020304" pitchFamily="18" charset="0"/>
                <a:cs typeface="Aparajita" panose="02020603050405020304" pitchFamily="18" charset="0"/>
              </a:rPr>
              <a:t>All individuals surveyed attended the CVCAT meeting in March 2019. T total of 42% of participants lived within the “surveillance area”(500+ square miles from an infection site), 45% within the “focus area”(25.5 square miles from an infection site) and 13% lived in neither. </a:t>
            </a:r>
            <a:endParaRPr lang="en-US" sz="2800" b="1" dirty="0">
              <a:latin typeface="Aparajita" panose="02020603050405020304" pitchFamily="18" charset="0"/>
              <a:cs typeface="Aparajita" panose="02020603050405020304" pitchFamily="18" charset="0"/>
            </a:endParaRPr>
          </a:p>
          <a:p>
            <a:endParaRPr lang="en-US" sz="2800" b="1" dirty="0">
              <a:latin typeface="Aparajita" panose="02020603050405020304" pitchFamily="18" charset="0"/>
              <a:cs typeface="Aparajita" panose="02020603050405020304" pitchFamily="18" charset="0"/>
            </a:endParaRPr>
          </a:p>
        </p:txBody>
      </p:sp>
      <p:sp>
        <p:nvSpPr>
          <p:cNvPr id="38" name="TextBox 37"/>
          <p:cNvSpPr txBox="1"/>
          <p:nvPr/>
        </p:nvSpPr>
        <p:spPr>
          <a:xfrm>
            <a:off x="15334009" y="25180453"/>
            <a:ext cx="6156799" cy="461665"/>
          </a:xfrm>
          <a:prstGeom prst="rect">
            <a:avLst/>
          </a:prstGeom>
          <a:noFill/>
        </p:spPr>
        <p:txBody>
          <a:bodyPr wrap="square" rtlCol="0">
            <a:spAutoFit/>
          </a:bodyPr>
          <a:lstStyle/>
          <a:p>
            <a:pPr algn="ctr"/>
            <a:r>
              <a:rPr lang="en-US" sz="2400" b="1" dirty="0">
                <a:solidFill>
                  <a:schemeClr val="accent1">
                    <a:lumMod val="75000"/>
                  </a:schemeClr>
                </a:solidFill>
                <a:latin typeface="+mj-lt"/>
              </a:rPr>
              <a:t>Range of CWD in Wisconsin</a:t>
            </a:r>
          </a:p>
        </p:txBody>
      </p:sp>
      <p:sp>
        <p:nvSpPr>
          <p:cNvPr id="4" name="TextBox 3"/>
          <p:cNvSpPr txBox="1"/>
          <p:nvPr/>
        </p:nvSpPr>
        <p:spPr>
          <a:xfrm>
            <a:off x="7442452" y="29404742"/>
            <a:ext cx="11784896" cy="5866221"/>
          </a:xfrm>
          <a:prstGeom prst="rect">
            <a:avLst/>
          </a:prstGeom>
          <a:noFill/>
        </p:spPr>
        <p:txBody>
          <a:bodyPr wrap="square" rtlCol="0">
            <a:spAutoFit/>
          </a:bodyPr>
          <a:lstStyle/>
          <a:p>
            <a:pPr defTabSz="4023360">
              <a:lnSpc>
                <a:spcPct val="90000"/>
              </a:lnSpc>
              <a:spcBef>
                <a:spcPts val="4400"/>
              </a:spcBef>
            </a:pPr>
            <a:r>
              <a:rPr lang="en-US" sz="3200" dirty="0">
                <a:latin typeface="Aparajita" panose="02020603050405020304" pitchFamily="18" charset="0"/>
                <a:cs typeface="Aparajita" panose="02020603050405020304" pitchFamily="18" charset="0"/>
              </a:rPr>
              <a:t>     All members of the CVCAT agreed that they work well within themselves at understanding and working through disagreements. This suggests that the WDNR chose individuals that are able to communicate and compromise when needed. The CVCAT appeared open to public opinion at any point in time during the meetings. Having a group that is willing to listen, even if their opinion does not match the individuals, is an important aspect of their advisory role. CVCAT members want to make informed recommendation that address public concerns. Levels of action that different CVCAT members would like to take included mandatory CWD testing, longer shooting periods, and sharp shooting to cull infected animals. However, since some of these actions may be considered extreme ideas for managing CWD, all members understood they may not be publicly acceptable. Survey results suggest that the CVCAT provides a safe platform for the public to be able to share their opinions and they would recommend a CWD Advisory Team approach to any county with a newly found CWD case.                                                                                                        </a:t>
            </a:r>
          </a:p>
        </p:txBody>
      </p:sp>
      <p:pic>
        <p:nvPicPr>
          <p:cNvPr id="13" name="Picture 12">
            <a:extLst>
              <a:ext uri="{FF2B5EF4-FFF2-40B4-BE49-F238E27FC236}">
                <a16:creationId xmlns:a16="http://schemas.microsoft.com/office/drawing/2014/main" id="{CCE8BBED-0514-4330-A4BF-DDFCE8C222A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049109" y="7931746"/>
            <a:ext cx="7696628" cy="5118258"/>
          </a:xfrm>
          <a:prstGeom prst="rect">
            <a:avLst/>
          </a:prstGeom>
        </p:spPr>
      </p:pic>
      <p:pic>
        <p:nvPicPr>
          <p:cNvPr id="16" name="Picture 15">
            <a:extLst>
              <a:ext uri="{FF2B5EF4-FFF2-40B4-BE49-F238E27FC236}">
                <a16:creationId xmlns:a16="http://schemas.microsoft.com/office/drawing/2014/main" id="{7AA3BF3C-791D-4126-8B78-4585ADF3599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049109" y="13676395"/>
            <a:ext cx="7444236" cy="5195036"/>
          </a:xfrm>
          <a:prstGeom prst="rect">
            <a:avLst/>
          </a:prstGeom>
        </p:spPr>
      </p:pic>
      <p:pic>
        <p:nvPicPr>
          <p:cNvPr id="25" name="Picture 24">
            <a:extLst>
              <a:ext uri="{FF2B5EF4-FFF2-40B4-BE49-F238E27FC236}">
                <a16:creationId xmlns:a16="http://schemas.microsoft.com/office/drawing/2014/main" id="{37712B44-70EE-4BBB-9882-3A6A85A6C98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887322" y="19736168"/>
            <a:ext cx="4682883" cy="7247319"/>
          </a:xfrm>
          <a:prstGeom prst="rect">
            <a:avLst/>
          </a:prstGeom>
        </p:spPr>
      </p:pic>
      <p:sp>
        <p:nvSpPr>
          <p:cNvPr id="26" name="TextBox 25">
            <a:extLst>
              <a:ext uri="{FF2B5EF4-FFF2-40B4-BE49-F238E27FC236}">
                <a16:creationId xmlns:a16="http://schemas.microsoft.com/office/drawing/2014/main" id="{A3B68485-C5F6-400F-9943-1FF7F27ECC79}"/>
              </a:ext>
            </a:extLst>
          </p:cNvPr>
          <p:cNvSpPr txBox="1"/>
          <p:nvPr/>
        </p:nvSpPr>
        <p:spPr>
          <a:xfrm>
            <a:off x="1256232" y="21647704"/>
            <a:ext cx="9386117" cy="4524315"/>
          </a:xfrm>
          <a:prstGeom prst="rect">
            <a:avLst/>
          </a:prstGeom>
          <a:noFill/>
        </p:spPr>
        <p:txBody>
          <a:bodyPr wrap="square" rtlCol="0">
            <a:spAutoFit/>
          </a:bodyPr>
          <a:lstStyle/>
          <a:p>
            <a:r>
              <a:rPr lang="en-US" sz="3200" dirty="0">
                <a:latin typeface="Aparajita" panose="02020603050405020304" pitchFamily="18" charset="0"/>
                <a:cs typeface="Aparajita" panose="02020603050405020304" pitchFamily="18" charset="0"/>
              </a:rPr>
              <a:t>      Interviews with the CVCAT were done over the phone individually. Eight questions were designed for open answers from the interviewees. The interviews took  between 30-60 minutes. </a:t>
            </a:r>
          </a:p>
          <a:p>
            <a:r>
              <a:rPr lang="en-US" sz="3200" dirty="0">
                <a:latin typeface="Aparajita" panose="02020603050405020304" pitchFamily="18" charset="0"/>
                <a:cs typeface="Aparajita" panose="02020603050405020304" pitchFamily="18" charset="0"/>
              </a:rPr>
              <a:t>      Surveys of the DNR staff and the public that attends the CVCAT meetings were designed using survey monkey. Both surveys had questions that used a strongly agree to strongly disagree scale. The surveys each had eight questions and took roughly 5-10 minutes to complete. The analysis of the surveys was done using survey monkey which created an average chart.</a:t>
            </a:r>
          </a:p>
        </p:txBody>
      </p:sp>
      <p:sp>
        <p:nvSpPr>
          <p:cNvPr id="53" name="TextBox 52">
            <a:extLst>
              <a:ext uri="{FF2B5EF4-FFF2-40B4-BE49-F238E27FC236}">
                <a16:creationId xmlns:a16="http://schemas.microsoft.com/office/drawing/2014/main" id="{C5991779-100A-4F3B-ABBB-BAEAC85D771D}"/>
              </a:ext>
            </a:extLst>
          </p:cNvPr>
          <p:cNvSpPr txBox="1"/>
          <p:nvPr/>
        </p:nvSpPr>
        <p:spPr>
          <a:xfrm>
            <a:off x="32050774" y="16499387"/>
            <a:ext cx="7055228" cy="1815882"/>
          </a:xfrm>
          <a:prstGeom prst="rect">
            <a:avLst/>
          </a:prstGeom>
          <a:noFill/>
        </p:spPr>
        <p:txBody>
          <a:bodyPr wrap="square" rtlCol="0">
            <a:spAutoFit/>
          </a:bodyPr>
          <a:lstStyle/>
          <a:p>
            <a:r>
              <a:rPr lang="en-US" sz="2800" b="1" dirty="0">
                <a:latin typeface="Aparajita" panose="02020603050405020304" pitchFamily="18" charset="0"/>
                <a:cs typeface="Aparajita" panose="02020603050405020304" pitchFamily="18" charset="0"/>
              </a:rPr>
              <a:t>Figure 1. </a:t>
            </a:r>
            <a:r>
              <a:rPr lang="en-US" sz="2800" dirty="0">
                <a:latin typeface="Aparajita" panose="02020603050405020304" pitchFamily="18" charset="0"/>
                <a:cs typeface="Aparajita" panose="02020603050405020304" pitchFamily="18" charset="0"/>
              </a:rPr>
              <a:t>All individuals surveyed are WDNR employees working specifically with CWD. All WI counties included in the survey were: Buffalo, Trempealeau, </a:t>
            </a:r>
            <a:r>
              <a:rPr lang="en-US" sz="2800" dirty="0" err="1">
                <a:latin typeface="Aparajita" panose="02020603050405020304" pitchFamily="18" charset="0"/>
                <a:cs typeface="Aparajita" panose="02020603050405020304" pitchFamily="18" charset="0"/>
              </a:rPr>
              <a:t>Eau</a:t>
            </a:r>
            <a:r>
              <a:rPr lang="en-US" sz="2800" dirty="0">
                <a:latin typeface="Aparajita" panose="02020603050405020304" pitchFamily="18" charset="0"/>
                <a:cs typeface="Aparajita" panose="02020603050405020304" pitchFamily="18" charset="0"/>
              </a:rPr>
              <a:t> Claire, Vernon, Taylor, Rusk and Milwaukee</a:t>
            </a:r>
            <a:r>
              <a:rPr lang="en-US" sz="2400" dirty="0"/>
              <a:t>.</a:t>
            </a:r>
            <a:endParaRPr lang="en-US" sz="2400" b="1" dirty="0"/>
          </a:p>
        </p:txBody>
      </p:sp>
      <p:sp>
        <p:nvSpPr>
          <p:cNvPr id="54" name="TextBox 53">
            <a:extLst>
              <a:ext uri="{FF2B5EF4-FFF2-40B4-BE49-F238E27FC236}">
                <a16:creationId xmlns:a16="http://schemas.microsoft.com/office/drawing/2014/main" id="{09890D68-8F3C-426D-BBC7-89D79BA3276A}"/>
              </a:ext>
            </a:extLst>
          </p:cNvPr>
          <p:cNvSpPr txBox="1"/>
          <p:nvPr/>
        </p:nvSpPr>
        <p:spPr>
          <a:xfrm>
            <a:off x="25568417" y="7632199"/>
            <a:ext cx="11456024" cy="830997"/>
          </a:xfrm>
          <a:prstGeom prst="rect">
            <a:avLst/>
          </a:prstGeom>
          <a:noFill/>
        </p:spPr>
        <p:txBody>
          <a:bodyPr wrap="square" rtlCol="0">
            <a:spAutoFit/>
          </a:bodyPr>
          <a:lstStyle/>
          <a:p>
            <a:r>
              <a:rPr lang="en-US" sz="4800" b="1" dirty="0">
                <a:solidFill>
                  <a:schemeClr val="accent6">
                    <a:lumMod val="75000"/>
                  </a:schemeClr>
                </a:solidFill>
                <a:latin typeface="Minion Pro" panose="02040503050306020203"/>
              </a:rPr>
              <a:t>WDNR Staff Survey Results and Discussion</a:t>
            </a:r>
          </a:p>
        </p:txBody>
      </p:sp>
      <p:pic>
        <p:nvPicPr>
          <p:cNvPr id="7" name="Picture 6">
            <a:extLst>
              <a:ext uri="{FF2B5EF4-FFF2-40B4-BE49-F238E27FC236}">
                <a16:creationId xmlns:a16="http://schemas.microsoft.com/office/drawing/2014/main" id="{FDCCD72A-6E93-4068-815C-498FD0EB1D9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615924" y="28025938"/>
            <a:ext cx="4529171" cy="5621827"/>
          </a:xfrm>
          <a:prstGeom prst="rect">
            <a:avLst/>
          </a:prstGeom>
        </p:spPr>
      </p:pic>
      <p:pic>
        <p:nvPicPr>
          <p:cNvPr id="11" name="Picture 10">
            <a:extLst>
              <a:ext uri="{FF2B5EF4-FFF2-40B4-BE49-F238E27FC236}">
                <a16:creationId xmlns:a16="http://schemas.microsoft.com/office/drawing/2014/main" id="{D9CBB1FA-7D3A-4FCA-8FCE-FCD2301866B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9749292" y="21282590"/>
            <a:ext cx="10803925" cy="8132844"/>
          </a:xfrm>
          <a:prstGeom prst="rect">
            <a:avLst/>
          </a:prstGeom>
        </p:spPr>
      </p:pic>
      <p:pic>
        <p:nvPicPr>
          <p:cNvPr id="15" name="Picture 14">
            <a:extLst>
              <a:ext uri="{FF2B5EF4-FFF2-40B4-BE49-F238E27FC236}">
                <a16:creationId xmlns:a16="http://schemas.microsoft.com/office/drawing/2014/main" id="{3C64E063-4E42-442C-A5E9-6EC7051DE8D5}"/>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1005039" y="8668710"/>
            <a:ext cx="10291390" cy="9972277"/>
          </a:xfrm>
          <a:prstGeom prst="rect">
            <a:avLst/>
          </a:prstGeom>
        </p:spPr>
      </p:pic>
      <p:pic>
        <p:nvPicPr>
          <p:cNvPr id="19" name="Picture 18">
            <a:extLst>
              <a:ext uri="{FF2B5EF4-FFF2-40B4-BE49-F238E27FC236}">
                <a16:creationId xmlns:a16="http://schemas.microsoft.com/office/drawing/2014/main" id="{0B4675B9-12FB-4D2C-80D9-84C24B4E9B71}"/>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1031200" y="18640987"/>
            <a:ext cx="10375508" cy="1523806"/>
          </a:xfrm>
          <a:prstGeom prst="rect">
            <a:avLst/>
          </a:prstGeom>
        </p:spPr>
      </p:pic>
    </p:spTree>
    <p:extLst>
      <p:ext uri="{BB962C8B-B14F-4D97-AF65-F5344CB8AC3E}">
        <p14:creationId xmlns:p14="http://schemas.microsoft.com/office/powerpoint/2010/main" val="348338724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3922</TotalTime>
  <Words>1100</Words>
  <Application>Microsoft Office PowerPoint</Application>
  <PresentationFormat>Custom</PresentationFormat>
  <Paragraphs>23</Paragraphs>
  <Slides>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Aparajita</vt:lpstr>
      <vt:lpstr>Arial</vt:lpstr>
      <vt:lpstr>Calibri</vt:lpstr>
      <vt:lpstr>Calibri Light</vt:lpstr>
      <vt:lpstr>Minion Pro</vt:lpstr>
      <vt:lpstr>Office Theme</vt:lpstr>
      <vt:lpstr>Human Dimensions of  Chronic Wasting Disease in Wisconsin</vt:lpstr>
    </vt:vector>
  </TitlesOfParts>
  <Company>UW-Eau Claire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Flottum, Sydney Noelle</dc:creator>
  <cp:lastModifiedBy>Edwards, Samantha Nicole</cp:lastModifiedBy>
  <cp:revision>88</cp:revision>
  <cp:lastPrinted>2019-02-21T19:02:30Z</cp:lastPrinted>
  <dcterms:created xsi:type="dcterms:W3CDTF">2015-01-29T15:27:06Z</dcterms:created>
  <dcterms:modified xsi:type="dcterms:W3CDTF">2019-04-22T20:22:32Z</dcterms:modified>
</cp:coreProperties>
</file>