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2062400" cy="38404800"/>
  <p:notesSz cx="6858000" cy="9144000"/>
  <p:defaultTextStyle>
    <a:defPPr>
      <a:defRPr lang="en-US"/>
    </a:defPPr>
    <a:lvl1pPr marL="0" algn="l" defTabSz="4598060" rtl="0" eaLnBrk="1" latinLnBrk="0" hangingPunct="1">
      <a:defRPr sz="9100" kern="1200">
        <a:solidFill>
          <a:schemeClr val="tx1"/>
        </a:solidFill>
        <a:latin typeface="+mn-lt"/>
        <a:ea typeface="+mn-ea"/>
        <a:cs typeface="+mn-cs"/>
      </a:defRPr>
    </a:lvl1pPr>
    <a:lvl2pPr marL="2299030" algn="l" defTabSz="4598060" rtl="0" eaLnBrk="1" latinLnBrk="0" hangingPunct="1">
      <a:defRPr sz="9100" kern="1200">
        <a:solidFill>
          <a:schemeClr val="tx1"/>
        </a:solidFill>
        <a:latin typeface="+mn-lt"/>
        <a:ea typeface="+mn-ea"/>
        <a:cs typeface="+mn-cs"/>
      </a:defRPr>
    </a:lvl2pPr>
    <a:lvl3pPr marL="4598060" algn="l" defTabSz="4598060" rtl="0" eaLnBrk="1" latinLnBrk="0" hangingPunct="1">
      <a:defRPr sz="9100" kern="1200">
        <a:solidFill>
          <a:schemeClr val="tx1"/>
        </a:solidFill>
        <a:latin typeface="+mn-lt"/>
        <a:ea typeface="+mn-ea"/>
        <a:cs typeface="+mn-cs"/>
      </a:defRPr>
    </a:lvl3pPr>
    <a:lvl4pPr marL="6897091" algn="l" defTabSz="4598060" rtl="0" eaLnBrk="1" latinLnBrk="0" hangingPunct="1">
      <a:defRPr sz="9100" kern="1200">
        <a:solidFill>
          <a:schemeClr val="tx1"/>
        </a:solidFill>
        <a:latin typeface="+mn-lt"/>
        <a:ea typeface="+mn-ea"/>
        <a:cs typeface="+mn-cs"/>
      </a:defRPr>
    </a:lvl4pPr>
    <a:lvl5pPr marL="9196121" algn="l" defTabSz="4598060" rtl="0" eaLnBrk="1" latinLnBrk="0" hangingPunct="1">
      <a:defRPr sz="9100" kern="1200">
        <a:solidFill>
          <a:schemeClr val="tx1"/>
        </a:solidFill>
        <a:latin typeface="+mn-lt"/>
        <a:ea typeface="+mn-ea"/>
        <a:cs typeface="+mn-cs"/>
      </a:defRPr>
    </a:lvl5pPr>
    <a:lvl6pPr marL="11495151" algn="l" defTabSz="4598060" rtl="0" eaLnBrk="1" latinLnBrk="0" hangingPunct="1">
      <a:defRPr sz="9100" kern="1200">
        <a:solidFill>
          <a:schemeClr val="tx1"/>
        </a:solidFill>
        <a:latin typeface="+mn-lt"/>
        <a:ea typeface="+mn-ea"/>
        <a:cs typeface="+mn-cs"/>
      </a:defRPr>
    </a:lvl6pPr>
    <a:lvl7pPr marL="13794181" algn="l" defTabSz="4598060" rtl="0" eaLnBrk="1" latinLnBrk="0" hangingPunct="1">
      <a:defRPr sz="9100" kern="1200">
        <a:solidFill>
          <a:schemeClr val="tx1"/>
        </a:solidFill>
        <a:latin typeface="+mn-lt"/>
        <a:ea typeface="+mn-ea"/>
        <a:cs typeface="+mn-cs"/>
      </a:defRPr>
    </a:lvl7pPr>
    <a:lvl8pPr marL="16093211" algn="l" defTabSz="4598060" rtl="0" eaLnBrk="1" latinLnBrk="0" hangingPunct="1">
      <a:defRPr sz="9100" kern="1200">
        <a:solidFill>
          <a:schemeClr val="tx1"/>
        </a:solidFill>
        <a:latin typeface="+mn-lt"/>
        <a:ea typeface="+mn-ea"/>
        <a:cs typeface="+mn-cs"/>
      </a:defRPr>
    </a:lvl8pPr>
    <a:lvl9pPr marL="18392242" algn="l" defTabSz="4598060" rtl="0" eaLnBrk="1" latinLnBrk="0" hangingPunct="1">
      <a:defRPr sz="9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ruwink, Madeleine Grace" initials="VMG" lastIdx="2" clrIdx="0">
    <p:extLst>
      <p:ext uri="{19B8F6BF-5375-455C-9EA6-DF929625EA0E}">
        <p15:presenceInfo xmlns:p15="http://schemas.microsoft.com/office/powerpoint/2012/main" userId="Vruwink, Madeleine Grac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84B6"/>
    <a:srgbClr val="FFFFFF"/>
    <a:srgbClr val="FDFCF9"/>
    <a:srgbClr val="FAF9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0647" autoAdjust="0"/>
  </p:normalViewPr>
  <p:slideViewPr>
    <p:cSldViewPr>
      <p:cViewPr varScale="1">
        <p:scale>
          <a:sx n="21" d="100"/>
          <a:sy n="21" d="100"/>
        </p:scale>
        <p:origin x="2010" y="48"/>
      </p:cViewPr>
      <p:guideLst>
        <p:guide orient="horz" pos="12096"/>
        <p:guide pos="13248"/>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11930384"/>
            <a:ext cx="35753040" cy="8232140"/>
          </a:xfrm>
        </p:spPr>
        <p:txBody>
          <a:bodyPr/>
          <a:lstStyle/>
          <a:p>
            <a:r>
              <a:rPr lang="en-US"/>
              <a:t>Click to edit Master title style</a:t>
            </a:r>
          </a:p>
        </p:txBody>
      </p:sp>
      <p:sp>
        <p:nvSpPr>
          <p:cNvPr id="3" name="Subtitle 2"/>
          <p:cNvSpPr>
            <a:spLocks noGrp="1"/>
          </p:cNvSpPr>
          <p:nvPr>
            <p:ph type="subTitle" idx="1"/>
          </p:nvPr>
        </p:nvSpPr>
        <p:spPr>
          <a:xfrm>
            <a:off x="6309360" y="21762720"/>
            <a:ext cx="29443680" cy="9814560"/>
          </a:xfrm>
        </p:spPr>
        <p:txBody>
          <a:bodyPr/>
          <a:lstStyle>
            <a:lvl1pPr marL="0" indent="0" algn="ctr">
              <a:buNone/>
              <a:defRPr>
                <a:solidFill>
                  <a:schemeClr val="tx1">
                    <a:tint val="75000"/>
                  </a:schemeClr>
                </a:solidFill>
              </a:defRPr>
            </a:lvl1pPr>
            <a:lvl2pPr marL="2299030" indent="0" algn="ctr">
              <a:buNone/>
              <a:defRPr>
                <a:solidFill>
                  <a:schemeClr val="tx1">
                    <a:tint val="75000"/>
                  </a:schemeClr>
                </a:solidFill>
              </a:defRPr>
            </a:lvl2pPr>
            <a:lvl3pPr marL="4598060" indent="0" algn="ctr">
              <a:buNone/>
              <a:defRPr>
                <a:solidFill>
                  <a:schemeClr val="tx1">
                    <a:tint val="75000"/>
                  </a:schemeClr>
                </a:solidFill>
              </a:defRPr>
            </a:lvl3pPr>
            <a:lvl4pPr marL="6897091" indent="0" algn="ctr">
              <a:buNone/>
              <a:defRPr>
                <a:solidFill>
                  <a:schemeClr val="tx1">
                    <a:tint val="75000"/>
                  </a:schemeClr>
                </a:solidFill>
              </a:defRPr>
            </a:lvl4pPr>
            <a:lvl5pPr marL="9196121" indent="0" algn="ctr">
              <a:buNone/>
              <a:defRPr>
                <a:solidFill>
                  <a:schemeClr val="tx1">
                    <a:tint val="75000"/>
                  </a:schemeClr>
                </a:solidFill>
              </a:defRPr>
            </a:lvl5pPr>
            <a:lvl6pPr marL="11495151" indent="0" algn="ctr">
              <a:buNone/>
              <a:defRPr>
                <a:solidFill>
                  <a:schemeClr val="tx1">
                    <a:tint val="75000"/>
                  </a:schemeClr>
                </a:solidFill>
              </a:defRPr>
            </a:lvl6pPr>
            <a:lvl7pPr marL="13794181" indent="0" algn="ctr">
              <a:buNone/>
              <a:defRPr>
                <a:solidFill>
                  <a:schemeClr val="tx1">
                    <a:tint val="75000"/>
                  </a:schemeClr>
                </a:solidFill>
              </a:defRPr>
            </a:lvl7pPr>
            <a:lvl8pPr marL="16093211" indent="0" algn="ctr">
              <a:buNone/>
              <a:defRPr>
                <a:solidFill>
                  <a:schemeClr val="tx1">
                    <a:tint val="75000"/>
                  </a:schemeClr>
                </a:solidFill>
              </a:defRPr>
            </a:lvl8pPr>
            <a:lvl9pPr marL="1839224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3451FB3-C4AC-44B8-BF21-6F3B66D634AE}"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1D3E25-0778-4AD3-81AB-C58786DB40A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3451FB3-C4AC-44B8-BF21-6F3B66D634AE}"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1D3E25-0778-4AD3-81AB-C58786DB40A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495240" y="1537976"/>
            <a:ext cx="9464040" cy="3276854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03120" y="1537976"/>
            <a:ext cx="27691080" cy="3276854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3451FB3-C4AC-44B8-BF21-6F3B66D634AE}"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1D3E25-0778-4AD3-81AB-C58786DB40A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3451FB3-C4AC-44B8-BF21-6F3B66D634AE}"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1D3E25-0778-4AD3-81AB-C58786DB40A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22640" y="24678644"/>
            <a:ext cx="35753040" cy="7627620"/>
          </a:xfrm>
        </p:spPr>
        <p:txBody>
          <a:bodyPr anchor="t"/>
          <a:lstStyle>
            <a:lvl1pPr algn="l">
              <a:defRPr sz="20100" b="1" cap="all"/>
            </a:lvl1pPr>
          </a:lstStyle>
          <a:p>
            <a:r>
              <a:rPr lang="en-US"/>
              <a:t>Click to edit Master title style</a:t>
            </a:r>
          </a:p>
        </p:txBody>
      </p:sp>
      <p:sp>
        <p:nvSpPr>
          <p:cNvPr id="3" name="Text Placeholder 2"/>
          <p:cNvSpPr>
            <a:spLocks noGrp="1"/>
          </p:cNvSpPr>
          <p:nvPr>
            <p:ph type="body" idx="1"/>
          </p:nvPr>
        </p:nvSpPr>
        <p:spPr>
          <a:xfrm>
            <a:off x="3322640" y="16277597"/>
            <a:ext cx="35753040" cy="8401047"/>
          </a:xfrm>
        </p:spPr>
        <p:txBody>
          <a:bodyPr anchor="b"/>
          <a:lstStyle>
            <a:lvl1pPr marL="0" indent="0">
              <a:buNone/>
              <a:defRPr sz="10100">
                <a:solidFill>
                  <a:schemeClr val="tx1">
                    <a:tint val="75000"/>
                  </a:schemeClr>
                </a:solidFill>
              </a:defRPr>
            </a:lvl1pPr>
            <a:lvl2pPr marL="2299030" indent="0">
              <a:buNone/>
              <a:defRPr sz="9100">
                <a:solidFill>
                  <a:schemeClr val="tx1">
                    <a:tint val="75000"/>
                  </a:schemeClr>
                </a:solidFill>
              </a:defRPr>
            </a:lvl2pPr>
            <a:lvl3pPr marL="4598060" indent="0">
              <a:buNone/>
              <a:defRPr sz="8000">
                <a:solidFill>
                  <a:schemeClr val="tx1">
                    <a:tint val="75000"/>
                  </a:schemeClr>
                </a:solidFill>
              </a:defRPr>
            </a:lvl3pPr>
            <a:lvl4pPr marL="6897091" indent="0">
              <a:buNone/>
              <a:defRPr sz="7000">
                <a:solidFill>
                  <a:schemeClr val="tx1">
                    <a:tint val="75000"/>
                  </a:schemeClr>
                </a:solidFill>
              </a:defRPr>
            </a:lvl4pPr>
            <a:lvl5pPr marL="9196121" indent="0">
              <a:buNone/>
              <a:defRPr sz="7000">
                <a:solidFill>
                  <a:schemeClr val="tx1">
                    <a:tint val="75000"/>
                  </a:schemeClr>
                </a:solidFill>
              </a:defRPr>
            </a:lvl5pPr>
            <a:lvl6pPr marL="11495151" indent="0">
              <a:buNone/>
              <a:defRPr sz="7000">
                <a:solidFill>
                  <a:schemeClr val="tx1">
                    <a:tint val="75000"/>
                  </a:schemeClr>
                </a:solidFill>
              </a:defRPr>
            </a:lvl6pPr>
            <a:lvl7pPr marL="13794181" indent="0">
              <a:buNone/>
              <a:defRPr sz="7000">
                <a:solidFill>
                  <a:schemeClr val="tx1">
                    <a:tint val="75000"/>
                  </a:schemeClr>
                </a:solidFill>
              </a:defRPr>
            </a:lvl7pPr>
            <a:lvl8pPr marL="16093211" indent="0">
              <a:buNone/>
              <a:defRPr sz="7000">
                <a:solidFill>
                  <a:schemeClr val="tx1">
                    <a:tint val="75000"/>
                  </a:schemeClr>
                </a:solidFill>
              </a:defRPr>
            </a:lvl8pPr>
            <a:lvl9pPr marL="18392242" indent="0">
              <a:buNone/>
              <a:defRPr sz="70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3451FB3-C4AC-44B8-BF21-6F3B66D634AE}"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1D3E25-0778-4AD3-81AB-C58786DB40A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03120" y="8961124"/>
            <a:ext cx="18577560" cy="25345394"/>
          </a:xfrm>
        </p:spPr>
        <p:txBody>
          <a:bodyPr/>
          <a:lstStyle>
            <a:lvl1pPr>
              <a:defRPr sz="14100"/>
            </a:lvl1pPr>
            <a:lvl2pPr>
              <a:defRPr sz="12100"/>
            </a:lvl2pPr>
            <a:lvl3pPr>
              <a:defRPr sz="101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381720" y="8961124"/>
            <a:ext cx="18577560" cy="25345394"/>
          </a:xfrm>
        </p:spPr>
        <p:txBody>
          <a:bodyPr/>
          <a:lstStyle>
            <a:lvl1pPr>
              <a:defRPr sz="14100"/>
            </a:lvl1pPr>
            <a:lvl2pPr>
              <a:defRPr sz="12100"/>
            </a:lvl2pPr>
            <a:lvl3pPr>
              <a:defRPr sz="101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3451FB3-C4AC-44B8-BF21-6F3B66D634AE}"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1D3E25-0778-4AD3-81AB-C58786DB40A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03120" y="8596634"/>
            <a:ext cx="18584865" cy="3582667"/>
          </a:xfrm>
        </p:spPr>
        <p:txBody>
          <a:bodyPr anchor="b"/>
          <a:lstStyle>
            <a:lvl1pPr marL="0" indent="0">
              <a:buNone/>
              <a:defRPr sz="12100" b="1"/>
            </a:lvl1pPr>
            <a:lvl2pPr marL="2299030" indent="0">
              <a:buNone/>
              <a:defRPr sz="10100" b="1"/>
            </a:lvl2pPr>
            <a:lvl3pPr marL="4598060" indent="0">
              <a:buNone/>
              <a:defRPr sz="9100" b="1"/>
            </a:lvl3pPr>
            <a:lvl4pPr marL="6897091" indent="0">
              <a:buNone/>
              <a:defRPr sz="8000" b="1"/>
            </a:lvl4pPr>
            <a:lvl5pPr marL="9196121" indent="0">
              <a:buNone/>
              <a:defRPr sz="8000" b="1"/>
            </a:lvl5pPr>
            <a:lvl6pPr marL="11495151" indent="0">
              <a:buNone/>
              <a:defRPr sz="8000" b="1"/>
            </a:lvl6pPr>
            <a:lvl7pPr marL="13794181" indent="0">
              <a:buNone/>
              <a:defRPr sz="8000" b="1"/>
            </a:lvl7pPr>
            <a:lvl8pPr marL="16093211" indent="0">
              <a:buNone/>
              <a:defRPr sz="8000" b="1"/>
            </a:lvl8pPr>
            <a:lvl9pPr marL="18392242" indent="0">
              <a:buNone/>
              <a:defRPr sz="8000" b="1"/>
            </a:lvl9pPr>
          </a:lstStyle>
          <a:p>
            <a:pPr lvl="0"/>
            <a:r>
              <a:rPr lang="en-US"/>
              <a:t>Click to edit Master text styles</a:t>
            </a:r>
          </a:p>
        </p:txBody>
      </p:sp>
      <p:sp>
        <p:nvSpPr>
          <p:cNvPr id="4" name="Content Placeholder 3"/>
          <p:cNvSpPr>
            <a:spLocks noGrp="1"/>
          </p:cNvSpPr>
          <p:nvPr>
            <p:ph sz="half" idx="2"/>
          </p:nvPr>
        </p:nvSpPr>
        <p:spPr>
          <a:xfrm>
            <a:off x="2103120" y="12179300"/>
            <a:ext cx="18584865" cy="22127214"/>
          </a:xfrm>
        </p:spPr>
        <p:txBody>
          <a:bodyPr/>
          <a:lstStyle>
            <a:lvl1pPr>
              <a:defRPr sz="12100"/>
            </a:lvl1pPr>
            <a:lvl2pPr>
              <a:defRPr sz="10100"/>
            </a:lvl2pPr>
            <a:lvl3pPr>
              <a:defRPr sz="9100"/>
            </a:lvl3pPr>
            <a:lvl4pPr>
              <a:defRPr sz="8000"/>
            </a:lvl4pPr>
            <a:lvl5pPr>
              <a:defRPr sz="8000"/>
            </a:lvl5pPr>
            <a:lvl6pPr>
              <a:defRPr sz="8000"/>
            </a:lvl6pPr>
            <a:lvl7pPr>
              <a:defRPr sz="8000"/>
            </a:lvl7pPr>
            <a:lvl8pPr>
              <a:defRPr sz="8000"/>
            </a:lvl8pPr>
            <a:lvl9pPr>
              <a:defRPr sz="8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367119" y="8596634"/>
            <a:ext cx="18592165" cy="3582667"/>
          </a:xfrm>
        </p:spPr>
        <p:txBody>
          <a:bodyPr anchor="b"/>
          <a:lstStyle>
            <a:lvl1pPr marL="0" indent="0">
              <a:buNone/>
              <a:defRPr sz="12100" b="1"/>
            </a:lvl1pPr>
            <a:lvl2pPr marL="2299030" indent="0">
              <a:buNone/>
              <a:defRPr sz="10100" b="1"/>
            </a:lvl2pPr>
            <a:lvl3pPr marL="4598060" indent="0">
              <a:buNone/>
              <a:defRPr sz="9100" b="1"/>
            </a:lvl3pPr>
            <a:lvl4pPr marL="6897091" indent="0">
              <a:buNone/>
              <a:defRPr sz="8000" b="1"/>
            </a:lvl4pPr>
            <a:lvl5pPr marL="9196121" indent="0">
              <a:buNone/>
              <a:defRPr sz="8000" b="1"/>
            </a:lvl5pPr>
            <a:lvl6pPr marL="11495151" indent="0">
              <a:buNone/>
              <a:defRPr sz="8000" b="1"/>
            </a:lvl6pPr>
            <a:lvl7pPr marL="13794181" indent="0">
              <a:buNone/>
              <a:defRPr sz="8000" b="1"/>
            </a:lvl7pPr>
            <a:lvl8pPr marL="16093211" indent="0">
              <a:buNone/>
              <a:defRPr sz="8000" b="1"/>
            </a:lvl8pPr>
            <a:lvl9pPr marL="18392242" indent="0">
              <a:buNone/>
              <a:defRPr sz="8000" b="1"/>
            </a:lvl9pPr>
          </a:lstStyle>
          <a:p>
            <a:pPr lvl="0"/>
            <a:r>
              <a:rPr lang="en-US"/>
              <a:t>Click to edit Master text styles</a:t>
            </a:r>
          </a:p>
        </p:txBody>
      </p:sp>
      <p:sp>
        <p:nvSpPr>
          <p:cNvPr id="6" name="Content Placeholder 5"/>
          <p:cNvSpPr>
            <a:spLocks noGrp="1"/>
          </p:cNvSpPr>
          <p:nvPr>
            <p:ph sz="quarter" idx="4"/>
          </p:nvPr>
        </p:nvSpPr>
        <p:spPr>
          <a:xfrm>
            <a:off x="21367119" y="12179300"/>
            <a:ext cx="18592165" cy="22127214"/>
          </a:xfrm>
        </p:spPr>
        <p:txBody>
          <a:bodyPr/>
          <a:lstStyle>
            <a:lvl1pPr>
              <a:defRPr sz="12100"/>
            </a:lvl1pPr>
            <a:lvl2pPr>
              <a:defRPr sz="10100"/>
            </a:lvl2pPr>
            <a:lvl3pPr>
              <a:defRPr sz="9100"/>
            </a:lvl3pPr>
            <a:lvl4pPr>
              <a:defRPr sz="8000"/>
            </a:lvl4pPr>
            <a:lvl5pPr>
              <a:defRPr sz="8000"/>
            </a:lvl5pPr>
            <a:lvl6pPr>
              <a:defRPr sz="8000"/>
            </a:lvl6pPr>
            <a:lvl7pPr>
              <a:defRPr sz="8000"/>
            </a:lvl7pPr>
            <a:lvl8pPr>
              <a:defRPr sz="8000"/>
            </a:lvl8pPr>
            <a:lvl9pPr>
              <a:defRPr sz="8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3451FB3-C4AC-44B8-BF21-6F3B66D634AE}" type="datetimeFigureOut">
              <a:rPr lang="en-US" smtClean="0"/>
              <a:pPr/>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1D3E25-0778-4AD3-81AB-C58786DB40A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3451FB3-C4AC-44B8-BF21-6F3B66D634AE}" type="datetimeFigureOut">
              <a:rPr lang="en-US" smtClean="0"/>
              <a:pPr/>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1D3E25-0778-4AD3-81AB-C58786DB40A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451FB3-C4AC-44B8-BF21-6F3B66D634AE}" type="datetimeFigureOut">
              <a:rPr lang="en-US" smtClean="0"/>
              <a:pPr/>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1D3E25-0778-4AD3-81AB-C58786DB40A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3122" y="1529080"/>
            <a:ext cx="13838240" cy="6507480"/>
          </a:xfrm>
        </p:spPr>
        <p:txBody>
          <a:bodyPr anchor="b"/>
          <a:lstStyle>
            <a:lvl1pPr algn="l">
              <a:defRPr sz="10100" b="1"/>
            </a:lvl1pPr>
          </a:lstStyle>
          <a:p>
            <a:r>
              <a:rPr lang="en-US"/>
              <a:t>Click to edit Master title style</a:t>
            </a:r>
          </a:p>
        </p:txBody>
      </p:sp>
      <p:sp>
        <p:nvSpPr>
          <p:cNvPr id="3" name="Content Placeholder 2"/>
          <p:cNvSpPr>
            <a:spLocks noGrp="1"/>
          </p:cNvSpPr>
          <p:nvPr>
            <p:ph idx="1"/>
          </p:nvPr>
        </p:nvSpPr>
        <p:spPr>
          <a:xfrm>
            <a:off x="16445230" y="1529084"/>
            <a:ext cx="23514050" cy="32777434"/>
          </a:xfrm>
        </p:spPr>
        <p:txBody>
          <a:bodyPr/>
          <a:lstStyle>
            <a:lvl1pPr>
              <a:defRPr sz="16100"/>
            </a:lvl1pPr>
            <a:lvl2pPr>
              <a:defRPr sz="14100"/>
            </a:lvl2pPr>
            <a:lvl3pPr>
              <a:defRPr sz="12100"/>
            </a:lvl3pPr>
            <a:lvl4pPr>
              <a:defRPr sz="10100"/>
            </a:lvl4pPr>
            <a:lvl5pPr>
              <a:defRPr sz="10100"/>
            </a:lvl5pPr>
            <a:lvl6pPr>
              <a:defRPr sz="10100"/>
            </a:lvl6pPr>
            <a:lvl7pPr>
              <a:defRPr sz="10100"/>
            </a:lvl7pPr>
            <a:lvl8pPr>
              <a:defRPr sz="10100"/>
            </a:lvl8pPr>
            <a:lvl9pPr>
              <a:defRPr sz="10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03122" y="8036564"/>
            <a:ext cx="13838240" cy="26269954"/>
          </a:xfrm>
        </p:spPr>
        <p:txBody>
          <a:bodyPr/>
          <a:lstStyle>
            <a:lvl1pPr marL="0" indent="0">
              <a:buNone/>
              <a:defRPr sz="7000"/>
            </a:lvl1pPr>
            <a:lvl2pPr marL="2299030" indent="0">
              <a:buNone/>
              <a:defRPr sz="6000"/>
            </a:lvl2pPr>
            <a:lvl3pPr marL="4598060" indent="0">
              <a:buNone/>
              <a:defRPr sz="5000"/>
            </a:lvl3pPr>
            <a:lvl4pPr marL="6897091" indent="0">
              <a:buNone/>
              <a:defRPr sz="4500"/>
            </a:lvl4pPr>
            <a:lvl5pPr marL="9196121" indent="0">
              <a:buNone/>
              <a:defRPr sz="4500"/>
            </a:lvl5pPr>
            <a:lvl6pPr marL="11495151" indent="0">
              <a:buNone/>
              <a:defRPr sz="4500"/>
            </a:lvl6pPr>
            <a:lvl7pPr marL="13794181" indent="0">
              <a:buNone/>
              <a:defRPr sz="4500"/>
            </a:lvl7pPr>
            <a:lvl8pPr marL="16093211" indent="0">
              <a:buNone/>
              <a:defRPr sz="4500"/>
            </a:lvl8pPr>
            <a:lvl9pPr marL="18392242" indent="0">
              <a:buNone/>
              <a:defRPr sz="4500"/>
            </a:lvl9pPr>
          </a:lstStyle>
          <a:p>
            <a:pPr lvl="0"/>
            <a:r>
              <a:rPr lang="en-US"/>
              <a:t>Click to edit Master text styles</a:t>
            </a:r>
          </a:p>
        </p:txBody>
      </p:sp>
      <p:sp>
        <p:nvSpPr>
          <p:cNvPr id="5" name="Date Placeholder 4"/>
          <p:cNvSpPr>
            <a:spLocks noGrp="1"/>
          </p:cNvSpPr>
          <p:nvPr>
            <p:ph type="dt" sz="half" idx="10"/>
          </p:nvPr>
        </p:nvSpPr>
        <p:spPr/>
        <p:txBody>
          <a:bodyPr/>
          <a:lstStyle/>
          <a:p>
            <a:fld id="{E3451FB3-C4AC-44B8-BF21-6F3B66D634AE}"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1D3E25-0778-4AD3-81AB-C58786DB40A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44525" y="26883360"/>
            <a:ext cx="25237440" cy="3173734"/>
          </a:xfrm>
        </p:spPr>
        <p:txBody>
          <a:bodyPr anchor="b"/>
          <a:lstStyle>
            <a:lvl1pPr algn="l">
              <a:defRPr sz="10100" b="1"/>
            </a:lvl1pPr>
          </a:lstStyle>
          <a:p>
            <a:r>
              <a:rPr lang="en-US"/>
              <a:t>Click to edit Master title style</a:t>
            </a:r>
          </a:p>
        </p:txBody>
      </p:sp>
      <p:sp>
        <p:nvSpPr>
          <p:cNvPr id="3" name="Picture Placeholder 2"/>
          <p:cNvSpPr>
            <a:spLocks noGrp="1"/>
          </p:cNvSpPr>
          <p:nvPr>
            <p:ph type="pic" idx="1"/>
          </p:nvPr>
        </p:nvSpPr>
        <p:spPr>
          <a:xfrm>
            <a:off x="8244525" y="3431540"/>
            <a:ext cx="25237440" cy="23042880"/>
          </a:xfrm>
        </p:spPr>
        <p:txBody>
          <a:bodyPr/>
          <a:lstStyle>
            <a:lvl1pPr marL="0" indent="0">
              <a:buNone/>
              <a:defRPr sz="16100"/>
            </a:lvl1pPr>
            <a:lvl2pPr marL="2299030" indent="0">
              <a:buNone/>
              <a:defRPr sz="14100"/>
            </a:lvl2pPr>
            <a:lvl3pPr marL="4598060" indent="0">
              <a:buNone/>
              <a:defRPr sz="12100"/>
            </a:lvl3pPr>
            <a:lvl4pPr marL="6897091" indent="0">
              <a:buNone/>
              <a:defRPr sz="10100"/>
            </a:lvl4pPr>
            <a:lvl5pPr marL="9196121" indent="0">
              <a:buNone/>
              <a:defRPr sz="10100"/>
            </a:lvl5pPr>
            <a:lvl6pPr marL="11495151" indent="0">
              <a:buNone/>
              <a:defRPr sz="10100"/>
            </a:lvl6pPr>
            <a:lvl7pPr marL="13794181" indent="0">
              <a:buNone/>
              <a:defRPr sz="10100"/>
            </a:lvl7pPr>
            <a:lvl8pPr marL="16093211" indent="0">
              <a:buNone/>
              <a:defRPr sz="10100"/>
            </a:lvl8pPr>
            <a:lvl9pPr marL="18392242" indent="0">
              <a:buNone/>
              <a:defRPr sz="10100"/>
            </a:lvl9pPr>
          </a:lstStyle>
          <a:p>
            <a:endParaRPr lang="en-US"/>
          </a:p>
        </p:txBody>
      </p:sp>
      <p:sp>
        <p:nvSpPr>
          <p:cNvPr id="4" name="Text Placeholder 3"/>
          <p:cNvSpPr>
            <a:spLocks noGrp="1"/>
          </p:cNvSpPr>
          <p:nvPr>
            <p:ph type="body" sz="half" idx="2"/>
          </p:nvPr>
        </p:nvSpPr>
        <p:spPr>
          <a:xfrm>
            <a:off x="8244525" y="30057094"/>
            <a:ext cx="25237440" cy="4507227"/>
          </a:xfrm>
        </p:spPr>
        <p:txBody>
          <a:bodyPr/>
          <a:lstStyle>
            <a:lvl1pPr marL="0" indent="0">
              <a:buNone/>
              <a:defRPr sz="7000"/>
            </a:lvl1pPr>
            <a:lvl2pPr marL="2299030" indent="0">
              <a:buNone/>
              <a:defRPr sz="6000"/>
            </a:lvl2pPr>
            <a:lvl3pPr marL="4598060" indent="0">
              <a:buNone/>
              <a:defRPr sz="5000"/>
            </a:lvl3pPr>
            <a:lvl4pPr marL="6897091" indent="0">
              <a:buNone/>
              <a:defRPr sz="4500"/>
            </a:lvl4pPr>
            <a:lvl5pPr marL="9196121" indent="0">
              <a:buNone/>
              <a:defRPr sz="4500"/>
            </a:lvl5pPr>
            <a:lvl6pPr marL="11495151" indent="0">
              <a:buNone/>
              <a:defRPr sz="4500"/>
            </a:lvl6pPr>
            <a:lvl7pPr marL="13794181" indent="0">
              <a:buNone/>
              <a:defRPr sz="4500"/>
            </a:lvl7pPr>
            <a:lvl8pPr marL="16093211" indent="0">
              <a:buNone/>
              <a:defRPr sz="4500"/>
            </a:lvl8pPr>
            <a:lvl9pPr marL="18392242" indent="0">
              <a:buNone/>
              <a:defRPr sz="4500"/>
            </a:lvl9pPr>
          </a:lstStyle>
          <a:p>
            <a:pPr lvl="0"/>
            <a:r>
              <a:rPr lang="en-US"/>
              <a:t>Click to edit Master text styles</a:t>
            </a:r>
          </a:p>
        </p:txBody>
      </p:sp>
      <p:sp>
        <p:nvSpPr>
          <p:cNvPr id="5" name="Date Placeholder 4"/>
          <p:cNvSpPr>
            <a:spLocks noGrp="1"/>
          </p:cNvSpPr>
          <p:nvPr>
            <p:ph type="dt" sz="half" idx="10"/>
          </p:nvPr>
        </p:nvSpPr>
        <p:spPr/>
        <p:txBody>
          <a:bodyPr/>
          <a:lstStyle/>
          <a:p>
            <a:fld id="{E3451FB3-C4AC-44B8-BF21-6F3B66D634AE}"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1D3E25-0778-4AD3-81AB-C58786DB40A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0C0">
            <a:alpha val="82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03120" y="1537973"/>
            <a:ext cx="37856160" cy="6400800"/>
          </a:xfrm>
          <a:prstGeom prst="rect">
            <a:avLst/>
          </a:prstGeom>
        </p:spPr>
        <p:txBody>
          <a:bodyPr vert="horz" lIns="459806" tIns="229903" rIns="459806" bIns="229903" rtlCol="0" anchor="ctr">
            <a:normAutofit/>
          </a:bodyPr>
          <a:lstStyle/>
          <a:p>
            <a:r>
              <a:rPr lang="en-US"/>
              <a:t>Click to edit Master title style</a:t>
            </a:r>
          </a:p>
        </p:txBody>
      </p:sp>
      <p:sp>
        <p:nvSpPr>
          <p:cNvPr id="3" name="Text Placeholder 2"/>
          <p:cNvSpPr>
            <a:spLocks noGrp="1"/>
          </p:cNvSpPr>
          <p:nvPr>
            <p:ph type="body" idx="1"/>
          </p:nvPr>
        </p:nvSpPr>
        <p:spPr>
          <a:xfrm>
            <a:off x="2103120" y="8961124"/>
            <a:ext cx="37856160" cy="25345394"/>
          </a:xfrm>
          <a:prstGeom prst="rect">
            <a:avLst/>
          </a:prstGeom>
        </p:spPr>
        <p:txBody>
          <a:bodyPr vert="horz" lIns="459806" tIns="229903" rIns="459806" bIns="22990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03120" y="35595564"/>
            <a:ext cx="9814560" cy="2044700"/>
          </a:xfrm>
          <a:prstGeom prst="rect">
            <a:avLst/>
          </a:prstGeom>
        </p:spPr>
        <p:txBody>
          <a:bodyPr vert="horz" lIns="459806" tIns="229903" rIns="459806" bIns="229903" rtlCol="0" anchor="ctr"/>
          <a:lstStyle>
            <a:lvl1pPr algn="l">
              <a:defRPr sz="6000">
                <a:solidFill>
                  <a:schemeClr val="tx1">
                    <a:tint val="75000"/>
                  </a:schemeClr>
                </a:solidFill>
              </a:defRPr>
            </a:lvl1pPr>
          </a:lstStyle>
          <a:p>
            <a:fld id="{E3451FB3-C4AC-44B8-BF21-6F3B66D634AE}" type="datetimeFigureOut">
              <a:rPr lang="en-US" smtClean="0"/>
              <a:pPr/>
              <a:t>11/21/2018</a:t>
            </a:fld>
            <a:endParaRPr lang="en-US"/>
          </a:p>
        </p:txBody>
      </p:sp>
      <p:sp>
        <p:nvSpPr>
          <p:cNvPr id="5" name="Footer Placeholder 4"/>
          <p:cNvSpPr>
            <a:spLocks noGrp="1"/>
          </p:cNvSpPr>
          <p:nvPr>
            <p:ph type="ftr" sz="quarter" idx="3"/>
          </p:nvPr>
        </p:nvSpPr>
        <p:spPr>
          <a:xfrm>
            <a:off x="14371320" y="35595564"/>
            <a:ext cx="13319760" cy="2044700"/>
          </a:xfrm>
          <a:prstGeom prst="rect">
            <a:avLst/>
          </a:prstGeom>
        </p:spPr>
        <p:txBody>
          <a:bodyPr vert="horz" lIns="459806" tIns="229903" rIns="459806" bIns="229903" rtlCol="0" anchor="ctr"/>
          <a:lstStyle>
            <a:lvl1pPr algn="ctr">
              <a:defRPr sz="6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144720" y="35595564"/>
            <a:ext cx="9814560" cy="2044700"/>
          </a:xfrm>
          <a:prstGeom prst="rect">
            <a:avLst/>
          </a:prstGeom>
        </p:spPr>
        <p:txBody>
          <a:bodyPr vert="horz" lIns="459806" tIns="229903" rIns="459806" bIns="229903" rtlCol="0" anchor="ctr"/>
          <a:lstStyle>
            <a:lvl1pPr algn="r">
              <a:defRPr sz="6000">
                <a:solidFill>
                  <a:schemeClr val="tx1">
                    <a:tint val="75000"/>
                  </a:schemeClr>
                </a:solidFill>
              </a:defRPr>
            </a:lvl1pPr>
          </a:lstStyle>
          <a:p>
            <a:fld id="{831D3E25-0778-4AD3-81AB-C58786DB40A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98060" rtl="0" eaLnBrk="1" latinLnBrk="0" hangingPunct="1">
        <a:spcBef>
          <a:spcPct val="0"/>
        </a:spcBef>
        <a:buNone/>
        <a:defRPr sz="22100" kern="1200">
          <a:solidFill>
            <a:schemeClr val="tx1"/>
          </a:solidFill>
          <a:latin typeface="+mj-lt"/>
          <a:ea typeface="+mj-ea"/>
          <a:cs typeface="+mj-cs"/>
        </a:defRPr>
      </a:lvl1pPr>
    </p:titleStyle>
    <p:bodyStyle>
      <a:lvl1pPr marL="1724273" indent="-1724273" algn="l" defTabSz="4598060" rtl="0" eaLnBrk="1" latinLnBrk="0" hangingPunct="1">
        <a:spcBef>
          <a:spcPct val="20000"/>
        </a:spcBef>
        <a:buFont typeface="Arial" pitchFamily="34" charset="0"/>
        <a:buChar char="•"/>
        <a:defRPr sz="16100" kern="1200">
          <a:solidFill>
            <a:schemeClr val="tx1"/>
          </a:solidFill>
          <a:latin typeface="+mn-lt"/>
          <a:ea typeface="+mn-ea"/>
          <a:cs typeface="+mn-cs"/>
        </a:defRPr>
      </a:lvl1pPr>
      <a:lvl2pPr marL="3735924" indent="-1436894" algn="l" defTabSz="4598060" rtl="0" eaLnBrk="1" latinLnBrk="0" hangingPunct="1">
        <a:spcBef>
          <a:spcPct val="20000"/>
        </a:spcBef>
        <a:buFont typeface="Arial" pitchFamily="34" charset="0"/>
        <a:buChar char="–"/>
        <a:defRPr sz="14100" kern="1200">
          <a:solidFill>
            <a:schemeClr val="tx1"/>
          </a:solidFill>
          <a:latin typeface="+mn-lt"/>
          <a:ea typeface="+mn-ea"/>
          <a:cs typeface="+mn-cs"/>
        </a:defRPr>
      </a:lvl2pPr>
      <a:lvl3pPr marL="5747576" indent="-1149515" algn="l" defTabSz="4598060" rtl="0" eaLnBrk="1" latinLnBrk="0" hangingPunct="1">
        <a:spcBef>
          <a:spcPct val="20000"/>
        </a:spcBef>
        <a:buFont typeface="Arial" pitchFamily="34" charset="0"/>
        <a:buChar char="•"/>
        <a:defRPr sz="12100" kern="1200">
          <a:solidFill>
            <a:schemeClr val="tx1"/>
          </a:solidFill>
          <a:latin typeface="+mn-lt"/>
          <a:ea typeface="+mn-ea"/>
          <a:cs typeface="+mn-cs"/>
        </a:defRPr>
      </a:lvl3pPr>
      <a:lvl4pPr marL="8046606" indent="-1149515" algn="l" defTabSz="4598060" rtl="0" eaLnBrk="1" latinLnBrk="0" hangingPunct="1">
        <a:spcBef>
          <a:spcPct val="20000"/>
        </a:spcBef>
        <a:buFont typeface="Arial" pitchFamily="34" charset="0"/>
        <a:buChar char="–"/>
        <a:defRPr sz="10100" kern="1200">
          <a:solidFill>
            <a:schemeClr val="tx1"/>
          </a:solidFill>
          <a:latin typeface="+mn-lt"/>
          <a:ea typeface="+mn-ea"/>
          <a:cs typeface="+mn-cs"/>
        </a:defRPr>
      </a:lvl4pPr>
      <a:lvl5pPr marL="10345636" indent="-1149515" algn="l" defTabSz="4598060" rtl="0" eaLnBrk="1" latinLnBrk="0" hangingPunct="1">
        <a:spcBef>
          <a:spcPct val="20000"/>
        </a:spcBef>
        <a:buFont typeface="Arial" pitchFamily="34" charset="0"/>
        <a:buChar char="»"/>
        <a:defRPr sz="10100" kern="1200">
          <a:solidFill>
            <a:schemeClr val="tx1"/>
          </a:solidFill>
          <a:latin typeface="+mn-lt"/>
          <a:ea typeface="+mn-ea"/>
          <a:cs typeface="+mn-cs"/>
        </a:defRPr>
      </a:lvl5pPr>
      <a:lvl6pPr marL="12644666" indent="-1149515" algn="l" defTabSz="4598060" rtl="0" eaLnBrk="1" latinLnBrk="0" hangingPunct="1">
        <a:spcBef>
          <a:spcPct val="20000"/>
        </a:spcBef>
        <a:buFont typeface="Arial" pitchFamily="34" charset="0"/>
        <a:buChar char="•"/>
        <a:defRPr sz="10100" kern="1200">
          <a:solidFill>
            <a:schemeClr val="tx1"/>
          </a:solidFill>
          <a:latin typeface="+mn-lt"/>
          <a:ea typeface="+mn-ea"/>
          <a:cs typeface="+mn-cs"/>
        </a:defRPr>
      </a:lvl6pPr>
      <a:lvl7pPr marL="14943696" indent="-1149515" algn="l" defTabSz="4598060" rtl="0" eaLnBrk="1" latinLnBrk="0" hangingPunct="1">
        <a:spcBef>
          <a:spcPct val="20000"/>
        </a:spcBef>
        <a:buFont typeface="Arial" pitchFamily="34" charset="0"/>
        <a:buChar char="•"/>
        <a:defRPr sz="10100" kern="1200">
          <a:solidFill>
            <a:schemeClr val="tx1"/>
          </a:solidFill>
          <a:latin typeface="+mn-lt"/>
          <a:ea typeface="+mn-ea"/>
          <a:cs typeface="+mn-cs"/>
        </a:defRPr>
      </a:lvl7pPr>
      <a:lvl8pPr marL="17242727" indent="-1149515" algn="l" defTabSz="4598060" rtl="0" eaLnBrk="1" latinLnBrk="0" hangingPunct="1">
        <a:spcBef>
          <a:spcPct val="20000"/>
        </a:spcBef>
        <a:buFont typeface="Arial" pitchFamily="34" charset="0"/>
        <a:buChar char="•"/>
        <a:defRPr sz="10100" kern="1200">
          <a:solidFill>
            <a:schemeClr val="tx1"/>
          </a:solidFill>
          <a:latin typeface="+mn-lt"/>
          <a:ea typeface="+mn-ea"/>
          <a:cs typeface="+mn-cs"/>
        </a:defRPr>
      </a:lvl8pPr>
      <a:lvl9pPr marL="19541757" indent="-1149515" algn="l" defTabSz="4598060" rtl="0" eaLnBrk="1" latinLnBrk="0" hangingPunct="1">
        <a:spcBef>
          <a:spcPct val="20000"/>
        </a:spcBef>
        <a:buFont typeface="Arial" pitchFamily="34" charset="0"/>
        <a:buChar char="•"/>
        <a:defRPr sz="10100" kern="1200">
          <a:solidFill>
            <a:schemeClr val="tx1"/>
          </a:solidFill>
          <a:latin typeface="+mn-lt"/>
          <a:ea typeface="+mn-ea"/>
          <a:cs typeface="+mn-cs"/>
        </a:defRPr>
      </a:lvl9pPr>
    </p:bodyStyle>
    <p:otherStyle>
      <a:defPPr>
        <a:defRPr lang="en-US"/>
      </a:defPPr>
      <a:lvl1pPr marL="0" algn="l" defTabSz="4598060" rtl="0" eaLnBrk="1" latinLnBrk="0" hangingPunct="1">
        <a:defRPr sz="9100" kern="1200">
          <a:solidFill>
            <a:schemeClr val="tx1"/>
          </a:solidFill>
          <a:latin typeface="+mn-lt"/>
          <a:ea typeface="+mn-ea"/>
          <a:cs typeface="+mn-cs"/>
        </a:defRPr>
      </a:lvl1pPr>
      <a:lvl2pPr marL="2299030" algn="l" defTabSz="4598060" rtl="0" eaLnBrk="1" latinLnBrk="0" hangingPunct="1">
        <a:defRPr sz="9100" kern="1200">
          <a:solidFill>
            <a:schemeClr val="tx1"/>
          </a:solidFill>
          <a:latin typeface="+mn-lt"/>
          <a:ea typeface="+mn-ea"/>
          <a:cs typeface="+mn-cs"/>
        </a:defRPr>
      </a:lvl2pPr>
      <a:lvl3pPr marL="4598060" algn="l" defTabSz="4598060" rtl="0" eaLnBrk="1" latinLnBrk="0" hangingPunct="1">
        <a:defRPr sz="9100" kern="1200">
          <a:solidFill>
            <a:schemeClr val="tx1"/>
          </a:solidFill>
          <a:latin typeface="+mn-lt"/>
          <a:ea typeface="+mn-ea"/>
          <a:cs typeface="+mn-cs"/>
        </a:defRPr>
      </a:lvl3pPr>
      <a:lvl4pPr marL="6897091" algn="l" defTabSz="4598060" rtl="0" eaLnBrk="1" latinLnBrk="0" hangingPunct="1">
        <a:defRPr sz="9100" kern="1200">
          <a:solidFill>
            <a:schemeClr val="tx1"/>
          </a:solidFill>
          <a:latin typeface="+mn-lt"/>
          <a:ea typeface="+mn-ea"/>
          <a:cs typeface="+mn-cs"/>
        </a:defRPr>
      </a:lvl4pPr>
      <a:lvl5pPr marL="9196121" algn="l" defTabSz="4598060" rtl="0" eaLnBrk="1" latinLnBrk="0" hangingPunct="1">
        <a:defRPr sz="9100" kern="1200">
          <a:solidFill>
            <a:schemeClr val="tx1"/>
          </a:solidFill>
          <a:latin typeface="+mn-lt"/>
          <a:ea typeface="+mn-ea"/>
          <a:cs typeface="+mn-cs"/>
        </a:defRPr>
      </a:lvl5pPr>
      <a:lvl6pPr marL="11495151" algn="l" defTabSz="4598060" rtl="0" eaLnBrk="1" latinLnBrk="0" hangingPunct="1">
        <a:defRPr sz="9100" kern="1200">
          <a:solidFill>
            <a:schemeClr val="tx1"/>
          </a:solidFill>
          <a:latin typeface="+mn-lt"/>
          <a:ea typeface="+mn-ea"/>
          <a:cs typeface="+mn-cs"/>
        </a:defRPr>
      </a:lvl6pPr>
      <a:lvl7pPr marL="13794181" algn="l" defTabSz="4598060" rtl="0" eaLnBrk="1" latinLnBrk="0" hangingPunct="1">
        <a:defRPr sz="9100" kern="1200">
          <a:solidFill>
            <a:schemeClr val="tx1"/>
          </a:solidFill>
          <a:latin typeface="+mn-lt"/>
          <a:ea typeface="+mn-ea"/>
          <a:cs typeface="+mn-cs"/>
        </a:defRPr>
      </a:lvl7pPr>
      <a:lvl8pPr marL="16093211" algn="l" defTabSz="4598060" rtl="0" eaLnBrk="1" latinLnBrk="0" hangingPunct="1">
        <a:defRPr sz="9100" kern="1200">
          <a:solidFill>
            <a:schemeClr val="tx1"/>
          </a:solidFill>
          <a:latin typeface="+mn-lt"/>
          <a:ea typeface="+mn-ea"/>
          <a:cs typeface="+mn-cs"/>
        </a:defRPr>
      </a:lvl8pPr>
      <a:lvl9pPr marL="18392242" algn="l" defTabSz="4598060" rtl="0" eaLnBrk="1" latinLnBrk="0" hangingPunct="1">
        <a:defRPr sz="9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B84B6">
            <a:alpha val="81961"/>
          </a:srgbClr>
        </a:solidFill>
        <a:effectLst/>
      </p:bgPr>
    </p:bg>
    <p:spTree>
      <p:nvGrpSpPr>
        <p:cNvPr id="1" name=""/>
        <p:cNvGrpSpPr/>
        <p:nvPr/>
      </p:nvGrpSpPr>
      <p:grpSpPr>
        <a:xfrm>
          <a:off x="0" y="0"/>
          <a:ext cx="0" cy="0"/>
          <a:chOff x="0" y="0"/>
          <a:chExt cx="0" cy="0"/>
        </a:xfrm>
      </p:grpSpPr>
      <p:sp>
        <p:nvSpPr>
          <p:cNvPr id="28" name="Rectangle 27"/>
          <p:cNvSpPr/>
          <p:nvPr/>
        </p:nvSpPr>
        <p:spPr>
          <a:xfrm>
            <a:off x="457200" y="762000"/>
            <a:ext cx="40919400" cy="4419600"/>
          </a:xfrm>
          <a:prstGeom prst="rect">
            <a:avLst/>
          </a:prstGeom>
          <a:solidFill>
            <a:schemeClr val="bg1"/>
          </a:solidFill>
          <a:ln w="1016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685800" y="844724"/>
            <a:ext cx="40424100" cy="4570482"/>
          </a:xfrm>
          <a:prstGeom prst="rect">
            <a:avLst/>
          </a:prstGeom>
          <a:noFill/>
          <a:ln>
            <a:noFill/>
          </a:ln>
        </p:spPr>
        <p:txBody>
          <a:bodyPr wrap="square" rtlCol="0" anchor="t">
            <a:spAutoFit/>
          </a:bodyPr>
          <a:lstStyle/>
          <a:p>
            <a:pPr algn="ctr"/>
            <a:r>
              <a:rPr lang="en-US" sz="8600" b="1" dirty="0">
                <a:latin typeface="Garamond" pitchFamily="18" charset="0"/>
              </a:rPr>
              <a:t>Long-Term Effects of the University of Wisconsin-</a:t>
            </a:r>
            <a:r>
              <a:rPr lang="en-US" sz="8600" b="1" dirty="0" err="1">
                <a:latin typeface="Garamond" pitchFamily="18" charset="0"/>
              </a:rPr>
              <a:t>Eau</a:t>
            </a:r>
            <a:r>
              <a:rPr lang="en-US" sz="8600" b="1" dirty="0">
                <a:latin typeface="Garamond" pitchFamily="18" charset="0"/>
              </a:rPr>
              <a:t> Claire Civil Rights Pilgrimage</a:t>
            </a:r>
          </a:p>
          <a:p>
            <a:pPr algn="ctr"/>
            <a:r>
              <a:rPr lang="en-US" sz="4500" dirty="0">
                <a:latin typeface="Garamond" pitchFamily="18" charset="0"/>
                <a:cs typeface="Times New Roman" pitchFamily="18" charset="0"/>
              </a:rPr>
              <a:t>Kelly Anthony, David Edwardson, Jacie Jones, Cecelia Lewis (Lead), Madeleine Vruwink (Lead), Nicholas </a:t>
            </a:r>
            <a:r>
              <a:rPr lang="en-US" sz="4500" dirty="0" err="1">
                <a:latin typeface="Garamond" pitchFamily="18" charset="0"/>
                <a:cs typeface="Times New Roman" pitchFamily="18" charset="0"/>
              </a:rPr>
              <a:t>Walkowiak</a:t>
            </a:r>
            <a:r>
              <a:rPr lang="en-US" sz="4500" dirty="0">
                <a:latin typeface="Garamond" pitchFamily="18" charset="0"/>
                <a:cs typeface="Times New Roman" pitchFamily="18" charset="0"/>
              </a:rPr>
              <a:t>,</a:t>
            </a:r>
          </a:p>
          <a:p>
            <a:pPr algn="ctr"/>
            <a:r>
              <a:rPr lang="en-US" sz="4500" dirty="0">
                <a:latin typeface="Garamond" pitchFamily="18" charset="0"/>
                <a:cs typeface="Times New Roman" pitchFamily="18" charset="0"/>
              </a:rPr>
              <a:t>and Faculty Advisor Jodi </a:t>
            </a:r>
            <a:r>
              <a:rPr lang="en-US" sz="4500" dirty="0" err="1">
                <a:latin typeface="Garamond" pitchFamily="18" charset="0"/>
                <a:cs typeface="Times New Roman" pitchFamily="18" charset="0"/>
              </a:rPr>
              <a:t>Thesing</a:t>
            </a:r>
            <a:r>
              <a:rPr lang="en-US" sz="4500" dirty="0">
                <a:latin typeface="Garamond" pitchFamily="18" charset="0"/>
                <a:cs typeface="Times New Roman" pitchFamily="18" charset="0"/>
              </a:rPr>
              <a:t>-Ritter</a:t>
            </a:r>
            <a:endParaRPr lang="en-US" sz="4500" dirty="0">
              <a:cs typeface="Calibri"/>
            </a:endParaRPr>
          </a:p>
          <a:p>
            <a:pPr algn="ctr">
              <a:spcBef>
                <a:spcPts val="1200"/>
              </a:spcBef>
              <a:spcAft>
                <a:spcPts val="1200"/>
              </a:spcAft>
            </a:pPr>
            <a:r>
              <a:rPr lang="en-US" sz="4300" dirty="0">
                <a:latin typeface="Garamond" pitchFamily="18" charset="0"/>
                <a:cs typeface="Times New Roman" pitchFamily="18" charset="0"/>
              </a:rPr>
              <a:t>University of Wisconsin-</a:t>
            </a:r>
            <a:r>
              <a:rPr lang="en-US" sz="4300" dirty="0" err="1">
                <a:latin typeface="Garamond" pitchFamily="18" charset="0"/>
                <a:cs typeface="Times New Roman" pitchFamily="18" charset="0"/>
              </a:rPr>
              <a:t>Eau</a:t>
            </a:r>
            <a:r>
              <a:rPr lang="en-US" sz="4300" dirty="0">
                <a:latin typeface="Garamond" pitchFamily="18" charset="0"/>
                <a:cs typeface="Times New Roman" pitchFamily="18" charset="0"/>
              </a:rPr>
              <a:t> Claire</a:t>
            </a:r>
          </a:p>
          <a:p>
            <a:pPr algn="ctr">
              <a:spcBef>
                <a:spcPts val="1200"/>
              </a:spcBef>
              <a:spcAft>
                <a:spcPts val="1200"/>
              </a:spcAft>
            </a:pPr>
            <a:r>
              <a:rPr lang="en-US" sz="3500" dirty="0">
                <a:latin typeface="Garamond" pitchFamily="18" charset="0"/>
                <a:cs typeface="Times New Roman" pitchFamily="18" charset="0"/>
              </a:rPr>
              <a:t>IRB Number: WALKOWNJ7536117162018</a:t>
            </a:r>
          </a:p>
        </p:txBody>
      </p:sp>
      <p:sp>
        <p:nvSpPr>
          <p:cNvPr id="7" name="Rectangle 6"/>
          <p:cNvSpPr/>
          <p:nvPr/>
        </p:nvSpPr>
        <p:spPr>
          <a:xfrm>
            <a:off x="419100" y="5562600"/>
            <a:ext cx="7010400" cy="24739576"/>
          </a:xfrm>
          <a:prstGeom prst="rect">
            <a:avLst/>
          </a:prstGeom>
          <a:solidFill>
            <a:schemeClr val="bg1"/>
          </a:solidFill>
          <a:ln w="1016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419100" y="30861000"/>
            <a:ext cx="7010400" cy="6858000"/>
          </a:xfrm>
          <a:prstGeom prst="rect">
            <a:avLst/>
          </a:prstGeom>
          <a:solidFill>
            <a:schemeClr val="bg1"/>
          </a:solidFill>
          <a:ln w="1016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28285" y="5562600"/>
            <a:ext cx="26136600" cy="32156400"/>
          </a:xfrm>
          <a:prstGeom prst="rect">
            <a:avLst/>
          </a:prstGeom>
          <a:solidFill>
            <a:schemeClr val="bg1"/>
          </a:solidFill>
          <a:ln w="1016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16" name="Rectangle 15"/>
          <p:cNvSpPr/>
          <p:nvPr/>
        </p:nvSpPr>
        <p:spPr>
          <a:xfrm>
            <a:off x="34213800" y="24072713"/>
            <a:ext cx="7158251" cy="9626381"/>
          </a:xfrm>
          <a:prstGeom prst="rect">
            <a:avLst/>
          </a:prstGeom>
          <a:solidFill>
            <a:schemeClr val="bg1"/>
          </a:solidFill>
          <a:ln w="1016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48310" marR="0" indent="-448310">
              <a:spcBef>
                <a:spcPts val="0"/>
              </a:spcBef>
              <a:spcAft>
                <a:spcPts val="0"/>
              </a:spcAft>
            </a:pPr>
            <a:endParaRPr lang="en-US" sz="1300" dirty="0">
              <a:solidFill>
                <a:schemeClr val="tx1"/>
              </a:solidFill>
              <a:latin typeface="Garamond" panose="02020404030301010803" pitchFamily="18" charset="0"/>
            </a:endParaRPr>
          </a:p>
          <a:p>
            <a:pPr marL="448310" marR="0" indent="-448310">
              <a:spcBef>
                <a:spcPts val="0"/>
              </a:spcBef>
              <a:spcAft>
                <a:spcPts val="0"/>
              </a:spcAft>
            </a:pPr>
            <a:endParaRPr lang="en-US" sz="1300" dirty="0">
              <a:solidFill>
                <a:schemeClr val="tx1"/>
              </a:solidFill>
              <a:latin typeface="Garamond" panose="02020404030301010803" pitchFamily="18" charset="0"/>
            </a:endParaRPr>
          </a:p>
          <a:p>
            <a:pPr marL="448310" marR="0" indent="-448310">
              <a:spcBef>
                <a:spcPts val="0"/>
              </a:spcBef>
              <a:spcAft>
                <a:spcPts val="0"/>
              </a:spcAft>
            </a:pPr>
            <a:endParaRPr lang="en-US" sz="1300" dirty="0">
              <a:solidFill>
                <a:schemeClr val="tx1"/>
              </a:solidFill>
              <a:latin typeface="Garamond" panose="02020404030301010803" pitchFamily="18" charset="0"/>
            </a:endParaRPr>
          </a:p>
          <a:p>
            <a:pPr marL="448310" marR="0" indent="-448310">
              <a:spcBef>
                <a:spcPts val="0"/>
              </a:spcBef>
              <a:spcAft>
                <a:spcPts val="0"/>
              </a:spcAft>
            </a:pPr>
            <a:endParaRPr lang="en-US" sz="1300" dirty="0">
              <a:solidFill>
                <a:schemeClr val="tx1"/>
              </a:solidFill>
              <a:latin typeface="Garamond" panose="02020404030301010803" pitchFamily="18" charset="0"/>
            </a:endParaRPr>
          </a:p>
          <a:p>
            <a:pPr marL="448310" marR="0" indent="-448310">
              <a:spcBef>
                <a:spcPts val="0"/>
              </a:spcBef>
              <a:spcAft>
                <a:spcPts val="0"/>
              </a:spcAft>
            </a:pPr>
            <a:r>
              <a:rPr lang="en-US" sz="1300" dirty="0" err="1">
                <a:solidFill>
                  <a:schemeClr val="tx1"/>
                </a:solidFill>
                <a:latin typeface="Garamond" panose="02020404030301010803" pitchFamily="18" charset="0"/>
              </a:rPr>
              <a:t>Astin</a:t>
            </a:r>
            <a:r>
              <a:rPr lang="en-US" sz="1300" dirty="0">
                <a:solidFill>
                  <a:schemeClr val="tx1"/>
                </a:solidFill>
                <a:latin typeface="Garamond" panose="02020404030301010803" pitchFamily="18" charset="0"/>
              </a:rPr>
              <a:t>, A. (1993). Diversity and Multiculturalism on the Campus. Change: The Magazine of Higher Learning, 25(2), 44-49. </a:t>
            </a:r>
            <a:r>
              <a:rPr lang="en-US" sz="1300" dirty="0" err="1">
                <a:solidFill>
                  <a:schemeClr val="tx1"/>
                </a:solidFill>
                <a:latin typeface="Garamond" panose="02020404030301010803" pitchFamily="18" charset="0"/>
              </a:rPr>
              <a:t>doi</a:t>
            </a:r>
            <a:r>
              <a:rPr lang="en-US" sz="1300" dirty="0">
                <a:solidFill>
                  <a:schemeClr val="tx1"/>
                </a:solidFill>
                <a:latin typeface="Garamond" panose="02020404030301010803" pitchFamily="18" charset="0"/>
              </a:rPr>
              <a:t>: 10.1080/00091383.1993.9940617</a:t>
            </a:r>
          </a:p>
          <a:p>
            <a:pPr marL="448310" marR="0" indent="-448310">
              <a:spcBef>
                <a:spcPts val="0"/>
              </a:spcBef>
              <a:spcAft>
                <a:spcPts val="0"/>
              </a:spcAft>
            </a:pPr>
            <a:r>
              <a:rPr lang="en-US" sz="1300" dirty="0">
                <a:solidFill>
                  <a:schemeClr val="tx1"/>
                </a:solidFill>
                <a:latin typeface="Garamond" panose="02020404030301010803" pitchFamily="18" charset="0"/>
              </a:rPr>
              <a:t> </a:t>
            </a:r>
          </a:p>
          <a:p>
            <a:pPr marL="448310" marR="0" indent="-448310">
              <a:spcBef>
                <a:spcPts val="0"/>
              </a:spcBef>
              <a:spcAft>
                <a:spcPts val="0"/>
              </a:spcAft>
            </a:pPr>
            <a:r>
              <a:rPr lang="en-US" sz="1300" dirty="0">
                <a:solidFill>
                  <a:schemeClr val="tx1"/>
                </a:solidFill>
                <a:latin typeface="Garamond" panose="02020404030301010803" pitchFamily="18" charset="0"/>
              </a:rPr>
              <a:t>Bowen, L. (2005). Engaging Diversity on the Homogeneous Campus: The Power of Immersion Experiences. Diversity Digest, 8(3). </a:t>
            </a:r>
          </a:p>
          <a:p>
            <a:pPr marL="448310" marR="0" indent="-448310">
              <a:spcBef>
                <a:spcPts val="0"/>
              </a:spcBef>
              <a:spcAft>
                <a:spcPts val="0"/>
              </a:spcAft>
            </a:pPr>
            <a:r>
              <a:rPr lang="en-US" sz="1300" dirty="0">
                <a:solidFill>
                  <a:schemeClr val="tx1"/>
                </a:solidFill>
                <a:latin typeface="Garamond" panose="02020404030301010803" pitchFamily="18" charset="0"/>
              </a:rPr>
              <a:t> </a:t>
            </a:r>
          </a:p>
          <a:p>
            <a:pPr marL="448310" marR="0" indent="-448310">
              <a:spcBef>
                <a:spcPts val="0"/>
              </a:spcBef>
              <a:spcAft>
                <a:spcPts val="0"/>
              </a:spcAft>
            </a:pPr>
            <a:r>
              <a:rPr lang="en-US" sz="1300" dirty="0">
                <a:solidFill>
                  <a:schemeClr val="tx1"/>
                </a:solidFill>
                <a:latin typeface="Garamond" panose="02020404030301010803" pitchFamily="18" charset="0"/>
              </a:rPr>
              <a:t>Corning, A. F., Myers, D. J., Individual Orientation toward Engagement in Social Action. Political Psychology, 23(4), 703-729. Retrieved from http://www.jstor.org/stable/3792364</a:t>
            </a:r>
          </a:p>
          <a:p>
            <a:pPr marL="448310" marR="0" indent="-448310">
              <a:spcBef>
                <a:spcPts val="0"/>
              </a:spcBef>
              <a:spcAft>
                <a:spcPts val="0"/>
              </a:spcAft>
            </a:pPr>
            <a:r>
              <a:rPr lang="en-US" sz="1300" dirty="0">
                <a:solidFill>
                  <a:schemeClr val="tx1"/>
                </a:solidFill>
                <a:latin typeface="Garamond" panose="02020404030301010803" pitchFamily="18" charset="0"/>
              </a:rPr>
              <a:t> </a:t>
            </a:r>
          </a:p>
          <a:p>
            <a:pPr marL="448310" marR="0" indent="-448310">
              <a:spcBef>
                <a:spcPts val="0"/>
              </a:spcBef>
              <a:spcAft>
                <a:spcPts val="0"/>
              </a:spcAft>
            </a:pPr>
            <a:r>
              <a:rPr lang="en-US" sz="1300" dirty="0">
                <a:solidFill>
                  <a:schemeClr val="tx1"/>
                </a:solidFill>
                <a:latin typeface="Garamond" panose="02020404030301010803" pitchFamily="18" charset="0"/>
              </a:rPr>
              <a:t>Doolittle A. &amp; </a:t>
            </a:r>
            <a:r>
              <a:rPr lang="en-US" sz="1300" dirty="0" err="1">
                <a:solidFill>
                  <a:schemeClr val="tx1"/>
                </a:solidFill>
                <a:latin typeface="Garamond" panose="02020404030301010803" pitchFamily="18" charset="0"/>
              </a:rPr>
              <a:t>Faul</a:t>
            </a:r>
            <a:r>
              <a:rPr lang="en-US" sz="1300" dirty="0">
                <a:solidFill>
                  <a:schemeClr val="tx1"/>
                </a:solidFill>
                <a:latin typeface="Garamond" panose="02020404030301010803" pitchFamily="18" charset="0"/>
              </a:rPr>
              <a:t> A. (2013). Civic Engagement Scale; A Validation Study. Sage Journals. 1-7. </a:t>
            </a:r>
            <a:r>
              <a:rPr lang="en-US" sz="1300" dirty="0" err="1">
                <a:solidFill>
                  <a:schemeClr val="tx1"/>
                </a:solidFill>
                <a:latin typeface="Garamond" panose="02020404030301010803" pitchFamily="18" charset="0"/>
              </a:rPr>
              <a:t>doi</a:t>
            </a:r>
            <a:r>
              <a:rPr lang="en-US" sz="1300" dirty="0">
                <a:solidFill>
                  <a:schemeClr val="tx1"/>
                </a:solidFill>
                <a:latin typeface="Garamond" panose="02020404030301010803" pitchFamily="18" charset="0"/>
              </a:rPr>
              <a:t>: 10.1177/2158244013495542</a:t>
            </a:r>
          </a:p>
          <a:p>
            <a:pPr marL="448310" marR="0" indent="-448310">
              <a:spcBef>
                <a:spcPts val="0"/>
              </a:spcBef>
              <a:spcAft>
                <a:spcPts val="0"/>
              </a:spcAft>
            </a:pPr>
            <a:r>
              <a:rPr lang="en-US" sz="1300" dirty="0">
                <a:solidFill>
                  <a:schemeClr val="tx1"/>
                </a:solidFill>
                <a:latin typeface="Garamond" panose="02020404030301010803" pitchFamily="18" charset="0"/>
              </a:rPr>
              <a:t> </a:t>
            </a:r>
          </a:p>
          <a:p>
            <a:pPr marL="448310" marR="0" indent="-448310">
              <a:spcBef>
                <a:spcPts val="0"/>
              </a:spcBef>
              <a:spcAft>
                <a:spcPts val="0"/>
              </a:spcAft>
            </a:pPr>
            <a:r>
              <a:rPr lang="en-US" sz="1300" dirty="0">
                <a:solidFill>
                  <a:schemeClr val="tx1"/>
                </a:solidFill>
                <a:latin typeface="Garamond" panose="02020404030301010803" pitchFamily="18" charset="0"/>
              </a:rPr>
              <a:t>Fuertes, J. N., </a:t>
            </a:r>
            <a:r>
              <a:rPr lang="en-US" sz="1300" dirty="0" err="1">
                <a:solidFill>
                  <a:schemeClr val="tx1"/>
                </a:solidFill>
                <a:latin typeface="Garamond" panose="02020404030301010803" pitchFamily="18" charset="0"/>
              </a:rPr>
              <a:t>Miville</a:t>
            </a:r>
            <a:r>
              <a:rPr lang="en-US" sz="1300" dirty="0">
                <a:solidFill>
                  <a:schemeClr val="tx1"/>
                </a:solidFill>
                <a:latin typeface="Garamond" panose="02020404030301010803" pitchFamily="18" charset="0"/>
              </a:rPr>
              <a:t>, M. L., Mohr, J. J., </a:t>
            </a:r>
            <a:r>
              <a:rPr lang="en-US" sz="1300" dirty="0" err="1">
                <a:solidFill>
                  <a:schemeClr val="tx1"/>
                </a:solidFill>
                <a:latin typeface="Garamond" panose="02020404030301010803" pitchFamily="18" charset="0"/>
              </a:rPr>
              <a:t>Sedlacek</a:t>
            </a:r>
            <a:r>
              <a:rPr lang="en-US" sz="1300" dirty="0">
                <a:solidFill>
                  <a:schemeClr val="tx1"/>
                </a:solidFill>
                <a:latin typeface="Garamond" panose="02020404030301010803" pitchFamily="18" charset="0"/>
              </a:rPr>
              <a:t>, W. E., &amp; Gretchen, D. (2000). Factor Structure and Short Form of the </a:t>
            </a:r>
            <a:r>
              <a:rPr lang="en-US" sz="1300" dirty="0" err="1">
                <a:solidFill>
                  <a:schemeClr val="tx1"/>
                </a:solidFill>
                <a:latin typeface="Garamond" panose="02020404030301010803" pitchFamily="18" charset="0"/>
              </a:rPr>
              <a:t>Miville</a:t>
            </a:r>
            <a:r>
              <a:rPr lang="en-US" sz="1300" dirty="0">
                <a:solidFill>
                  <a:schemeClr val="tx1"/>
                </a:solidFill>
                <a:latin typeface="Garamond" panose="02020404030301010803" pitchFamily="18" charset="0"/>
              </a:rPr>
              <a:t>-Guzman Universality-Diversity Scale. Measurement and Evaluation in Counseling and Development, 33(3), 157-69.</a:t>
            </a:r>
          </a:p>
          <a:p>
            <a:pPr marL="448310" marR="0" indent="-448310">
              <a:spcBef>
                <a:spcPts val="0"/>
              </a:spcBef>
              <a:spcAft>
                <a:spcPts val="0"/>
              </a:spcAft>
            </a:pPr>
            <a:r>
              <a:rPr lang="en-US" sz="1300" dirty="0">
                <a:solidFill>
                  <a:schemeClr val="tx1"/>
                </a:solidFill>
                <a:latin typeface="Garamond" panose="02020404030301010803" pitchFamily="18" charset="0"/>
              </a:rPr>
              <a:t> </a:t>
            </a:r>
          </a:p>
          <a:p>
            <a:pPr marL="448310" marR="0" indent="-448310">
              <a:spcBef>
                <a:spcPts val="0"/>
              </a:spcBef>
              <a:spcAft>
                <a:spcPts val="0"/>
              </a:spcAft>
            </a:pPr>
            <a:r>
              <a:rPr lang="en-US" sz="1300" dirty="0">
                <a:solidFill>
                  <a:schemeClr val="tx1"/>
                </a:solidFill>
                <a:latin typeface="Garamond" panose="02020404030301010803" pitchFamily="18" charset="0"/>
              </a:rPr>
              <a:t>Kim, K. (2006). Measures of racial prejudice: modern racism scale. In Y. Jackson (Ed.), Encyclopedia of multicultural psychology (pp. 295-295). Thousand Oaks, CA: SAGE Publications Ltd. </a:t>
            </a:r>
            <a:r>
              <a:rPr lang="en-US" sz="1300" dirty="0" err="1">
                <a:solidFill>
                  <a:schemeClr val="tx1"/>
                </a:solidFill>
                <a:latin typeface="Garamond" panose="02020404030301010803" pitchFamily="18" charset="0"/>
              </a:rPr>
              <a:t>doi</a:t>
            </a:r>
            <a:r>
              <a:rPr lang="en-US" sz="1300" dirty="0">
                <a:solidFill>
                  <a:schemeClr val="tx1"/>
                </a:solidFill>
                <a:latin typeface="Garamond" panose="02020404030301010803" pitchFamily="18" charset="0"/>
              </a:rPr>
              <a:t>: 10.4135/9781412952668.n146</a:t>
            </a:r>
          </a:p>
          <a:p>
            <a:pPr marL="448310" marR="0" indent="-448310">
              <a:spcBef>
                <a:spcPts val="0"/>
              </a:spcBef>
              <a:spcAft>
                <a:spcPts val="0"/>
              </a:spcAft>
            </a:pPr>
            <a:r>
              <a:rPr lang="en-US" sz="1300" dirty="0">
                <a:solidFill>
                  <a:schemeClr val="tx1"/>
                </a:solidFill>
                <a:latin typeface="Garamond" panose="02020404030301010803" pitchFamily="18" charset="0"/>
              </a:rPr>
              <a:t> </a:t>
            </a:r>
          </a:p>
          <a:p>
            <a:pPr marL="448310" marR="0" indent="-448310">
              <a:spcBef>
                <a:spcPts val="0"/>
              </a:spcBef>
              <a:spcAft>
                <a:spcPts val="0"/>
              </a:spcAft>
            </a:pPr>
            <a:r>
              <a:rPr lang="en-US" sz="1300" dirty="0" err="1">
                <a:solidFill>
                  <a:schemeClr val="tx1"/>
                </a:solidFill>
                <a:latin typeface="Garamond" panose="02020404030301010803" pitchFamily="18" charset="0"/>
              </a:rPr>
              <a:t>Kottke</a:t>
            </a:r>
            <a:r>
              <a:rPr lang="en-US" sz="1300" dirty="0">
                <a:solidFill>
                  <a:schemeClr val="tx1"/>
                </a:solidFill>
                <a:latin typeface="Garamond" panose="02020404030301010803" pitchFamily="18" charset="0"/>
              </a:rPr>
              <a:t>, J. (2011). Additional Evidence for the Short Form of the Universality-Diversity Scale. Personality and Individual Differences, 50(4), 464-469. </a:t>
            </a:r>
            <a:r>
              <a:rPr lang="en-US" sz="1300" dirty="0" err="1">
                <a:solidFill>
                  <a:schemeClr val="tx1"/>
                </a:solidFill>
                <a:latin typeface="Garamond" panose="02020404030301010803" pitchFamily="18" charset="0"/>
              </a:rPr>
              <a:t>doi</a:t>
            </a:r>
            <a:r>
              <a:rPr lang="en-US" sz="1300" dirty="0">
                <a:solidFill>
                  <a:schemeClr val="tx1"/>
                </a:solidFill>
                <a:latin typeface="Garamond" panose="02020404030301010803" pitchFamily="18" charset="0"/>
              </a:rPr>
              <a:t>: 10.1016/j.paid.2010.11.008</a:t>
            </a:r>
          </a:p>
          <a:p>
            <a:pPr marL="448310" marR="0" indent="-448310">
              <a:spcBef>
                <a:spcPts val="0"/>
              </a:spcBef>
              <a:spcAft>
                <a:spcPts val="0"/>
              </a:spcAft>
            </a:pPr>
            <a:r>
              <a:rPr lang="en-US" sz="1300" dirty="0">
                <a:solidFill>
                  <a:schemeClr val="tx1"/>
                </a:solidFill>
                <a:latin typeface="Garamond" panose="02020404030301010803" pitchFamily="18" charset="0"/>
              </a:rPr>
              <a:t> </a:t>
            </a:r>
          </a:p>
          <a:p>
            <a:pPr marL="448310" marR="0" indent="-448310">
              <a:spcBef>
                <a:spcPts val="0"/>
              </a:spcBef>
              <a:spcAft>
                <a:spcPts val="0"/>
              </a:spcAft>
            </a:pPr>
            <a:r>
              <a:rPr lang="en-US" sz="1300" dirty="0">
                <a:solidFill>
                  <a:schemeClr val="tx1"/>
                </a:solidFill>
                <a:latin typeface="Garamond" panose="02020404030301010803" pitchFamily="18" charset="0"/>
              </a:rPr>
              <a:t>May, Cynthia. (2012). An Investigation of Attitude Change in Inclusive College Classes Including Young Adults with an Intellectual Disability. Journal of Policy and Practice in Intellectual Disabilities, 9(4), 240-246. Retrieved from https://cpb-us-w2.wpmucdn.com/blogs.cofc.edu/dist/6/250/files/2007/07/JIPPD_pdf1.pdf</a:t>
            </a:r>
          </a:p>
          <a:p>
            <a:pPr marL="448310" marR="0" indent="-448310">
              <a:spcBef>
                <a:spcPts val="0"/>
              </a:spcBef>
              <a:spcAft>
                <a:spcPts val="0"/>
              </a:spcAft>
            </a:pPr>
            <a:r>
              <a:rPr lang="en-US" sz="1300" dirty="0">
                <a:solidFill>
                  <a:schemeClr val="tx1"/>
                </a:solidFill>
                <a:latin typeface="Garamond" panose="02020404030301010803" pitchFamily="18" charset="0"/>
              </a:rPr>
              <a:t> </a:t>
            </a:r>
          </a:p>
          <a:p>
            <a:pPr marL="448310" marR="0" indent="-448310">
              <a:spcBef>
                <a:spcPts val="0"/>
              </a:spcBef>
              <a:spcAft>
                <a:spcPts val="0"/>
              </a:spcAft>
            </a:pPr>
            <a:r>
              <a:rPr lang="en-US" sz="1300" dirty="0" err="1">
                <a:solidFill>
                  <a:schemeClr val="tx1"/>
                </a:solidFill>
                <a:latin typeface="Garamond" panose="02020404030301010803" pitchFamily="18" charset="0"/>
              </a:rPr>
              <a:t>McConahay</a:t>
            </a:r>
            <a:r>
              <a:rPr lang="en-US" sz="1300" dirty="0">
                <a:solidFill>
                  <a:schemeClr val="tx1"/>
                </a:solidFill>
                <a:latin typeface="Garamond" panose="02020404030301010803" pitchFamily="18" charset="0"/>
              </a:rPr>
              <a:t>, J. B. (1986). Modern racism, ambivalence, and the Modern Racism Scale. In J. F. Dovidio &amp; S. L. Gaertner (Eds.), Prejudice, discrimination, and racism (pp. 91-125). San Diego, CA, US: Academic Press.</a:t>
            </a:r>
          </a:p>
          <a:p>
            <a:pPr marL="448310" marR="0" indent="-448310">
              <a:spcBef>
                <a:spcPts val="0"/>
              </a:spcBef>
              <a:spcAft>
                <a:spcPts val="0"/>
              </a:spcAft>
            </a:pPr>
            <a:r>
              <a:rPr lang="en-US" sz="1300" dirty="0">
                <a:solidFill>
                  <a:schemeClr val="tx1"/>
                </a:solidFill>
                <a:latin typeface="Garamond" panose="02020404030301010803" pitchFamily="18" charset="0"/>
              </a:rPr>
              <a:t> </a:t>
            </a:r>
          </a:p>
          <a:p>
            <a:pPr marL="448310" marR="0" indent="-448310">
              <a:spcBef>
                <a:spcPts val="0"/>
              </a:spcBef>
              <a:spcAft>
                <a:spcPts val="0"/>
              </a:spcAft>
            </a:pPr>
            <a:r>
              <a:rPr lang="en-US" sz="1300" dirty="0" err="1">
                <a:solidFill>
                  <a:schemeClr val="tx1"/>
                </a:solidFill>
                <a:latin typeface="Garamond" panose="02020404030301010803" pitchFamily="18" charset="0"/>
              </a:rPr>
              <a:t>Miville</a:t>
            </a:r>
            <a:r>
              <a:rPr lang="en-US" sz="1300" dirty="0">
                <a:solidFill>
                  <a:schemeClr val="tx1"/>
                </a:solidFill>
                <a:latin typeface="Garamond" panose="02020404030301010803" pitchFamily="18" charset="0"/>
              </a:rPr>
              <a:t>, Marie L., </a:t>
            </a:r>
            <a:r>
              <a:rPr lang="en-US" sz="1300" dirty="0" err="1">
                <a:solidFill>
                  <a:schemeClr val="tx1"/>
                </a:solidFill>
                <a:latin typeface="Garamond" panose="02020404030301010803" pitchFamily="18" charset="0"/>
              </a:rPr>
              <a:t>Gelso</a:t>
            </a:r>
            <a:r>
              <a:rPr lang="en-US" sz="1300" dirty="0">
                <a:solidFill>
                  <a:schemeClr val="tx1"/>
                </a:solidFill>
                <a:latin typeface="Garamond" panose="02020404030301010803" pitchFamily="18" charset="0"/>
              </a:rPr>
              <a:t>, Charles J., </a:t>
            </a:r>
            <a:r>
              <a:rPr lang="en-US" sz="1300" dirty="0" err="1">
                <a:solidFill>
                  <a:schemeClr val="tx1"/>
                </a:solidFill>
                <a:latin typeface="Garamond" panose="02020404030301010803" pitchFamily="18" charset="0"/>
              </a:rPr>
              <a:t>Pannu</a:t>
            </a:r>
            <a:r>
              <a:rPr lang="en-US" sz="1300" dirty="0">
                <a:solidFill>
                  <a:schemeClr val="tx1"/>
                </a:solidFill>
                <a:latin typeface="Garamond" panose="02020404030301010803" pitchFamily="18" charset="0"/>
              </a:rPr>
              <a:t>, Raji, Liu, Will, </a:t>
            </a:r>
            <a:r>
              <a:rPr lang="en-US" sz="1300" dirty="0" err="1">
                <a:solidFill>
                  <a:schemeClr val="tx1"/>
                </a:solidFill>
                <a:latin typeface="Garamond" panose="02020404030301010803" pitchFamily="18" charset="0"/>
              </a:rPr>
              <a:t>Touradji</a:t>
            </a:r>
            <a:r>
              <a:rPr lang="en-US" sz="1300" dirty="0">
                <a:solidFill>
                  <a:schemeClr val="tx1"/>
                </a:solidFill>
                <a:latin typeface="Garamond" panose="02020404030301010803" pitchFamily="18" charset="0"/>
              </a:rPr>
              <a:t>, </a:t>
            </a:r>
            <a:r>
              <a:rPr lang="en-US" sz="1300" dirty="0" err="1">
                <a:solidFill>
                  <a:schemeClr val="tx1"/>
                </a:solidFill>
                <a:latin typeface="Garamond" panose="02020404030301010803" pitchFamily="18" charset="0"/>
              </a:rPr>
              <a:t>Pegah</a:t>
            </a:r>
            <a:r>
              <a:rPr lang="en-US" sz="1300" dirty="0">
                <a:solidFill>
                  <a:schemeClr val="tx1"/>
                </a:solidFill>
                <a:latin typeface="Garamond" panose="02020404030301010803" pitchFamily="18" charset="0"/>
              </a:rPr>
              <a:t>, Holloway, Pauline, &amp; Fuertes, Jairo. (1999). Appreciating similarities and valuing differences: The </a:t>
            </a:r>
            <a:r>
              <a:rPr lang="en-US" sz="1300" dirty="0" err="1">
                <a:solidFill>
                  <a:schemeClr val="tx1"/>
                </a:solidFill>
                <a:latin typeface="Garamond" panose="02020404030301010803" pitchFamily="18" charset="0"/>
              </a:rPr>
              <a:t>Miville</a:t>
            </a:r>
            <a:r>
              <a:rPr lang="en-US" sz="1300" dirty="0">
                <a:solidFill>
                  <a:schemeClr val="tx1"/>
                </a:solidFill>
                <a:latin typeface="Garamond" panose="02020404030301010803" pitchFamily="18" charset="0"/>
              </a:rPr>
              <a:t>-Guzman Universality-Diversity Scale. Journal of Counseling Psychology, 46(3), 291-307. Retrieved from https://search-proquest-com.proxy.uwec.edu/docview/57708201?rfr_id=info%3Axri%2Fsid%3Aprimo</a:t>
            </a:r>
          </a:p>
          <a:p>
            <a:pPr marL="448310" marR="0" indent="-448310">
              <a:spcBef>
                <a:spcPts val="0"/>
              </a:spcBef>
              <a:spcAft>
                <a:spcPts val="0"/>
              </a:spcAft>
            </a:pPr>
            <a:r>
              <a:rPr lang="en-US" sz="1300" dirty="0">
                <a:solidFill>
                  <a:schemeClr val="tx1"/>
                </a:solidFill>
                <a:latin typeface="Garamond" panose="02020404030301010803" pitchFamily="18" charset="0"/>
              </a:rPr>
              <a:t> </a:t>
            </a:r>
          </a:p>
          <a:p>
            <a:pPr marL="448310" marR="0" indent="-448310">
              <a:spcBef>
                <a:spcPts val="0"/>
              </a:spcBef>
              <a:spcAft>
                <a:spcPts val="0"/>
              </a:spcAft>
            </a:pPr>
            <a:r>
              <a:rPr lang="en-US" sz="1300" dirty="0" err="1">
                <a:solidFill>
                  <a:schemeClr val="tx1"/>
                </a:solidFill>
                <a:latin typeface="Garamond" panose="02020404030301010803" pitchFamily="18" charset="0"/>
              </a:rPr>
              <a:t>Ponterotto</a:t>
            </a:r>
            <a:r>
              <a:rPr lang="en-US" sz="1300" dirty="0">
                <a:solidFill>
                  <a:schemeClr val="tx1"/>
                </a:solidFill>
                <a:latin typeface="Garamond" panose="02020404030301010803" pitchFamily="18" charset="0"/>
              </a:rPr>
              <a:t>, J. (2010). Multicultural Personality: An Evolving Theory of Optimal Functioning in Culturally Heterogeneous Societies. </a:t>
            </a:r>
            <a:r>
              <a:rPr lang="es-ES_tradnl" sz="1300" dirty="0" err="1">
                <a:solidFill>
                  <a:schemeClr val="tx1"/>
                </a:solidFill>
                <a:latin typeface="Garamond" panose="02020404030301010803" pitchFamily="18" charset="0"/>
              </a:rPr>
              <a:t>The</a:t>
            </a:r>
            <a:r>
              <a:rPr lang="es-ES_tradnl" sz="1300" dirty="0">
                <a:solidFill>
                  <a:schemeClr val="tx1"/>
                </a:solidFill>
                <a:latin typeface="Garamond" panose="02020404030301010803" pitchFamily="18" charset="0"/>
              </a:rPr>
              <a:t> </a:t>
            </a:r>
            <a:r>
              <a:rPr lang="es-ES_tradnl" sz="1300" dirty="0" err="1">
                <a:solidFill>
                  <a:schemeClr val="tx1"/>
                </a:solidFill>
                <a:latin typeface="Garamond" panose="02020404030301010803" pitchFamily="18" charset="0"/>
              </a:rPr>
              <a:t>Counseling</a:t>
            </a:r>
            <a:r>
              <a:rPr lang="es-ES_tradnl" sz="1300" dirty="0">
                <a:solidFill>
                  <a:schemeClr val="tx1"/>
                </a:solidFill>
                <a:latin typeface="Garamond" panose="02020404030301010803" pitchFamily="18" charset="0"/>
              </a:rPr>
              <a:t> </a:t>
            </a:r>
            <a:r>
              <a:rPr lang="es-ES_tradnl" sz="1300" dirty="0" err="1">
                <a:solidFill>
                  <a:schemeClr val="tx1"/>
                </a:solidFill>
                <a:latin typeface="Garamond" panose="02020404030301010803" pitchFamily="18" charset="0"/>
              </a:rPr>
              <a:t>Psychologist</a:t>
            </a:r>
            <a:r>
              <a:rPr lang="es-ES_tradnl" sz="1300" dirty="0">
                <a:solidFill>
                  <a:schemeClr val="tx1"/>
                </a:solidFill>
                <a:latin typeface="Garamond" panose="02020404030301010803" pitchFamily="18" charset="0"/>
              </a:rPr>
              <a:t>, 38(5), 714-758. </a:t>
            </a:r>
            <a:r>
              <a:rPr lang="es-ES_tradnl" sz="1300" dirty="0" err="1">
                <a:solidFill>
                  <a:schemeClr val="tx1"/>
                </a:solidFill>
                <a:latin typeface="Garamond" panose="02020404030301010803" pitchFamily="18" charset="0"/>
              </a:rPr>
              <a:t>doi</a:t>
            </a:r>
            <a:r>
              <a:rPr lang="es-ES_tradnl" sz="1300" dirty="0">
                <a:solidFill>
                  <a:schemeClr val="tx1"/>
                </a:solidFill>
                <a:latin typeface="Garamond" panose="02020404030301010803" pitchFamily="18" charset="0"/>
              </a:rPr>
              <a:t>: 10.1177/0011000009359203</a:t>
            </a:r>
            <a:endParaRPr lang="en-US" sz="1300" dirty="0">
              <a:solidFill>
                <a:schemeClr val="tx1"/>
              </a:solidFill>
              <a:latin typeface="Garamond" panose="02020404030301010803" pitchFamily="18" charset="0"/>
            </a:endParaRPr>
          </a:p>
          <a:p>
            <a:pPr marL="448310" marR="0" indent="-448310">
              <a:spcBef>
                <a:spcPts val="0"/>
              </a:spcBef>
              <a:spcAft>
                <a:spcPts val="0"/>
              </a:spcAft>
            </a:pPr>
            <a:endParaRPr lang="en-US" sz="1300" dirty="0">
              <a:solidFill>
                <a:schemeClr val="tx1"/>
              </a:solidFill>
              <a:latin typeface="Garamond" panose="02020404030301010803" pitchFamily="18" charset="0"/>
            </a:endParaRPr>
          </a:p>
          <a:p>
            <a:pPr marL="448310" marR="0" indent="-448310">
              <a:spcBef>
                <a:spcPts val="0"/>
              </a:spcBef>
              <a:spcAft>
                <a:spcPts val="0"/>
              </a:spcAft>
            </a:pPr>
            <a:r>
              <a:rPr lang="en-US" sz="1300" dirty="0" err="1">
                <a:solidFill>
                  <a:schemeClr val="tx1"/>
                </a:solidFill>
                <a:latin typeface="Garamond" panose="02020404030301010803" pitchFamily="18" charset="0"/>
              </a:rPr>
              <a:t>Prawat</a:t>
            </a:r>
            <a:r>
              <a:rPr lang="en-US" sz="1300" dirty="0">
                <a:solidFill>
                  <a:schemeClr val="tx1"/>
                </a:solidFill>
                <a:latin typeface="Garamond" panose="02020404030301010803" pitchFamily="18" charset="0"/>
              </a:rPr>
              <a:t>, R.S. (1991). The Value of Ideas: The Immersion Approach to the Development of Thinking. </a:t>
            </a:r>
            <a:r>
              <a:rPr lang="es-ES_tradnl" sz="1300" dirty="0" err="1">
                <a:solidFill>
                  <a:schemeClr val="tx1"/>
                </a:solidFill>
                <a:latin typeface="Garamond" panose="02020404030301010803" pitchFamily="18" charset="0"/>
              </a:rPr>
              <a:t>Educational</a:t>
            </a:r>
            <a:r>
              <a:rPr lang="es-ES_tradnl" sz="1300" dirty="0">
                <a:solidFill>
                  <a:schemeClr val="tx1"/>
                </a:solidFill>
                <a:latin typeface="Garamond" panose="02020404030301010803" pitchFamily="18" charset="0"/>
              </a:rPr>
              <a:t> </a:t>
            </a:r>
            <a:r>
              <a:rPr lang="es-ES_tradnl" sz="1300" dirty="0" err="1">
                <a:solidFill>
                  <a:schemeClr val="tx1"/>
                </a:solidFill>
                <a:latin typeface="Garamond" panose="02020404030301010803" pitchFamily="18" charset="0"/>
              </a:rPr>
              <a:t>Researcher</a:t>
            </a:r>
            <a:r>
              <a:rPr lang="es-ES_tradnl" sz="1300" dirty="0">
                <a:solidFill>
                  <a:schemeClr val="tx1"/>
                </a:solidFill>
                <a:latin typeface="Garamond" panose="02020404030301010803" pitchFamily="18" charset="0"/>
              </a:rPr>
              <a:t>, 20(2), 3-10+30. </a:t>
            </a:r>
            <a:r>
              <a:rPr lang="es-ES_tradnl" sz="1300" dirty="0" err="1">
                <a:solidFill>
                  <a:schemeClr val="tx1"/>
                </a:solidFill>
                <a:latin typeface="Garamond" panose="02020404030301010803" pitchFamily="18" charset="0"/>
              </a:rPr>
              <a:t>doi</a:t>
            </a:r>
            <a:r>
              <a:rPr lang="es-ES_tradnl" sz="1300" dirty="0">
                <a:solidFill>
                  <a:schemeClr val="tx1"/>
                </a:solidFill>
                <a:latin typeface="Garamond" panose="02020404030301010803" pitchFamily="18" charset="0"/>
              </a:rPr>
              <a:t>: 10.2307/1176828</a:t>
            </a:r>
            <a:endParaRPr lang="en-US" sz="1300" dirty="0">
              <a:solidFill>
                <a:schemeClr val="tx1"/>
              </a:solidFill>
              <a:effectLst/>
              <a:latin typeface="Garamond" panose="02020404030301010803" pitchFamily="18" charset="0"/>
            </a:endParaRPr>
          </a:p>
        </p:txBody>
      </p:sp>
      <p:sp>
        <p:nvSpPr>
          <p:cNvPr id="23" name="TextBox 22"/>
          <p:cNvSpPr txBox="1"/>
          <p:nvPr/>
        </p:nvSpPr>
        <p:spPr>
          <a:xfrm>
            <a:off x="603585" y="5689431"/>
            <a:ext cx="6705600" cy="1015663"/>
          </a:xfrm>
          <a:prstGeom prst="rect">
            <a:avLst/>
          </a:prstGeom>
          <a:noFill/>
        </p:spPr>
        <p:txBody>
          <a:bodyPr wrap="square" rtlCol="0">
            <a:spAutoFit/>
          </a:bodyPr>
          <a:lstStyle/>
          <a:p>
            <a:pPr algn="ctr"/>
            <a:r>
              <a:rPr lang="en-US" sz="6000" b="1" dirty="0">
                <a:latin typeface="Garamond" pitchFamily="18" charset="0"/>
                <a:cs typeface="Times New Roman" pitchFamily="18" charset="0"/>
              </a:rPr>
              <a:t>Background</a:t>
            </a:r>
          </a:p>
        </p:txBody>
      </p:sp>
      <p:sp>
        <p:nvSpPr>
          <p:cNvPr id="24" name="TextBox 23"/>
          <p:cNvSpPr txBox="1"/>
          <p:nvPr/>
        </p:nvSpPr>
        <p:spPr>
          <a:xfrm>
            <a:off x="914400" y="26432331"/>
            <a:ext cx="6172200" cy="11726287"/>
          </a:xfrm>
          <a:prstGeom prst="rect">
            <a:avLst/>
          </a:prstGeom>
          <a:noFill/>
        </p:spPr>
        <p:txBody>
          <a:bodyPr wrap="square" rtlCol="0">
            <a:spAutoFit/>
          </a:bodyPr>
          <a:lstStyle/>
          <a:p>
            <a:pPr algn="ctr"/>
            <a:endParaRPr lang="en-US" sz="6000" b="1" dirty="0">
              <a:latin typeface="Garamond" pitchFamily="18" charset="0"/>
              <a:cs typeface="Times New Roman" pitchFamily="18" charset="0"/>
            </a:endParaRPr>
          </a:p>
          <a:p>
            <a:pPr algn="ctr"/>
            <a:endParaRPr lang="en-US" sz="6000" b="1" dirty="0">
              <a:latin typeface="Garamond" pitchFamily="18" charset="0"/>
              <a:cs typeface="Times New Roman" pitchFamily="18" charset="0"/>
            </a:endParaRPr>
          </a:p>
          <a:p>
            <a:pPr algn="ctr"/>
            <a:endParaRPr lang="en-US" sz="6000" b="1" dirty="0">
              <a:latin typeface="Garamond" pitchFamily="18" charset="0"/>
              <a:cs typeface="Times New Roman" pitchFamily="18" charset="0"/>
            </a:endParaRPr>
          </a:p>
          <a:p>
            <a:pPr algn="ctr"/>
            <a:endParaRPr lang="en-US" sz="6000" b="1" dirty="0">
              <a:latin typeface="Garamond" pitchFamily="18" charset="0"/>
              <a:cs typeface="Times New Roman" pitchFamily="18" charset="0"/>
            </a:endParaRPr>
          </a:p>
          <a:p>
            <a:pPr algn="ctr"/>
            <a:endParaRPr lang="en-US" sz="6000" b="1" dirty="0">
              <a:latin typeface="Garamond" pitchFamily="18" charset="0"/>
              <a:cs typeface="Times New Roman" pitchFamily="18" charset="0"/>
            </a:endParaRPr>
          </a:p>
          <a:p>
            <a:pPr algn="ctr"/>
            <a:r>
              <a:rPr lang="en-US" sz="6000" b="1" dirty="0">
                <a:latin typeface="Garamond" pitchFamily="18" charset="0"/>
                <a:cs typeface="Times New Roman" pitchFamily="18" charset="0"/>
              </a:rPr>
              <a:t>Method</a:t>
            </a:r>
            <a:endParaRPr lang="en-US" sz="2500" dirty="0">
              <a:latin typeface="Garamond" pitchFamily="18" charset="0"/>
              <a:cs typeface="Times New Roman" pitchFamily="18" charset="0"/>
            </a:endParaRPr>
          </a:p>
          <a:p>
            <a:r>
              <a:rPr lang="en-US" sz="2400" dirty="0">
                <a:latin typeface="Garamond" pitchFamily="18" charset="0"/>
                <a:cs typeface="Times New Roman" pitchFamily="18" charset="0"/>
              </a:rPr>
              <a:t>This research project assessed CRP participants 3 months to 10 years after they went on the trip. Participants completed the Political Engagement Scale, the Modern Racism Scale, the </a:t>
            </a:r>
            <a:r>
              <a:rPr lang="en-US" sz="2400" dirty="0" err="1">
                <a:latin typeface="Garamond" pitchFamily="18" charset="0"/>
                <a:cs typeface="Times New Roman" pitchFamily="18" charset="0"/>
              </a:rPr>
              <a:t>Miville</a:t>
            </a:r>
            <a:r>
              <a:rPr lang="en-US" sz="2400" dirty="0">
                <a:latin typeface="Garamond" pitchFamily="18" charset="0"/>
                <a:cs typeface="Times New Roman" pitchFamily="18" charset="0"/>
              </a:rPr>
              <a:t>-Guzman Universality-Diversity Scale, and qualitative questions on how they believe the trip impacted their lives. Researchers distributed the survey through an email list, and past Civil Rights Pilgrimage Facebook groups. We did descriptive statistics and frequencies on all data, independent sample t-tests on all data, one way ANOVA’s for the activism orientation scale and M-GUDS data, and reliability analysis on all data to determine validity.</a:t>
            </a:r>
          </a:p>
          <a:p>
            <a:pPr algn="ctr"/>
            <a:endParaRPr lang="en-US" sz="6000" b="1" dirty="0">
              <a:latin typeface="Garamond" pitchFamily="18" charset="0"/>
              <a:cs typeface="Times New Roman" pitchFamily="18" charset="0"/>
            </a:endParaRPr>
          </a:p>
        </p:txBody>
      </p:sp>
      <p:sp>
        <p:nvSpPr>
          <p:cNvPr id="25" name="TextBox 24"/>
          <p:cNvSpPr txBox="1"/>
          <p:nvPr/>
        </p:nvSpPr>
        <p:spPr>
          <a:xfrm>
            <a:off x="34518600" y="5689937"/>
            <a:ext cx="6553200" cy="1015663"/>
          </a:xfrm>
          <a:prstGeom prst="rect">
            <a:avLst/>
          </a:prstGeom>
          <a:noFill/>
        </p:spPr>
        <p:txBody>
          <a:bodyPr wrap="square" rtlCol="0">
            <a:spAutoFit/>
          </a:bodyPr>
          <a:lstStyle/>
          <a:p>
            <a:pPr algn="ctr"/>
            <a:r>
              <a:rPr lang="en-US" sz="6000" b="1" dirty="0">
                <a:latin typeface="Garamond" pitchFamily="18" charset="0"/>
                <a:cs typeface="Times New Roman" pitchFamily="18" charset="0"/>
              </a:rPr>
              <a:t>Discussion</a:t>
            </a:r>
          </a:p>
        </p:txBody>
      </p:sp>
      <p:sp>
        <p:nvSpPr>
          <p:cNvPr id="26" name="TextBox 25"/>
          <p:cNvSpPr txBox="1"/>
          <p:nvPr/>
        </p:nvSpPr>
        <p:spPr>
          <a:xfrm>
            <a:off x="34556700" y="24072713"/>
            <a:ext cx="6553200" cy="1015663"/>
          </a:xfrm>
          <a:prstGeom prst="rect">
            <a:avLst/>
          </a:prstGeom>
          <a:noFill/>
        </p:spPr>
        <p:txBody>
          <a:bodyPr wrap="square" rtlCol="0">
            <a:spAutoFit/>
          </a:bodyPr>
          <a:lstStyle/>
          <a:p>
            <a:pPr algn="ctr"/>
            <a:r>
              <a:rPr lang="en-US" sz="6000" b="1" dirty="0">
                <a:latin typeface="Garamond" pitchFamily="18" charset="0"/>
                <a:cs typeface="Times New Roman" pitchFamily="18" charset="0"/>
              </a:rPr>
              <a:t>References</a:t>
            </a:r>
          </a:p>
        </p:txBody>
      </p:sp>
      <p:sp>
        <p:nvSpPr>
          <p:cNvPr id="29" name="TextBox 28"/>
          <p:cNvSpPr txBox="1"/>
          <p:nvPr/>
        </p:nvSpPr>
        <p:spPr>
          <a:xfrm>
            <a:off x="17983200" y="5791200"/>
            <a:ext cx="4953000" cy="1107996"/>
          </a:xfrm>
          <a:prstGeom prst="rect">
            <a:avLst/>
          </a:prstGeom>
          <a:noFill/>
        </p:spPr>
        <p:txBody>
          <a:bodyPr wrap="square" rtlCol="0">
            <a:spAutoFit/>
          </a:bodyPr>
          <a:lstStyle/>
          <a:p>
            <a:pPr algn="ctr"/>
            <a:r>
              <a:rPr lang="en-US" sz="6600" b="1" dirty="0">
                <a:latin typeface="Garamond" pitchFamily="18" charset="0"/>
                <a:cs typeface="Times New Roman" pitchFamily="18" charset="0"/>
              </a:rPr>
              <a:t>Results</a:t>
            </a:r>
          </a:p>
        </p:txBody>
      </p:sp>
      <p:sp>
        <p:nvSpPr>
          <p:cNvPr id="30" name="Rectangle 29"/>
          <p:cNvSpPr/>
          <p:nvPr/>
        </p:nvSpPr>
        <p:spPr>
          <a:xfrm>
            <a:off x="34213800" y="5562599"/>
            <a:ext cx="7158251" cy="18188545"/>
          </a:xfrm>
          <a:prstGeom prst="rect">
            <a:avLst/>
          </a:prstGeom>
          <a:solidFill>
            <a:schemeClr val="bg1"/>
          </a:solidFill>
          <a:ln w="1016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2" name="Straight Connector 41"/>
          <p:cNvCxnSpPr>
            <a:cxnSpLocks/>
          </p:cNvCxnSpPr>
          <p:nvPr/>
        </p:nvCxnSpPr>
        <p:spPr>
          <a:xfrm>
            <a:off x="8610600" y="17449800"/>
            <a:ext cx="24384000" cy="0"/>
          </a:xfrm>
          <a:prstGeom prst="line">
            <a:avLst/>
          </a:prstGeom>
          <a:ln w="793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cxnSpLocks/>
          </p:cNvCxnSpPr>
          <p:nvPr/>
        </p:nvCxnSpPr>
        <p:spPr>
          <a:xfrm>
            <a:off x="8610600" y="26670000"/>
            <a:ext cx="24384000" cy="0"/>
          </a:xfrm>
          <a:prstGeom prst="line">
            <a:avLst/>
          </a:prstGeom>
          <a:ln w="79375">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34419804" y="23798329"/>
            <a:ext cx="6858000" cy="384721"/>
          </a:xfrm>
          <a:prstGeom prst="rect">
            <a:avLst/>
          </a:prstGeom>
          <a:noFill/>
        </p:spPr>
        <p:txBody>
          <a:bodyPr wrap="square" rtlCol="0">
            <a:spAutoFit/>
          </a:bodyPr>
          <a:lstStyle/>
          <a:p>
            <a:pPr marL="457200" indent="-457200" algn="just"/>
            <a:endParaRPr lang="en-US" sz="1900" dirty="0">
              <a:latin typeface="Garamond" pitchFamily="18" charset="0"/>
            </a:endParaRPr>
          </a:p>
        </p:txBody>
      </p:sp>
      <p:sp>
        <p:nvSpPr>
          <p:cNvPr id="31" name="Rectangle 30"/>
          <p:cNvSpPr/>
          <p:nvPr/>
        </p:nvSpPr>
        <p:spPr>
          <a:xfrm>
            <a:off x="647700" y="6672437"/>
            <a:ext cx="6705600" cy="23298686"/>
          </a:xfrm>
          <a:prstGeom prst="rect">
            <a:avLst/>
          </a:prstGeom>
          <a:noFill/>
        </p:spPr>
        <p:txBody>
          <a:bodyPr wrap="square" anchor="t">
            <a:spAutoFit/>
          </a:bodyPr>
          <a:lstStyle/>
          <a:p>
            <a:r>
              <a:rPr lang="en-US" sz="2000" dirty="0">
                <a:latin typeface="Garamond" pitchFamily="18" charset="0"/>
              </a:rPr>
              <a:t>  </a:t>
            </a:r>
            <a:r>
              <a:rPr lang="en-US" sz="2650" dirty="0">
                <a:latin typeface="Garamond" pitchFamily="18" charset="0"/>
              </a:rPr>
              <a:t> The Civil Rights Pilgrimage (CRP) is an immersion experience that has been offered 20 times with 1206 total participants available for study. Participants go on a ten-day pilgrimage, visiting key historical locations of the civil rights movement, touring museums, and speaking with influential foot soldiers. Anecdotally, many participants report a life-changing experience, bringing what they learned back to the University of Wisconsin-</a:t>
            </a:r>
            <a:r>
              <a:rPr lang="en-US" sz="2650" dirty="0" err="1">
                <a:latin typeface="Garamond" panose="02020404030301010803" pitchFamily="18" charset="0"/>
              </a:rPr>
              <a:t>Eau</a:t>
            </a:r>
            <a:r>
              <a:rPr lang="en-US" sz="2650" dirty="0">
                <a:latin typeface="Garamond" panose="02020404030301010803" pitchFamily="18" charset="0"/>
              </a:rPr>
              <a:t> Claire and into their own lives. In order to understand the CRP’s impact, we will investigate how or if the CRP has changed participants’ lives one to ten years after the experience by acquiring descriptive research. </a:t>
            </a:r>
            <a:endParaRPr lang="en-US" sz="2650" dirty="0">
              <a:latin typeface="Garamond" panose="02020404030301010803" pitchFamily="18" charset="0"/>
              <a:cs typeface="Calibri"/>
            </a:endParaRPr>
          </a:p>
          <a:p>
            <a:r>
              <a:rPr lang="en-US" sz="2650" dirty="0">
                <a:latin typeface="Garamond" panose="02020404030301010803" pitchFamily="18" charset="0"/>
              </a:rPr>
              <a:t>This research supports the claim that cultural immersion experiences have a positive and lasting impact (https://www.aacu.org). Immersion experiences help participants gain abstract understanding skills like thinking outside the box, called higher order thinking (</a:t>
            </a:r>
            <a:r>
              <a:rPr lang="en-US" sz="2650" dirty="0" err="1">
                <a:latin typeface="Garamond" panose="02020404030301010803" pitchFamily="18" charset="0"/>
              </a:rPr>
              <a:t>Prawat</a:t>
            </a:r>
            <a:r>
              <a:rPr lang="en-US" sz="2650" dirty="0">
                <a:latin typeface="Garamond" panose="02020404030301010803" pitchFamily="18" charset="0"/>
              </a:rPr>
              <a:t>, 1991).</a:t>
            </a:r>
          </a:p>
          <a:p>
            <a:endParaRPr lang="en-US" sz="2650" b="1" dirty="0">
              <a:latin typeface="Garamond" panose="02020404030301010803" pitchFamily="18" charset="0"/>
            </a:endParaRPr>
          </a:p>
          <a:p>
            <a:r>
              <a:rPr lang="en-US" sz="2650" b="1" dirty="0">
                <a:latin typeface="Garamond" panose="02020404030301010803" pitchFamily="18" charset="0"/>
              </a:rPr>
              <a:t>Political Engagement Scale</a:t>
            </a:r>
            <a:endParaRPr lang="en-US" sz="2650" dirty="0">
              <a:latin typeface="Garamond" panose="02020404030301010803" pitchFamily="18" charset="0"/>
              <a:cs typeface="Calibri"/>
            </a:endParaRPr>
          </a:p>
          <a:p>
            <a:r>
              <a:rPr lang="en-US" sz="2650" dirty="0">
                <a:latin typeface="Garamond" panose="02020404030301010803" pitchFamily="18" charset="0"/>
              </a:rPr>
              <a:t>Activist programs with a focus on social justice educate participants on how to apply learning through civic engagement (</a:t>
            </a:r>
            <a:r>
              <a:rPr lang="en-US" sz="2650" dirty="0" err="1">
                <a:latin typeface="Garamond" panose="02020404030301010803" pitchFamily="18" charset="0"/>
              </a:rPr>
              <a:t>Astin</a:t>
            </a:r>
            <a:r>
              <a:rPr lang="en-US" sz="2650" dirty="0">
                <a:latin typeface="Garamond" panose="02020404030301010803" pitchFamily="18" charset="0"/>
              </a:rPr>
              <a:t>, 1993). The political engagement scale measures participants’ attitudes and willingness to support social justice oriented causes, and how campus experiences affect activism (</a:t>
            </a:r>
            <a:r>
              <a:rPr lang="en-US" sz="2650" dirty="0" err="1">
                <a:latin typeface="Garamond" panose="02020404030301010803" pitchFamily="18" charset="0"/>
              </a:rPr>
              <a:t>Dolittle</a:t>
            </a:r>
            <a:r>
              <a:rPr lang="en-US" sz="2650" dirty="0">
                <a:latin typeface="Garamond" panose="02020404030301010803" pitchFamily="18" charset="0"/>
              </a:rPr>
              <a:t> &amp; </a:t>
            </a:r>
            <a:r>
              <a:rPr lang="en-US" sz="2650" dirty="0" err="1">
                <a:latin typeface="Garamond" panose="02020404030301010803" pitchFamily="18" charset="0"/>
              </a:rPr>
              <a:t>Faul</a:t>
            </a:r>
            <a:r>
              <a:rPr lang="en-US" sz="2650" dirty="0">
                <a:latin typeface="Garamond" panose="02020404030301010803" pitchFamily="18" charset="0"/>
              </a:rPr>
              <a:t>, 2013). We predicted that the CRP’s long-term effects would also emulate themes of social action and civic engagement. </a:t>
            </a:r>
          </a:p>
          <a:p>
            <a:endParaRPr lang="en-US" sz="2650" b="1" dirty="0">
              <a:latin typeface="Garamond" panose="02020404030301010803" pitchFamily="18" charset="0"/>
            </a:endParaRPr>
          </a:p>
          <a:p>
            <a:r>
              <a:rPr lang="en-US" sz="2650" b="1" dirty="0">
                <a:latin typeface="Garamond" panose="02020404030301010803" pitchFamily="18" charset="0"/>
              </a:rPr>
              <a:t>Modern Racism Scale</a:t>
            </a:r>
            <a:endParaRPr lang="en-US" sz="2650" dirty="0">
              <a:latin typeface="Garamond" panose="02020404030301010803" pitchFamily="18" charset="0"/>
              <a:cs typeface="Calibri"/>
            </a:endParaRPr>
          </a:p>
          <a:p>
            <a:r>
              <a:rPr lang="en-US" sz="2650" dirty="0">
                <a:latin typeface="Garamond" panose="02020404030301010803" pitchFamily="18" charset="0"/>
              </a:rPr>
              <a:t>The Modern Racism Scale (MRS) is perhaps the most widely-used measure of modern racism (</a:t>
            </a:r>
            <a:r>
              <a:rPr lang="en-US" sz="2650" dirty="0" err="1">
                <a:latin typeface="Garamond" panose="02020404030301010803" pitchFamily="18" charset="0"/>
              </a:rPr>
              <a:t>McConahay</a:t>
            </a:r>
            <a:r>
              <a:rPr lang="en-US" sz="2650" dirty="0">
                <a:latin typeface="Garamond" panose="02020404030301010803" pitchFamily="18" charset="0"/>
              </a:rPr>
              <a:t>, 1986). The MRS was developed to measure subtle forms of racism that are prevalent in the United States today, and includes questions that indirectly relate to racial attitudes (Kim, 2006). We predicted that the CRP would encourage anti-racist behavior and attitudes.</a:t>
            </a:r>
          </a:p>
          <a:p>
            <a:endParaRPr lang="en-US" sz="2650" b="1" dirty="0">
              <a:latin typeface="Garamond" panose="02020404030301010803" pitchFamily="18" charset="0"/>
            </a:endParaRPr>
          </a:p>
          <a:p>
            <a:r>
              <a:rPr lang="en-US" sz="2650" b="1" dirty="0" err="1">
                <a:latin typeface="Garamond" panose="02020404030301010803" pitchFamily="18" charset="0"/>
              </a:rPr>
              <a:t>Miville</a:t>
            </a:r>
            <a:r>
              <a:rPr lang="en-US" sz="2650" b="1" dirty="0">
                <a:latin typeface="Garamond" panose="02020404030301010803" pitchFamily="18" charset="0"/>
              </a:rPr>
              <a:t>-Guzman Universality-Diversity Scale</a:t>
            </a:r>
            <a:endParaRPr lang="en-US" sz="2650" dirty="0">
              <a:latin typeface="Garamond" panose="02020404030301010803" pitchFamily="18" charset="0"/>
              <a:cs typeface="Calibri"/>
            </a:endParaRPr>
          </a:p>
          <a:p>
            <a:r>
              <a:rPr lang="en-US" sz="2650" dirty="0">
                <a:latin typeface="Garamond" panose="02020404030301010803" pitchFamily="18" charset="0"/>
              </a:rPr>
              <a:t>The </a:t>
            </a:r>
            <a:r>
              <a:rPr lang="en-US" sz="2650" dirty="0" err="1">
                <a:latin typeface="Garamond" panose="02020404030301010803" pitchFamily="18" charset="0"/>
              </a:rPr>
              <a:t>Miville</a:t>
            </a:r>
            <a:r>
              <a:rPr lang="en-US" sz="2650" dirty="0">
                <a:latin typeface="Garamond" panose="02020404030301010803" pitchFamily="18" charset="0"/>
              </a:rPr>
              <a:t>-Guzman Universality-Diversity Scale (M-GUDS) measures social attitudes regarding cognitive, affective, and behavioral aspects of Universality-Diversity Orientation (UDO) (Fuertes et al., 2000). The scale examines empathy and connectedness through shared experiences with others (</a:t>
            </a:r>
            <a:r>
              <a:rPr lang="en-US" sz="2650" dirty="0" err="1">
                <a:latin typeface="Garamond" panose="02020404030301010803" pitchFamily="18" charset="0"/>
              </a:rPr>
              <a:t>Ponterotto</a:t>
            </a:r>
            <a:r>
              <a:rPr lang="en-US" sz="2650" dirty="0">
                <a:latin typeface="Garamond" panose="02020404030301010803" pitchFamily="18" charset="0"/>
              </a:rPr>
              <a:t>, 2010). Research regarding diversity using the M-GUDS shows higher scores among those in inclusive settings (May, 2012). Our research utilizes the M-GUDS scale to evaluate respondents’ perceptions on racial identity, prejudice, and diversity. </a:t>
            </a:r>
            <a:endParaRPr lang="en-US" sz="2650" dirty="0">
              <a:latin typeface="Garamond" panose="02020404030301010803" pitchFamily="18" charset="0"/>
              <a:ea typeface="+mn-lt"/>
              <a:cs typeface="+mn-lt"/>
            </a:endParaRPr>
          </a:p>
          <a:p>
            <a:endParaRPr lang="en-US" sz="2400" dirty="0">
              <a:latin typeface="Garamond" pitchFamily="18" charset="0"/>
            </a:endParaRPr>
          </a:p>
        </p:txBody>
      </p:sp>
      <p:pic>
        <p:nvPicPr>
          <p:cNvPr id="1027"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7909" t="17871" r="16192" b="27677"/>
          <a:stretch/>
        </p:blipFill>
        <p:spPr bwMode="auto">
          <a:xfrm>
            <a:off x="36778530" y="2546046"/>
            <a:ext cx="4331370" cy="2377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TextBox 36"/>
          <p:cNvSpPr txBox="1"/>
          <p:nvPr/>
        </p:nvSpPr>
        <p:spPr>
          <a:xfrm>
            <a:off x="34366200" y="5791200"/>
            <a:ext cx="6858000" cy="18366566"/>
          </a:xfrm>
          <a:prstGeom prst="rect">
            <a:avLst/>
          </a:prstGeom>
          <a:noFill/>
        </p:spPr>
        <p:txBody>
          <a:bodyPr wrap="square" rtlCol="0">
            <a:spAutoFit/>
          </a:bodyPr>
          <a:lstStyle/>
          <a:p>
            <a:pPr algn="ctr"/>
            <a:r>
              <a:rPr lang="en-US" sz="6000" b="1" dirty="0">
                <a:latin typeface="Garamond" pitchFamily="18" charset="0"/>
              </a:rPr>
              <a:t>Discussion</a:t>
            </a:r>
            <a:endParaRPr lang="en-US" sz="2000" dirty="0">
              <a:latin typeface="Garamond" pitchFamily="18" charset="0"/>
            </a:endParaRPr>
          </a:p>
          <a:p>
            <a:r>
              <a:rPr lang="en-US" sz="2000" dirty="0">
                <a:latin typeface="Garamond" pitchFamily="18" charset="0"/>
              </a:rPr>
              <a:t>     </a:t>
            </a:r>
            <a:r>
              <a:rPr lang="en-US" sz="2025" dirty="0">
                <a:latin typeface="Garamond" pitchFamily="18" charset="0"/>
              </a:rPr>
              <a:t>Of the participants who responded to our survey, 77.5% were women, 21.9% were men, and 0.6% other; 74.4% were white and 25.6% were students of color. </a:t>
            </a:r>
          </a:p>
          <a:p>
            <a:r>
              <a:rPr lang="en-US" sz="2025" dirty="0">
                <a:latin typeface="Garamond" pitchFamily="18" charset="0"/>
              </a:rPr>
              <a:t>     We divided the Activism Orientation Scale into two subscales to match Corning and Myers’ research. The subscales were divided by the content of the total question, high risk (7) and conventional (28). Five of the six lowest scored responses were a part of the high risk subscale, which is expected because the high risk subscale involves a form of violence and the CRP had a focus on non-violence. The six highest scored responses were all a part of the conventional subscale. This shows that the participants on the CRP are more likely to engage in conventional methods of political activism than engage in high risk methods. Race comparisons had a statistically significant difference between white individuals and people of color for five of the conventional activism subscale items. White individuals were more likely to keep track of Congress member views on a social issue of importance (p̂ =.004), use facts to contest social or political statement (p̂ = .002), confront speech that opposed a group’s cause (p̂ =.001), attend a political group’s meeting (p̂ =.000), and attend a regularly planned political organization’s meeting (p̂ .003). We predicted these outcomes because the Civil Rights Pilgrimage was originally created for white individuals to confront their privilege.</a:t>
            </a:r>
          </a:p>
          <a:p>
            <a:r>
              <a:rPr lang="en-US" sz="2025" dirty="0">
                <a:latin typeface="Garamond" pitchFamily="18" charset="0"/>
              </a:rPr>
              <a:t>     Five out of the fifteen questions in the </a:t>
            </a:r>
            <a:r>
              <a:rPr lang="en-US" sz="2025" dirty="0" err="1">
                <a:latin typeface="Garamond" pitchFamily="18" charset="0"/>
              </a:rPr>
              <a:t>Miville</a:t>
            </a:r>
            <a:r>
              <a:rPr lang="en-US" sz="2025" dirty="0">
                <a:latin typeface="Garamond" pitchFamily="18" charset="0"/>
              </a:rPr>
              <a:t>-Guzman Universality-Diversity Scale were reverse scored (3, 6, 9, 12, and 15). Our top five scores were as follows: Question 15, when reverse scored, had an average score of 4.45. Question 10 also had a 4.45. Question 2, which was also reverse scored, had an average score of 4.44. Question 9, also reverse scored, averaged to 4.27. Question 3, also reverse scored, averaged to 4.16. These results are possibly due to social desirability bias, since four out of the five questions were reverse scored. This is a possible limitation of the scale.</a:t>
            </a:r>
          </a:p>
          <a:p>
            <a:r>
              <a:rPr lang="en-US" sz="2025" dirty="0">
                <a:latin typeface="Garamond" pitchFamily="18" charset="0"/>
              </a:rPr>
              <a:t>     Results show that participants of the CRP demonstrate an overall low score on the Modern Racism Scale, with means ranging from 1.19 to 1.68. These scores show that the CRP has a lasting positive effect on racist attitudes of participants in that the low means translate to low levels of racism. Question two, "It is easy to understand the anger of Black people in the United States", is reverse scored.</a:t>
            </a:r>
          </a:p>
          <a:p>
            <a:r>
              <a:rPr lang="en-US" sz="2025" dirty="0">
                <a:latin typeface="Garamond" pitchFamily="18" charset="0"/>
              </a:rPr>
              <a:t>    All fifteen questions in regards to the Civil Rights Pilgrimage were rated a three or above on a five-point scale. The highest ratings resulted from three questions regarding value of social justice in career, recognition that change is needed in the world, and changing community problems. Our results were as hypothesized, and the means we found are all over 3.</a:t>
            </a:r>
          </a:p>
          <a:p>
            <a:r>
              <a:rPr lang="en-US" sz="2025" dirty="0">
                <a:latin typeface="Garamond" pitchFamily="18" charset="0"/>
              </a:rPr>
              <a:t>     For further analysis, we intend to compare past student coordinator outcomes to participant outcomes. We also would like to compare Spring vs. inter trip outcomes, as well as outcomes of participants who went on the trip in the first couple of years and those who went on the trip in the later years. We also will be comparing the original post trip surveys taken by the participants with this longitudinal survey to better match participants to see how their outcomes have changed over the years.</a:t>
            </a:r>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3787677"/>
            <a:ext cx="6858000" cy="1068705"/>
          </a:xfrm>
          <a:prstGeom prst="rect">
            <a:avLst/>
          </a:prstGeom>
        </p:spPr>
      </p:pic>
      <p:pic>
        <p:nvPicPr>
          <p:cNvPr id="14" name="Picture 13">
            <a:extLst>
              <a:ext uri="{FF2B5EF4-FFF2-40B4-BE49-F238E27FC236}">
                <a16:creationId xmlns:a16="http://schemas.microsoft.com/office/drawing/2014/main" id="{427F09AA-7183-4E72-A932-AAAE006BCDC8}"/>
              </a:ext>
            </a:extLst>
          </p:cNvPr>
          <p:cNvPicPr>
            <a:picLocks noChangeAspect="1"/>
          </p:cNvPicPr>
          <p:nvPr/>
        </p:nvPicPr>
        <p:blipFill rotWithShape="1">
          <a:blip r:embed="rId4"/>
          <a:srcRect l="21884" t="31919" r="40049" b="14956"/>
          <a:stretch/>
        </p:blipFill>
        <p:spPr>
          <a:xfrm>
            <a:off x="22154175" y="28849149"/>
            <a:ext cx="10746775" cy="6844970"/>
          </a:xfrm>
          <a:prstGeom prst="rect">
            <a:avLst/>
          </a:prstGeom>
          <a:ln>
            <a:solidFill>
              <a:schemeClr val="tx1"/>
            </a:solidFill>
          </a:ln>
        </p:spPr>
      </p:pic>
      <p:pic>
        <p:nvPicPr>
          <p:cNvPr id="15" name="Picture 14">
            <a:extLst>
              <a:ext uri="{FF2B5EF4-FFF2-40B4-BE49-F238E27FC236}">
                <a16:creationId xmlns:a16="http://schemas.microsoft.com/office/drawing/2014/main" id="{85473C57-7612-4412-949A-4464327AD2B9}"/>
              </a:ext>
            </a:extLst>
          </p:cNvPr>
          <p:cNvPicPr>
            <a:picLocks noChangeAspect="1"/>
          </p:cNvPicPr>
          <p:nvPr/>
        </p:nvPicPr>
        <p:blipFill rotWithShape="1">
          <a:blip r:embed="rId5"/>
          <a:srcRect l="16984" t="32336" r="33821" b="15581"/>
          <a:stretch/>
        </p:blipFill>
        <p:spPr>
          <a:xfrm>
            <a:off x="22154175" y="8385244"/>
            <a:ext cx="10737793" cy="6885408"/>
          </a:xfrm>
          <a:prstGeom prst="rect">
            <a:avLst/>
          </a:prstGeom>
          <a:ln>
            <a:solidFill>
              <a:schemeClr val="tx1"/>
            </a:solidFill>
          </a:ln>
        </p:spPr>
      </p:pic>
      <p:pic>
        <p:nvPicPr>
          <p:cNvPr id="49" name="Picture 48">
            <a:extLst>
              <a:ext uri="{FF2B5EF4-FFF2-40B4-BE49-F238E27FC236}">
                <a16:creationId xmlns:a16="http://schemas.microsoft.com/office/drawing/2014/main" id="{A2D28AEB-B90C-4431-A6AB-002005B7DF39}"/>
              </a:ext>
            </a:extLst>
          </p:cNvPr>
          <p:cNvPicPr/>
          <p:nvPr/>
        </p:nvPicPr>
        <p:blipFill rotWithShape="1">
          <a:blip r:embed="rId6"/>
          <a:srcRect l="6315" t="30739" r="41004" b="12512"/>
          <a:stretch/>
        </p:blipFill>
        <p:spPr bwMode="auto">
          <a:xfrm>
            <a:off x="22280483" y="18694063"/>
            <a:ext cx="10720134" cy="6759009"/>
          </a:xfrm>
          <a:prstGeom prst="rect">
            <a:avLst/>
          </a:prstGeom>
          <a:ln>
            <a:solidFill>
              <a:schemeClr val="tx1"/>
            </a:solid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E1613CD2-26E6-4DEE-8A8F-62DE4B68C06B}"/>
              </a:ext>
            </a:extLst>
          </p:cNvPr>
          <p:cNvPicPr>
            <a:picLocks noChangeAspect="1"/>
          </p:cNvPicPr>
          <p:nvPr/>
        </p:nvPicPr>
        <p:blipFill rotWithShape="1">
          <a:blip r:embed="rId7"/>
          <a:srcRect l="2562" t="29167" r="33602" b="12499"/>
          <a:stretch/>
        </p:blipFill>
        <p:spPr>
          <a:xfrm>
            <a:off x="9010488" y="18644093"/>
            <a:ext cx="10771430" cy="6831615"/>
          </a:xfrm>
          <a:prstGeom prst="rect">
            <a:avLst/>
          </a:prstGeom>
          <a:ln>
            <a:solidFill>
              <a:schemeClr val="tx1"/>
            </a:solidFill>
          </a:ln>
        </p:spPr>
      </p:pic>
      <p:pic>
        <p:nvPicPr>
          <p:cNvPr id="6" name="Picture 5">
            <a:extLst>
              <a:ext uri="{FF2B5EF4-FFF2-40B4-BE49-F238E27FC236}">
                <a16:creationId xmlns:a16="http://schemas.microsoft.com/office/drawing/2014/main" id="{D0F3EB48-4792-4197-841D-B3D11CB446B1}"/>
              </a:ext>
            </a:extLst>
          </p:cNvPr>
          <p:cNvPicPr>
            <a:picLocks noChangeAspect="1"/>
          </p:cNvPicPr>
          <p:nvPr/>
        </p:nvPicPr>
        <p:blipFill rotWithShape="1">
          <a:blip r:embed="rId8"/>
          <a:srcRect l="31845" t="30209" r="20132" b="13541"/>
          <a:stretch/>
        </p:blipFill>
        <p:spPr>
          <a:xfrm>
            <a:off x="9010488" y="28849149"/>
            <a:ext cx="10714118" cy="6804737"/>
          </a:xfrm>
          <a:prstGeom prst="rect">
            <a:avLst/>
          </a:prstGeom>
          <a:ln>
            <a:solidFill>
              <a:schemeClr val="tx1"/>
            </a:solidFill>
          </a:ln>
        </p:spPr>
      </p:pic>
      <p:sp>
        <p:nvSpPr>
          <p:cNvPr id="10" name="TextBox 9">
            <a:extLst>
              <a:ext uri="{FF2B5EF4-FFF2-40B4-BE49-F238E27FC236}">
                <a16:creationId xmlns:a16="http://schemas.microsoft.com/office/drawing/2014/main" id="{1579367F-2B11-43D2-943A-D35D16867B50}"/>
              </a:ext>
            </a:extLst>
          </p:cNvPr>
          <p:cNvSpPr txBox="1"/>
          <p:nvPr/>
        </p:nvSpPr>
        <p:spPr>
          <a:xfrm>
            <a:off x="22154175" y="15442674"/>
            <a:ext cx="10611485" cy="923330"/>
          </a:xfrm>
          <a:prstGeom prst="rect">
            <a:avLst/>
          </a:prstGeom>
          <a:noFill/>
        </p:spPr>
        <p:txBody>
          <a:bodyPr wrap="square" rtlCol="0">
            <a:spAutoFit/>
          </a:bodyPr>
          <a:lstStyle/>
          <a:p>
            <a:r>
              <a:rPr lang="en-US" sz="1800" dirty="0">
                <a:latin typeface="Garamond" panose="02020404030301010803" pitchFamily="18" charset="0"/>
              </a:rPr>
              <a:t>The above graph illustrates participants likelihood of being politically engaged after the immersion experience of the Civil Rights Pilgrimage. The green bars show the highest mean scores, the yellow bars show the second highest mean scores, and the red bars show the lowest mean scores on the Activism Orientation Scale.</a:t>
            </a:r>
          </a:p>
        </p:txBody>
      </p:sp>
      <p:sp>
        <p:nvSpPr>
          <p:cNvPr id="11" name="TextBox 10">
            <a:extLst>
              <a:ext uri="{FF2B5EF4-FFF2-40B4-BE49-F238E27FC236}">
                <a16:creationId xmlns:a16="http://schemas.microsoft.com/office/drawing/2014/main" id="{E3B9EC9D-AAC1-450B-B695-D6C23025C4EE}"/>
              </a:ext>
            </a:extLst>
          </p:cNvPr>
          <p:cNvSpPr txBox="1"/>
          <p:nvPr/>
        </p:nvSpPr>
        <p:spPr>
          <a:xfrm>
            <a:off x="22280483" y="25600466"/>
            <a:ext cx="10714117" cy="646331"/>
          </a:xfrm>
          <a:prstGeom prst="rect">
            <a:avLst/>
          </a:prstGeom>
          <a:noFill/>
        </p:spPr>
        <p:txBody>
          <a:bodyPr wrap="square" rtlCol="0">
            <a:spAutoFit/>
          </a:bodyPr>
          <a:lstStyle/>
          <a:p>
            <a:r>
              <a:rPr lang="en-US" sz="1800" dirty="0">
                <a:latin typeface="Garamond" panose="02020404030301010803" pitchFamily="18" charset="0"/>
              </a:rPr>
              <a:t>The above graph shows the results from the </a:t>
            </a:r>
            <a:r>
              <a:rPr lang="en-US" sz="1800" dirty="0" err="1">
                <a:latin typeface="Garamond" panose="02020404030301010803" pitchFamily="18" charset="0"/>
              </a:rPr>
              <a:t>Miville</a:t>
            </a:r>
            <a:r>
              <a:rPr lang="en-US" sz="1800" dirty="0">
                <a:latin typeface="Garamond" panose="02020404030301010803" pitchFamily="18" charset="0"/>
              </a:rPr>
              <a:t>-Guzman Universality-Diversity Scale (M-GUDS). The scale measures social attitudes by using a 5 point Likert scale. </a:t>
            </a:r>
          </a:p>
        </p:txBody>
      </p:sp>
      <p:sp>
        <p:nvSpPr>
          <p:cNvPr id="12" name="TextBox 11">
            <a:extLst>
              <a:ext uri="{FF2B5EF4-FFF2-40B4-BE49-F238E27FC236}">
                <a16:creationId xmlns:a16="http://schemas.microsoft.com/office/drawing/2014/main" id="{784E36C3-8136-411A-9DF3-BED6599C5D9B}"/>
              </a:ext>
            </a:extLst>
          </p:cNvPr>
          <p:cNvSpPr txBox="1"/>
          <p:nvPr/>
        </p:nvSpPr>
        <p:spPr>
          <a:xfrm>
            <a:off x="9067800" y="35893261"/>
            <a:ext cx="10714118" cy="646331"/>
          </a:xfrm>
          <a:prstGeom prst="rect">
            <a:avLst/>
          </a:prstGeom>
          <a:noFill/>
        </p:spPr>
        <p:txBody>
          <a:bodyPr wrap="square" rtlCol="0">
            <a:spAutoFit/>
          </a:bodyPr>
          <a:lstStyle/>
          <a:p>
            <a:r>
              <a:rPr lang="en-US" sz="1800" dirty="0">
                <a:latin typeface="Garamond" panose="02020404030301010803" pitchFamily="18" charset="0"/>
              </a:rPr>
              <a:t>The above graph shows the mean scores of participant's endorsement of items on the modern racism scale. A lower score indicates lower endorsement of racist ideologies.</a:t>
            </a:r>
          </a:p>
        </p:txBody>
      </p:sp>
      <p:sp>
        <p:nvSpPr>
          <p:cNvPr id="13" name="TextBox 12">
            <a:extLst>
              <a:ext uri="{FF2B5EF4-FFF2-40B4-BE49-F238E27FC236}">
                <a16:creationId xmlns:a16="http://schemas.microsoft.com/office/drawing/2014/main" id="{FD43C87F-0ED4-4EF4-BB2D-ABC93BD4D275}"/>
              </a:ext>
            </a:extLst>
          </p:cNvPr>
          <p:cNvSpPr txBox="1"/>
          <p:nvPr/>
        </p:nvSpPr>
        <p:spPr>
          <a:xfrm>
            <a:off x="22154174" y="35890200"/>
            <a:ext cx="10611485" cy="646331"/>
          </a:xfrm>
          <a:prstGeom prst="rect">
            <a:avLst/>
          </a:prstGeom>
          <a:noFill/>
        </p:spPr>
        <p:txBody>
          <a:bodyPr wrap="square" rtlCol="0">
            <a:spAutoFit/>
          </a:bodyPr>
          <a:lstStyle/>
          <a:p>
            <a:r>
              <a:rPr lang="en-US" sz="1800" dirty="0">
                <a:latin typeface="Garamond" panose="02020404030301010803" pitchFamily="18" charset="0"/>
              </a:rPr>
              <a:t>The above graph shows the results from researcher generated questions to see the effects of taking the Civil Rights Pilgrimage. It is scored from 0 to 5, 0 being extremely unlikely and 5 being extremely likely.</a:t>
            </a:r>
          </a:p>
        </p:txBody>
      </p:sp>
      <p:pic>
        <p:nvPicPr>
          <p:cNvPr id="39" name="Picture 38">
            <a:extLst>
              <a:ext uri="{FF2B5EF4-FFF2-40B4-BE49-F238E27FC236}">
                <a16:creationId xmlns:a16="http://schemas.microsoft.com/office/drawing/2014/main" id="{98FC1436-C9EA-4F81-9829-60C6EE1B9737}"/>
              </a:ext>
            </a:extLst>
          </p:cNvPr>
          <p:cNvPicPr>
            <a:picLocks noChangeAspect="1"/>
          </p:cNvPicPr>
          <p:nvPr/>
        </p:nvPicPr>
        <p:blipFill>
          <a:blip r:embed="rId9"/>
          <a:stretch>
            <a:fillRect/>
          </a:stretch>
        </p:blipFill>
        <p:spPr>
          <a:xfrm>
            <a:off x="34213800" y="33929649"/>
            <a:ext cx="7158251" cy="3789351"/>
          </a:xfrm>
          <a:prstGeom prst="rect">
            <a:avLst/>
          </a:prstGeom>
        </p:spPr>
      </p:pic>
      <p:sp>
        <p:nvSpPr>
          <p:cNvPr id="32" name="Rectangle 31">
            <a:extLst>
              <a:ext uri="{FF2B5EF4-FFF2-40B4-BE49-F238E27FC236}">
                <a16:creationId xmlns:a16="http://schemas.microsoft.com/office/drawing/2014/main" id="{485F5A9A-46D1-4AC7-9BD9-AAF1C2EE9399}"/>
              </a:ext>
            </a:extLst>
          </p:cNvPr>
          <p:cNvSpPr/>
          <p:nvPr/>
        </p:nvSpPr>
        <p:spPr>
          <a:xfrm>
            <a:off x="34334115" y="33712869"/>
            <a:ext cx="6890085" cy="4072910"/>
          </a:xfrm>
          <a:prstGeom prst="rect">
            <a:avLst/>
          </a:prstGeom>
        </p:spPr>
        <p:txBody>
          <a:bodyPr wrap="square">
            <a:spAutoFit/>
          </a:bodyPr>
          <a:lstStyle/>
          <a:p>
            <a:pPr lvl="0" algn="ctr"/>
            <a:r>
              <a:rPr lang="en-US" sz="6600" b="1" baseline="-25000" dirty="0">
                <a:solidFill>
                  <a:prstClr val="black"/>
                </a:solidFill>
                <a:latin typeface="Garamond" pitchFamily="18" charset="0"/>
                <a:cs typeface="Times New Roman" pitchFamily="18" charset="0"/>
              </a:rPr>
              <a:t>Acknowledgements</a:t>
            </a:r>
          </a:p>
          <a:p>
            <a:pPr lvl="0"/>
            <a:endParaRPr lang="en-US" sz="2800" baseline="-25000" dirty="0">
              <a:solidFill>
                <a:prstClr val="black"/>
              </a:solidFill>
              <a:latin typeface="Garamond" pitchFamily="18" charset="0"/>
              <a:cs typeface="Times New Roman" pitchFamily="18" charset="0"/>
            </a:endParaRPr>
          </a:p>
          <a:p>
            <a:pPr lvl="0"/>
            <a:r>
              <a:rPr lang="en-US" sz="2700" baseline="-25000" dirty="0">
                <a:solidFill>
                  <a:prstClr val="black"/>
                </a:solidFill>
                <a:latin typeface="Garamond" pitchFamily="18" charset="0"/>
                <a:cs typeface="Times New Roman" pitchFamily="18" charset="0"/>
              </a:rPr>
              <a:t>We would like to thank the Division of Equity, Diversity, and Inclusion and the UW-</a:t>
            </a:r>
            <a:r>
              <a:rPr lang="en-US" sz="2700" baseline="-25000" dirty="0" err="1">
                <a:solidFill>
                  <a:prstClr val="black"/>
                </a:solidFill>
                <a:latin typeface="Garamond" pitchFamily="18" charset="0"/>
                <a:cs typeface="Times New Roman" pitchFamily="18" charset="0"/>
              </a:rPr>
              <a:t>Eau</a:t>
            </a:r>
            <a:r>
              <a:rPr lang="en-US" sz="2700" baseline="-25000" dirty="0">
                <a:solidFill>
                  <a:prstClr val="black"/>
                </a:solidFill>
                <a:latin typeface="Garamond" pitchFamily="18" charset="0"/>
                <a:cs typeface="Times New Roman" pitchFamily="18" charset="0"/>
              </a:rPr>
              <a:t> Claire Foundation. We are also thankful for the </a:t>
            </a:r>
            <a:r>
              <a:rPr lang="en-US" sz="2700" baseline="-25000" dirty="0" err="1">
                <a:solidFill>
                  <a:prstClr val="black"/>
                </a:solidFill>
                <a:latin typeface="Garamond" pitchFamily="18" charset="0"/>
                <a:cs typeface="Times New Roman" pitchFamily="18" charset="0"/>
              </a:rPr>
              <a:t>Blugold</a:t>
            </a:r>
            <a:r>
              <a:rPr lang="en-US" sz="2700" baseline="-25000" dirty="0">
                <a:solidFill>
                  <a:prstClr val="black"/>
                </a:solidFill>
                <a:latin typeface="Garamond" pitchFamily="18" charset="0"/>
                <a:cs typeface="Times New Roman" pitchFamily="18" charset="0"/>
              </a:rPr>
              <a:t> Commitment Differential Tuition Grant as well as the University of Wisconsin-</a:t>
            </a:r>
            <a:r>
              <a:rPr lang="en-US" sz="2700" baseline="-25000" dirty="0" err="1">
                <a:solidFill>
                  <a:prstClr val="black"/>
                </a:solidFill>
                <a:latin typeface="Garamond" pitchFamily="18" charset="0"/>
                <a:cs typeface="Times New Roman" pitchFamily="18" charset="0"/>
              </a:rPr>
              <a:t>Eau</a:t>
            </a:r>
            <a:r>
              <a:rPr lang="en-US" sz="2700" baseline="-25000" dirty="0">
                <a:solidFill>
                  <a:prstClr val="black"/>
                </a:solidFill>
                <a:latin typeface="Garamond" pitchFamily="18" charset="0"/>
                <a:cs typeface="Times New Roman" pitchFamily="18" charset="0"/>
              </a:rPr>
              <a:t> Claire and the Office of Research and Sponsored Programs. We are also thankful for all of the participants we had on the Civil Rights Pilgrimage. We are grateful that we are able to share the experience of the pilgrimage with others. We would also like to thank Diane </a:t>
            </a:r>
            <a:r>
              <a:rPr lang="en-US" sz="2700" baseline="-25000" dirty="0" err="1">
                <a:solidFill>
                  <a:prstClr val="black"/>
                </a:solidFill>
                <a:latin typeface="Garamond" pitchFamily="18" charset="0"/>
                <a:cs typeface="Times New Roman" pitchFamily="18" charset="0"/>
              </a:rPr>
              <a:t>Bilderback</a:t>
            </a:r>
            <a:r>
              <a:rPr lang="en-US" sz="2700" baseline="-25000" dirty="0">
                <a:solidFill>
                  <a:prstClr val="black"/>
                </a:solidFill>
                <a:latin typeface="Garamond" pitchFamily="18" charset="0"/>
                <a:cs typeface="Times New Roman" pitchFamily="18" charset="0"/>
              </a:rPr>
              <a:t> and Cheri </a:t>
            </a:r>
            <a:r>
              <a:rPr lang="en-US" sz="2700" baseline="-25000" dirty="0" err="1">
                <a:solidFill>
                  <a:prstClr val="black"/>
                </a:solidFill>
                <a:latin typeface="Garamond" pitchFamily="18" charset="0"/>
                <a:cs typeface="Times New Roman" pitchFamily="18" charset="0"/>
              </a:rPr>
              <a:t>Snobl</a:t>
            </a:r>
            <a:r>
              <a:rPr lang="en-US" sz="2700" baseline="-25000" dirty="0">
                <a:solidFill>
                  <a:prstClr val="black"/>
                </a:solidFill>
                <a:latin typeface="Garamond" pitchFamily="18" charset="0"/>
                <a:cs typeface="Times New Roman" pitchFamily="18" charset="0"/>
              </a:rPr>
              <a:t> for their dedicated support. Lastly, we would like to thank Learning and Technology Services for the printing of this poster.</a:t>
            </a:r>
            <a:endParaRPr lang="en-US" sz="2700" dirty="0">
              <a:solidFill>
                <a:prstClr val="black"/>
              </a:solidFill>
            </a:endParaRPr>
          </a:p>
        </p:txBody>
      </p:sp>
      <p:pic>
        <p:nvPicPr>
          <p:cNvPr id="33" name="Picture 32">
            <a:extLst>
              <a:ext uri="{FF2B5EF4-FFF2-40B4-BE49-F238E27FC236}">
                <a16:creationId xmlns:a16="http://schemas.microsoft.com/office/drawing/2014/main" id="{8B9101DE-DC97-42BB-9CEE-40F29D5A5F6E}"/>
              </a:ext>
            </a:extLst>
          </p:cNvPr>
          <p:cNvPicPr>
            <a:picLocks noChangeAspect="1"/>
          </p:cNvPicPr>
          <p:nvPr/>
        </p:nvPicPr>
        <p:blipFill rotWithShape="1">
          <a:blip r:embed="rId10"/>
          <a:srcRect l="22841" t="32156" r="24451" b="12876"/>
          <a:stretch/>
        </p:blipFill>
        <p:spPr>
          <a:xfrm>
            <a:off x="9082287" y="8385244"/>
            <a:ext cx="10699631" cy="6885408"/>
          </a:xfrm>
          <a:prstGeom prst="rect">
            <a:avLst/>
          </a:prstGeom>
          <a:ln>
            <a:solidFill>
              <a:schemeClr val="tx1"/>
            </a:solidFill>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57200</TotalTime>
  <Words>1087</Words>
  <Application>Microsoft Office PowerPoint</Application>
  <PresentationFormat>Custom</PresentationFormat>
  <Paragraphs>69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Garamond</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Madeleine Vruwink</dc:creator>
  <cp:lastModifiedBy>Sargent, Kieran Gregory</cp:lastModifiedBy>
  <cp:revision>222</cp:revision>
  <dcterms:created xsi:type="dcterms:W3CDTF">2012-03-12T17:15:48Z</dcterms:created>
  <dcterms:modified xsi:type="dcterms:W3CDTF">2018-11-21T19:28:34Z</dcterms:modified>
</cp:coreProperties>
</file>