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5739" autoAdjust="0"/>
  </p:normalViewPr>
  <p:slideViewPr>
    <p:cSldViewPr snapToGrid="0">
      <p:cViewPr>
        <p:scale>
          <a:sx n="30" d="100"/>
          <a:sy n="30" d="100"/>
        </p:scale>
        <p:origin x="1392" y="-2142"/>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20982360"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21542097" y="8219836"/>
            <a:ext cx="19205853" cy="278206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9205853"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32751" y="36966042"/>
            <a:ext cx="13439496"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pic>
        <p:nvPicPr>
          <p:cNvPr id="18" name="Picture 1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035891"/>
            <a:ext cx="34198560" cy="1926476"/>
          </a:xfrm>
        </p:spPr>
        <p:txBody>
          <a:bodyPr/>
          <a:lstStyle/>
          <a:p>
            <a:pPr algn="l"/>
            <a:r>
              <a:rPr lang="en-US" sz="12800" dirty="0">
                <a:latin typeface="Minion Pro" panose="02040503050306020203" pitchFamily="18" charset="0"/>
              </a:rPr>
              <a:t>Sensorflow: Learning Through Motion</a:t>
            </a: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Dr. Johnson, Adrian Abundez-Arce, and Nick </a:t>
            </a:r>
            <a:r>
              <a:rPr lang="en-US" sz="4000" dirty="0" err="1">
                <a:solidFill>
                  <a:schemeClr val="bg1">
                    <a:lumMod val="50000"/>
                  </a:schemeClr>
                </a:solidFill>
                <a:latin typeface="Minion Pro" panose="02040503050306020203" pitchFamily="18" charset="0"/>
              </a:rPr>
              <a:t>Ziebel</a:t>
            </a:r>
            <a:r>
              <a:rPr lang="en-US" sz="4000" dirty="0">
                <a:solidFill>
                  <a:schemeClr val="bg1">
                    <a:lumMod val="50000"/>
                  </a:schemeClr>
                </a:solidFill>
                <a:latin typeface="Minion Pro" panose="02040503050306020203" pitchFamily="18" charset="0"/>
              </a:rPr>
              <a:t>   |   Computer Science</a:t>
            </a:r>
          </a:p>
        </p:txBody>
      </p:sp>
      <p:sp>
        <p:nvSpPr>
          <p:cNvPr id="12" name="TextBox 11"/>
          <p:cNvSpPr txBox="1"/>
          <p:nvPr/>
        </p:nvSpPr>
        <p:spPr>
          <a:xfrm>
            <a:off x="6132260" y="17271300"/>
            <a:ext cx="4543759" cy="3539430"/>
          </a:xfrm>
          <a:prstGeom prst="rect">
            <a:avLst/>
          </a:prstGeom>
          <a:noFill/>
        </p:spPr>
        <p:txBody>
          <a:bodyPr wrap="square" rtlCol="0">
            <a:spAutoFit/>
          </a:bodyPr>
          <a:lstStyle/>
          <a:p>
            <a:pPr algn="ctr"/>
            <a:r>
              <a:rPr lang="en-US" sz="2800" dirty="0" smtClean="0">
                <a:latin typeface="+mj-lt"/>
              </a:rPr>
              <a:t>Image A</a:t>
            </a:r>
            <a:endParaRPr lang="en-US" sz="2800" dirty="0" smtClean="0">
              <a:latin typeface="+mj-lt"/>
            </a:endParaRPr>
          </a:p>
          <a:p>
            <a:pPr algn="ctr"/>
            <a:r>
              <a:rPr lang="en-US" sz="2800" dirty="0" smtClean="0">
                <a:latin typeface="+mj-lt"/>
              </a:rPr>
              <a:t>The image on the right displays what the user would see with the mobile application where it saves a username to remember the style of writing for each individual.</a:t>
            </a:r>
            <a:endParaRPr lang="en-US" sz="2800" dirty="0" smtClean="0">
              <a:latin typeface="+mj-lt"/>
            </a:endParaRPr>
          </a:p>
        </p:txBody>
      </p:sp>
      <p:sp>
        <p:nvSpPr>
          <p:cNvPr id="3" name="TextBox 2"/>
          <p:cNvSpPr txBox="1"/>
          <p:nvPr/>
        </p:nvSpPr>
        <p:spPr>
          <a:xfrm>
            <a:off x="1992687" y="8747177"/>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14" name="TextBox 13"/>
          <p:cNvSpPr txBox="1"/>
          <p:nvPr/>
        </p:nvSpPr>
        <p:spPr>
          <a:xfrm>
            <a:off x="2077601" y="13496351"/>
            <a:ext cx="17719159" cy="718658"/>
          </a:xfrm>
          <a:prstGeom prst="rect">
            <a:avLst/>
          </a:prstGeom>
          <a:noFill/>
        </p:spPr>
        <p:txBody>
          <a:bodyPr wrap="square" rtlCol="0">
            <a:spAutoFit/>
          </a:bodyPr>
          <a:lstStyle/>
          <a:p>
            <a:pPr defTabSz="4023360">
              <a:lnSpc>
                <a:spcPct val="90000"/>
              </a:lnSpc>
              <a:spcBef>
                <a:spcPts val="4400"/>
              </a:spcBef>
            </a:pPr>
            <a:r>
              <a:rPr lang="en-US" sz="4400" cap="small" dirty="0">
                <a:solidFill>
                  <a:schemeClr val="accent1">
                    <a:lumMod val="50000"/>
                  </a:schemeClr>
                </a:solidFill>
                <a:latin typeface="Minion Pro" panose="02040503050306020203" pitchFamily="18" charset="0"/>
              </a:rPr>
              <a:t>Sensorflow: a mobile application</a:t>
            </a:r>
          </a:p>
        </p:txBody>
      </p:sp>
      <p:sp>
        <p:nvSpPr>
          <p:cNvPr id="19" name="TextBox 18"/>
          <p:cNvSpPr txBox="1"/>
          <p:nvPr/>
        </p:nvSpPr>
        <p:spPr>
          <a:xfrm>
            <a:off x="2077599" y="22892448"/>
            <a:ext cx="17719159" cy="769441"/>
          </a:xfrm>
          <a:prstGeom prst="rect">
            <a:avLst/>
          </a:prstGeom>
          <a:noFill/>
        </p:spPr>
        <p:txBody>
          <a:bodyPr wrap="square" rtlCol="0">
            <a:spAutoFit/>
          </a:bodyPr>
          <a:lstStyle/>
          <a:p>
            <a:r>
              <a:rPr lang="en-US" sz="4400" cap="small" dirty="0">
                <a:solidFill>
                  <a:schemeClr val="accent1">
                    <a:lumMod val="50000"/>
                  </a:schemeClr>
                </a:solidFill>
                <a:latin typeface="Minion Pro" panose="02040503050306020203" pitchFamily="18" charset="0"/>
              </a:rPr>
              <a:t>Machine Learning</a:t>
            </a:r>
          </a:p>
        </p:txBody>
      </p:sp>
      <p:sp>
        <p:nvSpPr>
          <p:cNvPr id="23" name="TextBox 22"/>
          <p:cNvSpPr txBox="1"/>
          <p:nvPr/>
        </p:nvSpPr>
        <p:spPr>
          <a:xfrm>
            <a:off x="15697959" y="17241669"/>
            <a:ext cx="4543759" cy="3970318"/>
          </a:xfrm>
          <a:prstGeom prst="rect">
            <a:avLst/>
          </a:prstGeom>
          <a:noFill/>
        </p:spPr>
        <p:txBody>
          <a:bodyPr wrap="square" rtlCol="0">
            <a:spAutoFit/>
          </a:bodyPr>
          <a:lstStyle/>
          <a:p>
            <a:pPr algn="ctr"/>
            <a:r>
              <a:rPr lang="en-US" sz="2800" dirty="0" smtClean="0">
                <a:latin typeface="+mj-lt"/>
              </a:rPr>
              <a:t>Image B</a:t>
            </a:r>
          </a:p>
          <a:p>
            <a:pPr algn="ctr"/>
            <a:r>
              <a:rPr lang="en-US" sz="2800" dirty="0" smtClean="0">
                <a:latin typeface="+mj-lt"/>
              </a:rPr>
              <a:t>The image on the right is an example of when the application is recording. Each x, y, and z corresponds to the sensor described above them and is the X, Y, and Z axis of the letter defined in each sensor.</a:t>
            </a:r>
            <a:endParaRPr lang="en-US" sz="2800" dirty="0">
              <a:latin typeface="+mj-lt"/>
            </a:endParaRPr>
          </a:p>
        </p:txBody>
      </p:sp>
      <p:sp>
        <p:nvSpPr>
          <p:cNvPr id="30" name="TextBox 29"/>
          <p:cNvSpPr txBox="1"/>
          <p:nvPr/>
        </p:nvSpPr>
        <p:spPr>
          <a:xfrm>
            <a:off x="22363281" y="22021323"/>
            <a:ext cx="11108572"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Present Progress</a:t>
            </a:r>
          </a:p>
        </p:txBody>
      </p:sp>
      <p:sp>
        <p:nvSpPr>
          <p:cNvPr id="9" name="TextBox 8"/>
          <p:cNvSpPr txBox="1"/>
          <p:nvPr/>
        </p:nvSpPr>
        <p:spPr>
          <a:xfrm>
            <a:off x="22464143" y="23031835"/>
            <a:ext cx="17516855" cy="5632311"/>
          </a:xfrm>
          <a:prstGeom prst="rect">
            <a:avLst/>
          </a:prstGeom>
          <a:noFill/>
        </p:spPr>
        <p:txBody>
          <a:bodyPr wrap="square" rtlCol="0">
            <a:spAutoFit/>
          </a:bodyPr>
          <a:lstStyle/>
          <a:p>
            <a:pPr>
              <a:buClr>
                <a:schemeClr val="tx2">
                  <a:lumMod val="75000"/>
                </a:schemeClr>
              </a:buClr>
            </a:pPr>
            <a:r>
              <a:rPr lang="en-US" sz="3600" dirty="0"/>
              <a:t>Currently, as shown above, we are at the end of the data generation phase of the project. With Machine Learning, a plethora of data is needed in order to abstract patterns that are not easily seen with the human eye. As more data is fed into the network, the network solidifies its confidence levels of what character someone draws is, making it more reliable. The data we provide the network are many “drawings” of a letter generalized into three main sensors—Accelerometer, Gyroscope, and Magnetometer. Currently, </a:t>
            </a:r>
            <a:r>
              <a:rPr lang="en-US" sz="3600" dirty="0" smtClean="0"/>
              <a:t>the stores </a:t>
            </a:r>
            <a:r>
              <a:rPr lang="en-US" sz="3600" dirty="0"/>
              <a:t>the letters by using a phone—an internet-connected device—and </a:t>
            </a:r>
            <a:r>
              <a:rPr lang="en-US" sz="3600" dirty="0" smtClean="0"/>
              <a:t>having a user wave </a:t>
            </a:r>
            <a:r>
              <a:rPr lang="en-US" sz="3600" dirty="0"/>
              <a:t>it in the air following the letter’s path to simulate writing it on a piece of paper. In the future, there is a possibility of changing the device to a pencil which have the same sensors in order to </a:t>
            </a:r>
            <a:r>
              <a:rPr lang="en-US" sz="3600" dirty="0" smtClean="0"/>
              <a:t>write </a:t>
            </a:r>
            <a:r>
              <a:rPr lang="en-US" sz="3600" dirty="0"/>
              <a:t>a letter instead of waving it in the air with a mobile device.</a:t>
            </a:r>
          </a:p>
        </p:txBody>
      </p:sp>
      <p:sp>
        <p:nvSpPr>
          <p:cNvPr id="37" name="TextBox 36"/>
          <p:cNvSpPr txBox="1"/>
          <p:nvPr/>
        </p:nvSpPr>
        <p:spPr>
          <a:xfrm>
            <a:off x="1992687" y="21642638"/>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background</a:t>
            </a:r>
          </a:p>
        </p:txBody>
      </p:sp>
      <p:sp>
        <p:nvSpPr>
          <p:cNvPr id="38" name="TextBox 37"/>
          <p:cNvSpPr txBox="1"/>
          <p:nvPr/>
        </p:nvSpPr>
        <p:spPr>
          <a:xfrm>
            <a:off x="13487280" y="35246531"/>
            <a:ext cx="5320035" cy="584775"/>
          </a:xfrm>
          <a:prstGeom prst="rect">
            <a:avLst/>
          </a:prstGeom>
          <a:noFill/>
        </p:spPr>
        <p:txBody>
          <a:bodyPr wrap="square" rtlCol="0">
            <a:spAutoFit/>
          </a:bodyPr>
          <a:lstStyle/>
          <a:p>
            <a:pPr algn="ctr"/>
            <a:r>
              <a:rPr lang="en-US" sz="3200" dirty="0" smtClean="0">
                <a:latin typeface="+mj-lt"/>
              </a:rPr>
              <a:t>A quick example of a neuron</a:t>
            </a:r>
            <a:endParaRPr lang="en-US" sz="3200" dirty="0">
              <a:latin typeface="+mj-lt"/>
            </a:endParaRPr>
          </a:p>
        </p:txBody>
      </p:sp>
      <p:sp>
        <p:nvSpPr>
          <p:cNvPr id="42" name="Rectangle 14"/>
          <p:cNvSpPr>
            <a:spLocks noChangeArrowheads="1"/>
          </p:cNvSpPr>
          <p:nvPr/>
        </p:nvSpPr>
        <p:spPr bwMode="auto">
          <a:xfrm>
            <a:off x="2075599" y="9783688"/>
            <a:ext cx="17804073" cy="3436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p>
            <a:pPr defTabSz="1495997">
              <a:spcBef>
                <a:spcPct val="20000"/>
              </a:spcBef>
              <a:buClr>
                <a:schemeClr val="tx2">
                  <a:lumMod val="75000"/>
                </a:schemeClr>
              </a:buClr>
            </a:pPr>
            <a:r>
              <a:rPr lang="en-US" sz="3600" dirty="0"/>
              <a:t>We want to enable the user to use internet-connected (IoT) devices in order to learn </a:t>
            </a:r>
            <a:r>
              <a:rPr lang="en-US" sz="3600" dirty="0" smtClean="0"/>
              <a:t>any </a:t>
            </a:r>
            <a:r>
              <a:rPr lang="en-US" sz="3600" dirty="0"/>
              <a:t>alphabet </a:t>
            </a:r>
            <a:r>
              <a:rPr lang="en-US" sz="3600" dirty="0" smtClean="0"/>
              <a:t>outside the typical classroom setting in </a:t>
            </a:r>
            <a:r>
              <a:rPr lang="en-US" sz="3600" dirty="0"/>
              <a:t>an engaging way. Machine learning facilitates classifying any type of images by learning through patterns in the data its given while making the </a:t>
            </a:r>
            <a:r>
              <a:rPr lang="en-US" sz="3600" dirty="0" smtClean="0"/>
              <a:t>program</a:t>
            </a:r>
            <a:r>
              <a:rPr lang="en-US" sz="3600" dirty="0" smtClean="0"/>
              <a:t> </a:t>
            </a:r>
            <a:r>
              <a:rPr lang="en-US" sz="3600" dirty="0"/>
              <a:t>reusable for any type of similar datasets. Using this knowledge, </a:t>
            </a:r>
            <a:r>
              <a:rPr lang="en-US" sz="3600" dirty="0" smtClean="0"/>
              <a:t>this project is an </a:t>
            </a:r>
            <a:r>
              <a:rPr lang="en-US" sz="3600" dirty="0"/>
              <a:t>app that will be able to discern different types of alphabets it knows using a Machine Learning model called Convolutional Neural Network.</a:t>
            </a:r>
          </a:p>
        </p:txBody>
      </p:sp>
      <p:sp>
        <p:nvSpPr>
          <p:cNvPr id="43" name="TextBox 42"/>
          <p:cNvSpPr txBox="1"/>
          <p:nvPr/>
        </p:nvSpPr>
        <p:spPr>
          <a:xfrm>
            <a:off x="2077601" y="14204560"/>
            <a:ext cx="17802071" cy="1588127"/>
          </a:xfrm>
          <a:prstGeom prst="rect">
            <a:avLst/>
          </a:prstGeom>
          <a:noFill/>
        </p:spPr>
        <p:txBody>
          <a:bodyPr wrap="square" rtlCol="0">
            <a:spAutoFit/>
          </a:bodyPr>
          <a:lstStyle/>
          <a:p>
            <a:pPr defTabSz="1229539">
              <a:lnSpc>
                <a:spcPct val="90000"/>
              </a:lnSpc>
              <a:spcBef>
                <a:spcPts val="1345"/>
              </a:spcBef>
            </a:pPr>
            <a:r>
              <a:rPr lang="en-US" sz="3600" dirty="0"/>
              <a:t>The pictures on the bottom showcase the application made for collecting data. The final product which will only classify the letter drawn onto it will look very similar, but it will have the option to run new letters drawn in a model that classifies the pictures.</a:t>
            </a:r>
          </a:p>
        </p:txBody>
      </p:sp>
      <p:sp>
        <p:nvSpPr>
          <p:cNvPr id="46" name="Subtitle 2"/>
          <p:cNvSpPr txBox="1">
            <a:spLocks/>
          </p:cNvSpPr>
          <p:nvPr/>
        </p:nvSpPr>
        <p:spPr>
          <a:xfrm>
            <a:off x="2077601" y="23747917"/>
            <a:ext cx="10074293" cy="621077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1200"/>
              </a:spcBef>
            </a:pPr>
            <a:r>
              <a:rPr lang="en-US" sz="3600" dirty="0"/>
              <a:t>This is a subset of AI (Artificial Intelligence) which allows systems and models to learn and improve from the data given to it without having to explicitly program it for a particular dataset. In other words, given a generalized problem—as easy as something like classification to as hard as self-driving–and enough data, the system can simulate learning from experience and extract patterns in the data that is hard </a:t>
            </a:r>
            <a:r>
              <a:rPr lang="en-US" sz="3600" dirty="0" smtClean="0"/>
              <a:t>or </a:t>
            </a:r>
            <a:r>
              <a:rPr lang="en-US" sz="3600" dirty="0"/>
              <a:t>impossible for the human eye to see. There’s research that use it for finding out </a:t>
            </a:r>
            <a:r>
              <a:rPr lang="en-US" sz="3600" dirty="0" smtClean="0"/>
              <a:t>if </a:t>
            </a:r>
            <a:r>
              <a:rPr lang="en-US" sz="3600" dirty="0"/>
              <a:t>blood </a:t>
            </a:r>
            <a:r>
              <a:rPr lang="en-US" sz="3600" dirty="0" smtClean="0"/>
              <a:t>samples </a:t>
            </a:r>
            <a:r>
              <a:rPr lang="en-US" sz="3600" dirty="0"/>
              <a:t>contains cancer to </a:t>
            </a:r>
            <a:r>
              <a:rPr lang="en-US" sz="3600" dirty="0" smtClean="0"/>
              <a:t>allowing </a:t>
            </a:r>
            <a:r>
              <a:rPr lang="en-US" sz="3600" dirty="0"/>
              <a:t>a system to </a:t>
            </a:r>
            <a:r>
              <a:rPr lang="en-US" sz="3600" dirty="0" smtClean="0"/>
              <a:t>autonomously drive </a:t>
            </a:r>
            <a:r>
              <a:rPr lang="en-US" sz="3600" dirty="0"/>
              <a:t>a car in a safe way.</a:t>
            </a:r>
          </a:p>
        </p:txBody>
      </p:sp>
      <p:sp>
        <p:nvSpPr>
          <p:cNvPr id="48" name="TextBox 47"/>
          <p:cNvSpPr txBox="1"/>
          <p:nvPr/>
        </p:nvSpPr>
        <p:spPr>
          <a:xfrm>
            <a:off x="2077599" y="30117227"/>
            <a:ext cx="17804073" cy="769441"/>
          </a:xfrm>
          <a:prstGeom prst="rect">
            <a:avLst/>
          </a:prstGeom>
          <a:noFill/>
        </p:spPr>
        <p:txBody>
          <a:bodyPr wrap="square" rtlCol="0">
            <a:spAutoFit/>
          </a:bodyPr>
          <a:lstStyle/>
          <a:p>
            <a:r>
              <a:rPr lang="en-US" sz="4400" cap="small" dirty="0">
                <a:solidFill>
                  <a:schemeClr val="accent1">
                    <a:lumMod val="50000"/>
                  </a:schemeClr>
                </a:solidFill>
                <a:latin typeface="Minion Pro" panose="02040503050306020203" pitchFamily="18" charset="0"/>
              </a:rPr>
              <a:t>Convolutional neural network</a:t>
            </a:r>
          </a:p>
        </p:txBody>
      </p:sp>
      <p:sp>
        <p:nvSpPr>
          <p:cNvPr id="50" name="Subtitle 2"/>
          <p:cNvSpPr txBox="1">
            <a:spLocks/>
          </p:cNvSpPr>
          <p:nvPr/>
        </p:nvSpPr>
        <p:spPr>
          <a:xfrm>
            <a:off x="2077601" y="30996200"/>
            <a:ext cx="10074293" cy="4729506"/>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600" dirty="0"/>
              <a:t>There are different types of ways that Machine Learning goes through absorbing the patterns in a dataset, and one that this project uses is a Convolutional Neural Network. This network is a system that uses neurons, a machine learning unit algorithm, to analyze data. These </a:t>
            </a:r>
            <a:r>
              <a:rPr lang="en-US" sz="3600" dirty="0" smtClean="0"/>
              <a:t>perceptrons </a:t>
            </a:r>
            <a:r>
              <a:rPr lang="en-US" sz="3600" dirty="0"/>
              <a:t>learn the best values in order to heighten how confident the network is with classifying a certain object.</a:t>
            </a:r>
          </a:p>
        </p:txBody>
      </p:sp>
      <p:sp>
        <p:nvSpPr>
          <p:cNvPr id="52" name="TextBox 51"/>
          <p:cNvSpPr txBox="1"/>
          <p:nvPr/>
        </p:nvSpPr>
        <p:spPr>
          <a:xfrm>
            <a:off x="22363279" y="29958694"/>
            <a:ext cx="17719159" cy="5632311"/>
          </a:xfrm>
          <a:prstGeom prst="rect">
            <a:avLst/>
          </a:prstGeom>
          <a:noFill/>
        </p:spPr>
        <p:txBody>
          <a:bodyPr wrap="square" rtlCol="0">
            <a:spAutoFit/>
          </a:bodyPr>
          <a:lstStyle/>
          <a:p>
            <a:pPr>
              <a:buClr>
                <a:schemeClr val="tx2">
                  <a:lumMod val="75000"/>
                </a:schemeClr>
              </a:buClr>
            </a:pPr>
            <a:r>
              <a:rPr lang="en-US" sz="3600" dirty="0"/>
              <a:t>In the future, the goals for the project are the following</a:t>
            </a:r>
          </a:p>
          <a:p>
            <a:pPr marL="571500" indent="-571500">
              <a:buClr>
                <a:schemeClr val="tx2">
                  <a:lumMod val="75000"/>
                </a:schemeClr>
              </a:buClr>
              <a:buFont typeface="Arial" panose="020B0604020202020204" pitchFamily="34" charset="0"/>
              <a:buChar char="•"/>
            </a:pPr>
            <a:r>
              <a:rPr lang="en-US" sz="3600" dirty="0"/>
              <a:t>Pre-process (clean) the data given to the network</a:t>
            </a:r>
          </a:p>
          <a:p>
            <a:pPr marL="571500" indent="-571500">
              <a:buClr>
                <a:schemeClr val="tx2">
                  <a:lumMod val="75000"/>
                </a:schemeClr>
              </a:buClr>
              <a:buFont typeface="Arial" panose="020B0604020202020204" pitchFamily="34" charset="0"/>
              <a:buChar char="•"/>
            </a:pPr>
            <a:r>
              <a:rPr lang="en-US" sz="3600" dirty="0"/>
              <a:t>Create the network to accommodate using sensors for a Convolutional Neural Network</a:t>
            </a:r>
          </a:p>
          <a:p>
            <a:pPr marL="571500" indent="-571500">
              <a:buClr>
                <a:schemeClr val="tx2">
                  <a:lumMod val="75000"/>
                </a:schemeClr>
              </a:buClr>
              <a:buFont typeface="Arial" panose="020B0604020202020204" pitchFamily="34" charset="0"/>
              <a:buChar char="•"/>
            </a:pPr>
            <a:r>
              <a:rPr lang="en-US" sz="3600" dirty="0"/>
              <a:t>Modify the mobile application in order to be suitable for the network to classify letters</a:t>
            </a:r>
          </a:p>
          <a:p>
            <a:pPr marL="571500" indent="-571500">
              <a:buClr>
                <a:schemeClr val="tx2">
                  <a:lumMod val="75000"/>
                </a:schemeClr>
              </a:buClr>
              <a:buFont typeface="Arial" panose="020B0604020202020204" pitchFamily="34" charset="0"/>
              <a:buChar char="•"/>
            </a:pPr>
            <a:r>
              <a:rPr lang="en-US" sz="3600" dirty="0"/>
              <a:t>Give the application to real students who are learning and see the progress they make</a:t>
            </a:r>
          </a:p>
          <a:p>
            <a:pPr marL="571500" indent="-571500">
              <a:buClr>
                <a:schemeClr val="tx2">
                  <a:lumMod val="75000"/>
                </a:schemeClr>
              </a:buClr>
              <a:buFont typeface="Arial" panose="020B0604020202020204" pitchFamily="34" charset="0"/>
              <a:buChar char="•"/>
            </a:pPr>
            <a:endParaRPr lang="en-US" sz="3600" dirty="0"/>
          </a:p>
          <a:p>
            <a:pPr>
              <a:buClr>
                <a:schemeClr val="tx2">
                  <a:lumMod val="75000"/>
                </a:schemeClr>
              </a:buClr>
            </a:pPr>
            <a:r>
              <a:rPr lang="en-US" sz="3600" dirty="0"/>
              <a:t>All of these goals are to hopefully have students be more engaged in classes that </a:t>
            </a:r>
            <a:r>
              <a:rPr lang="en-US" sz="3600" dirty="0" smtClean="0"/>
              <a:t>allows </a:t>
            </a:r>
            <a:r>
              <a:rPr lang="en-US" sz="3600" dirty="0"/>
              <a:t>them to learn inside and outside the classroom as well as scholars who are autodidacts and learn at home. With research like this, we can provide more innovation in classrooms to enhance the learning experience of students and create novel ways to using technology in the classroom.</a:t>
            </a:r>
          </a:p>
        </p:txBody>
      </p:sp>
      <p:sp>
        <p:nvSpPr>
          <p:cNvPr id="35" name="TextBox 34">
            <a:extLst>
              <a:ext uri="{FF2B5EF4-FFF2-40B4-BE49-F238E27FC236}">
                <a16:creationId xmlns:a16="http://schemas.microsoft.com/office/drawing/2014/main" id="{BC2DAEBF-BB47-4043-97F7-00C8379F67DA}"/>
              </a:ext>
            </a:extLst>
          </p:cNvPr>
          <p:cNvSpPr txBox="1"/>
          <p:nvPr/>
        </p:nvSpPr>
        <p:spPr>
          <a:xfrm>
            <a:off x="12372814" y="28445342"/>
            <a:ext cx="8154061" cy="584775"/>
          </a:xfrm>
          <a:prstGeom prst="rect">
            <a:avLst/>
          </a:prstGeom>
          <a:noFill/>
        </p:spPr>
        <p:txBody>
          <a:bodyPr wrap="square" rtlCol="0">
            <a:spAutoFit/>
          </a:bodyPr>
          <a:lstStyle/>
          <a:p>
            <a:pPr algn="ctr"/>
            <a:r>
              <a:rPr lang="en-US" sz="3200" dirty="0" smtClean="0">
                <a:latin typeface="+mj-lt"/>
              </a:rPr>
              <a:t>Concepts that are included in Machine Learning</a:t>
            </a:r>
            <a:endParaRPr lang="en-US" sz="3200" dirty="0">
              <a:latin typeface="+mj-lt"/>
            </a:endParaRPr>
          </a:p>
        </p:txBody>
      </p:sp>
      <p:sp>
        <p:nvSpPr>
          <p:cNvPr id="40" name="TextBox 39">
            <a:extLst>
              <a:ext uri="{FF2B5EF4-FFF2-40B4-BE49-F238E27FC236}">
                <a16:creationId xmlns:a16="http://schemas.microsoft.com/office/drawing/2014/main" id="{6E67929B-B412-4506-B4E9-36ACE2F5A035}"/>
              </a:ext>
            </a:extLst>
          </p:cNvPr>
          <p:cNvSpPr txBox="1"/>
          <p:nvPr/>
        </p:nvSpPr>
        <p:spPr>
          <a:xfrm>
            <a:off x="22363281" y="29083163"/>
            <a:ext cx="11108572"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Future Goals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8210" y="15871515"/>
            <a:ext cx="3467271" cy="5764916"/>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643" b="-1"/>
          <a:stretch/>
        </p:blipFill>
        <p:spPr>
          <a:xfrm>
            <a:off x="11718514" y="15833557"/>
            <a:ext cx="3537532" cy="592236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464142" y="8041799"/>
            <a:ext cx="9299225" cy="8350324"/>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464142" y="16398019"/>
            <a:ext cx="9299225" cy="5561738"/>
          </a:xfrm>
          <a:prstGeom prst="rect">
            <a:avLst/>
          </a:prstGeom>
        </p:spPr>
      </p:pic>
      <p:sp>
        <p:nvSpPr>
          <p:cNvPr id="31" name="TextBox 30"/>
          <p:cNvSpPr txBox="1"/>
          <p:nvPr/>
        </p:nvSpPr>
        <p:spPr>
          <a:xfrm>
            <a:off x="32581516" y="11501873"/>
            <a:ext cx="7399481" cy="6986528"/>
          </a:xfrm>
          <a:prstGeom prst="rect">
            <a:avLst/>
          </a:prstGeom>
          <a:noFill/>
        </p:spPr>
        <p:txBody>
          <a:bodyPr wrap="square" rtlCol="0">
            <a:spAutoFit/>
          </a:bodyPr>
          <a:lstStyle/>
          <a:p>
            <a:pPr algn="ctr"/>
            <a:r>
              <a:rPr lang="en-US" sz="3200" dirty="0" smtClean="0">
                <a:latin typeface="+mj-lt"/>
              </a:rPr>
              <a:t>Image C</a:t>
            </a:r>
          </a:p>
          <a:p>
            <a:pPr algn="ctr"/>
            <a:r>
              <a:rPr lang="en-US" sz="3200" dirty="0" smtClean="0">
                <a:latin typeface="+mj-lt"/>
              </a:rPr>
              <a:t>The image on the left showcases the data and its correlation with data of the same label. In this case, the user (blank in this example) selected the magnetometer sensor of letter “e”. This visual program displays all of the data that was made from the same user with the label they decided to look at. On the lower part of the image, it shows a single drawing of a letter and the path it took when the user “wrote” the letter using their mobile device. The colors demonstrate start (red) to finish (magenta) of an individual sensor.</a:t>
            </a:r>
            <a:endParaRPr lang="en-US" sz="3200" dirty="0">
              <a:latin typeface="+mj-lt"/>
            </a:endParaRPr>
          </a:p>
        </p:txBody>
      </p:sp>
      <p:pic>
        <p:nvPicPr>
          <p:cNvPr id="10" name="Picture 9" descr="Developing the Use of iPads to Support the &lt;strong&gt;Learning&lt;/strong&gt; ..."/>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310181" y="22836051"/>
            <a:ext cx="7931745" cy="5667532"/>
          </a:xfrm>
          <a:prstGeom prst="rect">
            <a:avLst/>
          </a:prstGeom>
        </p:spPr>
      </p:pic>
      <p:pic>
        <p:nvPicPr>
          <p:cNvPr id="15" name="Picture 14" descr="(DeepLearning MOOC) Lesson 3: &lt;strong&gt;Convolutional&lt;/strong&gt; &lt;strong&gt;Neural&lt;/strong&gt; ..."/>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372814" y="29478343"/>
            <a:ext cx="7868904" cy="5626880"/>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664</TotalTime>
  <Words>860</Words>
  <Application>Microsoft Office PowerPoint</Application>
  <PresentationFormat>Custom</PresentationFormat>
  <Paragraphs>29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Sensorflow: Learning Through Motion</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Abundez-Arce, Adrian</cp:lastModifiedBy>
  <cp:revision>80</cp:revision>
  <dcterms:created xsi:type="dcterms:W3CDTF">2015-01-29T15:27:06Z</dcterms:created>
  <dcterms:modified xsi:type="dcterms:W3CDTF">2018-04-02T19:34:45Z</dcterms:modified>
</cp:coreProperties>
</file>