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42062400" cy="38404800"/>
  <p:notesSz cx="6858000" cy="9144000"/>
  <p:defaultTextStyle>
    <a:defPPr>
      <a:defRPr lang="en-US"/>
    </a:defPPr>
    <a:lvl1pPr marL="0" algn="l" defTabSz="3862232" rtl="0" eaLnBrk="1" latinLnBrk="0" hangingPunct="1">
      <a:defRPr sz="7603" kern="1200">
        <a:solidFill>
          <a:schemeClr val="tx1"/>
        </a:solidFill>
        <a:latin typeface="+mn-lt"/>
        <a:ea typeface="+mn-ea"/>
        <a:cs typeface="+mn-cs"/>
      </a:defRPr>
    </a:lvl1pPr>
    <a:lvl2pPr marL="1931116" algn="l" defTabSz="3862232" rtl="0" eaLnBrk="1" latinLnBrk="0" hangingPunct="1">
      <a:defRPr sz="7603" kern="1200">
        <a:solidFill>
          <a:schemeClr val="tx1"/>
        </a:solidFill>
        <a:latin typeface="+mn-lt"/>
        <a:ea typeface="+mn-ea"/>
        <a:cs typeface="+mn-cs"/>
      </a:defRPr>
    </a:lvl2pPr>
    <a:lvl3pPr marL="3862232" algn="l" defTabSz="3862232" rtl="0" eaLnBrk="1" latinLnBrk="0" hangingPunct="1">
      <a:defRPr sz="7603" kern="1200">
        <a:solidFill>
          <a:schemeClr val="tx1"/>
        </a:solidFill>
        <a:latin typeface="+mn-lt"/>
        <a:ea typeface="+mn-ea"/>
        <a:cs typeface="+mn-cs"/>
      </a:defRPr>
    </a:lvl3pPr>
    <a:lvl4pPr marL="5793349" algn="l" defTabSz="3862232" rtl="0" eaLnBrk="1" latinLnBrk="0" hangingPunct="1">
      <a:defRPr sz="7603" kern="1200">
        <a:solidFill>
          <a:schemeClr val="tx1"/>
        </a:solidFill>
        <a:latin typeface="+mn-lt"/>
        <a:ea typeface="+mn-ea"/>
        <a:cs typeface="+mn-cs"/>
      </a:defRPr>
    </a:lvl4pPr>
    <a:lvl5pPr marL="7724465" algn="l" defTabSz="3862232" rtl="0" eaLnBrk="1" latinLnBrk="0" hangingPunct="1">
      <a:defRPr sz="7603" kern="1200">
        <a:solidFill>
          <a:schemeClr val="tx1"/>
        </a:solidFill>
        <a:latin typeface="+mn-lt"/>
        <a:ea typeface="+mn-ea"/>
        <a:cs typeface="+mn-cs"/>
      </a:defRPr>
    </a:lvl5pPr>
    <a:lvl6pPr marL="9655581" algn="l" defTabSz="3862232" rtl="0" eaLnBrk="1" latinLnBrk="0" hangingPunct="1">
      <a:defRPr sz="7603" kern="1200">
        <a:solidFill>
          <a:schemeClr val="tx1"/>
        </a:solidFill>
        <a:latin typeface="+mn-lt"/>
        <a:ea typeface="+mn-ea"/>
        <a:cs typeface="+mn-cs"/>
      </a:defRPr>
    </a:lvl6pPr>
    <a:lvl7pPr marL="11586697" algn="l" defTabSz="3862232" rtl="0" eaLnBrk="1" latinLnBrk="0" hangingPunct="1">
      <a:defRPr sz="7603" kern="1200">
        <a:solidFill>
          <a:schemeClr val="tx1"/>
        </a:solidFill>
        <a:latin typeface="+mn-lt"/>
        <a:ea typeface="+mn-ea"/>
        <a:cs typeface="+mn-cs"/>
      </a:defRPr>
    </a:lvl7pPr>
    <a:lvl8pPr marL="13517813" algn="l" defTabSz="3862232" rtl="0" eaLnBrk="1" latinLnBrk="0" hangingPunct="1">
      <a:defRPr sz="7603" kern="1200">
        <a:solidFill>
          <a:schemeClr val="tx1"/>
        </a:solidFill>
        <a:latin typeface="+mn-lt"/>
        <a:ea typeface="+mn-ea"/>
        <a:cs typeface="+mn-cs"/>
      </a:defRPr>
    </a:lvl8pPr>
    <a:lvl9pPr marL="15448930" algn="l" defTabSz="3862232"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663"/>
    <a:srgbClr val="DD9E11"/>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 d="100"/>
          <a:sy n="12" d="100"/>
        </p:scale>
        <p:origin x="1616" y="40"/>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964046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584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4101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38304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70526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F20B532-B5DD-45C5-B78C-DF3FDEAD0301}" type="datetimeFigureOut">
              <a:rPr lang="en-US" smtClean="0"/>
              <a:t>4/22/2019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51934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F20B532-B5DD-45C5-B78C-DF3FDEAD0301}" type="datetimeFigureOut">
              <a:rPr lang="en-US" smtClean="0"/>
              <a:t>4/22/2019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80550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F20B532-B5DD-45C5-B78C-DF3FDEAD0301}" type="datetimeFigureOut">
              <a:rPr lang="en-US" smtClean="0"/>
              <a:t>4/22/2019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308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92960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37915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63220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4/22/2019</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9" name="Rectangle 8"/>
          <p:cNvSpPr/>
          <p:nvPr userDrawn="1"/>
        </p:nvSpPr>
        <p:spPr>
          <a:xfrm>
            <a:off x="789709" y="974035"/>
            <a:ext cx="40399855"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4" name="Rectangle 13"/>
          <p:cNvSpPr/>
          <p:nvPr userDrawn="1"/>
        </p:nvSpPr>
        <p:spPr>
          <a:xfrm>
            <a:off x="11164135" y="8232082"/>
            <a:ext cx="9184764" cy="17828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5" name="Rectangle 14"/>
          <p:cNvSpPr/>
          <p:nvPr userDrawn="1"/>
        </p:nvSpPr>
        <p:spPr>
          <a:xfrm>
            <a:off x="21013804" y="8232082"/>
            <a:ext cx="19740436"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6" name="Rectangle 15"/>
          <p:cNvSpPr/>
          <p:nvPr userDrawn="1"/>
        </p:nvSpPr>
        <p:spPr>
          <a:xfrm>
            <a:off x="1332586" y="8232082"/>
            <a:ext cx="9184876" cy="17828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7" name="Rectangle 16"/>
          <p:cNvSpPr/>
          <p:nvPr userDrawn="1"/>
        </p:nvSpPr>
        <p:spPr>
          <a:xfrm>
            <a:off x="28969965" y="36966043"/>
            <a:ext cx="12552108" cy="337144"/>
          </a:xfrm>
          <a:prstGeom prst="rect">
            <a:avLst/>
          </a:prstGeom>
        </p:spPr>
        <p:txBody>
          <a:bodyPr wrap="square">
            <a:spAutoFit/>
          </a:bodyPr>
          <a:lstStyle/>
          <a:p>
            <a:r>
              <a:rPr lang="en-US" sz="1591" i="1">
                <a:solidFill>
                  <a:schemeClr val="bg1"/>
                </a:solidFill>
              </a:rPr>
              <a:t>We thank the Office of Research and Sponsored Programs for supporting this research, and Learning &amp; Technology Services for printing this poster.</a:t>
            </a:r>
            <a:r>
              <a:rPr lang="en-US" sz="1591">
                <a:solidFill>
                  <a:schemeClr val="bg1"/>
                </a:solidFill>
              </a:rPr>
              <a:t> </a:t>
            </a:r>
          </a:p>
        </p:txBody>
      </p:sp>
      <p:sp>
        <p:nvSpPr>
          <p:cNvPr id="18" name="Rectangle 17"/>
          <p:cNvSpPr/>
          <p:nvPr userDrawn="1"/>
        </p:nvSpPr>
        <p:spPr>
          <a:xfrm>
            <a:off x="1332585" y="26663372"/>
            <a:ext cx="19016314" cy="94393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20" name="Straight Connector 19"/>
          <p:cNvCxnSpPr/>
          <p:nvPr userDrawn="1"/>
        </p:nvCxnSpPr>
        <p:spPr>
          <a:xfrm>
            <a:off x="20681407" y="7629108"/>
            <a:ext cx="0" cy="279664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0831736" y="7629108"/>
            <a:ext cx="0" cy="1870561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flipH="1">
            <a:off x="1662545" y="26334720"/>
            <a:ext cx="1901886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3878225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83586" y="4016864"/>
            <a:ext cx="26446908" cy="1647426"/>
          </a:xfrm>
        </p:spPr>
        <p:txBody>
          <a:bodyPr>
            <a:noAutofit/>
          </a:bodyPr>
          <a:lstStyle/>
          <a:p>
            <a:pPr algn="l"/>
            <a:r>
              <a:rPr lang="en-US" sz="9600">
                <a:latin typeface="Minion Pro" panose="02040503050306020203" pitchFamily="18" charset="0"/>
              </a:rPr>
              <a:t>Effectiveness of Muscle Energy Technique vs. Dry Cupping on </a:t>
            </a:r>
            <a:r>
              <a:rPr lang="en-US" sz="9600" err="1">
                <a:latin typeface="Minion Pro" panose="02040503050306020203" pitchFamily="18" charset="0"/>
              </a:rPr>
              <a:t>Scapulohumeral</a:t>
            </a:r>
            <a:r>
              <a:rPr lang="en-US" sz="9600">
                <a:latin typeface="Minion Pro" panose="02040503050306020203" pitchFamily="18" charset="0"/>
              </a:rPr>
              <a:t> Rhythm and Shoulder Stability in Overhead Athletes</a:t>
            </a:r>
          </a:p>
        </p:txBody>
      </p:sp>
      <p:sp>
        <p:nvSpPr>
          <p:cNvPr id="6" name="Title 1"/>
          <p:cNvSpPr txBox="1">
            <a:spLocks/>
          </p:cNvSpPr>
          <p:nvPr/>
        </p:nvSpPr>
        <p:spPr>
          <a:xfrm>
            <a:off x="2383586" y="5809164"/>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3818">
                <a:solidFill>
                  <a:schemeClr val="bg1">
                    <a:lumMod val="50000"/>
                  </a:schemeClr>
                </a:solidFill>
                <a:latin typeface="Minion Pro" panose="02040503050306020203" pitchFamily="18" charset="0"/>
              </a:rPr>
              <a:t>Jessica </a:t>
            </a:r>
            <a:r>
              <a:rPr lang="en-US" sz="3818" err="1">
                <a:solidFill>
                  <a:schemeClr val="bg1">
                    <a:lumMod val="50000"/>
                  </a:schemeClr>
                </a:solidFill>
                <a:latin typeface="Minion Pro" panose="02040503050306020203" pitchFamily="18" charset="0"/>
              </a:rPr>
              <a:t>Heffel</a:t>
            </a:r>
            <a:r>
              <a:rPr lang="en-US" sz="3818">
                <a:solidFill>
                  <a:schemeClr val="bg1">
                    <a:lumMod val="50000"/>
                  </a:schemeClr>
                </a:solidFill>
                <a:latin typeface="Minion Pro" panose="02040503050306020203" pitchFamily="18" charset="0"/>
              </a:rPr>
              <a:t>, Emma Lehman, Ryley Freiberg, Hannah </a:t>
            </a:r>
            <a:r>
              <a:rPr lang="en-US" sz="3818" err="1">
                <a:solidFill>
                  <a:schemeClr val="bg1">
                    <a:lumMod val="50000"/>
                  </a:schemeClr>
                </a:solidFill>
                <a:latin typeface="Minion Pro" panose="02040503050306020203" pitchFamily="18" charset="0"/>
              </a:rPr>
              <a:t>Wendel</a:t>
            </a:r>
            <a:r>
              <a:rPr lang="en-US" sz="3818">
                <a:solidFill>
                  <a:schemeClr val="bg1">
                    <a:lumMod val="50000"/>
                  </a:schemeClr>
                </a:solidFill>
                <a:latin typeface="Minion Pro" panose="02040503050306020203" pitchFamily="18" charset="0"/>
              </a:rPr>
              <a:t> &amp; Zachary Williamson |   Department of Kinesiology </a:t>
            </a:r>
          </a:p>
        </p:txBody>
      </p:sp>
      <p:sp>
        <p:nvSpPr>
          <p:cNvPr id="7" name="Title 1"/>
          <p:cNvSpPr txBox="1">
            <a:spLocks/>
          </p:cNvSpPr>
          <p:nvPr/>
        </p:nvSpPr>
        <p:spPr>
          <a:xfrm>
            <a:off x="2383586" y="4950280"/>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endParaRPr lang="en-US" sz="6000" cap="small">
              <a:solidFill>
                <a:srgbClr val="DD9E11"/>
              </a:solidFill>
              <a:latin typeface="Minion Pro" panose="02040503050306020203" pitchFamily="18" charset="0"/>
            </a:endParaRPr>
          </a:p>
        </p:txBody>
      </p:sp>
      <p:sp>
        <p:nvSpPr>
          <p:cNvPr id="8" name="Subtitle 2"/>
          <p:cNvSpPr txBox="1">
            <a:spLocks/>
          </p:cNvSpPr>
          <p:nvPr/>
        </p:nvSpPr>
        <p:spPr>
          <a:xfrm>
            <a:off x="1953785" y="9209761"/>
            <a:ext cx="7830490" cy="5133747"/>
          </a:xfrm>
          <a:prstGeom prst="rect">
            <a:avLst/>
          </a:prstGeom>
        </p:spPr>
        <p:txBody>
          <a:bodyPr anchor="t"/>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2800" dirty="0">
                <a:cs typeface="Calibri"/>
              </a:rPr>
              <a:t>Dysfunction in scapular movement can lead to tissue damage, chronic pain and pathology of the shoulder as well as tissue restrictions and limitations in nearby joints. The purpose of this study is to determine an effective treatment for scapulohumeral rhythm in either cupping therapy or muscle energy technique. Two randomized groups in gymnasts and swimmers were recruited, a total of 12 participants. Each participant was randomly assigned cupping therapy or muscle energy technique intervention. This study aims to provide valuable insight on effective treatments for scapular dyskinesis, as well as how to increase glenohumeral stability and range of motion. </a:t>
            </a:r>
            <a:endParaRPr lang="en-US" sz="2800" dirty="0"/>
          </a:p>
          <a:p>
            <a:pPr algn="l"/>
            <a:r>
              <a:rPr lang="en-US" sz="10550" dirty="0"/>
              <a:t/>
            </a:r>
            <a:br>
              <a:rPr lang="en-US" sz="10550" dirty="0"/>
            </a:br>
            <a:endParaRPr lang="en-US"/>
          </a:p>
          <a:p>
            <a:pPr algn="l"/>
            <a:endParaRPr lang="en-US" sz="2800">
              <a:cs typeface="Calibri"/>
            </a:endParaRPr>
          </a:p>
        </p:txBody>
      </p:sp>
      <p:sp>
        <p:nvSpPr>
          <p:cNvPr id="12" name="TextBox 11"/>
          <p:cNvSpPr txBox="1"/>
          <p:nvPr/>
        </p:nvSpPr>
        <p:spPr>
          <a:xfrm>
            <a:off x="12718410" y="13142225"/>
            <a:ext cx="6156799" cy="830997"/>
          </a:xfrm>
          <a:prstGeom prst="rect">
            <a:avLst/>
          </a:prstGeom>
          <a:noFill/>
        </p:spPr>
        <p:txBody>
          <a:bodyPr wrap="square" rtlCol="0" anchor="t">
            <a:spAutoFit/>
          </a:bodyPr>
          <a:lstStyle/>
          <a:p>
            <a:pPr algn="ctr"/>
            <a:r>
              <a:rPr lang="en-US" sz="2400" dirty="0">
                <a:latin typeface="+mj-lt"/>
                <a:cs typeface="Calibri Light"/>
              </a:rPr>
              <a:t>Dry cupping therapy applied to the musculature of the back</a:t>
            </a:r>
          </a:p>
        </p:txBody>
      </p:sp>
      <p:sp>
        <p:nvSpPr>
          <p:cNvPr id="18" name="TextBox 17"/>
          <p:cNvSpPr txBox="1"/>
          <p:nvPr/>
        </p:nvSpPr>
        <p:spPr>
          <a:xfrm>
            <a:off x="1953782" y="15861230"/>
            <a:ext cx="7850616" cy="13213297"/>
          </a:xfrm>
          <a:prstGeom prst="rect">
            <a:avLst/>
          </a:prstGeom>
          <a:noFill/>
        </p:spPr>
        <p:txBody>
          <a:bodyPr wrap="square" rtlCol="0" anchor="t">
            <a:spAutoFit/>
          </a:bodyPr>
          <a:lstStyle/>
          <a:p>
            <a:pPr defTabSz="3840297"/>
            <a:r>
              <a:rPr lang="en-US" sz="2800" dirty="0">
                <a:cs typeface="Calibri"/>
              </a:rPr>
              <a:t>Repetitive overhead motion predisposes the athlete to common biomechanical adaptations such as glenohumeral instability, deficits in range of motion, muscle imbalances with a lack of scapular retraction </a:t>
            </a:r>
            <a:r>
              <a:rPr lang="en-US" sz="2800">
                <a:cs typeface="Calibri"/>
              </a:rPr>
              <a:t>and resulting scapular dyskinesis. These adaptations may result in tissue breakdown and injury. Once underlying </a:t>
            </a:r>
            <a:r>
              <a:rPr lang="en-US" sz="2800" dirty="0">
                <a:cs typeface="Calibri"/>
              </a:rPr>
              <a:t>biomechanical deficits have been identified, treatment should focus on rehabilitation protocol that emphasizes correcting these deficits, preventing further injury and returning to play. The purpose of this study is to evaluate two different types of treatment; muscle energy technique and dry cupping therapy and their effect on scapular dyskinesis and shoulder stability in collegiate overhead athletes. The researchers hypothesize that there will be greater internal and external shoulder range of motion after muscle energy technique than dry cupping therapy in overhead athletes, and that overhead athletes will have improved scapulohumeral rhythm and test higher on the Closed Kinetic Chain Upper Extremity Stability (CKCUES) test after muscle energy technique compared to cupping therapy. </a:t>
            </a:r>
          </a:p>
          <a:p>
            <a:pPr defTabSz="3840297"/>
            <a:r>
              <a:rPr lang="en-US" sz="7600" dirty="0"/>
              <a:t/>
            </a:r>
            <a:br>
              <a:rPr lang="en-US" sz="7600" dirty="0"/>
            </a:br>
            <a:endParaRPr lang="en-US"/>
          </a:p>
          <a:p>
            <a:pPr defTabSz="3840297">
              <a:lnSpc>
                <a:spcPct val="90000"/>
              </a:lnSpc>
              <a:spcBef>
                <a:spcPts val="4200"/>
              </a:spcBef>
            </a:pPr>
            <a:endParaRPr lang="en-US" sz="2400">
              <a:cs typeface="Calibri"/>
            </a:endParaRPr>
          </a:p>
        </p:txBody>
      </p:sp>
      <p:sp>
        <p:nvSpPr>
          <p:cNvPr id="20" name="TextBox 19"/>
          <p:cNvSpPr txBox="1"/>
          <p:nvPr/>
        </p:nvSpPr>
        <p:spPr>
          <a:xfrm>
            <a:off x="1953785" y="14864783"/>
            <a:ext cx="7830491" cy="1089529"/>
          </a:xfrm>
          <a:prstGeom prst="rect">
            <a:avLst/>
          </a:prstGeom>
          <a:noFill/>
        </p:spPr>
        <p:txBody>
          <a:bodyPr wrap="square" rtlCol="0" anchor="t">
            <a:spAutoFit/>
          </a:bodyPr>
          <a:lstStyle/>
          <a:p>
            <a:pPr defTabSz="3840297">
              <a:lnSpc>
                <a:spcPct val="90000"/>
              </a:lnSpc>
              <a:spcBef>
                <a:spcPts val="4200"/>
              </a:spcBef>
            </a:pPr>
            <a:r>
              <a:rPr lang="en-US" sz="7200" dirty="0">
                <a:latin typeface="Calibri"/>
                <a:cs typeface="Calibri"/>
              </a:rPr>
              <a:t>Introduction</a:t>
            </a:r>
            <a:endParaRPr lang="en-US" sz="7600" dirty="0">
              <a:latin typeface="Calibri"/>
              <a:cs typeface="Calibri"/>
            </a:endParaRPr>
          </a:p>
        </p:txBody>
      </p:sp>
      <p:sp>
        <p:nvSpPr>
          <p:cNvPr id="23" name="TextBox 22"/>
          <p:cNvSpPr txBox="1"/>
          <p:nvPr/>
        </p:nvSpPr>
        <p:spPr>
          <a:xfrm>
            <a:off x="12713935" y="19051005"/>
            <a:ext cx="6156799" cy="830997"/>
          </a:xfrm>
          <a:prstGeom prst="rect">
            <a:avLst/>
          </a:prstGeom>
          <a:noFill/>
        </p:spPr>
        <p:txBody>
          <a:bodyPr wrap="square" rtlCol="0" anchor="t">
            <a:spAutoFit/>
          </a:bodyPr>
          <a:lstStyle/>
          <a:p>
            <a:pPr algn="ctr"/>
            <a:r>
              <a:rPr lang="en-US" sz="2400" dirty="0">
                <a:latin typeface="+mj-lt"/>
              </a:rPr>
              <a:t>Goniometry measurement of internal rotation of the glenohumeral joint</a:t>
            </a:r>
          </a:p>
        </p:txBody>
      </p:sp>
      <p:sp>
        <p:nvSpPr>
          <p:cNvPr id="39" name="TextBox 38"/>
          <p:cNvSpPr txBox="1"/>
          <p:nvPr/>
        </p:nvSpPr>
        <p:spPr>
          <a:xfrm>
            <a:off x="1278933" y="33360066"/>
            <a:ext cx="6156799" cy="1261884"/>
          </a:xfrm>
          <a:prstGeom prst="rect">
            <a:avLst/>
          </a:prstGeom>
          <a:noFill/>
        </p:spPr>
        <p:txBody>
          <a:bodyPr wrap="square" rtlCol="0" anchor="t">
            <a:spAutoFit/>
          </a:bodyPr>
          <a:lstStyle/>
          <a:p>
            <a:pPr algn="ctr"/>
            <a:r>
              <a:rPr lang="en-US" sz="1900">
                <a:latin typeface="Minion Pro"/>
              </a:rPr>
              <a:t>The scapula and </a:t>
            </a:r>
            <a:r>
              <a:rPr lang="en-US" sz="1900" err="1">
                <a:latin typeface="Minion Pro"/>
              </a:rPr>
              <a:t>humerus</a:t>
            </a:r>
            <a:r>
              <a:rPr lang="en-US" sz="1900">
                <a:latin typeface="Minion Pro"/>
              </a:rPr>
              <a:t> move in a 1:2 ratio. When the arm is abducted to 180 degrees, 60 degrees occurs by rotation of the scapula and 120 degrees by rotation of the </a:t>
            </a:r>
            <a:r>
              <a:rPr lang="en-US" sz="1900" err="1">
                <a:latin typeface="Minion Pro"/>
              </a:rPr>
              <a:t>humerus</a:t>
            </a:r>
            <a:r>
              <a:rPr lang="en-US" sz="1900">
                <a:latin typeface="Minion Pro"/>
              </a:rPr>
              <a:t> at the glenohumeral joint.</a:t>
            </a:r>
            <a:endParaRPr lang="en-US"/>
          </a:p>
        </p:txBody>
      </p:sp>
      <p:sp>
        <p:nvSpPr>
          <p:cNvPr id="38" name="TextBox 37"/>
          <p:cNvSpPr txBox="1"/>
          <p:nvPr/>
        </p:nvSpPr>
        <p:spPr>
          <a:xfrm>
            <a:off x="12801725" y="24850679"/>
            <a:ext cx="6156799" cy="830997"/>
          </a:xfrm>
          <a:prstGeom prst="rect">
            <a:avLst/>
          </a:prstGeom>
          <a:noFill/>
        </p:spPr>
        <p:txBody>
          <a:bodyPr wrap="square" rtlCol="0" anchor="t">
            <a:spAutoFit/>
          </a:bodyPr>
          <a:lstStyle/>
          <a:p>
            <a:pPr algn="ctr"/>
            <a:r>
              <a:rPr lang="en-US" sz="2400" dirty="0">
                <a:latin typeface="+mj-lt"/>
              </a:rPr>
              <a:t>Demonstration of the Closed Kinetic Chain Upper Extremity Stability test</a:t>
            </a:r>
          </a:p>
        </p:txBody>
      </p:sp>
      <p:sp>
        <p:nvSpPr>
          <p:cNvPr id="4" name="TextBox 3"/>
          <p:cNvSpPr txBox="1"/>
          <p:nvPr/>
        </p:nvSpPr>
        <p:spPr>
          <a:xfrm>
            <a:off x="7925504" y="28101988"/>
            <a:ext cx="11784896" cy="1089529"/>
          </a:xfrm>
          <a:prstGeom prst="rect">
            <a:avLst/>
          </a:prstGeom>
          <a:noFill/>
        </p:spPr>
        <p:txBody>
          <a:bodyPr wrap="square" rtlCol="0" anchor="t">
            <a:spAutoFit/>
          </a:bodyPr>
          <a:lstStyle/>
          <a:p>
            <a:pPr defTabSz="4023360">
              <a:lnSpc>
                <a:spcPct val="90000"/>
              </a:lnSpc>
              <a:spcBef>
                <a:spcPts val="4400"/>
              </a:spcBef>
            </a:pPr>
            <a:r>
              <a:rPr lang="en-US" sz="7200" dirty="0">
                <a:cs typeface="Calibri"/>
              </a:rPr>
              <a:t>Scapulohumeral Rhythm</a:t>
            </a:r>
          </a:p>
        </p:txBody>
      </p:sp>
      <p:sp>
        <p:nvSpPr>
          <p:cNvPr id="25" name="TextBox 24">
            <a:extLst>
              <a:ext uri="{FF2B5EF4-FFF2-40B4-BE49-F238E27FC236}">
                <a16:creationId xmlns:a16="http://schemas.microsoft.com/office/drawing/2014/main" xmlns="" id="{FC448BAF-8370-4A0D-BE79-D20A1FCFDEF9}"/>
              </a:ext>
            </a:extLst>
          </p:cNvPr>
          <p:cNvSpPr txBox="1"/>
          <p:nvPr/>
        </p:nvSpPr>
        <p:spPr>
          <a:xfrm>
            <a:off x="1961614" y="7995232"/>
            <a:ext cx="7975842"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7200" dirty="0">
                <a:latin typeface="Calibri"/>
                <a:cs typeface="Calibri"/>
              </a:rPr>
              <a:t>Abstract</a:t>
            </a:r>
          </a:p>
        </p:txBody>
      </p:sp>
      <p:pic>
        <p:nvPicPr>
          <p:cNvPr id="26" name="Picture 27" descr="A picture containing text, map&#10;&#10;Description generated with high confidence">
            <a:extLst>
              <a:ext uri="{FF2B5EF4-FFF2-40B4-BE49-F238E27FC236}">
                <a16:creationId xmlns:a16="http://schemas.microsoft.com/office/drawing/2014/main" xmlns="" id="{37CBBFD0-46EC-4FFD-9235-E3290323B026}"/>
              </a:ext>
            </a:extLst>
          </p:cNvPr>
          <p:cNvPicPr>
            <a:picLocks noChangeAspect="1"/>
          </p:cNvPicPr>
          <p:nvPr/>
        </p:nvPicPr>
        <p:blipFill rotWithShape="1">
          <a:blip r:embed="rId2"/>
          <a:srcRect t="4181" b="25435"/>
          <a:stretch/>
        </p:blipFill>
        <p:spPr>
          <a:xfrm>
            <a:off x="1572422" y="27635939"/>
            <a:ext cx="5836949" cy="5312238"/>
          </a:xfrm>
          <a:prstGeom prst="rect">
            <a:avLst/>
          </a:prstGeom>
        </p:spPr>
      </p:pic>
      <p:sp>
        <p:nvSpPr>
          <p:cNvPr id="29" name="TextBox 28">
            <a:extLst>
              <a:ext uri="{FF2B5EF4-FFF2-40B4-BE49-F238E27FC236}">
                <a16:creationId xmlns:a16="http://schemas.microsoft.com/office/drawing/2014/main" xmlns="" id="{A883545C-74BF-4BCE-B857-65A4EBF00E57}"/>
              </a:ext>
            </a:extLst>
          </p:cNvPr>
          <p:cNvSpPr txBox="1"/>
          <p:nvPr/>
        </p:nvSpPr>
        <p:spPr>
          <a:xfrm>
            <a:off x="7919977" y="29350435"/>
            <a:ext cx="723119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6000" dirty="0">
                <a:latin typeface="Calibri"/>
                <a:cs typeface="Calibri"/>
              </a:rPr>
              <a:t>What is it?</a:t>
            </a:r>
          </a:p>
        </p:txBody>
      </p:sp>
      <p:sp>
        <p:nvSpPr>
          <p:cNvPr id="42" name="TextBox 41">
            <a:extLst>
              <a:ext uri="{FF2B5EF4-FFF2-40B4-BE49-F238E27FC236}">
                <a16:creationId xmlns:a16="http://schemas.microsoft.com/office/drawing/2014/main" xmlns="" id="{C0E3465A-D88E-4D5D-9831-F9CC1103C87B}"/>
              </a:ext>
            </a:extLst>
          </p:cNvPr>
          <p:cNvSpPr txBox="1"/>
          <p:nvPr/>
        </p:nvSpPr>
        <p:spPr>
          <a:xfrm>
            <a:off x="7921852" y="30378832"/>
            <a:ext cx="10551913" cy="44012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latin typeface="Calibri"/>
                <a:cs typeface="Calibri"/>
              </a:rPr>
              <a:t>Scapulohumeral rhythm is the kinematic interaction between the scapula and the humerus. It can be defined as the ratio of glenohumeral movement to scapulothoracic movement during arm elevation. Between 0 and 30 degrees of elevation, shoulder abduction occurs primarily at the glenohumeral joint. After 30 degrees and up to 90 degrees of elevation, the ratio of movement between the humerus and the scapula is 2:1. The ratio of movement changes to 1:1 after 90 degrees of shoulder abduction. This interaction ensures the quality of movement at the shoulder joint. </a:t>
            </a:r>
            <a:r>
              <a:rPr lang="en-US" sz="2800">
                <a:latin typeface="Calibri"/>
                <a:cs typeface="Calibri"/>
              </a:rPr>
              <a:t>The </a:t>
            </a:r>
            <a:r>
              <a:rPr lang="en-US" sz="2800" dirty="0">
                <a:latin typeface="Calibri"/>
                <a:cs typeface="Calibri"/>
              </a:rPr>
              <a:t>disruption of this rhythm is termed "scapular dyskinesis." </a:t>
            </a:r>
            <a:r>
              <a:rPr lang="en-US" sz="2600" dirty="0">
                <a:latin typeface="Minion Pro"/>
              </a:rPr>
              <a:t> </a:t>
            </a:r>
            <a:endParaRPr lang="en-US" sz="2400" dirty="0">
              <a:latin typeface="Minion Pro"/>
            </a:endParaRPr>
          </a:p>
        </p:txBody>
      </p:sp>
      <p:sp>
        <p:nvSpPr>
          <p:cNvPr id="44" name="TextBox 43">
            <a:extLst>
              <a:ext uri="{FF2B5EF4-FFF2-40B4-BE49-F238E27FC236}">
                <a16:creationId xmlns:a16="http://schemas.microsoft.com/office/drawing/2014/main" xmlns="" id="{44A56CC8-40CF-4633-ADCC-D542D993EE82}"/>
              </a:ext>
            </a:extLst>
          </p:cNvPr>
          <p:cNvSpPr txBox="1"/>
          <p:nvPr/>
        </p:nvSpPr>
        <p:spPr>
          <a:xfrm>
            <a:off x="21102249" y="8338918"/>
            <a:ext cx="12377604"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7200" dirty="0">
                <a:latin typeface="Calibri"/>
                <a:cs typeface="Calibri"/>
              </a:rPr>
              <a:t>Methods and Materials</a:t>
            </a:r>
            <a:endParaRPr lang="en-US" sz="7600" dirty="0">
              <a:latin typeface="Calibri"/>
              <a:cs typeface="Calibri"/>
            </a:endParaRPr>
          </a:p>
        </p:txBody>
      </p:sp>
      <p:sp>
        <p:nvSpPr>
          <p:cNvPr id="10" name="TextBox 9">
            <a:extLst>
              <a:ext uri="{FF2B5EF4-FFF2-40B4-BE49-F238E27FC236}">
                <a16:creationId xmlns:a16="http://schemas.microsoft.com/office/drawing/2014/main" xmlns="" id="{84195192-5FA9-494A-9715-5D868AD8E6C6}"/>
              </a:ext>
            </a:extLst>
          </p:cNvPr>
          <p:cNvSpPr txBox="1"/>
          <p:nvPr/>
        </p:nvSpPr>
        <p:spPr>
          <a:xfrm>
            <a:off x="21068227" y="29691893"/>
            <a:ext cx="11276432"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7200" dirty="0">
                <a:latin typeface="Minion Pro"/>
                <a:cs typeface="Calibri"/>
              </a:rPr>
              <a:t>References</a:t>
            </a:r>
            <a:endParaRPr lang="en-US" sz="7600" dirty="0">
              <a:cs typeface="Calibri"/>
            </a:endParaRPr>
          </a:p>
        </p:txBody>
      </p:sp>
      <p:sp>
        <p:nvSpPr>
          <p:cNvPr id="5" name="TextBox 4">
            <a:extLst>
              <a:ext uri="{FF2B5EF4-FFF2-40B4-BE49-F238E27FC236}">
                <a16:creationId xmlns:a16="http://schemas.microsoft.com/office/drawing/2014/main" xmlns="" id="{B44CDB83-A70C-4361-83CA-94640E49CB78}"/>
              </a:ext>
            </a:extLst>
          </p:cNvPr>
          <p:cNvSpPr txBox="1"/>
          <p:nvPr/>
        </p:nvSpPr>
        <p:spPr>
          <a:xfrm>
            <a:off x="21088319" y="16276980"/>
            <a:ext cx="9666388"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6000" dirty="0"/>
              <a:t>Goniometry </a:t>
            </a:r>
            <a:endParaRPr lang="en-US" sz="6000" dirty="0">
              <a:cs typeface="Calibri"/>
            </a:endParaRPr>
          </a:p>
        </p:txBody>
      </p:sp>
      <p:sp>
        <p:nvSpPr>
          <p:cNvPr id="9" name="TextBox 8">
            <a:extLst>
              <a:ext uri="{FF2B5EF4-FFF2-40B4-BE49-F238E27FC236}">
                <a16:creationId xmlns:a16="http://schemas.microsoft.com/office/drawing/2014/main" xmlns="" id="{6CCDFE35-6323-411D-AD83-545AC7D5EE46}"/>
              </a:ext>
            </a:extLst>
          </p:cNvPr>
          <p:cNvSpPr txBox="1"/>
          <p:nvPr/>
        </p:nvSpPr>
        <p:spPr>
          <a:xfrm>
            <a:off x="21132203" y="17285251"/>
            <a:ext cx="18792086" cy="35394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t>A goniometer is an instrument used to measure the range of motion available at the joint. The goniometer has a stationary arm, a movement arm, and an axis. The stationary and movement arm are aligned with their respective anatomical landmarks, while the axis is centered on the joint of which the range of motion is being assessed. In this study, a goniometer was used to assess the range of motion at the glenohumeral joint during internal and external rotation of the </a:t>
            </a:r>
            <a:r>
              <a:rPr lang="en-US" sz="2800" dirty="0" err="1"/>
              <a:t>humerus</a:t>
            </a:r>
            <a:r>
              <a:rPr lang="en-US" sz="2800" dirty="0"/>
              <a:t>. The axis of the goniometer was placed over the olecranon process of the elbow while in 90 degrees of flexion. The stationary arm was aligned perpendicular to the trunk of the participant while lying supine. The movement arm followed the styloid process of the ulna while the participant moved their shoulder into both internal and external rotation. Measurements were taken before and after treatment was administered.</a:t>
            </a:r>
            <a:endParaRPr lang="en-US" sz="2800" dirty="0" err="1">
              <a:cs typeface="Calibri"/>
            </a:endParaRPr>
          </a:p>
        </p:txBody>
      </p:sp>
      <p:sp>
        <p:nvSpPr>
          <p:cNvPr id="13" name="TextBox 12">
            <a:extLst>
              <a:ext uri="{FF2B5EF4-FFF2-40B4-BE49-F238E27FC236}">
                <a16:creationId xmlns:a16="http://schemas.microsoft.com/office/drawing/2014/main" xmlns="" id="{64791BD0-2B0C-4A7C-9857-C0A4D0556417}"/>
              </a:ext>
            </a:extLst>
          </p:cNvPr>
          <p:cNvSpPr txBox="1"/>
          <p:nvPr/>
        </p:nvSpPr>
        <p:spPr>
          <a:xfrm>
            <a:off x="21132596" y="21030597"/>
            <a:ext cx="8237473"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6000" dirty="0"/>
              <a:t>Inclinometry </a:t>
            </a:r>
          </a:p>
        </p:txBody>
      </p:sp>
      <p:sp>
        <p:nvSpPr>
          <p:cNvPr id="14" name="TextBox 13">
            <a:extLst>
              <a:ext uri="{FF2B5EF4-FFF2-40B4-BE49-F238E27FC236}">
                <a16:creationId xmlns:a16="http://schemas.microsoft.com/office/drawing/2014/main" xmlns="" id="{71B3C1DF-D460-46BB-9634-76A954D43F2A}"/>
              </a:ext>
            </a:extLst>
          </p:cNvPr>
          <p:cNvSpPr txBox="1"/>
          <p:nvPr/>
        </p:nvSpPr>
        <p:spPr>
          <a:xfrm>
            <a:off x="21114488" y="22038874"/>
            <a:ext cx="18682633"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t>An inclinometer is an instrument used to measure angles of slope, elevation or depression of an object with respect to gravity's direction. </a:t>
            </a:r>
            <a:r>
              <a:rPr lang="en-US" sz="2800" dirty="0" err="1"/>
              <a:t>Inclinometry</a:t>
            </a:r>
            <a:r>
              <a:rPr lang="en-US" sz="2800" dirty="0"/>
              <a:t> was used in this study to measure the angle of the scapula during shoulder abduction in order to measure scapulohumeral rhythm. The inclinometer was placed on the medial border of the scapula. The angle of the scapula was measured while the shoulder was at rest and the measurement was repeated as the </a:t>
            </a:r>
            <a:r>
              <a:rPr lang="en-US" sz="2800" dirty="0" err="1"/>
              <a:t>humerus</a:t>
            </a:r>
            <a:r>
              <a:rPr lang="en-US" sz="2800" dirty="0"/>
              <a:t> moved into 30, 60, 90, 120 and 180 degrees of shoulder abduction. Measurements were taken before and after treatment was </a:t>
            </a:r>
            <a:r>
              <a:rPr lang="en-US" sz="2800" dirty="0" err="1"/>
              <a:t>adminstered</a:t>
            </a:r>
            <a:endParaRPr lang="en-US" sz="2800" dirty="0" err="1">
              <a:cs typeface="Calibri"/>
            </a:endParaRPr>
          </a:p>
        </p:txBody>
      </p:sp>
      <p:sp>
        <p:nvSpPr>
          <p:cNvPr id="15" name="TextBox 14">
            <a:extLst>
              <a:ext uri="{FF2B5EF4-FFF2-40B4-BE49-F238E27FC236}">
                <a16:creationId xmlns:a16="http://schemas.microsoft.com/office/drawing/2014/main" xmlns="" id="{4F00688A-FCB8-4482-B06E-039328045864}"/>
              </a:ext>
            </a:extLst>
          </p:cNvPr>
          <p:cNvSpPr txBox="1"/>
          <p:nvPr/>
        </p:nvSpPr>
        <p:spPr>
          <a:xfrm>
            <a:off x="21076256" y="24798068"/>
            <a:ext cx="16488949"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6000" dirty="0"/>
              <a:t>Closed Kinetic Chain Upper Extremity Stability Test</a:t>
            </a:r>
          </a:p>
        </p:txBody>
      </p:sp>
      <p:sp>
        <p:nvSpPr>
          <p:cNvPr id="16" name="TextBox 15">
            <a:extLst>
              <a:ext uri="{FF2B5EF4-FFF2-40B4-BE49-F238E27FC236}">
                <a16:creationId xmlns:a16="http://schemas.microsoft.com/office/drawing/2014/main" xmlns="" id="{CACC81F5-8A62-4607-B1B9-91F6E5441B8D}"/>
              </a:ext>
            </a:extLst>
          </p:cNvPr>
          <p:cNvSpPr txBox="1"/>
          <p:nvPr/>
        </p:nvSpPr>
        <p:spPr>
          <a:xfrm>
            <a:off x="21078274" y="25806339"/>
            <a:ext cx="18561880" cy="31085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cs typeface="Calibri"/>
              </a:rPr>
              <a:t>The Closed Kinetic Chain Upper Extremity Stability Test (CKCUES Test) is used to assess the stability of the shoulder joint in rehabilitation. The test consists of counting how many times, in 15 seconds, the participant assuming a push-</a:t>
            </a:r>
            <a:r>
              <a:rPr lang="en-US" sz="2800">
                <a:cs typeface="Calibri"/>
              </a:rPr>
              <a:t>up position is able to touch the lateral side of their supporting hand with their swinging hand. The participants  </a:t>
            </a:r>
            <a:r>
              <a:rPr lang="en-US" sz="2800" dirty="0">
                <a:cs typeface="Calibri"/>
              </a:rPr>
              <a:t>assumed a push-up position (a modified push-up position was offered for those unable to hold the standard position during the test) with their arms placed 36 inches apart. One tester timed the test, telling the </a:t>
            </a:r>
            <a:r>
              <a:rPr lang="en-US" sz="2800">
                <a:cs typeface="Calibri"/>
              </a:rPr>
              <a:t>participant when to begin and when to stop. Another tester counted the number of touches during the 15 second timespan. The number of touches was recorded and the participant was given a 45 second break between each of 3 trials. </a:t>
            </a:r>
            <a:endParaRPr lang="en-US" sz="2800" dirty="0">
              <a:cs typeface="Calibri"/>
            </a:endParaRPr>
          </a:p>
        </p:txBody>
      </p:sp>
      <p:sp>
        <p:nvSpPr>
          <p:cNvPr id="17" name="TextBox 16">
            <a:extLst>
              <a:ext uri="{FF2B5EF4-FFF2-40B4-BE49-F238E27FC236}">
                <a16:creationId xmlns:a16="http://schemas.microsoft.com/office/drawing/2014/main" xmlns="" id="{94AFA6FD-7741-4D52-8990-311E886F0FEE}"/>
              </a:ext>
            </a:extLst>
          </p:cNvPr>
          <p:cNvSpPr txBox="1"/>
          <p:nvPr/>
        </p:nvSpPr>
        <p:spPr>
          <a:xfrm>
            <a:off x="20116278" y="30944355"/>
            <a:ext cx="19004642" cy="6310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931035" lvl="1" indent="-914400"/>
            <a:r>
              <a:rPr lang="en-US" sz="2800" dirty="0"/>
              <a:t>Forthomme, B., Crielaard, J., &amp; Crosier, J. (2008). Scapular positioning in athlete’s shoulder. </a:t>
            </a:r>
            <a:r>
              <a:rPr lang="en-US" sz="2800" i="1" dirty="0"/>
              <a:t>Journal of Sports Medicine, 38</a:t>
            </a:r>
            <a:r>
              <a:rPr lang="en-US" sz="2800" dirty="0"/>
              <a:t>(5), 369-386.</a:t>
            </a:r>
            <a:endParaRPr lang="en-US" sz="7600" dirty="0">
              <a:cs typeface="Calibri"/>
            </a:endParaRPr>
          </a:p>
          <a:p>
            <a:pPr marL="1931035" lvl="1" indent="-914400"/>
            <a:r>
              <a:rPr lang="en-US" sz="2800" dirty="0">
                <a:cs typeface="Calibri"/>
              </a:rPr>
              <a:t>Kennedy, D. J., </a:t>
            </a:r>
            <a:r>
              <a:rPr lang="en-US" sz="2800" dirty="0" err="1">
                <a:cs typeface="Calibri"/>
              </a:rPr>
              <a:t>Visco</a:t>
            </a:r>
            <a:r>
              <a:rPr lang="en-US" sz="2800" dirty="0">
                <a:cs typeface="Calibri"/>
              </a:rPr>
              <a:t>, C. J., &amp; Press, J. (2009). Current concepts for shoulder training in the overhead athlete. </a:t>
            </a:r>
            <a:r>
              <a:rPr lang="en-US" sz="2800" i="1" dirty="0">
                <a:cs typeface="Calibri"/>
              </a:rPr>
              <a:t>American College of Sports Medicine, 8</a:t>
            </a:r>
            <a:r>
              <a:rPr lang="en-US" sz="2800" dirty="0">
                <a:cs typeface="Calibri"/>
              </a:rPr>
              <a:t>(3), 154-160.</a:t>
            </a:r>
            <a:endParaRPr lang="en-US" sz="7600" dirty="0">
              <a:cs typeface="Calibri"/>
            </a:endParaRPr>
          </a:p>
          <a:p>
            <a:pPr marL="1931035" lvl="1" indent="-914400"/>
            <a:r>
              <a:rPr lang="en-US" sz="2800" dirty="0" err="1">
                <a:cs typeface="Calibri"/>
              </a:rPr>
              <a:t>Musumeci</a:t>
            </a:r>
            <a:r>
              <a:rPr lang="en-US" sz="2800" dirty="0">
                <a:cs typeface="Calibri"/>
              </a:rPr>
              <a:t>, G. (2016). Could cupping therapy be used to improve sports performance? </a:t>
            </a:r>
            <a:r>
              <a:rPr lang="en-US" sz="2800" i="1" dirty="0">
                <a:cs typeface="Calibri"/>
              </a:rPr>
              <a:t>Journal of Functional Morphology and Kinesiology, 1</a:t>
            </a:r>
            <a:r>
              <a:rPr lang="en-US" sz="2800" dirty="0">
                <a:cs typeface="Calibri"/>
              </a:rPr>
              <a:t>(4), 373-377.</a:t>
            </a:r>
            <a:endParaRPr lang="en-US" dirty="0"/>
          </a:p>
          <a:p>
            <a:pPr marL="1931035" lvl="1" indent="-914400"/>
            <a:endParaRPr lang="en-US" sz="2800" dirty="0">
              <a:cs typeface="Calibri"/>
            </a:endParaRPr>
          </a:p>
          <a:p>
            <a:pPr marL="1931035" lvl="1"/>
            <a:r>
              <a:rPr lang="en-US" dirty="0"/>
              <a:t/>
            </a:r>
            <a:br>
              <a:rPr lang="en-US" dirty="0"/>
            </a:br>
            <a:endParaRPr lang="en-US" dirty="0">
              <a:cs typeface="Calibri"/>
            </a:endParaRPr>
          </a:p>
          <a:p>
            <a:pPr marL="1931035" lvl="1" indent="-914400"/>
            <a:endParaRPr lang="en-US" sz="2800" dirty="0">
              <a:cs typeface="Calibri"/>
            </a:endParaRPr>
          </a:p>
          <a:p>
            <a:pPr marL="1931035" lvl="1" indent="-914400"/>
            <a:endParaRPr lang="en-US" sz="2800" dirty="0">
              <a:cs typeface="Calibri"/>
            </a:endParaRPr>
          </a:p>
        </p:txBody>
      </p:sp>
      <p:sp>
        <p:nvSpPr>
          <p:cNvPr id="19" name="TextBox 18">
            <a:extLst>
              <a:ext uri="{FF2B5EF4-FFF2-40B4-BE49-F238E27FC236}">
                <a16:creationId xmlns:a16="http://schemas.microsoft.com/office/drawing/2014/main" xmlns="" id="{F8654CA2-2950-4E34-B778-946E1714BE31}"/>
              </a:ext>
            </a:extLst>
          </p:cNvPr>
          <p:cNvSpPr txBox="1"/>
          <p:nvPr/>
        </p:nvSpPr>
        <p:spPr>
          <a:xfrm>
            <a:off x="21082303" y="9951400"/>
            <a:ext cx="18038617"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6000"/>
              <a:t>Dry Cupping </a:t>
            </a:r>
          </a:p>
        </p:txBody>
      </p:sp>
      <p:sp>
        <p:nvSpPr>
          <p:cNvPr id="21" name="TextBox 20">
            <a:extLst>
              <a:ext uri="{FF2B5EF4-FFF2-40B4-BE49-F238E27FC236}">
                <a16:creationId xmlns:a16="http://schemas.microsoft.com/office/drawing/2014/main" xmlns="" id="{C35088F8-94CE-44A4-8727-523A195E1DDE}"/>
              </a:ext>
            </a:extLst>
          </p:cNvPr>
          <p:cNvSpPr txBox="1"/>
          <p:nvPr/>
        </p:nvSpPr>
        <p:spPr>
          <a:xfrm>
            <a:off x="21124564" y="10979800"/>
            <a:ext cx="18984518"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t>Dry cupping is a type of therapy that involves placing cups on the skin in order to create suction. Cupping increases blood circulation to the area where the suction is applied. This may relieve muscle tension, which promotes overall blood flow as well as cell repair. The cups were placed on the internal rotators of the glenohumeral joint as well as the latissimus dorsi. The cups stayed on the participants for six minutes with a two minute rest period following the treatment.</a:t>
            </a:r>
            <a:endParaRPr lang="en-US"/>
          </a:p>
        </p:txBody>
      </p:sp>
      <p:sp>
        <p:nvSpPr>
          <p:cNvPr id="22" name="TextBox 21">
            <a:extLst>
              <a:ext uri="{FF2B5EF4-FFF2-40B4-BE49-F238E27FC236}">
                <a16:creationId xmlns:a16="http://schemas.microsoft.com/office/drawing/2014/main" xmlns="" id="{A7653A3D-5524-4094-9CF1-9F501D5E2441}"/>
              </a:ext>
            </a:extLst>
          </p:cNvPr>
          <p:cNvSpPr txBox="1"/>
          <p:nvPr/>
        </p:nvSpPr>
        <p:spPr>
          <a:xfrm>
            <a:off x="21126580" y="14342761"/>
            <a:ext cx="19306526"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t>Muscle energy technique (MET) is a manual therapy intervention that uses the muscle’s own energy in the form of gentle isometric </a:t>
            </a:r>
            <a:r>
              <a:rPr lang="en-US" sz="2800"/>
              <a:t>contractions to relax and lengthen muscles and normalize joint motion. The participants placed in the MET group were treated with MET techniques </a:t>
            </a:r>
            <a:r>
              <a:rPr lang="en-US" sz="2800" dirty="0"/>
              <a:t>for the upper trapezius as well as the internal and external rotators of the glenohumeral joint. The technique positions were held for three sets of ten seconds each with three seconds of rest between each set.</a:t>
            </a:r>
            <a:endParaRPr lang="en-US" dirty="0"/>
          </a:p>
        </p:txBody>
      </p:sp>
      <p:sp>
        <p:nvSpPr>
          <p:cNvPr id="24" name="TextBox 23">
            <a:extLst>
              <a:ext uri="{FF2B5EF4-FFF2-40B4-BE49-F238E27FC236}">
                <a16:creationId xmlns:a16="http://schemas.microsoft.com/office/drawing/2014/main" xmlns="" id="{2C5539ED-E185-4998-A716-EE9ADEB77132}"/>
              </a:ext>
            </a:extLst>
          </p:cNvPr>
          <p:cNvSpPr txBox="1"/>
          <p:nvPr/>
        </p:nvSpPr>
        <p:spPr>
          <a:xfrm>
            <a:off x="21068227" y="13338480"/>
            <a:ext cx="18421002"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6000"/>
              <a:t>Muscle Energy Technique</a:t>
            </a:r>
          </a:p>
        </p:txBody>
      </p:sp>
      <p:pic>
        <p:nvPicPr>
          <p:cNvPr id="30" name="Picture 30" descr="A person posing for the camera&#10;&#10;Description generated with high confidence">
            <a:extLst>
              <a:ext uri="{FF2B5EF4-FFF2-40B4-BE49-F238E27FC236}">
                <a16:creationId xmlns:a16="http://schemas.microsoft.com/office/drawing/2014/main" xmlns="" id="{AE72E200-61C3-432F-9451-7F92F8FCF9FF}"/>
              </a:ext>
            </a:extLst>
          </p:cNvPr>
          <p:cNvPicPr>
            <a:picLocks noChangeAspect="1"/>
          </p:cNvPicPr>
          <p:nvPr/>
        </p:nvPicPr>
        <p:blipFill>
          <a:blip r:embed="rId3"/>
          <a:stretch>
            <a:fillRect/>
          </a:stretch>
        </p:blipFill>
        <p:spPr>
          <a:xfrm>
            <a:off x="12714220" y="8788498"/>
            <a:ext cx="6345297" cy="4244195"/>
          </a:xfrm>
          <a:prstGeom prst="rect">
            <a:avLst/>
          </a:prstGeom>
        </p:spPr>
      </p:pic>
      <p:pic>
        <p:nvPicPr>
          <p:cNvPr id="32" name="Picture 32" descr="A person sitting on a table&#10;&#10;Description generated with high confidence">
            <a:extLst>
              <a:ext uri="{FF2B5EF4-FFF2-40B4-BE49-F238E27FC236}">
                <a16:creationId xmlns:a16="http://schemas.microsoft.com/office/drawing/2014/main" xmlns="" id="{C8A9D211-5A61-4653-8530-52EE4D322970}"/>
              </a:ext>
            </a:extLst>
          </p:cNvPr>
          <p:cNvPicPr>
            <a:picLocks noChangeAspect="1"/>
          </p:cNvPicPr>
          <p:nvPr/>
        </p:nvPicPr>
        <p:blipFill>
          <a:blip r:embed="rId4"/>
          <a:stretch>
            <a:fillRect/>
          </a:stretch>
        </p:blipFill>
        <p:spPr>
          <a:xfrm>
            <a:off x="13056635" y="14712106"/>
            <a:ext cx="5661029" cy="4251384"/>
          </a:xfrm>
          <a:prstGeom prst="rect">
            <a:avLst/>
          </a:prstGeom>
        </p:spPr>
      </p:pic>
      <p:pic>
        <p:nvPicPr>
          <p:cNvPr id="34" name="Picture 34" descr="A person standing in a room&#10;&#10;Description generated with high confidence">
            <a:extLst>
              <a:ext uri="{FF2B5EF4-FFF2-40B4-BE49-F238E27FC236}">
                <a16:creationId xmlns:a16="http://schemas.microsoft.com/office/drawing/2014/main" xmlns="" id="{FD4CF0D3-4788-4885-9B80-E99CCFEC2C12}"/>
              </a:ext>
            </a:extLst>
          </p:cNvPr>
          <p:cNvPicPr>
            <a:picLocks noChangeAspect="1"/>
          </p:cNvPicPr>
          <p:nvPr/>
        </p:nvPicPr>
        <p:blipFill>
          <a:blip r:embed="rId5"/>
          <a:stretch>
            <a:fillRect/>
          </a:stretch>
        </p:blipFill>
        <p:spPr>
          <a:xfrm>
            <a:off x="12835185" y="20685112"/>
            <a:ext cx="6103791" cy="3978063"/>
          </a:xfrm>
          <a:prstGeom prst="rect">
            <a:avLst/>
          </a:prstGeom>
        </p:spPr>
      </p:pic>
    </p:spTree>
    <p:extLst>
      <p:ext uri="{BB962C8B-B14F-4D97-AF65-F5344CB8AC3E}">
        <p14:creationId xmlns:p14="http://schemas.microsoft.com/office/powerpoint/2010/main" val="34833872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791</Words>
  <Application>Microsoft Office PowerPoint</Application>
  <PresentationFormat>Custom</PresentationFormat>
  <Paragraphs>32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Effectiveness of Muscle Energy Technique vs. Dry Cupping on Scapulohumeral Rhythm and Shoulder Stability in Overhead Athletes</vt:lpstr>
    </vt:vector>
  </TitlesOfParts>
  <Company>UW-Eau Claire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Ryley Freiberg</cp:lastModifiedBy>
  <cp:revision>496</cp:revision>
  <dcterms:created xsi:type="dcterms:W3CDTF">2015-01-29T15:27:06Z</dcterms:created>
  <dcterms:modified xsi:type="dcterms:W3CDTF">2019-04-22T20:06:49Z</dcterms:modified>
</cp:coreProperties>
</file>