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42062400" cy="38404800"/>
  <p:notesSz cx="7010400" cy="92964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6405" autoAdjust="0"/>
  </p:normalViewPr>
  <p:slideViewPr>
    <p:cSldViewPr snapToGrid="0">
      <p:cViewPr varScale="1">
        <p:scale>
          <a:sx n="20" d="100"/>
          <a:sy n="20" d="100"/>
        </p:scale>
        <p:origin x="2634" y="7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A4AF401-DB6E-47F7-9084-A5428B9510AB}" type="datetimeFigureOut">
              <a:rPr lang="en-US" smtClean="0"/>
              <a:t>11/21/2018</a:t>
            </a:fld>
            <a:endParaRPr lang="en-US"/>
          </a:p>
        </p:txBody>
      </p:sp>
      <p:sp>
        <p:nvSpPr>
          <p:cNvPr id="4" name="Slide Image Placeholder 3"/>
          <p:cNvSpPr>
            <a:spLocks noGrp="1" noRot="1" noChangeAspect="1"/>
          </p:cNvSpPr>
          <p:nvPr>
            <p:ph type="sldImg" idx="2"/>
          </p:nvPr>
        </p:nvSpPr>
        <p:spPr>
          <a:xfrm>
            <a:off x="1787525" y="1162050"/>
            <a:ext cx="343535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844A0AA-AD09-43E1-9813-B44D3006E78D}" type="slidenum">
              <a:rPr lang="en-US" smtClean="0"/>
              <a:t>‹#›</a:t>
            </a:fld>
            <a:endParaRPr lang="en-US"/>
          </a:p>
        </p:txBody>
      </p:sp>
    </p:spTree>
    <p:extLst>
      <p:ext uri="{BB962C8B-B14F-4D97-AF65-F5344CB8AC3E}">
        <p14:creationId xmlns:p14="http://schemas.microsoft.com/office/powerpoint/2010/main" val="249187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44A0AA-AD09-43E1-9813-B44D3006E78D}" type="slidenum">
              <a:rPr lang="en-US" smtClean="0"/>
              <a:t>1</a:t>
            </a:fld>
            <a:endParaRPr lang="en-US"/>
          </a:p>
        </p:txBody>
      </p:sp>
    </p:spTree>
    <p:extLst>
      <p:ext uri="{BB962C8B-B14F-4D97-AF65-F5344CB8AC3E}">
        <p14:creationId xmlns:p14="http://schemas.microsoft.com/office/powerpoint/2010/main" val="2330991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11/21/2018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3757" y="3656634"/>
            <a:ext cx="34198560" cy="3098085"/>
          </a:xfrm>
        </p:spPr>
        <p:txBody>
          <a:bodyPr>
            <a:normAutofit fontScale="90000"/>
          </a:bodyPr>
          <a:lstStyle/>
          <a:p>
            <a:pPr algn="l"/>
            <a:r>
              <a:rPr lang="en-US" sz="12800" dirty="0"/>
              <a:t>Making the Lucy Hastings Letters Digital: Crowd-Sourcing, Indexing Texts, and Timeline-Building </a:t>
            </a:r>
            <a:br>
              <a:rPr lang="en-US" sz="12800" dirty="0">
                <a:latin typeface="Minion Pro" panose="02040503050306020203" pitchFamily="18" charset="0"/>
              </a:rPr>
            </a:br>
            <a:endParaRPr lang="en-US" sz="12800" dirty="0">
              <a:latin typeface="Minion Pro" panose="02040503050306020203" pitchFamily="18" charset="0"/>
            </a:endParaRPr>
          </a:p>
        </p:txBody>
      </p:sp>
      <p:sp>
        <p:nvSpPr>
          <p:cNvPr id="6" name="Title 1"/>
          <p:cNvSpPr txBox="1">
            <a:spLocks/>
          </p:cNvSpPr>
          <p:nvPr/>
        </p:nvSpPr>
        <p:spPr>
          <a:xfrm>
            <a:off x="2382401" y="4634530"/>
            <a:ext cx="34198560" cy="1835969"/>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Cade Lambrecht, Michael William </a:t>
            </a:r>
            <a:r>
              <a:rPr lang="en-US" sz="4000" dirty="0" err="1">
                <a:solidFill>
                  <a:schemeClr val="bg1">
                    <a:lumMod val="50000"/>
                  </a:schemeClr>
                </a:solidFill>
                <a:latin typeface="Minion Pro" panose="02040503050306020203" pitchFamily="18" charset="0"/>
              </a:rPr>
              <a:t>Carini</a:t>
            </a:r>
            <a:r>
              <a:rPr lang="en-US" sz="4000" dirty="0">
                <a:solidFill>
                  <a:schemeClr val="bg1">
                    <a:lumMod val="50000"/>
                  </a:schemeClr>
                </a:solidFill>
                <a:latin typeface="Minion Pro" panose="02040503050306020203" pitchFamily="18" charset="0"/>
              </a:rPr>
              <a:t>, Connor James La Favor,  Maddie Post,  Logan Seymour, Elizabeth Peterson, Samuel Peterson, Department of History</a:t>
            </a:r>
          </a:p>
          <a:p>
            <a:pPr algn="l"/>
            <a:r>
              <a:rPr lang="en-US" sz="4000" dirty="0">
                <a:solidFill>
                  <a:schemeClr val="bg1">
                    <a:lumMod val="50000"/>
                  </a:schemeClr>
                </a:solidFill>
                <a:latin typeface="Minion Pro" panose="02040503050306020203" pitchFamily="18" charset="0"/>
              </a:rPr>
              <a:t>With assistance from Robin Miller, Greg </a:t>
            </a:r>
            <a:r>
              <a:rPr lang="en-US" sz="4000" dirty="0" err="1">
                <a:solidFill>
                  <a:schemeClr val="bg1">
                    <a:lumMod val="50000"/>
                  </a:schemeClr>
                </a:solidFill>
                <a:latin typeface="Minion Pro" panose="02040503050306020203" pitchFamily="18" charset="0"/>
              </a:rPr>
              <a:t>Kocken</a:t>
            </a:r>
            <a:r>
              <a:rPr lang="en-US" sz="4000" dirty="0">
                <a:solidFill>
                  <a:schemeClr val="bg1">
                    <a:lumMod val="50000"/>
                  </a:schemeClr>
                </a:solidFill>
                <a:latin typeface="Minion Pro" panose="02040503050306020203" pitchFamily="18" charset="0"/>
              </a:rPr>
              <a:t>, James W. Oberly  | McIntyre Library and Department of History</a:t>
            </a:r>
          </a:p>
        </p:txBody>
      </p:sp>
      <p:sp>
        <p:nvSpPr>
          <p:cNvPr id="3" name="TextBox 2"/>
          <p:cNvSpPr txBox="1"/>
          <p:nvPr/>
        </p:nvSpPr>
        <p:spPr>
          <a:xfrm>
            <a:off x="2382401" y="7797310"/>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7" name="TextBox 6"/>
          <p:cNvSpPr txBox="1"/>
          <p:nvPr/>
        </p:nvSpPr>
        <p:spPr>
          <a:xfrm>
            <a:off x="15278670" y="573638"/>
            <a:ext cx="11908939" cy="9264075"/>
          </a:xfrm>
          <a:prstGeom prst="rect">
            <a:avLst/>
          </a:prstGeom>
          <a:noFill/>
        </p:spPr>
        <p:txBody>
          <a:bodyPr wrap="square" rtlCol="0">
            <a:spAutoFit/>
          </a:bodyPr>
          <a:lstStyle/>
          <a:p>
            <a:pPr lvl="0"/>
            <a:endParaRPr lang="en-US" sz="6000" cap="small" dirty="0">
              <a:solidFill>
                <a:srgbClr val="DD9E11"/>
              </a:solidFill>
              <a:latin typeface="Minion Pro" panose="02040503050306020203" pitchFamily="18" charset="0"/>
            </a:endParaRPr>
          </a:p>
          <a:p>
            <a:pPr lvl="0"/>
            <a:endParaRPr lang="en-US" sz="6000" cap="small" dirty="0">
              <a:solidFill>
                <a:srgbClr val="DD9E11"/>
              </a:solidFill>
              <a:latin typeface="Minion Pro" panose="02040503050306020203" pitchFamily="18" charset="0"/>
            </a:endParaRPr>
          </a:p>
          <a:p>
            <a:pPr lvl="0"/>
            <a:endParaRPr lang="en-US" sz="6000" cap="small" dirty="0">
              <a:solidFill>
                <a:srgbClr val="DD9E11"/>
              </a:solidFill>
              <a:latin typeface="Minion Pro" panose="02040503050306020203" pitchFamily="18" charset="0"/>
            </a:endParaRPr>
          </a:p>
          <a:p>
            <a:pPr lvl="0"/>
            <a:endParaRPr lang="en-US" sz="6000" cap="small" dirty="0">
              <a:solidFill>
                <a:srgbClr val="DD9E11"/>
              </a:solidFill>
              <a:latin typeface="Minion Pro" panose="02040503050306020203" pitchFamily="18" charset="0"/>
            </a:endParaRPr>
          </a:p>
          <a:p>
            <a:pPr lvl="0"/>
            <a:endParaRPr lang="en-US" sz="6000" cap="small" dirty="0">
              <a:solidFill>
                <a:srgbClr val="DD9E11"/>
              </a:solidFill>
              <a:latin typeface="Minion Pro" panose="02040503050306020203" pitchFamily="18" charset="0"/>
            </a:endParaRPr>
          </a:p>
          <a:p>
            <a:pPr lvl="0"/>
            <a:endParaRPr lang="en-US" sz="6000" cap="small" dirty="0">
              <a:solidFill>
                <a:srgbClr val="DD9E11"/>
              </a:solidFill>
              <a:latin typeface="Minion Pro" panose="02040503050306020203" pitchFamily="18" charset="0"/>
            </a:endParaRPr>
          </a:p>
          <a:p>
            <a:pPr lvl="0"/>
            <a:endParaRPr lang="en-US" sz="6000" cap="small" dirty="0">
              <a:solidFill>
                <a:srgbClr val="DD9E11"/>
              </a:solidFill>
              <a:latin typeface="Minion Pro" panose="02040503050306020203" pitchFamily="18" charset="0"/>
            </a:endParaRPr>
          </a:p>
          <a:p>
            <a:pPr lvl="0"/>
            <a:endParaRPr lang="en-US" sz="6000" cap="small" dirty="0">
              <a:solidFill>
                <a:srgbClr val="DD9E11"/>
              </a:solidFill>
              <a:latin typeface="Minion Pro" panose="02040503050306020203" pitchFamily="18" charset="0"/>
            </a:endParaRPr>
          </a:p>
          <a:p>
            <a:pPr lvl="0"/>
            <a:r>
              <a:rPr lang="en-US" sz="6000" cap="small" dirty="0">
                <a:solidFill>
                  <a:srgbClr val="DD9E11"/>
                </a:solidFill>
                <a:latin typeface="Minion Pro" panose="02040503050306020203" pitchFamily="18" charset="0"/>
              </a:rPr>
              <a:t>Project Overview</a:t>
            </a:r>
          </a:p>
          <a:p>
            <a:endParaRPr lang="en-US" sz="2800" dirty="0"/>
          </a:p>
          <a:p>
            <a:endParaRPr lang="en-US" sz="2800" dirty="0"/>
          </a:p>
        </p:txBody>
      </p:sp>
      <p:sp>
        <p:nvSpPr>
          <p:cNvPr id="12" name="TextBox 11"/>
          <p:cNvSpPr txBox="1"/>
          <p:nvPr/>
        </p:nvSpPr>
        <p:spPr>
          <a:xfrm>
            <a:off x="27905201" y="7901766"/>
            <a:ext cx="1027911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Finding and Significance</a:t>
            </a:r>
            <a:endParaRPr lang="en-US" sz="6000" dirty="0"/>
          </a:p>
        </p:txBody>
      </p:sp>
      <p:sp>
        <p:nvSpPr>
          <p:cNvPr id="13" name="TextBox 12"/>
          <p:cNvSpPr txBox="1"/>
          <p:nvPr/>
        </p:nvSpPr>
        <p:spPr>
          <a:xfrm>
            <a:off x="28372445" y="30532810"/>
            <a:ext cx="12265572"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Acknowledgements </a:t>
            </a:r>
            <a:endParaRPr lang="en-US" sz="6000" dirty="0"/>
          </a:p>
        </p:txBody>
      </p:sp>
      <p:sp>
        <p:nvSpPr>
          <p:cNvPr id="4" name="TextBox 3"/>
          <p:cNvSpPr txBox="1"/>
          <p:nvPr/>
        </p:nvSpPr>
        <p:spPr>
          <a:xfrm>
            <a:off x="1816993" y="8755420"/>
            <a:ext cx="11021590" cy="14005629"/>
          </a:xfrm>
          <a:prstGeom prst="rect">
            <a:avLst/>
          </a:prstGeom>
          <a:noFill/>
        </p:spPr>
        <p:txBody>
          <a:bodyPr wrap="square" rtlCol="0">
            <a:spAutoFit/>
          </a:bodyPr>
          <a:lstStyle/>
          <a:p>
            <a:r>
              <a:rPr lang="en-US" sz="4000" dirty="0"/>
              <a:t>Lucy Hastings came to Wisconsin from Massachusetts in the mid 1850s. She and her husband, David </a:t>
            </a:r>
            <a:r>
              <a:rPr lang="en-US" sz="4000" dirty="0" err="1"/>
              <a:t>Smead</a:t>
            </a:r>
            <a:r>
              <a:rPr lang="en-US" sz="4000" dirty="0"/>
              <a:t> Hastings, worked the land in Eau Claire County. Her letters give us valuable insight into the circumstances of Eau Claire area settlers. When the Hastings settled in Eau Claire, the village had barely 100 inhabitants, yet by 1856 the village was marked as the seat of the newly-founded Eau Claire county. As population increased, large numbers of Yankees such as the Hastings family, as well as German and Norwegian immigrants settled the area, and contributed to the growing lumber industry so much that Eau Claire became known as the “Sawdust City”.</a:t>
            </a:r>
          </a:p>
          <a:p>
            <a:endParaRPr lang="en-US" sz="4000" dirty="0"/>
          </a:p>
          <a:p>
            <a:endParaRPr lang="en-US" dirty="0"/>
          </a:p>
          <a:p>
            <a:endParaRPr lang="en-US" dirty="0"/>
          </a:p>
          <a:p>
            <a:endParaRPr lang="en-US" dirty="0"/>
          </a:p>
          <a:p>
            <a:endParaRPr lang="en-US" dirty="0"/>
          </a:p>
        </p:txBody>
      </p:sp>
      <p:pic>
        <p:nvPicPr>
          <p:cNvPr id="5" name="Picture 4"/>
          <p:cNvPicPr>
            <a:picLocks noChangeAspect="1"/>
          </p:cNvPicPr>
          <p:nvPr/>
        </p:nvPicPr>
        <p:blipFill>
          <a:blip r:embed="rId3"/>
          <a:stretch>
            <a:fillRect/>
          </a:stretch>
        </p:blipFill>
        <p:spPr>
          <a:xfrm>
            <a:off x="7294022" y="29721036"/>
            <a:ext cx="6823607" cy="3957692"/>
          </a:xfrm>
          <a:prstGeom prst="rect">
            <a:avLst/>
          </a:prstGeom>
        </p:spPr>
      </p:pic>
      <p:sp>
        <p:nvSpPr>
          <p:cNvPr id="8" name="TextBox 7"/>
          <p:cNvSpPr txBox="1"/>
          <p:nvPr/>
        </p:nvSpPr>
        <p:spPr>
          <a:xfrm>
            <a:off x="9173900" y="34238503"/>
            <a:ext cx="4943729" cy="1015663"/>
          </a:xfrm>
          <a:prstGeom prst="rect">
            <a:avLst/>
          </a:prstGeom>
          <a:noFill/>
        </p:spPr>
        <p:txBody>
          <a:bodyPr wrap="square" rtlCol="0">
            <a:spAutoFit/>
          </a:bodyPr>
          <a:lstStyle/>
          <a:p>
            <a:r>
              <a:rPr lang="en-US" sz="3000" dirty="0"/>
              <a:t>https://www.ecpubliclibrary.info/chippewa-valley-history</a:t>
            </a:r>
          </a:p>
        </p:txBody>
      </p:sp>
      <p:pic>
        <p:nvPicPr>
          <p:cNvPr id="9" name="Picture 8"/>
          <p:cNvPicPr>
            <a:picLocks noChangeAspect="1"/>
          </p:cNvPicPr>
          <p:nvPr/>
        </p:nvPicPr>
        <p:blipFill>
          <a:blip r:embed="rId4"/>
          <a:stretch>
            <a:fillRect/>
          </a:stretch>
        </p:blipFill>
        <p:spPr>
          <a:xfrm>
            <a:off x="18212179" y="31765424"/>
            <a:ext cx="6041919" cy="4280958"/>
          </a:xfrm>
          <a:prstGeom prst="rect">
            <a:avLst/>
          </a:prstGeom>
        </p:spPr>
      </p:pic>
      <p:pic>
        <p:nvPicPr>
          <p:cNvPr id="10" name="Picture 9"/>
          <p:cNvPicPr>
            <a:picLocks noChangeAspect="1"/>
          </p:cNvPicPr>
          <p:nvPr/>
        </p:nvPicPr>
        <p:blipFill>
          <a:blip r:embed="rId5"/>
          <a:stretch>
            <a:fillRect/>
          </a:stretch>
        </p:blipFill>
        <p:spPr>
          <a:xfrm>
            <a:off x="958553" y="17852030"/>
            <a:ext cx="6291225" cy="4865214"/>
          </a:xfrm>
          <a:prstGeom prst="rect">
            <a:avLst/>
          </a:prstGeom>
        </p:spPr>
      </p:pic>
      <p:sp>
        <p:nvSpPr>
          <p:cNvPr id="11" name="TextBox 10"/>
          <p:cNvSpPr txBox="1"/>
          <p:nvPr/>
        </p:nvSpPr>
        <p:spPr>
          <a:xfrm>
            <a:off x="1282427" y="23115167"/>
            <a:ext cx="5715000" cy="1015663"/>
          </a:xfrm>
          <a:prstGeom prst="rect">
            <a:avLst/>
          </a:prstGeom>
          <a:noFill/>
        </p:spPr>
        <p:txBody>
          <a:bodyPr wrap="square" rtlCol="0">
            <a:spAutoFit/>
          </a:bodyPr>
          <a:lstStyle/>
          <a:p>
            <a:r>
              <a:rPr lang="en-US" sz="3000" dirty="0"/>
              <a:t>https://www.wisconsinhistory.org/Records/Image/IM12330</a:t>
            </a:r>
          </a:p>
        </p:txBody>
      </p:sp>
      <p:sp>
        <p:nvSpPr>
          <p:cNvPr id="16" name="TextBox 15"/>
          <p:cNvSpPr txBox="1"/>
          <p:nvPr/>
        </p:nvSpPr>
        <p:spPr>
          <a:xfrm>
            <a:off x="15898273" y="8927193"/>
            <a:ext cx="10391685" cy="16096714"/>
          </a:xfrm>
          <a:prstGeom prst="rect">
            <a:avLst/>
          </a:prstGeom>
          <a:noFill/>
        </p:spPr>
        <p:txBody>
          <a:bodyPr wrap="square" rtlCol="0">
            <a:spAutoFit/>
          </a:bodyPr>
          <a:lstStyle/>
          <a:p>
            <a:r>
              <a:rPr lang="en-US" sz="4000" dirty="0"/>
              <a:t>The terms “digitize” and “digital” are ubiquitous in today’s tech world. History and the humanities are part of that world. The term “digitize” in the humanities means simply to reproduce in electronic form a document or set of documents. One of the most valuable manuscript collections in the Area Research Center is the Lucy Hastings Collection of letters. Lucy Hastings migrated to Eau Claire in the 1850s and wrote letters to her family in Massachusetts. The letters have been transcribed and scanned for easier access, but no other computer enhancement has been added. The term “digital,” when used in history scholarship, means to make use of computers and software to allow for a deeper understanding of a digitized text. This faculty-student research collaboration uses computers and software to allow scholars a deeper understanding of the Lucy Hastings Letters. Students in History 288 have constructed an index to the 23 transcribed and digitized letters for subjects discussed and for proper names mentioned. They have also built a digital timeline to identify change over time in the correspondents listed in the letters and some of the most important topics discussed.</a:t>
            </a:r>
          </a:p>
        </p:txBody>
      </p:sp>
      <p:pic>
        <p:nvPicPr>
          <p:cNvPr id="17" name="Picture 16"/>
          <p:cNvPicPr>
            <a:picLocks noChangeAspect="1"/>
          </p:cNvPicPr>
          <p:nvPr/>
        </p:nvPicPr>
        <p:blipFill>
          <a:blip r:embed="rId6"/>
          <a:stretch>
            <a:fillRect/>
          </a:stretch>
        </p:blipFill>
        <p:spPr>
          <a:xfrm>
            <a:off x="7777506" y="18018432"/>
            <a:ext cx="6097727" cy="9725177"/>
          </a:xfrm>
          <a:prstGeom prst="rect">
            <a:avLst/>
          </a:prstGeom>
        </p:spPr>
      </p:pic>
      <p:sp>
        <p:nvSpPr>
          <p:cNvPr id="18" name="TextBox 17"/>
          <p:cNvSpPr txBox="1"/>
          <p:nvPr/>
        </p:nvSpPr>
        <p:spPr>
          <a:xfrm>
            <a:off x="1124867" y="24308415"/>
            <a:ext cx="6043885" cy="9864239"/>
          </a:xfrm>
          <a:prstGeom prst="rect">
            <a:avLst/>
          </a:prstGeom>
          <a:noFill/>
        </p:spPr>
        <p:txBody>
          <a:bodyPr wrap="square" rtlCol="0">
            <a:spAutoFit/>
          </a:bodyPr>
          <a:lstStyle/>
          <a:p>
            <a:endParaRPr lang="en-US" sz="3500" dirty="0"/>
          </a:p>
          <a:p>
            <a:r>
              <a:rPr lang="en-US" sz="4000" dirty="0">
                <a:solidFill>
                  <a:srgbClr val="212121"/>
                </a:solidFill>
              </a:rPr>
              <a:t>The Lucy Hastings manuscript collection is a series of 62 letters from Lucy A. Hastings and her husband David </a:t>
            </a:r>
            <a:r>
              <a:rPr lang="en-US" sz="4000" dirty="0" err="1">
                <a:solidFill>
                  <a:srgbClr val="212121"/>
                </a:solidFill>
              </a:rPr>
              <a:t>Smead</a:t>
            </a:r>
            <a:r>
              <a:rPr lang="en-US" sz="4000" dirty="0">
                <a:solidFill>
                  <a:srgbClr val="212121"/>
                </a:solidFill>
              </a:rPr>
              <a:t> Hastings to family members in Massachusetts and Michigan. Volunteers in  1985 transcribed 23 letters as part of “Women’s History Week “ The Wisconsin Historical Society scanned the transcripts and posted them to the UW Digital Collections site.  </a:t>
            </a:r>
            <a:endParaRPr lang="en-US" sz="4000" dirty="0"/>
          </a:p>
        </p:txBody>
      </p:sp>
      <p:cxnSp>
        <p:nvCxnSpPr>
          <p:cNvPr id="22" name="Straight Connector 21"/>
          <p:cNvCxnSpPr/>
          <p:nvPr/>
        </p:nvCxnSpPr>
        <p:spPr>
          <a:xfrm>
            <a:off x="1161467" y="24308415"/>
            <a:ext cx="6088311" cy="0"/>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a:blip r:embed="rId7"/>
          <a:stretch>
            <a:fillRect/>
          </a:stretch>
        </p:blipFill>
        <p:spPr>
          <a:xfrm>
            <a:off x="16506310" y="25927273"/>
            <a:ext cx="8697397" cy="5561316"/>
          </a:xfrm>
          <a:prstGeom prst="rect">
            <a:avLst/>
          </a:prstGeom>
        </p:spPr>
      </p:pic>
      <p:sp>
        <p:nvSpPr>
          <p:cNvPr id="24" name="TextBox 23"/>
          <p:cNvSpPr txBox="1"/>
          <p:nvPr/>
        </p:nvSpPr>
        <p:spPr>
          <a:xfrm>
            <a:off x="17262617" y="24957021"/>
            <a:ext cx="9132240" cy="861774"/>
          </a:xfrm>
          <a:prstGeom prst="rect">
            <a:avLst/>
          </a:prstGeom>
          <a:noFill/>
        </p:spPr>
        <p:txBody>
          <a:bodyPr wrap="square" rtlCol="0">
            <a:spAutoFit/>
          </a:bodyPr>
          <a:lstStyle/>
          <a:p>
            <a:r>
              <a:rPr lang="en-US" sz="5000" dirty="0"/>
              <a:t>Sample index entries</a:t>
            </a:r>
          </a:p>
        </p:txBody>
      </p:sp>
      <p:sp>
        <p:nvSpPr>
          <p:cNvPr id="27" name="TextBox 26"/>
          <p:cNvSpPr txBox="1"/>
          <p:nvPr/>
        </p:nvSpPr>
        <p:spPr>
          <a:xfrm>
            <a:off x="28201732" y="31784320"/>
            <a:ext cx="11704652" cy="4247317"/>
          </a:xfrm>
          <a:prstGeom prst="rect">
            <a:avLst/>
          </a:prstGeom>
          <a:noFill/>
        </p:spPr>
        <p:txBody>
          <a:bodyPr wrap="square" rtlCol="0">
            <a:spAutoFit/>
          </a:bodyPr>
          <a:lstStyle/>
          <a:p>
            <a:r>
              <a:rPr lang="en-US" sz="4500" dirty="0"/>
              <a:t>We thank the Wisconsin Historical Society for making the Lucy Hastings Collection available online. We also thank our classmates in History 288 for their contribution to the index. History 288 students have expanded the digitized collection by transcribing 15 additional letters</a:t>
            </a:r>
          </a:p>
        </p:txBody>
      </p:sp>
      <p:sp>
        <p:nvSpPr>
          <p:cNvPr id="28" name="TextBox 27"/>
          <p:cNvSpPr txBox="1"/>
          <p:nvPr/>
        </p:nvSpPr>
        <p:spPr>
          <a:xfrm>
            <a:off x="7513202" y="28299487"/>
            <a:ext cx="6263659" cy="861774"/>
          </a:xfrm>
          <a:prstGeom prst="rect">
            <a:avLst/>
          </a:prstGeom>
          <a:noFill/>
        </p:spPr>
        <p:txBody>
          <a:bodyPr wrap="square" rtlCol="0">
            <a:spAutoFit/>
          </a:bodyPr>
          <a:lstStyle/>
          <a:p>
            <a:r>
              <a:rPr lang="en-US" sz="2500" dirty="0"/>
              <a:t>http://digicoll.library.wisc.edu/cgi-bin/WI/WI-idx?type=header&amp;id=WI.Hastings1k&amp;isize=M</a:t>
            </a:r>
          </a:p>
        </p:txBody>
      </p:sp>
      <p:pic>
        <p:nvPicPr>
          <p:cNvPr id="29" name="Picture 28"/>
          <p:cNvPicPr>
            <a:picLocks noChangeAspect="1"/>
          </p:cNvPicPr>
          <p:nvPr/>
        </p:nvPicPr>
        <p:blipFill>
          <a:blip r:embed="rId8"/>
          <a:stretch>
            <a:fillRect/>
          </a:stretch>
        </p:blipFill>
        <p:spPr>
          <a:xfrm>
            <a:off x="1282427" y="33989185"/>
            <a:ext cx="2653089" cy="2653089"/>
          </a:xfrm>
          <a:prstGeom prst="rect">
            <a:avLst/>
          </a:prstGeom>
        </p:spPr>
      </p:pic>
      <p:pic>
        <p:nvPicPr>
          <p:cNvPr id="30" name="Picture 29"/>
          <p:cNvPicPr>
            <a:picLocks noChangeAspect="1"/>
          </p:cNvPicPr>
          <p:nvPr/>
        </p:nvPicPr>
        <p:blipFill>
          <a:blip r:embed="rId9"/>
          <a:stretch>
            <a:fillRect/>
          </a:stretch>
        </p:blipFill>
        <p:spPr>
          <a:xfrm>
            <a:off x="27912160" y="24767940"/>
            <a:ext cx="7498281" cy="4309608"/>
          </a:xfrm>
          <a:prstGeom prst="rect">
            <a:avLst/>
          </a:prstGeom>
        </p:spPr>
      </p:pic>
      <p:sp>
        <p:nvSpPr>
          <p:cNvPr id="31" name="TextBox 30"/>
          <p:cNvSpPr txBox="1"/>
          <p:nvPr/>
        </p:nvSpPr>
        <p:spPr>
          <a:xfrm>
            <a:off x="28171834" y="16854863"/>
            <a:ext cx="12141108" cy="4401205"/>
          </a:xfrm>
          <a:prstGeom prst="rect">
            <a:avLst/>
          </a:prstGeom>
          <a:noFill/>
        </p:spPr>
        <p:txBody>
          <a:bodyPr wrap="square" rtlCol="0">
            <a:spAutoFit/>
          </a:bodyPr>
          <a:lstStyle/>
          <a:p>
            <a:r>
              <a:rPr lang="en-US" sz="4000" dirty="0"/>
              <a:t>Lucy Hasting enjoyed sending, reading and writing letters to and from her family and friends back home. She sometimes mentioned national events like slavery, secession and the Civil War, or the Dakota War in nearby Minnesota. However, health and sickness, and the weather were the primary concerns expressed by the Hastings. </a:t>
            </a:r>
          </a:p>
        </p:txBody>
      </p:sp>
      <p:pic>
        <p:nvPicPr>
          <p:cNvPr id="32" name="Picture 31"/>
          <p:cNvPicPr>
            <a:picLocks noChangeAspect="1"/>
          </p:cNvPicPr>
          <p:nvPr/>
        </p:nvPicPr>
        <p:blipFill>
          <a:blip r:embed="rId10"/>
          <a:stretch>
            <a:fillRect/>
          </a:stretch>
        </p:blipFill>
        <p:spPr>
          <a:xfrm>
            <a:off x="28055432" y="9126296"/>
            <a:ext cx="12028446" cy="7227071"/>
          </a:xfrm>
          <a:prstGeom prst="rect">
            <a:avLst/>
          </a:prstGeom>
        </p:spPr>
      </p:pic>
      <p:sp>
        <p:nvSpPr>
          <p:cNvPr id="33" name="TextBox 32"/>
          <p:cNvSpPr txBox="1"/>
          <p:nvPr/>
        </p:nvSpPr>
        <p:spPr>
          <a:xfrm>
            <a:off x="28852429" y="16009666"/>
            <a:ext cx="11013845" cy="707886"/>
          </a:xfrm>
          <a:prstGeom prst="rect">
            <a:avLst/>
          </a:prstGeom>
          <a:noFill/>
        </p:spPr>
        <p:txBody>
          <a:bodyPr wrap="square" rtlCol="0">
            <a:spAutoFit/>
          </a:bodyPr>
          <a:lstStyle/>
          <a:p>
            <a:r>
              <a:rPr lang="en-US" sz="4000" dirty="0"/>
              <a:t>Source: Lucy Hastings Digital Index, History 288</a:t>
            </a:r>
          </a:p>
        </p:txBody>
      </p:sp>
      <p:cxnSp>
        <p:nvCxnSpPr>
          <p:cNvPr id="35" name="Straight Connector 34"/>
          <p:cNvCxnSpPr/>
          <p:nvPr/>
        </p:nvCxnSpPr>
        <p:spPr>
          <a:xfrm>
            <a:off x="28201732" y="16652402"/>
            <a:ext cx="11580188" cy="0"/>
          </a:xfrm>
          <a:prstGeom prst="line">
            <a:avLst/>
          </a:prstGeom>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p:nvPicPr>
        <p:blipFill>
          <a:blip r:embed="rId11"/>
          <a:stretch>
            <a:fillRect/>
          </a:stretch>
        </p:blipFill>
        <p:spPr>
          <a:xfrm>
            <a:off x="33588149" y="20707172"/>
            <a:ext cx="7201186" cy="4143291"/>
          </a:xfrm>
          <a:prstGeom prst="rect">
            <a:avLst/>
          </a:prstGeom>
        </p:spPr>
      </p:pic>
      <p:sp>
        <p:nvSpPr>
          <p:cNvPr id="37" name="TextBox 36"/>
          <p:cNvSpPr txBox="1"/>
          <p:nvPr/>
        </p:nvSpPr>
        <p:spPr>
          <a:xfrm>
            <a:off x="28372445" y="21256068"/>
            <a:ext cx="5015094" cy="3170099"/>
          </a:xfrm>
          <a:prstGeom prst="rect">
            <a:avLst/>
          </a:prstGeom>
          <a:noFill/>
        </p:spPr>
        <p:txBody>
          <a:bodyPr wrap="square" rtlCol="0">
            <a:spAutoFit/>
          </a:bodyPr>
          <a:lstStyle/>
          <a:p>
            <a:r>
              <a:rPr lang="en-US" sz="4000" dirty="0"/>
              <a:t>David </a:t>
            </a:r>
            <a:r>
              <a:rPr lang="en-US" sz="4000" dirty="0" err="1"/>
              <a:t>Smead</a:t>
            </a:r>
            <a:r>
              <a:rPr lang="en-US" sz="4000" dirty="0"/>
              <a:t> Hastings discussing his “lameness” that he believed he contracted by getting his feet wet </a:t>
            </a:r>
          </a:p>
        </p:txBody>
      </p:sp>
      <p:sp>
        <p:nvSpPr>
          <p:cNvPr id="38" name="TextBox 37"/>
          <p:cNvSpPr txBox="1"/>
          <p:nvPr/>
        </p:nvSpPr>
        <p:spPr>
          <a:xfrm>
            <a:off x="35882317" y="27161376"/>
            <a:ext cx="3520468" cy="2554545"/>
          </a:xfrm>
          <a:prstGeom prst="rect">
            <a:avLst/>
          </a:prstGeom>
          <a:noFill/>
        </p:spPr>
        <p:txBody>
          <a:bodyPr wrap="square" rtlCol="0">
            <a:spAutoFit/>
          </a:bodyPr>
          <a:lstStyle/>
          <a:p>
            <a:r>
              <a:rPr lang="en-US" sz="4000" dirty="0"/>
              <a:t>Lucy Hastings discussing a harsh winter in Eau Claire</a:t>
            </a:r>
          </a:p>
        </p:txBody>
      </p:sp>
      <p:sp>
        <p:nvSpPr>
          <p:cNvPr id="39" name="TextBox 38"/>
          <p:cNvSpPr txBox="1"/>
          <p:nvPr/>
        </p:nvSpPr>
        <p:spPr>
          <a:xfrm>
            <a:off x="28205114" y="29318179"/>
            <a:ext cx="6129404" cy="861774"/>
          </a:xfrm>
          <a:prstGeom prst="rect">
            <a:avLst/>
          </a:prstGeom>
          <a:noFill/>
        </p:spPr>
        <p:txBody>
          <a:bodyPr wrap="square" rtlCol="0">
            <a:spAutoFit/>
          </a:bodyPr>
          <a:lstStyle/>
          <a:p>
            <a:r>
              <a:rPr lang="en-US" sz="2500" dirty="0"/>
              <a:t>http://digicoll.library.wisc.edu/cgi-bin/WI/WI-idx?type=header&amp;id=WI.Hastings1k&amp;isize=M</a:t>
            </a:r>
          </a:p>
        </p:txBody>
      </p:sp>
      <p:sp>
        <p:nvSpPr>
          <p:cNvPr id="40" name="TextBox 39"/>
          <p:cNvSpPr txBox="1"/>
          <p:nvPr/>
        </p:nvSpPr>
        <p:spPr>
          <a:xfrm>
            <a:off x="35596824" y="25154624"/>
            <a:ext cx="5616646" cy="1631216"/>
          </a:xfrm>
          <a:prstGeom prst="rect">
            <a:avLst/>
          </a:prstGeom>
          <a:noFill/>
        </p:spPr>
        <p:txBody>
          <a:bodyPr wrap="square" rtlCol="0">
            <a:spAutoFit/>
          </a:bodyPr>
          <a:lstStyle/>
          <a:p>
            <a:r>
              <a:rPr lang="en-US" sz="2500" dirty="0"/>
              <a:t>http://digicoll.library.wisc.edu/cgi-bin/WI/WI-idx?type=header&amp;id=WI.Hastings1k&amp;isize=M</a:t>
            </a:r>
          </a:p>
        </p:txBody>
      </p:sp>
      <p:cxnSp>
        <p:nvCxnSpPr>
          <p:cNvPr id="19" name="Straight Connector 18">
            <a:extLst>
              <a:ext uri="{FF2B5EF4-FFF2-40B4-BE49-F238E27FC236}">
                <a16:creationId xmlns:a16="http://schemas.microsoft.com/office/drawing/2014/main" id="{7EA8B4DB-15ED-457C-807D-FCC63B97DAA3}"/>
              </a:ext>
            </a:extLst>
          </p:cNvPr>
          <p:cNvCxnSpPr/>
          <p:nvPr/>
        </p:nvCxnSpPr>
        <p:spPr>
          <a:xfrm>
            <a:off x="15030450" y="25023907"/>
            <a:ext cx="12001500" cy="0"/>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4EFCF926-C1C8-49DC-9349-A383948C5A5F}"/>
              </a:ext>
            </a:extLst>
          </p:cNvPr>
          <p:cNvPicPr>
            <a:picLocks noChangeAspect="1"/>
          </p:cNvPicPr>
          <p:nvPr/>
        </p:nvPicPr>
        <p:blipFill>
          <a:blip r:embed="rId12"/>
          <a:stretch>
            <a:fillRect/>
          </a:stretch>
        </p:blipFill>
        <p:spPr>
          <a:xfrm>
            <a:off x="4178979" y="34490109"/>
            <a:ext cx="4431809" cy="1956384"/>
          </a:xfrm>
          <a:prstGeom prst="rect">
            <a:avLst/>
          </a:prstGeom>
        </p:spPr>
      </p:pic>
      <p:cxnSp>
        <p:nvCxnSpPr>
          <p:cNvPr id="25" name="Straight Connector 24">
            <a:extLst>
              <a:ext uri="{FF2B5EF4-FFF2-40B4-BE49-F238E27FC236}">
                <a16:creationId xmlns:a16="http://schemas.microsoft.com/office/drawing/2014/main" id="{975DC214-C659-4059-A14E-2D9C63CCBD9D}"/>
              </a:ext>
            </a:extLst>
          </p:cNvPr>
          <p:cNvCxnSpPr/>
          <p:nvPr/>
        </p:nvCxnSpPr>
        <p:spPr>
          <a:xfrm>
            <a:off x="27912160" y="21256068"/>
            <a:ext cx="513259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32DFDC4-80F7-48F1-BDD5-EF48EFBC141B}"/>
              </a:ext>
            </a:extLst>
          </p:cNvPr>
          <p:cNvCxnSpPr/>
          <p:nvPr/>
        </p:nvCxnSpPr>
        <p:spPr>
          <a:xfrm>
            <a:off x="28055432" y="24426167"/>
            <a:ext cx="498932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95C0C66-B80B-487E-A61F-91DC21951EB7}"/>
              </a:ext>
            </a:extLst>
          </p:cNvPr>
          <p:cNvCxnSpPr/>
          <p:nvPr/>
        </p:nvCxnSpPr>
        <p:spPr>
          <a:xfrm>
            <a:off x="35882317" y="26922744"/>
            <a:ext cx="420156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57A403BD-26C9-4C7D-A92C-BBA05F1EBB9B}"/>
              </a:ext>
            </a:extLst>
          </p:cNvPr>
          <p:cNvCxnSpPr/>
          <p:nvPr/>
        </p:nvCxnSpPr>
        <p:spPr>
          <a:xfrm>
            <a:off x="35882317" y="29994619"/>
            <a:ext cx="39839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1C6E3A57-4198-454F-8A43-C0D122161559}"/>
              </a:ext>
            </a:extLst>
          </p:cNvPr>
          <p:cNvCxnSpPr/>
          <p:nvPr/>
        </p:nvCxnSpPr>
        <p:spPr>
          <a:xfrm>
            <a:off x="18622593" y="31067524"/>
            <a:ext cx="5221089"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6FECD980-9393-4737-8024-3720AD92D0D1}"/>
              </a:ext>
            </a:extLst>
          </p:cNvPr>
          <p:cNvSpPr/>
          <p:nvPr/>
        </p:nvSpPr>
        <p:spPr>
          <a:xfrm flipV="1">
            <a:off x="14008194" y="36046383"/>
            <a:ext cx="9938836" cy="400110"/>
          </a:xfrm>
          <a:prstGeom prst="rect">
            <a:avLst/>
          </a:prstGeom>
        </p:spPr>
        <p:txBody>
          <a:bodyPr wrap="square">
            <a:spAutoFit/>
          </a:bodyPr>
          <a:lstStyle/>
          <a:p>
            <a:r>
              <a:rPr lang="en-US" sz="2000" dirty="0"/>
              <a:t>https://www.ecpubliclibrary.info/chippewa-valley-history</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714</TotalTime>
  <Words>718</Words>
  <Application>Microsoft Office PowerPoint</Application>
  <PresentationFormat>Custom</PresentationFormat>
  <Paragraphs>35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Making the Lucy Hastings Letters Digital: Crowd-Sourcing, Indexing Texts, and Timeline-Building  </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Sargent, Kieran Gregory</cp:lastModifiedBy>
  <cp:revision>95</cp:revision>
  <cp:lastPrinted>2018-04-24T15:05:22Z</cp:lastPrinted>
  <dcterms:created xsi:type="dcterms:W3CDTF">2015-01-29T15:27:06Z</dcterms:created>
  <dcterms:modified xsi:type="dcterms:W3CDTF">2018-11-21T20:04:24Z</dcterms:modified>
</cp:coreProperties>
</file>