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Lst>
  <p:sldSz cx="42062400" cy="38404800"/>
  <p:notesSz cx="6858000" cy="9144000"/>
  <p:defaultTextStyle>
    <a:defPPr>
      <a:defRPr lang="en-US"/>
    </a:defPPr>
    <a:lvl1pPr marL="0" algn="l" defTabSz="3862426" rtl="0" eaLnBrk="1" latinLnBrk="0" hangingPunct="1">
      <a:defRPr sz="7603" kern="1200">
        <a:solidFill>
          <a:schemeClr val="tx1"/>
        </a:solidFill>
        <a:latin typeface="+mn-lt"/>
        <a:ea typeface="+mn-ea"/>
        <a:cs typeface="+mn-cs"/>
      </a:defRPr>
    </a:lvl1pPr>
    <a:lvl2pPr marL="1931213" algn="l" defTabSz="3862426" rtl="0" eaLnBrk="1" latinLnBrk="0" hangingPunct="1">
      <a:defRPr sz="7603" kern="1200">
        <a:solidFill>
          <a:schemeClr val="tx1"/>
        </a:solidFill>
        <a:latin typeface="+mn-lt"/>
        <a:ea typeface="+mn-ea"/>
        <a:cs typeface="+mn-cs"/>
      </a:defRPr>
    </a:lvl2pPr>
    <a:lvl3pPr marL="3862426" algn="l" defTabSz="3862426" rtl="0" eaLnBrk="1" latinLnBrk="0" hangingPunct="1">
      <a:defRPr sz="7603" kern="1200">
        <a:solidFill>
          <a:schemeClr val="tx1"/>
        </a:solidFill>
        <a:latin typeface="+mn-lt"/>
        <a:ea typeface="+mn-ea"/>
        <a:cs typeface="+mn-cs"/>
      </a:defRPr>
    </a:lvl3pPr>
    <a:lvl4pPr marL="5793638" algn="l" defTabSz="3862426" rtl="0" eaLnBrk="1" latinLnBrk="0" hangingPunct="1">
      <a:defRPr sz="7603" kern="1200">
        <a:solidFill>
          <a:schemeClr val="tx1"/>
        </a:solidFill>
        <a:latin typeface="+mn-lt"/>
        <a:ea typeface="+mn-ea"/>
        <a:cs typeface="+mn-cs"/>
      </a:defRPr>
    </a:lvl4pPr>
    <a:lvl5pPr marL="7724851" algn="l" defTabSz="3862426" rtl="0" eaLnBrk="1" latinLnBrk="0" hangingPunct="1">
      <a:defRPr sz="7603" kern="1200">
        <a:solidFill>
          <a:schemeClr val="tx1"/>
        </a:solidFill>
        <a:latin typeface="+mn-lt"/>
        <a:ea typeface="+mn-ea"/>
        <a:cs typeface="+mn-cs"/>
      </a:defRPr>
    </a:lvl5pPr>
    <a:lvl6pPr marL="9656064" algn="l" defTabSz="3862426" rtl="0" eaLnBrk="1" latinLnBrk="0" hangingPunct="1">
      <a:defRPr sz="7603" kern="1200">
        <a:solidFill>
          <a:schemeClr val="tx1"/>
        </a:solidFill>
        <a:latin typeface="+mn-lt"/>
        <a:ea typeface="+mn-ea"/>
        <a:cs typeface="+mn-cs"/>
      </a:defRPr>
    </a:lvl6pPr>
    <a:lvl7pPr marL="11587277" algn="l" defTabSz="3862426" rtl="0" eaLnBrk="1" latinLnBrk="0" hangingPunct="1">
      <a:defRPr sz="7603" kern="1200">
        <a:solidFill>
          <a:schemeClr val="tx1"/>
        </a:solidFill>
        <a:latin typeface="+mn-lt"/>
        <a:ea typeface="+mn-ea"/>
        <a:cs typeface="+mn-cs"/>
      </a:defRPr>
    </a:lvl7pPr>
    <a:lvl8pPr marL="13518490" algn="l" defTabSz="3862426" rtl="0" eaLnBrk="1" latinLnBrk="0" hangingPunct="1">
      <a:defRPr sz="7603" kern="1200">
        <a:solidFill>
          <a:schemeClr val="tx1"/>
        </a:solidFill>
        <a:latin typeface="+mn-lt"/>
        <a:ea typeface="+mn-ea"/>
        <a:cs typeface="+mn-cs"/>
      </a:defRPr>
    </a:lvl8pPr>
    <a:lvl9pPr marL="15449702" algn="l" defTabSz="3862426" rtl="0" eaLnBrk="1" latinLnBrk="0" hangingPunct="1">
      <a:defRPr sz="7603"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userDrawn="1">
          <p15:clr>
            <a:srgbClr val="A4A3A4"/>
          </p15:clr>
        </p15:guide>
        <p15:guide id="2" pos="1324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3C663"/>
    <a:srgbClr val="DD9E11"/>
    <a:srgbClr val="EDAC1A"/>
    <a:srgbClr val="3D2463"/>
    <a:srgbClr val="C7B393"/>
    <a:srgbClr val="AE9162"/>
    <a:srgbClr val="5C5240"/>
    <a:srgbClr val="6E62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523" autoAdjust="0"/>
    <p:restoredTop sz="96058" autoAdjust="0"/>
  </p:normalViewPr>
  <p:slideViewPr>
    <p:cSldViewPr snapToGrid="0">
      <p:cViewPr>
        <p:scale>
          <a:sx n="30" d="100"/>
          <a:sy n="30" d="100"/>
        </p:scale>
        <p:origin x="1272" y="-1224"/>
      </p:cViewPr>
      <p:guideLst>
        <p:guide orient="horz" pos="12096"/>
        <p:guide pos="13248"/>
      </p:guideLst>
    </p:cSldViewPr>
  </p:slideViewPr>
  <p:notesTextViewPr>
    <p:cViewPr>
      <p:scale>
        <a:sx n="3" d="2"/>
        <a:sy n="3" d="2"/>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a:t>Click to edit Master title style</a:t>
            </a:r>
            <a:endParaRPr lang="en-US" dirty="0"/>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4/29/18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26611866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4/29/18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0636878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4/29/18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21666186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4/29/18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154093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a:t>Click to edit Master title style</a:t>
            </a:r>
            <a:endParaRPr lang="en-US" dirty="0"/>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F20B532-B5DD-45C5-B78C-DF3FDEAD0301}" type="datetimeFigureOut">
              <a:rPr lang="en-US" smtClean="0"/>
              <a:t>4/29/18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7457585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891790" y="10223500"/>
            <a:ext cx="17876520" cy="2436749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1294090" y="10223500"/>
            <a:ext cx="17876520" cy="2436749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F20B532-B5DD-45C5-B78C-DF3FDEAD0301}" type="datetimeFigureOut">
              <a:rPr lang="en-US" smtClean="0"/>
              <a:t>4/29/18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9148359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F20B532-B5DD-45C5-B78C-DF3FDEAD0301}" type="datetimeFigureOut">
              <a:rPr lang="en-US" smtClean="0"/>
              <a:t>4/29/18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037960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F20B532-B5DD-45C5-B78C-DF3FDEAD0301}" type="datetimeFigureOut">
              <a:rPr lang="en-US" smtClean="0"/>
              <a:t>4/29/18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0453060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20B532-B5DD-45C5-B78C-DF3FDEAD0301}" type="datetimeFigureOut">
              <a:rPr lang="en-US" smtClean="0"/>
              <a:t>4/29/18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27456458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4/29/18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6325886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a:t>Click icon to add picture</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4/29/18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27003704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C764DE79-268F-4C1A-8933-263129D2AF90}" type="datetimeFigureOut">
              <a:rPr lang="en-US" smtClean="0"/>
              <a:t>4/29/18</a:t>
            </a:fld>
            <a:endParaRPr lang="en-US" dirty="0"/>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48F63A3B-78C7-47BE-AE5E-E10140E04643}" type="slidenum">
              <a:rPr lang="en-US" smtClean="0"/>
              <a:t>‹#›</a:t>
            </a:fld>
            <a:endParaRPr lang="en-US" dirty="0"/>
          </a:p>
        </p:txBody>
      </p:sp>
      <p:sp>
        <p:nvSpPr>
          <p:cNvPr id="7" name="Rectangle 6">
            <a:extLst>
              <a:ext uri="{FF2B5EF4-FFF2-40B4-BE49-F238E27FC236}">
                <a16:creationId xmlns:a16="http://schemas.microsoft.com/office/drawing/2014/main" id="{C7987EAF-5CBE-EF40-A439-29C5EF06D850}"/>
              </a:ext>
            </a:extLst>
          </p:cNvPr>
          <p:cNvSpPr/>
          <p:nvPr userDrawn="1"/>
        </p:nvSpPr>
        <p:spPr>
          <a:xfrm>
            <a:off x="0" y="0"/>
            <a:ext cx="42062400" cy="38404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286" dirty="0"/>
          </a:p>
        </p:txBody>
      </p:sp>
      <p:sp>
        <p:nvSpPr>
          <p:cNvPr id="8" name="Rectangle 7">
            <a:extLst>
              <a:ext uri="{FF2B5EF4-FFF2-40B4-BE49-F238E27FC236}">
                <a16:creationId xmlns:a16="http://schemas.microsoft.com/office/drawing/2014/main" id="{FF8198C8-1749-9647-A37E-75EE0AFC35AB}"/>
              </a:ext>
            </a:extLst>
          </p:cNvPr>
          <p:cNvSpPr/>
          <p:nvPr userDrawn="1"/>
        </p:nvSpPr>
        <p:spPr>
          <a:xfrm>
            <a:off x="498765" y="602975"/>
            <a:ext cx="41023309" cy="3707191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286" dirty="0"/>
          </a:p>
        </p:txBody>
      </p:sp>
      <p:sp>
        <p:nvSpPr>
          <p:cNvPr id="9" name="Rectangle 8">
            <a:extLst>
              <a:ext uri="{FF2B5EF4-FFF2-40B4-BE49-F238E27FC236}">
                <a16:creationId xmlns:a16="http://schemas.microsoft.com/office/drawing/2014/main" id="{23312C92-A249-554C-8251-D629134F7E01}"/>
              </a:ext>
            </a:extLst>
          </p:cNvPr>
          <p:cNvSpPr/>
          <p:nvPr userDrawn="1"/>
        </p:nvSpPr>
        <p:spPr>
          <a:xfrm>
            <a:off x="789710" y="974035"/>
            <a:ext cx="40399854" cy="357045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286" dirty="0"/>
          </a:p>
        </p:txBody>
      </p:sp>
      <p:cxnSp>
        <p:nvCxnSpPr>
          <p:cNvPr id="10" name="Straight Connector 9">
            <a:extLst>
              <a:ext uri="{FF2B5EF4-FFF2-40B4-BE49-F238E27FC236}">
                <a16:creationId xmlns:a16="http://schemas.microsoft.com/office/drawing/2014/main" id="{E4DAA1E9-AEE8-6242-8D93-80F9A99BABE5}"/>
              </a:ext>
            </a:extLst>
          </p:cNvPr>
          <p:cNvCxnSpPr/>
          <p:nvPr userDrawn="1"/>
        </p:nvCxnSpPr>
        <p:spPr>
          <a:xfrm>
            <a:off x="10563407" y="7629110"/>
            <a:ext cx="0" cy="28473649"/>
          </a:xfrm>
          <a:prstGeom prst="line">
            <a:avLst/>
          </a:prstGeom>
          <a:ln>
            <a:solidFill>
              <a:schemeClr val="bg1">
                <a:lumMod val="75000"/>
              </a:schemeClr>
            </a:solidFill>
          </a:ln>
        </p:spPr>
        <p:style>
          <a:lnRef idx="1">
            <a:schemeClr val="accent3"/>
          </a:lnRef>
          <a:fillRef idx="0">
            <a:schemeClr val="accent3"/>
          </a:fillRef>
          <a:effectRef idx="0">
            <a:schemeClr val="accent3"/>
          </a:effectRef>
          <a:fontRef idx="minor">
            <a:schemeClr val="tx1"/>
          </a:fontRef>
        </p:style>
      </p:cxnSp>
      <p:cxnSp>
        <p:nvCxnSpPr>
          <p:cNvPr id="11" name="Straight Connector 10">
            <a:extLst>
              <a:ext uri="{FF2B5EF4-FFF2-40B4-BE49-F238E27FC236}">
                <a16:creationId xmlns:a16="http://schemas.microsoft.com/office/drawing/2014/main" id="{CF8D6BFB-A0CD-BC44-A68B-CFAB94FF25C3}"/>
              </a:ext>
            </a:extLst>
          </p:cNvPr>
          <p:cNvCxnSpPr/>
          <p:nvPr userDrawn="1"/>
        </p:nvCxnSpPr>
        <p:spPr>
          <a:xfrm>
            <a:off x="31549267" y="7629110"/>
            <a:ext cx="0" cy="28473649"/>
          </a:xfrm>
          <a:prstGeom prst="line">
            <a:avLst/>
          </a:prstGeom>
          <a:ln>
            <a:solidFill>
              <a:schemeClr val="bg1">
                <a:lumMod val="75000"/>
              </a:schemeClr>
            </a:solidFill>
          </a:ln>
        </p:spPr>
        <p:style>
          <a:lnRef idx="1">
            <a:schemeClr val="accent3"/>
          </a:lnRef>
          <a:fillRef idx="0">
            <a:schemeClr val="accent3"/>
          </a:fillRef>
          <a:effectRef idx="0">
            <a:schemeClr val="accent3"/>
          </a:effectRef>
          <a:fontRef idx="minor">
            <a:schemeClr val="tx1"/>
          </a:fontRef>
        </p:style>
      </p:cxnSp>
      <p:cxnSp>
        <p:nvCxnSpPr>
          <p:cNvPr id="12" name="Straight Connector 11">
            <a:extLst>
              <a:ext uri="{FF2B5EF4-FFF2-40B4-BE49-F238E27FC236}">
                <a16:creationId xmlns:a16="http://schemas.microsoft.com/office/drawing/2014/main" id="{45201D76-DECD-9E4E-8B8F-8EA873882608}"/>
              </a:ext>
            </a:extLst>
          </p:cNvPr>
          <p:cNvCxnSpPr/>
          <p:nvPr userDrawn="1"/>
        </p:nvCxnSpPr>
        <p:spPr>
          <a:xfrm>
            <a:off x="1210485" y="7629108"/>
            <a:ext cx="39521130" cy="0"/>
          </a:xfrm>
          <a:prstGeom prst="line">
            <a:avLst/>
          </a:prstGeom>
          <a:ln>
            <a:solidFill>
              <a:schemeClr val="bg1">
                <a:lumMod val="75000"/>
              </a:schemeClr>
            </a:solidFill>
          </a:ln>
        </p:spPr>
        <p:style>
          <a:lnRef idx="1">
            <a:schemeClr val="accent3"/>
          </a:lnRef>
          <a:fillRef idx="0">
            <a:schemeClr val="accent3"/>
          </a:fillRef>
          <a:effectRef idx="0">
            <a:schemeClr val="accent3"/>
          </a:effectRef>
          <a:fontRef idx="minor">
            <a:schemeClr val="tx1"/>
          </a:fontRef>
        </p:style>
      </p:cxnSp>
      <p:sp>
        <p:nvSpPr>
          <p:cNvPr id="13" name="Rectangle 12">
            <a:extLst>
              <a:ext uri="{FF2B5EF4-FFF2-40B4-BE49-F238E27FC236}">
                <a16:creationId xmlns:a16="http://schemas.microsoft.com/office/drawing/2014/main" id="{DCDBC797-64AA-D14B-9CD3-364BD6D2F13D}"/>
              </a:ext>
            </a:extLst>
          </p:cNvPr>
          <p:cNvSpPr/>
          <p:nvPr userDrawn="1"/>
        </p:nvSpPr>
        <p:spPr>
          <a:xfrm>
            <a:off x="1332584" y="1852866"/>
            <a:ext cx="39421656" cy="53124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286" dirty="0"/>
          </a:p>
        </p:txBody>
      </p:sp>
      <p:sp>
        <p:nvSpPr>
          <p:cNvPr id="14" name="Rectangle 13">
            <a:extLst>
              <a:ext uri="{FF2B5EF4-FFF2-40B4-BE49-F238E27FC236}">
                <a16:creationId xmlns:a16="http://schemas.microsoft.com/office/drawing/2014/main" id="{3C11A805-6AA2-EB46-83E4-78DD10709350}"/>
              </a:ext>
            </a:extLst>
          </p:cNvPr>
          <p:cNvSpPr/>
          <p:nvPr userDrawn="1"/>
        </p:nvSpPr>
        <p:spPr>
          <a:xfrm>
            <a:off x="14681904" y="8232084"/>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286" dirty="0"/>
          </a:p>
        </p:txBody>
      </p:sp>
      <p:sp>
        <p:nvSpPr>
          <p:cNvPr id="15" name="Rectangle 14">
            <a:extLst>
              <a:ext uri="{FF2B5EF4-FFF2-40B4-BE49-F238E27FC236}">
                <a16:creationId xmlns:a16="http://schemas.microsoft.com/office/drawing/2014/main" id="{3606D43C-C013-8C4F-9EC5-3AE03A4B2DB6}"/>
              </a:ext>
            </a:extLst>
          </p:cNvPr>
          <p:cNvSpPr/>
          <p:nvPr userDrawn="1"/>
        </p:nvSpPr>
        <p:spPr>
          <a:xfrm>
            <a:off x="1332584" y="8232084"/>
            <a:ext cx="8456238"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286" dirty="0"/>
          </a:p>
        </p:txBody>
      </p:sp>
      <p:sp>
        <p:nvSpPr>
          <p:cNvPr id="16" name="Rectangle 15">
            <a:extLst>
              <a:ext uri="{FF2B5EF4-FFF2-40B4-BE49-F238E27FC236}">
                <a16:creationId xmlns:a16="http://schemas.microsoft.com/office/drawing/2014/main" id="{A58FA759-7EEE-9244-BDB1-C6E7889BCD43}"/>
              </a:ext>
            </a:extLst>
          </p:cNvPr>
          <p:cNvSpPr/>
          <p:nvPr userDrawn="1"/>
        </p:nvSpPr>
        <p:spPr>
          <a:xfrm>
            <a:off x="28488617" y="36966042"/>
            <a:ext cx="13772005" cy="348878"/>
          </a:xfrm>
          <a:prstGeom prst="rect">
            <a:avLst/>
          </a:prstGeom>
        </p:spPr>
        <p:txBody>
          <a:bodyPr wrap="square">
            <a:spAutoFit/>
          </a:bodyPr>
          <a:lstStyle/>
          <a:p>
            <a:r>
              <a:rPr lang="en-US" sz="1597" i="1" dirty="0">
                <a:solidFill>
                  <a:schemeClr val="bg1"/>
                </a:solidFill>
              </a:rPr>
              <a:t>We thank the Office of Research and Sponsored Programs for supporting this research, and Learning &amp; Technology Services for printing this poster.</a:t>
            </a:r>
            <a:r>
              <a:rPr lang="en-US" sz="1597" dirty="0">
                <a:solidFill>
                  <a:schemeClr val="bg1"/>
                </a:solidFill>
              </a:rPr>
              <a:t> </a:t>
            </a:r>
          </a:p>
        </p:txBody>
      </p:sp>
      <p:sp>
        <p:nvSpPr>
          <p:cNvPr id="17" name="Rectangle 16">
            <a:extLst>
              <a:ext uri="{FF2B5EF4-FFF2-40B4-BE49-F238E27FC236}">
                <a16:creationId xmlns:a16="http://schemas.microsoft.com/office/drawing/2014/main" id="{02BB60C0-CFE5-394D-999B-4245056871E9}"/>
              </a:ext>
            </a:extLst>
          </p:cNvPr>
          <p:cNvSpPr/>
          <p:nvPr userDrawn="1"/>
        </p:nvSpPr>
        <p:spPr>
          <a:xfrm>
            <a:off x="31689376" y="8232084"/>
            <a:ext cx="9064864"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286" dirty="0"/>
          </a:p>
        </p:txBody>
      </p:sp>
      <p:pic>
        <p:nvPicPr>
          <p:cNvPr id="18" name="Picture 17">
            <a:extLst>
              <a:ext uri="{FF2B5EF4-FFF2-40B4-BE49-F238E27FC236}">
                <a16:creationId xmlns:a16="http://schemas.microsoft.com/office/drawing/2014/main" id="{1DB14CBC-80A3-3648-985A-6080452BD6B2}"/>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34080349" y="3396072"/>
            <a:ext cx="4282916" cy="2226004"/>
          </a:xfrm>
          <a:prstGeom prst="rect">
            <a:avLst/>
          </a:prstGeom>
        </p:spPr>
      </p:pic>
    </p:spTree>
    <p:extLst>
      <p:ext uri="{BB962C8B-B14F-4D97-AF65-F5344CB8AC3E}">
        <p14:creationId xmlns:p14="http://schemas.microsoft.com/office/powerpoint/2010/main" val="1948769338"/>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38297" y="3018970"/>
            <a:ext cx="39263602" cy="1846206"/>
          </a:xfrm>
        </p:spPr>
        <p:txBody>
          <a:bodyPr>
            <a:normAutofit/>
          </a:bodyPr>
          <a:lstStyle/>
          <a:p>
            <a:r>
              <a:rPr lang="en-US" sz="12266" dirty="0">
                <a:latin typeface="Minion Pro" panose="02040503050306020203" pitchFamily="18" charset="0"/>
              </a:rPr>
              <a:t>UX Research &amp; Design</a:t>
            </a:r>
          </a:p>
        </p:txBody>
      </p:sp>
      <p:sp>
        <p:nvSpPr>
          <p:cNvPr id="6" name="Title 1"/>
          <p:cNvSpPr txBox="1">
            <a:spLocks/>
          </p:cNvSpPr>
          <p:nvPr/>
        </p:nvSpPr>
        <p:spPr>
          <a:xfrm>
            <a:off x="12660956" y="6271072"/>
            <a:ext cx="16740489" cy="740138"/>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r>
              <a:rPr lang="en-US" sz="3833" dirty="0">
                <a:solidFill>
                  <a:schemeClr val="bg1">
                    <a:lumMod val="50000"/>
                  </a:schemeClr>
                </a:solidFill>
                <a:latin typeface="Minion Pro" panose="02040503050306020203" pitchFamily="18" charset="0"/>
              </a:rPr>
              <a:t>Jacob Techmeier, Mary Laura Samples &amp; Dr. Jean Pratt   |   Information Systems</a:t>
            </a:r>
          </a:p>
        </p:txBody>
      </p:sp>
      <p:sp>
        <p:nvSpPr>
          <p:cNvPr id="7" name="Title 1"/>
          <p:cNvSpPr txBox="1">
            <a:spLocks/>
          </p:cNvSpPr>
          <p:nvPr/>
        </p:nvSpPr>
        <p:spPr>
          <a:xfrm>
            <a:off x="10564284" y="5227504"/>
            <a:ext cx="20933833" cy="932071"/>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r>
              <a:rPr lang="en-US" sz="5750" cap="small" dirty="0">
                <a:solidFill>
                  <a:srgbClr val="DD9E11"/>
                </a:solidFill>
                <a:latin typeface="Minion Pro" panose="02040503050306020203" pitchFamily="18" charset="0"/>
              </a:rPr>
              <a:t>For Midwest Meals and Red’s Mercantile</a:t>
            </a:r>
          </a:p>
        </p:txBody>
      </p:sp>
      <p:sp>
        <p:nvSpPr>
          <p:cNvPr id="8" name="Subtitle 2"/>
          <p:cNvSpPr txBox="1">
            <a:spLocks/>
          </p:cNvSpPr>
          <p:nvPr/>
        </p:nvSpPr>
        <p:spPr>
          <a:xfrm>
            <a:off x="1451505" y="9385201"/>
            <a:ext cx="8644963" cy="4376077"/>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r>
              <a:rPr lang="en-US" sz="3067" dirty="0"/>
              <a:t>The goal of this creative project was to identify—from both a student and faculty perspective—the challenges and rewards associated with integrating industry-targeted, online courses into a community- based client project as part of a University independent-study course. The project resulted from an identified gap among industry need, existing information systems (IS) curriculum, and faculty resources related to User Experience (UX) Design.</a:t>
            </a:r>
          </a:p>
        </p:txBody>
      </p:sp>
      <p:sp>
        <p:nvSpPr>
          <p:cNvPr id="3" name="TextBox 2"/>
          <p:cNvSpPr txBox="1"/>
          <p:nvPr/>
        </p:nvSpPr>
        <p:spPr>
          <a:xfrm>
            <a:off x="1451505" y="8202882"/>
            <a:ext cx="6508520" cy="973344"/>
          </a:xfrm>
          <a:prstGeom prst="rect">
            <a:avLst/>
          </a:prstGeom>
          <a:noFill/>
        </p:spPr>
        <p:txBody>
          <a:bodyPr wrap="square" rtlCol="0">
            <a:spAutoFit/>
          </a:bodyPr>
          <a:lstStyle/>
          <a:p>
            <a:r>
              <a:rPr lang="en-US" sz="5750" cap="small" dirty="0">
                <a:solidFill>
                  <a:srgbClr val="DD9E11"/>
                </a:solidFill>
                <a:latin typeface="Minion Pro" panose="02040503050306020203" pitchFamily="18" charset="0"/>
              </a:rPr>
              <a:t>Introduction</a:t>
            </a:r>
          </a:p>
        </p:txBody>
      </p:sp>
      <p:sp>
        <p:nvSpPr>
          <p:cNvPr id="19" name="TextBox 18"/>
          <p:cNvSpPr txBox="1"/>
          <p:nvPr/>
        </p:nvSpPr>
        <p:spPr>
          <a:xfrm>
            <a:off x="1505099" y="15313103"/>
            <a:ext cx="8644962" cy="678391"/>
          </a:xfrm>
          <a:prstGeom prst="rect">
            <a:avLst/>
          </a:prstGeom>
          <a:noFill/>
        </p:spPr>
        <p:txBody>
          <a:bodyPr wrap="square" rtlCol="0">
            <a:spAutoFit/>
          </a:bodyPr>
          <a:lstStyle/>
          <a:p>
            <a:r>
              <a:rPr lang="en-US" sz="3833" cap="small" dirty="0">
                <a:solidFill>
                  <a:schemeClr val="accent1">
                    <a:lumMod val="50000"/>
                  </a:schemeClr>
                </a:solidFill>
                <a:latin typeface="Minion Pro" panose="02040503050306020203" pitchFamily="18" charset="0"/>
              </a:rPr>
              <a:t>MIDWEST MEALS</a:t>
            </a:r>
          </a:p>
        </p:txBody>
      </p:sp>
      <p:sp>
        <p:nvSpPr>
          <p:cNvPr id="23" name="TextBox 22"/>
          <p:cNvSpPr txBox="1"/>
          <p:nvPr/>
        </p:nvSpPr>
        <p:spPr>
          <a:xfrm>
            <a:off x="12604253" y="30720845"/>
            <a:ext cx="5924525" cy="442429"/>
          </a:xfrm>
          <a:prstGeom prst="rect">
            <a:avLst/>
          </a:prstGeom>
          <a:noFill/>
        </p:spPr>
        <p:txBody>
          <a:bodyPr wrap="square" rtlCol="0">
            <a:spAutoFit/>
          </a:bodyPr>
          <a:lstStyle/>
          <a:p>
            <a:pPr algn="ctr"/>
            <a:r>
              <a:rPr lang="en-US" sz="2300" dirty="0"/>
              <a:t>An example of Task Test Difficulty Rating results</a:t>
            </a:r>
          </a:p>
        </p:txBody>
      </p:sp>
      <p:sp>
        <p:nvSpPr>
          <p:cNvPr id="32" name="TextBox 31"/>
          <p:cNvSpPr txBox="1"/>
          <p:nvPr/>
        </p:nvSpPr>
        <p:spPr>
          <a:xfrm>
            <a:off x="31974828" y="14517711"/>
            <a:ext cx="7412332" cy="678391"/>
          </a:xfrm>
          <a:prstGeom prst="rect">
            <a:avLst/>
          </a:prstGeom>
          <a:noFill/>
        </p:spPr>
        <p:txBody>
          <a:bodyPr wrap="square" rtlCol="0">
            <a:spAutoFit/>
          </a:bodyPr>
          <a:lstStyle/>
          <a:p>
            <a:r>
              <a:rPr lang="en-US" sz="3833" cap="small" dirty="0">
                <a:solidFill>
                  <a:schemeClr val="accent1">
                    <a:lumMod val="50000"/>
                  </a:schemeClr>
                </a:solidFill>
                <a:latin typeface="Minion Pro" panose="02040503050306020203" pitchFamily="18" charset="0"/>
              </a:rPr>
              <a:t>MIDWEST MEALS</a:t>
            </a:r>
          </a:p>
        </p:txBody>
      </p:sp>
      <p:sp>
        <p:nvSpPr>
          <p:cNvPr id="37" name="TextBox 36"/>
          <p:cNvSpPr txBox="1"/>
          <p:nvPr/>
        </p:nvSpPr>
        <p:spPr>
          <a:xfrm>
            <a:off x="1505099" y="14200803"/>
            <a:ext cx="8644962" cy="973344"/>
          </a:xfrm>
          <a:prstGeom prst="rect">
            <a:avLst/>
          </a:prstGeom>
          <a:noFill/>
        </p:spPr>
        <p:txBody>
          <a:bodyPr wrap="square" rtlCol="0">
            <a:spAutoFit/>
          </a:bodyPr>
          <a:lstStyle/>
          <a:p>
            <a:r>
              <a:rPr lang="en-US" sz="5750" cap="small" dirty="0">
                <a:solidFill>
                  <a:srgbClr val="DD9E11"/>
                </a:solidFill>
                <a:latin typeface="Minion Pro" panose="02040503050306020203" pitchFamily="18" charset="0"/>
              </a:rPr>
              <a:t>Clients</a:t>
            </a:r>
          </a:p>
        </p:txBody>
      </p:sp>
      <p:sp>
        <p:nvSpPr>
          <p:cNvPr id="4" name="TextBox 3"/>
          <p:cNvSpPr txBox="1"/>
          <p:nvPr/>
        </p:nvSpPr>
        <p:spPr>
          <a:xfrm>
            <a:off x="1505099" y="16135051"/>
            <a:ext cx="8644963" cy="2263505"/>
          </a:xfrm>
          <a:prstGeom prst="rect">
            <a:avLst/>
          </a:prstGeom>
          <a:noFill/>
        </p:spPr>
        <p:txBody>
          <a:bodyPr wrap="square" rtlCol="0">
            <a:spAutoFit/>
          </a:bodyPr>
          <a:lstStyle/>
          <a:p>
            <a:pPr>
              <a:lnSpc>
                <a:spcPct val="90000"/>
              </a:lnSpc>
            </a:pPr>
            <a:r>
              <a:rPr lang="en-US" sz="3067" dirty="0"/>
              <a:t>Midwest Meals seeks to provide a local meal-prep solution focused on health and nutrition. They aim to provide balanced diets to aid fitness and health goal-setting through their premade meals.</a:t>
            </a:r>
          </a:p>
          <a:p>
            <a:endParaRPr lang="en-US" sz="3067" dirty="0"/>
          </a:p>
        </p:txBody>
      </p:sp>
      <p:sp>
        <p:nvSpPr>
          <p:cNvPr id="48" name="TextBox 47"/>
          <p:cNvSpPr txBox="1"/>
          <p:nvPr/>
        </p:nvSpPr>
        <p:spPr>
          <a:xfrm>
            <a:off x="11860350" y="18235262"/>
            <a:ext cx="7412332" cy="678391"/>
          </a:xfrm>
          <a:prstGeom prst="rect">
            <a:avLst/>
          </a:prstGeom>
          <a:noFill/>
        </p:spPr>
        <p:txBody>
          <a:bodyPr wrap="square" rtlCol="0">
            <a:spAutoFit/>
          </a:bodyPr>
          <a:lstStyle/>
          <a:p>
            <a:r>
              <a:rPr lang="en-US" sz="3833" cap="small" dirty="0">
                <a:solidFill>
                  <a:schemeClr val="accent1">
                    <a:lumMod val="50000"/>
                  </a:schemeClr>
                </a:solidFill>
                <a:latin typeface="Minion Pro" panose="02040503050306020203" pitchFamily="18" charset="0"/>
              </a:rPr>
              <a:t>CARD SORTING</a:t>
            </a:r>
          </a:p>
        </p:txBody>
      </p:sp>
      <p:sp>
        <p:nvSpPr>
          <p:cNvPr id="51" name="TextBox 50"/>
          <p:cNvSpPr txBox="1"/>
          <p:nvPr/>
        </p:nvSpPr>
        <p:spPr>
          <a:xfrm>
            <a:off x="1505099" y="25159548"/>
            <a:ext cx="8644963" cy="3065904"/>
          </a:xfrm>
          <a:prstGeom prst="rect">
            <a:avLst/>
          </a:prstGeom>
          <a:noFill/>
        </p:spPr>
        <p:txBody>
          <a:bodyPr wrap="square" rtlCol="0">
            <a:spAutoFit/>
          </a:bodyPr>
          <a:lstStyle/>
          <a:p>
            <a:pPr>
              <a:lnSpc>
                <a:spcPct val="90000"/>
              </a:lnSpc>
            </a:pPr>
            <a:r>
              <a:rPr lang="en-US" sz="3067" dirty="0">
                <a:solidFill>
                  <a:srgbClr val="1C1D1D"/>
                </a:solidFill>
                <a:latin typeface="Lato"/>
              </a:rPr>
              <a:t>Red's is a modern home goods + accessories shop based in Eau Claire, WI., selling only Made in America goods to support makers + regional economies. Red’s is also a gathering place for women in the Chippewa Valley, hosting poetry readings, workshops, yoga, rallies + more, working to connect women in authentic ways.</a:t>
            </a:r>
            <a:endParaRPr lang="en-US" sz="3067" dirty="0"/>
          </a:p>
        </p:txBody>
      </p:sp>
      <p:sp>
        <p:nvSpPr>
          <p:cNvPr id="52" name="TextBox 51"/>
          <p:cNvSpPr txBox="1"/>
          <p:nvPr/>
        </p:nvSpPr>
        <p:spPr>
          <a:xfrm>
            <a:off x="1505099" y="24352762"/>
            <a:ext cx="8644963" cy="678391"/>
          </a:xfrm>
          <a:prstGeom prst="rect">
            <a:avLst/>
          </a:prstGeom>
          <a:noFill/>
        </p:spPr>
        <p:txBody>
          <a:bodyPr wrap="square" rtlCol="0">
            <a:spAutoFit/>
          </a:bodyPr>
          <a:lstStyle/>
          <a:p>
            <a:r>
              <a:rPr lang="en-US" sz="3833" cap="small" dirty="0">
                <a:solidFill>
                  <a:schemeClr val="accent1">
                    <a:lumMod val="50000"/>
                  </a:schemeClr>
                </a:solidFill>
                <a:latin typeface="Minion Pro" panose="02040503050306020203" pitchFamily="18" charset="0"/>
              </a:rPr>
              <a:t>RED’S MERCANTILE</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62864" y="18664869"/>
            <a:ext cx="6336550" cy="4462839"/>
          </a:xfrm>
          <a:prstGeom prst="rect">
            <a:avLst/>
          </a:prstGeom>
        </p:spPr>
      </p:pic>
      <p:pic>
        <p:nvPicPr>
          <p:cNvPr id="9" name="Picture 8"/>
          <p:cNvPicPr>
            <a:picLocks noChangeAspect="1"/>
          </p:cNvPicPr>
          <p:nvPr/>
        </p:nvPicPr>
        <p:blipFill rotWithShape="1">
          <a:blip r:embed="rId3">
            <a:extLst>
              <a:ext uri="{28A0092B-C50C-407E-A947-70E740481C1C}">
                <a14:useLocalDpi xmlns:a14="http://schemas.microsoft.com/office/drawing/2010/main" val="0"/>
              </a:ext>
            </a:extLst>
          </a:blip>
          <a:srcRect l="6992" t="6883" r="7078" b="7900"/>
          <a:stretch/>
        </p:blipFill>
        <p:spPr>
          <a:xfrm>
            <a:off x="2744590" y="28869683"/>
            <a:ext cx="5683406" cy="5636257"/>
          </a:xfrm>
          <a:prstGeom prst="rect">
            <a:avLst/>
          </a:prstGeom>
        </p:spPr>
      </p:pic>
      <p:sp>
        <p:nvSpPr>
          <p:cNvPr id="36" name="TextBox 35"/>
          <p:cNvSpPr txBox="1"/>
          <p:nvPr/>
        </p:nvSpPr>
        <p:spPr>
          <a:xfrm>
            <a:off x="11860350" y="16877260"/>
            <a:ext cx="6508520" cy="973344"/>
          </a:xfrm>
          <a:prstGeom prst="rect">
            <a:avLst/>
          </a:prstGeom>
          <a:noFill/>
        </p:spPr>
        <p:txBody>
          <a:bodyPr wrap="square" rtlCol="0">
            <a:spAutoFit/>
          </a:bodyPr>
          <a:lstStyle/>
          <a:p>
            <a:r>
              <a:rPr lang="en-US" sz="5750" cap="small" dirty="0">
                <a:solidFill>
                  <a:srgbClr val="DD9E11"/>
                </a:solidFill>
                <a:latin typeface="Minion Pro" panose="02040503050306020203" pitchFamily="18" charset="0"/>
              </a:rPr>
              <a:t>Research Methods</a:t>
            </a:r>
          </a:p>
        </p:txBody>
      </p:sp>
      <p:sp>
        <p:nvSpPr>
          <p:cNvPr id="42" name="TextBox 41"/>
          <p:cNvSpPr txBox="1"/>
          <p:nvPr/>
        </p:nvSpPr>
        <p:spPr>
          <a:xfrm>
            <a:off x="11860350" y="23127708"/>
            <a:ext cx="7412332" cy="678391"/>
          </a:xfrm>
          <a:prstGeom prst="rect">
            <a:avLst/>
          </a:prstGeom>
          <a:noFill/>
        </p:spPr>
        <p:txBody>
          <a:bodyPr wrap="square" rtlCol="0">
            <a:spAutoFit/>
          </a:bodyPr>
          <a:lstStyle/>
          <a:p>
            <a:r>
              <a:rPr lang="en-US" sz="3833" cap="small" dirty="0">
                <a:solidFill>
                  <a:schemeClr val="accent1">
                    <a:lumMod val="50000"/>
                  </a:schemeClr>
                </a:solidFill>
                <a:latin typeface="Minion Pro" panose="02040503050306020203" pitchFamily="18" charset="0"/>
              </a:rPr>
              <a:t>TASK TEST</a:t>
            </a:r>
          </a:p>
        </p:txBody>
      </p:sp>
      <p:sp>
        <p:nvSpPr>
          <p:cNvPr id="43" name="TextBox 42"/>
          <p:cNvSpPr txBox="1"/>
          <p:nvPr/>
        </p:nvSpPr>
        <p:spPr>
          <a:xfrm>
            <a:off x="11860350" y="32083471"/>
            <a:ext cx="7412332" cy="678391"/>
          </a:xfrm>
          <a:prstGeom prst="rect">
            <a:avLst/>
          </a:prstGeom>
          <a:noFill/>
        </p:spPr>
        <p:txBody>
          <a:bodyPr wrap="square" rtlCol="0">
            <a:spAutoFit/>
          </a:bodyPr>
          <a:lstStyle/>
          <a:p>
            <a:r>
              <a:rPr lang="en-US" sz="3833" cap="small" dirty="0">
                <a:solidFill>
                  <a:schemeClr val="accent1">
                    <a:lumMod val="50000"/>
                  </a:schemeClr>
                </a:solidFill>
                <a:latin typeface="Minion Pro" panose="02040503050306020203" pitchFamily="18" charset="0"/>
              </a:rPr>
              <a:t>SUBJECTIVE INTERVIEW</a:t>
            </a:r>
          </a:p>
        </p:txBody>
      </p:sp>
      <p:sp>
        <p:nvSpPr>
          <p:cNvPr id="49" name="TextBox 48"/>
          <p:cNvSpPr txBox="1"/>
          <p:nvPr/>
        </p:nvSpPr>
        <p:spPr>
          <a:xfrm>
            <a:off x="21917589" y="17997949"/>
            <a:ext cx="8636500" cy="3490699"/>
          </a:xfrm>
          <a:prstGeom prst="rect">
            <a:avLst/>
          </a:prstGeom>
          <a:noFill/>
        </p:spPr>
        <p:txBody>
          <a:bodyPr wrap="square" rtlCol="0">
            <a:spAutoFit/>
          </a:bodyPr>
          <a:lstStyle/>
          <a:p>
            <a:pPr defTabSz="3855586">
              <a:lnSpc>
                <a:spcPct val="90000"/>
              </a:lnSpc>
              <a:spcBef>
                <a:spcPts val="4217"/>
              </a:spcBef>
            </a:pPr>
            <a:r>
              <a:rPr lang="en-US" sz="3067" dirty="0"/>
              <a:t>The two student researchers made similar observations that the organization and/or presentation of their clients’ websites often suffered. Though both retail, their clients had very different existing websites structurally and aesthetically. Thus, different research methods were relevant in conducting an analysis of the user experiences of these websites. </a:t>
            </a:r>
          </a:p>
        </p:txBody>
      </p:sp>
      <p:sp>
        <p:nvSpPr>
          <p:cNvPr id="53" name="TextBox 52"/>
          <p:cNvSpPr txBox="1"/>
          <p:nvPr/>
        </p:nvSpPr>
        <p:spPr>
          <a:xfrm>
            <a:off x="21917590" y="16877260"/>
            <a:ext cx="6508520" cy="973344"/>
          </a:xfrm>
          <a:prstGeom prst="rect">
            <a:avLst/>
          </a:prstGeom>
          <a:noFill/>
        </p:spPr>
        <p:txBody>
          <a:bodyPr wrap="square" rtlCol="0">
            <a:spAutoFit/>
          </a:bodyPr>
          <a:lstStyle/>
          <a:p>
            <a:r>
              <a:rPr lang="en-US" sz="5750" cap="small" dirty="0">
                <a:solidFill>
                  <a:srgbClr val="DD9E11"/>
                </a:solidFill>
                <a:latin typeface="Minion Pro" panose="02040503050306020203" pitchFamily="18" charset="0"/>
              </a:rPr>
              <a:t>Findings</a:t>
            </a:r>
          </a:p>
        </p:txBody>
      </p:sp>
      <p:pic>
        <p:nvPicPr>
          <p:cNvPr id="22" name="Picture 21"/>
          <p:cNvPicPr>
            <a:picLocks noChangeAspect="1"/>
          </p:cNvPicPr>
          <p:nvPr/>
        </p:nvPicPr>
        <p:blipFill rotWithShape="1">
          <a:blip r:embed="rId4">
            <a:extLst>
              <a:ext uri="{28A0092B-C50C-407E-A947-70E740481C1C}">
                <a14:useLocalDpi xmlns:a14="http://schemas.microsoft.com/office/drawing/2010/main" val="0"/>
              </a:ext>
            </a:extLst>
          </a:blip>
          <a:srcRect l="8117"/>
          <a:stretch/>
        </p:blipFill>
        <p:spPr>
          <a:xfrm>
            <a:off x="11860350" y="8708407"/>
            <a:ext cx="18005527" cy="7317219"/>
          </a:xfrm>
          <a:prstGeom prst="rect">
            <a:avLst/>
          </a:prstGeom>
        </p:spPr>
      </p:pic>
      <p:pic>
        <p:nvPicPr>
          <p:cNvPr id="54" name="Picture 53"/>
          <p:cNvPicPr/>
          <p:nvPr/>
        </p:nvPicPr>
        <p:blipFill>
          <a:blip r:embed="rId5">
            <a:extLst>
              <a:ext uri="{28A0092B-C50C-407E-A947-70E740481C1C}">
                <a14:useLocalDpi xmlns:a14="http://schemas.microsoft.com/office/drawing/2010/main" val="0"/>
              </a:ext>
            </a:extLst>
          </a:blip>
          <a:stretch>
            <a:fillRect/>
          </a:stretch>
        </p:blipFill>
        <p:spPr>
          <a:xfrm>
            <a:off x="11860350" y="28056815"/>
            <a:ext cx="8077213" cy="2461997"/>
          </a:xfrm>
          <a:prstGeom prst="rect">
            <a:avLst/>
          </a:prstGeom>
        </p:spPr>
      </p:pic>
      <p:sp>
        <p:nvSpPr>
          <p:cNvPr id="61" name="Subtitle 2"/>
          <p:cNvSpPr txBox="1">
            <a:spLocks/>
          </p:cNvSpPr>
          <p:nvPr/>
        </p:nvSpPr>
        <p:spPr>
          <a:xfrm>
            <a:off x="32002320" y="9385200"/>
            <a:ext cx="8644963" cy="4273149"/>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r>
              <a:rPr lang="en-US" sz="3067" dirty="0"/>
              <a:t>After the clients’ websites were analyzed and appropriate research methods were developed, research subjects were found and asked to perform the various necessary tasks. For each test, quantitative and qualitative analysis was conducted. Then, written recommendations and visual design mockups were provided to the client in order to demonstrate execution of the recommendations. Below are the aggregated and analyzed results of this research.</a:t>
            </a:r>
          </a:p>
        </p:txBody>
      </p:sp>
      <p:sp>
        <p:nvSpPr>
          <p:cNvPr id="62" name="TextBox 61"/>
          <p:cNvSpPr txBox="1"/>
          <p:nvPr/>
        </p:nvSpPr>
        <p:spPr>
          <a:xfrm>
            <a:off x="32002320" y="8202882"/>
            <a:ext cx="6508520" cy="973344"/>
          </a:xfrm>
          <a:prstGeom prst="rect">
            <a:avLst/>
          </a:prstGeom>
          <a:noFill/>
        </p:spPr>
        <p:txBody>
          <a:bodyPr wrap="square" rtlCol="0">
            <a:spAutoFit/>
          </a:bodyPr>
          <a:lstStyle/>
          <a:p>
            <a:r>
              <a:rPr lang="en-US" sz="5750" cap="small" dirty="0">
                <a:solidFill>
                  <a:srgbClr val="DD9E11"/>
                </a:solidFill>
                <a:latin typeface="Minion Pro" panose="02040503050306020203" pitchFamily="18" charset="0"/>
              </a:rPr>
              <a:t>Deliverables</a:t>
            </a:r>
          </a:p>
        </p:txBody>
      </p:sp>
      <p:sp>
        <p:nvSpPr>
          <p:cNvPr id="65" name="TextBox 64"/>
          <p:cNvSpPr txBox="1"/>
          <p:nvPr/>
        </p:nvSpPr>
        <p:spPr>
          <a:xfrm>
            <a:off x="32002319" y="21882458"/>
            <a:ext cx="7412332" cy="678391"/>
          </a:xfrm>
          <a:prstGeom prst="rect">
            <a:avLst/>
          </a:prstGeom>
          <a:noFill/>
        </p:spPr>
        <p:txBody>
          <a:bodyPr wrap="square" rtlCol="0">
            <a:spAutoFit/>
          </a:bodyPr>
          <a:lstStyle/>
          <a:p>
            <a:r>
              <a:rPr lang="en-US" sz="3833" cap="small" dirty="0">
                <a:solidFill>
                  <a:schemeClr val="accent1">
                    <a:lumMod val="50000"/>
                  </a:schemeClr>
                </a:solidFill>
                <a:latin typeface="Minion Pro" panose="02040503050306020203" pitchFamily="18" charset="0"/>
              </a:rPr>
              <a:t>RED’S MERCANTILE</a:t>
            </a:r>
          </a:p>
        </p:txBody>
      </p:sp>
      <p:sp>
        <p:nvSpPr>
          <p:cNvPr id="66" name="Subtitle 2"/>
          <p:cNvSpPr txBox="1">
            <a:spLocks/>
          </p:cNvSpPr>
          <p:nvPr/>
        </p:nvSpPr>
        <p:spPr>
          <a:xfrm>
            <a:off x="32020213" y="31037463"/>
            <a:ext cx="8644963" cy="3422695"/>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r>
              <a:rPr lang="en-US" sz="3067" dirty="0"/>
              <a:t>User Experience research and design involves a very intense understanding of the website being analyzed. That said, the same basic tests, when tailored to the client, can provide very valuable insight into user assumptions and trends. However, the data is never the answer—much analysis of the data is required in order to recommend useful and effective changes to the current content and/or structure.</a:t>
            </a:r>
          </a:p>
        </p:txBody>
      </p:sp>
      <p:sp>
        <p:nvSpPr>
          <p:cNvPr id="67" name="TextBox 66"/>
          <p:cNvSpPr txBox="1"/>
          <p:nvPr/>
        </p:nvSpPr>
        <p:spPr>
          <a:xfrm>
            <a:off x="32020213" y="29855143"/>
            <a:ext cx="6508520" cy="973344"/>
          </a:xfrm>
          <a:prstGeom prst="rect">
            <a:avLst/>
          </a:prstGeom>
          <a:noFill/>
        </p:spPr>
        <p:txBody>
          <a:bodyPr wrap="square" rtlCol="0">
            <a:spAutoFit/>
          </a:bodyPr>
          <a:lstStyle/>
          <a:p>
            <a:r>
              <a:rPr lang="en-US" sz="5750" cap="small" dirty="0">
                <a:solidFill>
                  <a:srgbClr val="DD9E11"/>
                </a:solidFill>
                <a:latin typeface="Minion Pro" panose="02040503050306020203" pitchFamily="18" charset="0"/>
              </a:rPr>
              <a:t>Conclusions</a:t>
            </a:r>
          </a:p>
        </p:txBody>
      </p:sp>
      <p:sp>
        <p:nvSpPr>
          <p:cNvPr id="68" name="TextBox 67"/>
          <p:cNvSpPr txBox="1"/>
          <p:nvPr/>
        </p:nvSpPr>
        <p:spPr>
          <a:xfrm>
            <a:off x="11860350" y="19022408"/>
            <a:ext cx="8636500" cy="3490699"/>
          </a:xfrm>
          <a:prstGeom prst="rect">
            <a:avLst/>
          </a:prstGeom>
          <a:noFill/>
        </p:spPr>
        <p:txBody>
          <a:bodyPr wrap="square" rtlCol="0">
            <a:spAutoFit/>
          </a:bodyPr>
          <a:lstStyle/>
          <a:p>
            <a:pPr defTabSz="3855586">
              <a:lnSpc>
                <a:spcPct val="90000"/>
              </a:lnSpc>
              <a:spcBef>
                <a:spcPts val="4217"/>
              </a:spcBef>
            </a:pPr>
            <a:r>
              <a:rPr lang="en-US" sz="3067" dirty="0"/>
              <a:t>To learn how people perceive a website’s content structurally and nominally, cards with labels for each content area on the website can be defined, allowing each research subject to sort the cards (pictured above). This grouping data can then be aggregated based on the most common pairings as well as common names to suggest changes to the website’s navigation and structure.</a:t>
            </a:r>
          </a:p>
        </p:txBody>
      </p:sp>
      <p:sp>
        <p:nvSpPr>
          <p:cNvPr id="69" name="TextBox 68"/>
          <p:cNvSpPr txBox="1"/>
          <p:nvPr/>
        </p:nvSpPr>
        <p:spPr>
          <a:xfrm>
            <a:off x="11860350" y="23920756"/>
            <a:ext cx="8636500" cy="3490699"/>
          </a:xfrm>
          <a:prstGeom prst="rect">
            <a:avLst/>
          </a:prstGeom>
          <a:noFill/>
        </p:spPr>
        <p:txBody>
          <a:bodyPr wrap="square" rtlCol="0">
            <a:spAutoFit/>
          </a:bodyPr>
          <a:lstStyle/>
          <a:p>
            <a:pPr defTabSz="3855586">
              <a:lnSpc>
                <a:spcPct val="90000"/>
              </a:lnSpc>
              <a:spcBef>
                <a:spcPts val="4217"/>
              </a:spcBef>
            </a:pPr>
            <a:r>
              <a:rPr lang="en-US" sz="3067" dirty="0"/>
              <a:t>In order to gather data about how difficult it may be for end users to complete common tasks on the client’s website, we chose a few specific tasks and asked research subjects to attempt them. It was recorded whether the user failed or succeeded to complete the task, and simultaneously timed. Results were averaged to find problem tasks which helped indicate potential areas of change.</a:t>
            </a:r>
          </a:p>
        </p:txBody>
      </p:sp>
      <p:sp>
        <p:nvSpPr>
          <p:cNvPr id="70" name="TextBox 69"/>
          <p:cNvSpPr txBox="1"/>
          <p:nvPr/>
        </p:nvSpPr>
        <p:spPr>
          <a:xfrm>
            <a:off x="11860350" y="32876518"/>
            <a:ext cx="8636500" cy="1791516"/>
          </a:xfrm>
          <a:prstGeom prst="rect">
            <a:avLst/>
          </a:prstGeom>
          <a:noFill/>
        </p:spPr>
        <p:txBody>
          <a:bodyPr wrap="square" rtlCol="0">
            <a:spAutoFit/>
          </a:bodyPr>
          <a:lstStyle/>
          <a:p>
            <a:pPr defTabSz="3855586">
              <a:lnSpc>
                <a:spcPct val="90000"/>
              </a:lnSpc>
              <a:spcBef>
                <a:spcPts val="4217"/>
              </a:spcBef>
            </a:pPr>
            <a:r>
              <a:rPr lang="en-US" sz="3067" dirty="0"/>
              <a:t>Each research participant was asked to provide basic information about them and their relationship with the company. This was intended to allow the researchers to apply demographics to the results.</a:t>
            </a:r>
          </a:p>
        </p:txBody>
      </p:sp>
      <p:pic>
        <p:nvPicPr>
          <p:cNvPr id="24" name="Picture 23"/>
          <p:cNvPicPr>
            <a:picLocks noChangeAspect="1"/>
          </p:cNvPicPr>
          <p:nvPr/>
        </p:nvPicPr>
        <p:blipFill rotWithShape="1">
          <a:blip r:embed="rId6">
            <a:extLst>
              <a:ext uri="{28A0092B-C50C-407E-A947-70E740481C1C}">
                <a14:useLocalDpi xmlns:a14="http://schemas.microsoft.com/office/drawing/2010/main" val="0"/>
              </a:ext>
            </a:extLst>
          </a:blip>
          <a:srcRect r="10971"/>
          <a:stretch/>
        </p:blipFill>
        <p:spPr>
          <a:xfrm>
            <a:off x="21688275" y="22044210"/>
            <a:ext cx="9122619" cy="4987721"/>
          </a:xfrm>
          <a:prstGeom prst="rect">
            <a:avLst/>
          </a:prstGeom>
        </p:spPr>
      </p:pic>
      <p:sp>
        <p:nvSpPr>
          <p:cNvPr id="72" name="TextBox 71"/>
          <p:cNvSpPr txBox="1"/>
          <p:nvPr/>
        </p:nvSpPr>
        <p:spPr>
          <a:xfrm>
            <a:off x="23306320" y="27031931"/>
            <a:ext cx="5924525" cy="442429"/>
          </a:xfrm>
          <a:prstGeom prst="rect">
            <a:avLst/>
          </a:prstGeom>
          <a:noFill/>
        </p:spPr>
        <p:txBody>
          <a:bodyPr wrap="square" rtlCol="0">
            <a:spAutoFit/>
          </a:bodyPr>
          <a:lstStyle/>
          <a:p>
            <a:pPr algn="ctr"/>
            <a:r>
              <a:rPr lang="en-US" sz="2300" dirty="0">
                <a:latin typeface="+mj-lt"/>
              </a:rPr>
              <a:t>Strength of card sorting categorization</a:t>
            </a:r>
          </a:p>
        </p:txBody>
      </p:sp>
      <p:sp>
        <p:nvSpPr>
          <p:cNvPr id="34" name="TextBox 33">
            <a:extLst>
              <a:ext uri="{FF2B5EF4-FFF2-40B4-BE49-F238E27FC236}">
                <a16:creationId xmlns:a16="http://schemas.microsoft.com/office/drawing/2014/main" id="{387F6DBE-BB0F-014B-9D16-0C7590848714}"/>
              </a:ext>
            </a:extLst>
          </p:cNvPr>
          <p:cNvSpPr txBox="1"/>
          <p:nvPr/>
        </p:nvSpPr>
        <p:spPr>
          <a:xfrm>
            <a:off x="21917589" y="28352652"/>
            <a:ext cx="8636500" cy="6153288"/>
          </a:xfrm>
          <a:prstGeom prst="rect">
            <a:avLst/>
          </a:prstGeom>
          <a:noFill/>
        </p:spPr>
        <p:txBody>
          <a:bodyPr wrap="square" rtlCol="0">
            <a:spAutoFit/>
          </a:bodyPr>
          <a:lstStyle/>
          <a:p>
            <a:pPr defTabSz="3855586">
              <a:lnSpc>
                <a:spcPct val="90000"/>
              </a:lnSpc>
              <a:spcBef>
                <a:spcPts val="4217"/>
              </a:spcBef>
            </a:pPr>
            <a:r>
              <a:rPr lang="en-US" sz="3067" dirty="0"/>
              <a:t>Initial analysis showed that Midwest Meals’ moderate level of text content was grouped into many small pages and, therefore, had a high number of navigation options. In order to accurately stratify a considerable amount of information, high-level and conceptual analyses. For this reason, the card sorting test was by far the most useful and informative test.</a:t>
            </a:r>
          </a:p>
          <a:p>
            <a:pPr defTabSz="3855586">
              <a:lnSpc>
                <a:spcPct val="90000"/>
              </a:lnSpc>
              <a:spcBef>
                <a:spcPts val="4217"/>
              </a:spcBef>
            </a:pPr>
            <a:r>
              <a:rPr lang="en-US" sz="3067" dirty="0"/>
              <a:t>The same analysis of Red’s showed much less content, but few navigation options. Most of the content focused on the retail outcome, which meant very few high-level structural changes were needed. Rather, specific task tests showed common difficulties that were able to be analyzed further.</a:t>
            </a:r>
          </a:p>
        </p:txBody>
      </p:sp>
      <p:sp>
        <p:nvSpPr>
          <p:cNvPr id="35" name="Subtitle 2">
            <a:extLst>
              <a:ext uri="{FF2B5EF4-FFF2-40B4-BE49-F238E27FC236}">
                <a16:creationId xmlns:a16="http://schemas.microsoft.com/office/drawing/2014/main" id="{15676EBB-D451-F544-99DB-85A279D29CAD}"/>
              </a:ext>
            </a:extLst>
          </p:cNvPr>
          <p:cNvSpPr txBox="1">
            <a:spLocks/>
          </p:cNvSpPr>
          <p:nvPr/>
        </p:nvSpPr>
        <p:spPr>
          <a:xfrm>
            <a:off x="32020213" y="15443282"/>
            <a:ext cx="8644963" cy="5988119"/>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r>
              <a:rPr lang="en-US" sz="3067" dirty="0"/>
              <a:t>For this site, the card sorting test proved to provide the most obvious differences between the current content structure and that which would be preferred by the user. When the data was aggregated, 17 distinct conceptual content categories arose. Nine of these were consistent 30% or more of the time. These categories informed the overwhelming majority of the content reorganization. </a:t>
            </a:r>
          </a:p>
          <a:p>
            <a:pPr algn="l"/>
            <a:r>
              <a:rPr lang="en-US" sz="3067" dirty="0"/>
              <a:t>In addition, four main tasks that users were asked to perform were shown to be common “friction points,” and were largely consistent with changes made in the content reorganization due to card sorting data.</a:t>
            </a:r>
          </a:p>
        </p:txBody>
      </p:sp>
      <p:sp>
        <p:nvSpPr>
          <p:cNvPr id="38" name="Subtitle 2">
            <a:extLst>
              <a:ext uri="{FF2B5EF4-FFF2-40B4-BE49-F238E27FC236}">
                <a16:creationId xmlns:a16="http://schemas.microsoft.com/office/drawing/2014/main" id="{8FDB0DD6-4578-1E43-95A9-BA75F6F81C5A}"/>
              </a:ext>
            </a:extLst>
          </p:cNvPr>
          <p:cNvSpPr txBox="1">
            <a:spLocks/>
          </p:cNvSpPr>
          <p:nvPr/>
        </p:nvSpPr>
        <p:spPr>
          <a:xfrm>
            <a:off x="32002320" y="22853293"/>
            <a:ext cx="8644963" cy="6286995"/>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r>
              <a:rPr lang="en-US" sz="3067" dirty="0"/>
              <a:t>Herein, the task test provided more useful and actionable data, mostly by way of the accompanying qualitative data. This consisted of comments made by users while conducting routine tasks on the site. Much of the quantitative data collected, such as time taken to complete a given task and perceived difficulty, were unusable. The task success rates were also used to show that most of the chosen routine tasks fell below average (78%). </a:t>
            </a:r>
          </a:p>
          <a:p>
            <a:pPr algn="l"/>
            <a:r>
              <a:rPr lang="en-US" sz="3067" dirty="0"/>
              <a:t>Mostly design changes were proposed, in addition to a few minor content addition suggestions. Some language was clarified, and many pages were made to fit a standard browser screen.</a:t>
            </a:r>
          </a:p>
        </p:txBody>
      </p:sp>
    </p:spTree>
    <p:extLst>
      <p:ext uri="{BB962C8B-B14F-4D97-AF65-F5344CB8AC3E}">
        <p14:creationId xmlns:p14="http://schemas.microsoft.com/office/powerpoint/2010/main" val="348338724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5776</TotalTime>
  <Words>896</Words>
  <Application>Microsoft Macintosh PowerPoint</Application>
  <PresentationFormat>Custom</PresentationFormat>
  <Paragraphs>33</Paragraphs>
  <Slides>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Calibri Light</vt:lpstr>
      <vt:lpstr>Lato</vt:lpstr>
      <vt:lpstr>Minion Pro</vt:lpstr>
      <vt:lpstr>Office Theme</vt:lpstr>
      <vt:lpstr>UX Research &amp; Design</vt:lpstr>
    </vt:vector>
  </TitlesOfParts>
  <Company>UW-Eau Claire</Company>
  <LinksUpToDate>false</LinksUpToDate>
  <SharedDoc>false</SharedDoc>
  <HyperlinksChanged>false</HyperlinksChanged>
  <AppVersion>16.0011</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Flottum, Sydney Noelle</dc:creator>
  <cp:lastModifiedBy>Techmeier, Jacob Edward</cp:lastModifiedBy>
  <cp:revision>96</cp:revision>
  <dcterms:created xsi:type="dcterms:W3CDTF">2015-01-29T15:27:06Z</dcterms:created>
  <dcterms:modified xsi:type="dcterms:W3CDTF">2018-04-30T04:35:12Z</dcterms:modified>
</cp:coreProperties>
</file>