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7010400" cy="9296400"/>
  <p:defaultTextStyle>
    <a:defPPr>
      <a:defRPr lang="en-US"/>
    </a:defPPr>
    <a:lvl1pPr algn="l" defTabSz="5014898" rtl="0" fontAlgn="base">
      <a:spcBef>
        <a:spcPct val="0"/>
      </a:spcBef>
      <a:spcAft>
        <a:spcPct val="0"/>
      </a:spcAft>
      <a:defRPr sz="9100" kern="1200">
        <a:solidFill>
          <a:schemeClr val="tx1"/>
        </a:solidFill>
        <a:latin typeface="Calibri" pitchFamily="34" charset="0"/>
        <a:ea typeface="+mn-ea"/>
        <a:cs typeface="+mn-cs"/>
      </a:defRPr>
    </a:lvl1pPr>
    <a:lvl2pPr marL="2507449" indent="-2008729" algn="l" defTabSz="5014898" rtl="0" fontAlgn="base">
      <a:spcBef>
        <a:spcPct val="0"/>
      </a:spcBef>
      <a:spcAft>
        <a:spcPct val="0"/>
      </a:spcAft>
      <a:defRPr sz="9100" kern="1200">
        <a:solidFill>
          <a:schemeClr val="tx1"/>
        </a:solidFill>
        <a:latin typeface="Calibri" pitchFamily="34" charset="0"/>
        <a:ea typeface="+mn-ea"/>
        <a:cs typeface="+mn-cs"/>
      </a:defRPr>
    </a:lvl2pPr>
    <a:lvl3pPr marL="5014898" indent="-4017460" algn="l" defTabSz="5014898" rtl="0" fontAlgn="base">
      <a:spcBef>
        <a:spcPct val="0"/>
      </a:spcBef>
      <a:spcAft>
        <a:spcPct val="0"/>
      </a:spcAft>
      <a:defRPr sz="9100" kern="1200">
        <a:solidFill>
          <a:schemeClr val="tx1"/>
        </a:solidFill>
        <a:latin typeface="Calibri" pitchFamily="34" charset="0"/>
        <a:ea typeface="+mn-ea"/>
        <a:cs typeface="+mn-cs"/>
      </a:defRPr>
    </a:lvl3pPr>
    <a:lvl4pPr marL="7522346" indent="-6026188" algn="l" defTabSz="5014898" rtl="0" fontAlgn="base">
      <a:spcBef>
        <a:spcPct val="0"/>
      </a:spcBef>
      <a:spcAft>
        <a:spcPct val="0"/>
      </a:spcAft>
      <a:defRPr sz="9100" kern="1200">
        <a:solidFill>
          <a:schemeClr val="tx1"/>
        </a:solidFill>
        <a:latin typeface="Calibri" pitchFamily="34" charset="0"/>
        <a:ea typeface="+mn-ea"/>
        <a:cs typeface="+mn-cs"/>
      </a:defRPr>
    </a:lvl4pPr>
    <a:lvl5pPr marL="10029794" indent="-8034918" algn="l" defTabSz="5014898" rtl="0" fontAlgn="base">
      <a:spcBef>
        <a:spcPct val="0"/>
      </a:spcBef>
      <a:spcAft>
        <a:spcPct val="0"/>
      </a:spcAft>
      <a:defRPr sz="9100" kern="1200">
        <a:solidFill>
          <a:schemeClr val="tx1"/>
        </a:solidFill>
        <a:latin typeface="Calibri" pitchFamily="34" charset="0"/>
        <a:ea typeface="+mn-ea"/>
        <a:cs typeface="+mn-cs"/>
      </a:defRPr>
    </a:lvl5pPr>
    <a:lvl6pPr marL="2493594" algn="l" defTabSz="997438" rtl="0" eaLnBrk="1" latinLnBrk="0" hangingPunct="1">
      <a:defRPr sz="9100" kern="1200">
        <a:solidFill>
          <a:schemeClr val="tx1"/>
        </a:solidFill>
        <a:latin typeface="Calibri" pitchFamily="34" charset="0"/>
        <a:ea typeface="+mn-ea"/>
        <a:cs typeface="+mn-cs"/>
      </a:defRPr>
    </a:lvl6pPr>
    <a:lvl7pPr marL="2992315" algn="l" defTabSz="997438" rtl="0" eaLnBrk="1" latinLnBrk="0" hangingPunct="1">
      <a:defRPr sz="9100" kern="1200">
        <a:solidFill>
          <a:schemeClr val="tx1"/>
        </a:solidFill>
        <a:latin typeface="Calibri" pitchFamily="34" charset="0"/>
        <a:ea typeface="+mn-ea"/>
        <a:cs typeface="+mn-cs"/>
      </a:defRPr>
    </a:lvl7pPr>
    <a:lvl8pPr marL="3491033" algn="l" defTabSz="997438" rtl="0" eaLnBrk="1" latinLnBrk="0" hangingPunct="1">
      <a:defRPr sz="9100" kern="1200">
        <a:solidFill>
          <a:schemeClr val="tx1"/>
        </a:solidFill>
        <a:latin typeface="Calibri" pitchFamily="34" charset="0"/>
        <a:ea typeface="+mn-ea"/>
        <a:cs typeface="+mn-cs"/>
      </a:defRPr>
    </a:lvl8pPr>
    <a:lvl9pPr marL="3989753" algn="l" defTabSz="997438" rtl="0" eaLnBrk="1" latinLnBrk="0" hangingPunct="1">
      <a:defRPr sz="9100"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00FF"/>
    <a:srgbClr val="CC9900"/>
    <a:srgbClr val="A87000"/>
    <a:srgbClr val="996600"/>
    <a:srgbClr val="30BE30"/>
    <a:srgbClr val="9900CC"/>
    <a:srgbClr val="008000"/>
    <a:srgbClr val="33CC33"/>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013" autoAdjust="0"/>
    <p:restoredTop sz="93972" autoAdjust="0"/>
  </p:normalViewPr>
  <p:slideViewPr>
    <p:cSldViewPr>
      <p:cViewPr>
        <p:scale>
          <a:sx n="23" d="100"/>
          <a:sy n="23" d="100"/>
        </p:scale>
        <p:origin x="2792" y="-680"/>
      </p:cViewPr>
      <p:guideLst>
        <p:guide orient="horz" pos="12096"/>
        <p:guide pos="13248"/>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sz="2400" b="1" dirty="0"/>
              <a:t>Dextran</a:t>
            </a:r>
          </a:p>
        </c:rich>
      </c:tx>
      <c:layout>
        <c:manualLayout>
          <c:xMode val="edge"/>
          <c:yMode val="edge"/>
          <c:x val="0.41688820182937819"/>
          <c:y val="4.2037764902182688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Free_Trp_3_8_19!$BD$16</c:f>
              <c:strCache>
                <c:ptCount val="1"/>
                <c:pt idx="0">
                  <c:v>0mg/ml</c:v>
                </c:pt>
              </c:strCache>
            </c:strRef>
          </c:tx>
          <c:spPr>
            <a:ln w="19050" cap="rnd">
              <a:solidFill>
                <a:schemeClr val="accent1"/>
              </a:solidFill>
              <a:round/>
            </a:ln>
            <a:effectLst/>
          </c:spPr>
          <c:marker>
            <c:symbol val="none"/>
          </c:marker>
          <c:xVal>
            <c:numRef>
              <c:f>Free_Trp_3_8_19!$BC$17:$BC$217</c:f>
              <c:numCache>
                <c:formatCode>General</c:formatCode>
                <c:ptCount val="201"/>
                <c:pt idx="0">
                  <c:v>250</c:v>
                </c:pt>
                <c:pt idx="1">
                  <c:v>250.92999270000001</c:v>
                </c:pt>
                <c:pt idx="2">
                  <c:v>252.02999879999999</c:v>
                </c:pt>
                <c:pt idx="3">
                  <c:v>252.96000670000001</c:v>
                </c:pt>
                <c:pt idx="4">
                  <c:v>254.0599976</c:v>
                </c:pt>
                <c:pt idx="5">
                  <c:v>255</c:v>
                </c:pt>
                <c:pt idx="6">
                  <c:v>255.92999270000001</c:v>
                </c:pt>
                <c:pt idx="7">
                  <c:v>257.02999879999999</c:v>
                </c:pt>
                <c:pt idx="8">
                  <c:v>257.9599915</c:v>
                </c:pt>
                <c:pt idx="9">
                  <c:v>259.05999759999997</c:v>
                </c:pt>
                <c:pt idx="10">
                  <c:v>260</c:v>
                </c:pt>
                <c:pt idx="11">
                  <c:v>261.07000729999999</c:v>
                </c:pt>
                <c:pt idx="12">
                  <c:v>262</c:v>
                </c:pt>
                <c:pt idx="13">
                  <c:v>263.07000729999999</c:v>
                </c:pt>
                <c:pt idx="14">
                  <c:v>264</c:v>
                </c:pt>
                <c:pt idx="15">
                  <c:v>265.07000729999999</c:v>
                </c:pt>
                <c:pt idx="16">
                  <c:v>266</c:v>
                </c:pt>
                <c:pt idx="17">
                  <c:v>267.07000729999999</c:v>
                </c:pt>
                <c:pt idx="18">
                  <c:v>268</c:v>
                </c:pt>
                <c:pt idx="19">
                  <c:v>269.07000729999999</c:v>
                </c:pt>
                <c:pt idx="20">
                  <c:v>270</c:v>
                </c:pt>
                <c:pt idx="21">
                  <c:v>270.92999270000001</c:v>
                </c:pt>
                <c:pt idx="22">
                  <c:v>272.02999879999999</c:v>
                </c:pt>
                <c:pt idx="23">
                  <c:v>272.9599915</c:v>
                </c:pt>
                <c:pt idx="24">
                  <c:v>274.05999759999997</c:v>
                </c:pt>
                <c:pt idx="25">
                  <c:v>275</c:v>
                </c:pt>
                <c:pt idx="26">
                  <c:v>275.92999270000001</c:v>
                </c:pt>
                <c:pt idx="27">
                  <c:v>277.02999879999999</c:v>
                </c:pt>
                <c:pt idx="28">
                  <c:v>277.9599915</c:v>
                </c:pt>
                <c:pt idx="29">
                  <c:v>279.05999759999997</c:v>
                </c:pt>
                <c:pt idx="30">
                  <c:v>280</c:v>
                </c:pt>
                <c:pt idx="31">
                  <c:v>280.92999270000001</c:v>
                </c:pt>
                <c:pt idx="32">
                  <c:v>282.02999879999999</c:v>
                </c:pt>
                <c:pt idx="33">
                  <c:v>282.9599915</c:v>
                </c:pt>
                <c:pt idx="34">
                  <c:v>284.05999759999997</c:v>
                </c:pt>
                <c:pt idx="35">
                  <c:v>285</c:v>
                </c:pt>
                <c:pt idx="36">
                  <c:v>285.92999270000001</c:v>
                </c:pt>
                <c:pt idx="37">
                  <c:v>287.02999879999999</c:v>
                </c:pt>
                <c:pt idx="38">
                  <c:v>287.9599915</c:v>
                </c:pt>
                <c:pt idx="39">
                  <c:v>289.05999759999997</c:v>
                </c:pt>
                <c:pt idx="40">
                  <c:v>290</c:v>
                </c:pt>
                <c:pt idx="41">
                  <c:v>291.07000729999999</c:v>
                </c:pt>
                <c:pt idx="42">
                  <c:v>292</c:v>
                </c:pt>
                <c:pt idx="43">
                  <c:v>293.07000729999999</c:v>
                </c:pt>
                <c:pt idx="44">
                  <c:v>294</c:v>
                </c:pt>
                <c:pt idx="45">
                  <c:v>295.07000729999999</c:v>
                </c:pt>
                <c:pt idx="46">
                  <c:v>296</c:v>
                </c:pt>
                <c:pt idx="47">
                  <c:v>297.07000729999999</c:v>
                </c:pt>
                <c:pt idx="48">
                  <c:v>298</c:v>
                </c:pt>
                <c:pt idx="49">
                  <c:v>299.07000729999999</c:v>
                </c:pt>
                <c:pt idx="50">
                  <c:v>300</c:v>
                </c:pt>
                <c:pt idx="51">
                  <c:v>300.92999270000001</c:v>
                </c:pt>
                <c:pt idx="52">
                  <c:v>302.02999879999999</c:v>
                </c:pt>
                <c:pt idx="53">
                  <c:v>302.9599915</c:v>
                </c:pt>
                <c:pt idx="54">
                  <c:v>304.05999759999997</c:v>
                </c:pt>
                <c:pt idx="55">
                  <c:v>305</c:v>
                </c:pt>
                <c:pt idx="56">
                  <c:v>305.92999270000001</c:v>
                </c:pt>
                <c:pt idx="57">
                  <c:v>307.02999879999999</c:v>
                </c:pt>
                <c:pt idx="58">
                  <c:v>307.9599915</c:v>
                </c:pt>
                <c:pt idx="59">
                  <c:v>309.05999759999997</c:v>
                </c:pt>
                <c:pt idx="60">
                  <c:v>310</c:v>
                </c:pt>
                <c:pt idx="61">
                  <c:v>311.07000729999999</c:v>
                </c:pt>
                <c:pt idx="62">
                  <c:v>312</c:v>
                </c:pt>
                <c:pt idx="63">
                  <c:v>313.07000729999999</c:v>
                </c:pt>
                <c:pt idx="64">
                  <c:v>314</c:v>
                </c:pt>
                <c:pt idx="65">
                  <c:v>315.07000729999999</c:v>
                </c:pt>
                <c:pt idx="66">
                  <c:v>316</c:v>
                </c:pt>
                <c:pt idx="67">
                  <c:v>317.07000729999999</c:v>
                </c:pt>
                <c:pt idx="68">
                  <c:v>318</c:v>
                </c:pt>
                <c:pt idx="69">
                  <c:v>319.07000729999999</c:v>
                </c:pt>
                <c:pt idx="70">
                  <c:v>320</c:v>
                </c:pt>
                <c:pt idx="71">
                  <c:v>321.07000729999999</c:v>
                </c:pt>
                <c:pt idx="72">
                  <c:v>322</c:v>
                </c:pt>
                <c:pt idx="73">
                  <c:v>323.07000729999999</c:v>
                </c:pt>
                <c:pt idx="74">
                  <c:v>324</c:v>
                </c:pt>
                <c:pt idx="75">
                  <c:v>325.07000729999999</c:v>
                </c:pt>
                <c:pt idx="76">
                  <c:v>326</c:v>
                </c:pt>
                <c:pt idx="77">
                  <c:v>327.07000729999999</c:v>
                </c:pt>
                <c:pt idx="78">
                  <c:v>328</c:v>
                </c:pt>
                <c:pt idx="79">
                  <c:v>329.07000729999999</c:v>
                </c:pt>
                <c:pt idx="80">
                  <c:v>330</c:v>
                </c:pt>
                <c:pt idx="81">
                  <c:v>330.92999270000001</c:v>
                </c:pt>
                <c:pt idx="82">
                  <c:v>332.02999879999999</c:v>
                </c:pt>
                <c:pt idx="83">
                  <c:v>332.9599915</c:v>
                </c:pt>
                <c:pt idx="84">
                  <c:v>334.05999759999997</c:v>
                </c:pt>
                <c:pt idx="85">
                  <c:v>335</c:v>
                </c:pt>
                <c:pt idx="86">
                  <c:v>335.92999270000001</c:v>
                </c:pt>
                <c:pt idx="87">
                  <c:v>337.02999879999999</c:v>
                </c:pt>
                <c:pt idx="88">
                  <c:v>337.9599915</c:v>
                </c:pt>
                <c:pt idx="89">
                  <c:v>339.05999759999997</c:v>
                </c:pt>
                <c:pt idx="90">
                  <c:v>340</c:v>
                </c:pt>
                <c:pt idx="91">
                  <c:v>341.07000729999999</c:v>
                </c:pt>
                <c:pt idx="92">
                  <c:v>342</c:v>
                </c:pt>
                <c:pt idx="93">
                  <c:v>343.07000729999999</c:v>
                </c:pt>
                <c:pt idx="94">
                  <c:v>344</c:v>
                </c:pt>
                <c:pt idx="95">
                  <c:v>345.07000729999999</c:v>
                </c:pt>
                <c:pt idx="96">
                  <c:v>346</c:v>
                </c:pt>
                <c:pt idx="97">
                  <c:v>347.07000729999999</c:v>
                </c:pt>
                <c:pt idx="98">
                  <c:v>348</c:v>
                </c:pt>
                <c:pt idx="99">
                  <c:v>349.07000729999999</c:v>
                </c:pt>
                <c:pt idx="100">
                  <c:v>350</c:v>
                </c:pt>
                <c:pt idx="101">
                  <c:v>351.07000729999999</c:v>
                </c:pt>
                <c:pt idx="102">
                  <c:v>352</c:v>
                </c:pt>
                <c:pt idx="103">
                  <c:v>353.07000729999999</c:v>
                </c:pt>
                <c:pt idx="104">
                  <c:v>354</c:v>
                </c:pt>
                <c:pt idx="105">
                  <c:v>355.07000729999999</c:v>
                </c:pt>
                <c:pt idx="106">
                  <c:v>356</c:v>
                </c:pt>
                <c:pt idx="107">
                  <c:v>357.07000729999999</c:v>
                </c:pt>
                <c:pt idx="108">
                  <c:v>358</c:v>
                </c:pt>
                <c:pt idx="109">
                  <c:v>359.07000729999999</c:v>
                </c:pt>
                <c:pt idx="110">
                  <c:v>360</c:v>
                </c:pt>
                <c:pt idx="111">
                  <c:v>361.07000729999999</c:v>
                </c:pt>
                <c:pt idx="112">
                  <c:v>362</c:v>
                </c:pt>
                <c:pt idx="113">
                  <c:v>363.07000729999999</c:v>
                </c:pt>
                <c:pt idx="114">
                  <c:v>364</c:v>
                </c:pt>
                <c:pt idx="115">
                  <c:v>365.07000729999999</c:v>
                </c:pt>
                <c:pt idx="116">
                  <c:v>366</c:v>
                </c:pt>
                <c:pt idx="117">
                  <c:v>367.07000729999999</c:v>
                </c:pt>
                <c:pt idx="118">
                  <c:v>368</c:v>
                </c:pt>
                <c:pt idx="119">
                  <c:v>369.07000729999999</c:v>
                </c:pt>
                <c:pt idx="120">
                  <c:v>370</c:v>
                </c:pt>
                <c:pt idx="121">
                  <c:v>371.05999759999997</c:v>
                </c:pt>
                <c:pt idx="122">
                  <c:v>371.9599915</c:v>
                </c:pt>
                <c:pt idx="123">
                  <c:v>373.02999879999999</c:v>
                </c:pt>
                <c:pt idx="124">
                  <c:v>373.92999270000001</c:v>
                </c:pt>
                <c:pt idx="125">
                  <c:v>375</c:v>
                </c:pt>
                <c:pt idx="126">
                  <c:v>376.05999759999997</c:v>
                </c:pt>
                <c:pt idx="127">
                  <c:v>376.9599915</c:v>
                </c:pt>
                <c:pt idx="128">
                  <c:v>378.02999879999999</c:v>
                </c:pt>
                <c:pt idx="129">
                  <c:v>378.92999270000001</c:v>
                </c:pt>
                <c:pt idx="130">
                  <c:v>380</c:v>
                </c:pt>
                <c:pt idx="131">
                  <c:v>381.07000729999999</c:v>
                </c:pt>
                <c:pt idx="132">
                  <c:v>382</c:v>
                </c:pt>
                <c:pt idx="133">
                  <c:v>383.07000729999999</c:v>
                </c:pt>
                <c:pt idx="134">
                  <c:v>384</c:v>
                </c:pt>
                <c:pt idx="135">
                  <c:v>385.07000729999999</c:v>
                </c:pt>
                <c:pt idx="136">
                  <c:v>386</c:v>
                </c:pt>
                <c:pt idx="137">
                  <c:v>387.07000729999999</c:v>
                </c:pt>
                <c:pt idx="138">
                  <c:v>388</c:v>
                </c:pt>
                <c:pt idx="139">
                  <c:v>389.07000729999999</c:v>
                </c:pt>
                <c:pt idx="140">
                  <c:v>390</c:v>
                </c:pt>
                <c:pt idx="141">
                  <c:v>391.07000729999999</c:v>
                </c:pt>
                <c:pt idx="142">
                  <c:v>392</c:v>
                </c:pt>
                <c:pt idx="143">
                  <c:v>393.07000729999999</c:v>
                </c:pt>
                <c:pt idx="144">
                  <c:v>394</c:v>
                </c:pt>
                <c:pt idx="145">
                  <c:v>395.07000729999999</c:v>
                </c:pt>
                <c:pt idx="146">
                  <c:v>396</c:v>
                </c:pt>
                <c:pt idx="147">
                  <c:v>397.07000729999999</c:v>
                </c:pt>
                <c:pt idx="148">
                  <c:v>398</c:v>
                </c:pt>
                <c:pt idx="149">
                  <c:v>399.07000729999999</c:v>
                </c:pt>
                <c:pt idx="150">
                  <c:v>400</c:v>
                </c:pt>
                <c:pt idx="151">
                  <c:v>401.05999759999997</c:v>
                </c:pt>
                <c:pt idx="152">
                  <c:v>401.9599915</c:v>
                </c:pt>
                <c:pt idx="153">
                  <c:v>403.02999879999999</c:v>
                </c:pt>
                <c:pt idx="154">
                  <c:v>403.92999270000001</c:v>
                </c:pt>
                <c:pt idx="155">
                  <c:v>405</c:v>
                </c:pt>
                <c:pt idx="156">
                  <c:v>406.05999759999997</c:v>
                </c:pt>
                <c:pt idx="157">
                  <c:v>406.9599915</c:v>
                </c:pt>
                <c:pt idx="158">
                  <c:v>408.02999879999999</c:v>
                </c:pt>
                <c:pt idx="159">
                  <c:v>408.92999270000001</c:v>
                </c:pt>
                <c:pt idx="160">
                  <c:v>410</c:v>
                </c:pt>
                <c:pt idx="161">
                  <c:v>411.07000729999999</c:v>
                </c:pt>
                <c:pt idx="162">
                  <c:v>412</c:v>
                </c:pt>
                <c:pt idx="163">
                  <c:v>413.07000729999999</c:v>
                </c:pt>
                <c:pt idx="164">
                  <c:v>414</c:v>
                </c:pt>
                <c:pt idx="165">
                  <c:v>415.07000729999999</c:v>
                </c:pt>
                <c:pt idx="166">
                  <c:v>416</c:v>
                </c:pt>
                <c:pt idx="167">
                  <c:v>417.07000729999999</c:v>
                </c:pt>
                <c:pt idx="168">
                  <c:v>418</c:v>
                </c:pt>
                <c:pt idx="169">
                  <c:v>419.07000729999999</c:v>
                </c:pt>
                <c:pt idx="170">
                  <c:v>420</c:v>
                </c:pt>
                <c:pt idx="171">
                  <c:v>421.05999759999997</c:v>
                </c:pt>
                <c:pt idx="172">
                  <c:v>421.9599915</c:v>
                </c:pt>
                <c:pt idx="173">
                  <c:v>423.02999879999999</c:v>
                </c:pt>
                <c:pt idx="174">
                  <c:v>423.92999270000001</c:v>
                </c:pt>
                <c:pt idx="175">
                  <c:v>425</c:v>
                </c:pt>
                <c:pt idx="176">
                  <c:v>426.05999759999997</c:v>
                </c:pt>
                <c:pt idx="177">
                  <c:v>426.9599915</c:v>
                </c:pt>
                <c:pt idx="178">
                  <c:v>428.02999879999999</c:v>
                </c:pt>
                <c:pt idx="179">
                  <c:v>428.92999270000001</c:v>
                </c:pt>
                <c:pt idx="180">
                  <c:v>430</c:v>
                </c:pt>
                <c:pt idx="181">
                  <c:v>431.05999759999997</c:v>
                </c:pt>
                <c:pt idx="182">
                  <c:v>431.9599915</c:v>
                </c:pt>
                <c:pt idx="183">
                  <c:v>433.02999879999999</c:v>
                </c:pt>
                <c:pt idx="184">
                  <c:v>433.92999270000001</c:v>
                </c:pt>
                <c:pt idx="185">
                  <c:v>435</c:v>
                </c:pt>
                <c:pt idx="186">
                  <c:v>436.05999759999997</c:v>
                </c:pt>
                <c:pt idx="187">
                  <c:v>436.9599915</c:v>
                </c:pt>
                <c:pt idx="188">
                  <c:v>438.02999879999999</c:v>
                </c:pt>
                <c:pt idx="189">
                  <c:v>438.92999270000001</c:v>
                </c:pt>
                <c:pt idx="190">
                  <c:v>440</c:v>
                </c:pt>
                <c:pt idx="191">
                  <c:v>441.05999759999997</c:v>
                </c:pt>
                <c:pt idx="192">
                  <c:v>441.9599915</c:v>
                </c:pt>
                <c:pt idx="193">
                  <c:v>443.02999879999999</c:v>
                </c:pt>
                <c:pt idx="194">
                  <c:v>443.92999270000001</c:v>
                </c:pt>
                <c:pt idx="195">
                  <c:v>445</c:v>
                </c:pt>
                <c:pt idx="196">
                  <c:v>446.05999759999997</c:v>
                </c:pt>
                <c:pt idx="197">
                  <c:v>446.9599915</c:v>
                </c:pt>
                <c:pt idx="198">
                  <c:v>448.02999879999999</c:v>
                </c:pt>
                <c:pt idx="199">
                  <c:v>448.92999270000001</c:v>
                </c:pt>
                <c:pt idx="200">
                  <c:v>450</c:v>
                </c:pt>
              </c:numCache>
            </c:numRef>
          </c:xVal>
          <c:yVal>
            <c:numRef>
              <c:f>Free_Trp_3_8_19!$BD$17:$BD$217</c:f>
              <c:numCache>
                <c:formatCode>General</c:formatCode>
                <c:ptCount val="201"/>
                <c:pt idx="0">
                  <c:v>0.16622602008499998</c:v>
                </c:pt>
                <c:pt idx="1">
                  <c:v>8.0379460030000002E-2</c:v>
                </c:pt>
                <c:pt idx="2">
                  <c:v>0.16718848421499999</c:v>
                </c:pt>
                <c:pt idx="3">
                  <c:v>0.16263012401999999</c:v>
                </c:pt>
                <c:pt idx="4">
                  <c:v>9.3782288040000009E-2</c:v>
                </c:pt>
                <c:pt idx="5">
                  <c:v>0.12401472030500002</c:v>
                </c:pt>
                <c:pt idx="6">
                  <c:v>0.16202410311499998</c:v>
                </c:pt>
                <c:pt idx="7">
                  <c:v>9.9737341024000004E-2</c:v>
                </c:pt>
                <c:pt idx="8">
                  <c:v>0.12558411065</c:v>
                </c:pt>
                <c:pt idx="9">
                  <c:v>0.20456895513500001</c:v>
                </c:pt>
                <c:pt idx="10">
                  <c:v>0.21652815627849997</c:v>
                </c:pt>
                <c:pt idx="11">
                  <c:v>0.14714576866000001</c:v>
                </c:pt>
                <c:pt idx="12">
                  <c:v>0.16908489213400002</c:v>
                </c:pt>
                <c:pt idx="13">
                  <c:v>0.10832770166</c:v>
                </c:pt>
                <c:pt idx="14">
                  <c:v>0.253354227165</c:v>
                </c:pt>
                <c:pt idx="15">
                  <c:v>0.12714764193</c:v>
                </c:pt>
                <c:pt idx="16">
                  <c:v>0.151911653595</c:v>
                </c:pt>
                <c:pt idx="17">
                  <c:v>0.14969128743000001</c:v>
                </c:pt>
                <c:pt idx="18">
                  <c:v>0.19030245300500001</c:v>
                </c:pt>
                <c:pt idx="19">
                  <c:v>0.22927087171999999</c:v>
                </c:pt>
                <c:pt idx="20">
                  <c:v>0.14304339142</c:v>
                </c:pt>
                <c:pt idx="21">
                  <c:v>0.16298151763499999</c:v>
                </c:pt>
                <c:pt idx="22">
                  <c:v>0.12495858965000003</c:v>
                </c:pt>
                <c:pt idx="23">
                  <c:v>0.10527470709999998</c:v>
                </c:pt>
                <c:pt idx="24">
                  <c:v>-0.11148285850000006</c:v>
                </c:pt>
                <c:pt idx="25">
                  <c:v>-0.38393735900000014</c:v>
                </c:pt>
                <c:pt idx="26">
                  <c:v>-0.95363211599999964</c:v>
                </c:pt>
                <c:pt idx="27">
                  <c:v>-1.2922759045000003</c:v>
                </c:pt>
                <c:pt idx="28">
                  <c:v>-1.6526765799999996</c:v>
                </c:pt>
                <c:pt idx="29">
                  <c:v>-1.9106531149999988</c:v>
                </c:pt>
                <c:pt idx="30">
                  <c:v>-1.8581800399999988</c:v>
                </c:pt>
                <c:pt idx="31">
                  <c:v>-2.1043419800000009</c:v>
                </c:pt>
                <c:pt idx="32">
                  <c:v>-1.2524347300000001</c:v>
                </c:pt>
                <c:pt idx="33">
                  <c:v>-0.79282236099999981</c:v>
                </c:pt>
                <c:pt idx="34">
                  <c:v>-0.36533641850000054</c:v>
                </c:pt>
                <c:pt idx="35">
                  <c:v>-9.2048763999999839E-2</c:v>
                </c:pt>
                <c:pt idx="36">
                  <c:v>-2.2737443000000024E-2</c:v>
                </c:pt>
                <c:pt idx="37">
                  <c:v>0.20864272125000005</c:v>
                </c:pt>
                <c:pt idx="38">
                  <c:v>0.30033323169999998</c:v>
                </c:pt>
                <c:pt idx="39">
                  <c:v>0.27260631324999995</c:v>
                </c:pt>
                <c:pt idx="40">
                  <c:v>0.38432696465000005</c:v>
                </c:pt>
                <c:pt idx="41">
                  <c:v>0.40830969834999997</c:v>
                </c:pt>
                <c:pt idx="42">
                  <c:v>0.50582259879999991</c:v>
                </c:pt>
                <c:pt idx="43">
                  <c:v>0.75810012214999989</c:v>
                </c:pt>
                <c:pt idx="44">
                  <c:v>0.85704019669999998</c:v>
                </c:pt>
                <c:pt idx="45">
                  <c:v>1.1922344267000002</c:v>
                </c:pt>
                <c:pt idx="46">
                  <c:v>1.4191704990999998</c:v>
                </c:pt>
                <c:pt idx="47">
                  <c:v>1.9484280350000001</c:v>
                </c:pt>
                <c:pt idx="48">
                  <c:v>2.4614602922</c:v>
                </c:pt>
                <c:pt idx="49">
                  <c:v>3.2495402393499999</c:v>
                </c:pt>
                <c:pt idx="50">
                  <c:v>4.1330088082500005</c:v>
                </c:pt>
                <c:pt idx="51">
                  <c:v>5.1420205536000001</c:v>
                </c:pt>
                <c:pt idx="52">
                  <c:v>6.6895189880000006</c:v>
                </c:pt>
                <c:pt idx="53">
                  <c:v>8.3246112464999982</c:v>
                </c:pt>
                <c:pt idx="54">
                  <c:v>10.221843960500001</c:v>
                </c:pt>
                <c:pt idx="55">
                  <c:v>12.436274169500001</c:v>
                </c:pt>
                <c:pt idx="56">
                  <c:v>15.0342942465</c:v>
                </c:pt>
                <c:pt idx="57">
                  <c:v>18.226518630499999</c:v>
                </c:pt>
                <c:pt idx="58">
                  <c:v>21.610181093000001</c:v>
                </c:pt>
                <c:pt idx="59">
                  <c:v>25.754333970999998</c:v>
                </c:pt>
                <c:pt idx="60">
                  <c:v>30.706249474499998</c:v>
                </c:pt>
                <c:pt idx="61">
                  <c:v>35.626982094500001</c:v>
                </c:pt>
                <c:pt idx="62">
                  <c:v>41.170680403000006</c:v>
                </c:pt>
                <c:pt idx="63">
                  <c:v>47.865178465</c:v>
                </c:pt>
                <c:pt idx="64">
                  <c:v>54.034435395499997</c:v>
                </c:pt>
                <c:pt idx="65">
                  <c:v>61.327440323499999</c:v>
                </c:pt>
                <c:pt idx="66">
                  <c:v>68.290877460499999</c:v>
                </c:pt>
                <c:pt idx="67">
                  <c:v>76.526282671600001</c:v>
                </c:pt>
                <c:pt idx="68">
                  <c:v>83.717420014299989</c:v>
                </c:pt>
                <c:pt idx="69">
                  <c:v>92.400830599499997</c:v>
                </c:pt>
                <c:pt idx="70">
                  <c:v>100.3522687791</c:v>
                </c:pt>
                <c:pt idx="71">
                  <c:v>107.94094259134999</c:v>
                </c:pt>
                <c:pt idx="72">
                  <c:v>115.75310537384999</c:v>
                </c:pt>
                <c:pt idx="73">
                  <c:v>124.44578602869998</c:v>
                </c:pt>
                <c:pt idx="74">
                  <c:v>131.65880352139999</c:v>
                </c:pt>
                <c:pt idx="75">
                  <c:v>142.02859723009999</c:v>
                </c:pt>
                <c:pt idx="76">
                  <c:v>148.35833975564998</c:v>
                </c:pt>
                <c:pt idx="77">
                  <c:v>157.68253607719998</c:v>
                </c:pt>
                <c:pt idx="78">
                  <c:v>165.79582521880002</c:v>
                </c:pt>
                <c:pt idx="79">
                  <c:v>174.97345616699999</c:v>
                </c:pt>
                <c:pt idx="80">
                  <c:v>183.20554814125001</c:v>
                </c:pt>
                <c:pt idx="81">
                  <c:v>190.74541886135</c:v>
                </c:pt>
                <c:pt idx="82">
                  <c:v>199.09332266544999</c:v>
                </c:pt>
                <c:pt idx="83">
                  <c:v>207.04608794169997</c:v>
                </c:pt>
                <c:pt idx="84">
                  <c:v>215.47113183170001</c:v>
                </c:pt>
                <c:pt idx="85">
                  <c:v>222.33630117055</c:v>
                </c:pt>
                <c:pt idx="86">
                  <c:v>230.18818052509999</c:v>
                </c:pt>
                <c:pt idx="87">
                  <c:v>237.14870940040001</c:v>
                </c:pt>
                <c:pt idx="88">
                  <c:v>243.95368008995001</c:v>
                </c:pt>
                <c:pt idx="89">
                  <c:v>251.97319334635</c:v>
                </c:pt>
                <c:pt idx="90">
                  <c:v>256.11625563104997</c:v>
                </c:pt>
                <c:pt idx="91">
                  <c:v>262.22888650009997</c:v>
                </c:pt>
                <c:pt idx="92">
                  <c:v>267.73839528129997</c:v>
                </c:pt>
                <c:pt idx="93">
                  <c:v>272.33543569774997</c:v>
                </c:pt>
                <c:pt idx="94">
                  <c:v>277.58425354585</c:v>
                </c:pt>
                <c:pt idx="95">
                  <c:v>282.78602279220001</c:v>
                </c:pt>
                <c:pt idx="96">
                  <c:v>285.90196339504996</c:v>
                </c:pt>
                <c:pt idx="97">
                  <c:v>290.22200954785001</c:v>
                </c:pt>
                <c:pt idx="98">
                  <c:v>293.89589353655003</c:v>
                </c:pt>
                <c:pt idx="99">
                  <c:v>296.61639201599996</c:v>
                </c:pt>
                <c:pt idx="100">
                  <c:v>298.69509680179999</c:v>
                </c:pt>
                <c:pt idx="101">
                  <c:v>303.12486702864999</c:v>
                </c:pt>
                <c:pt idx="102">
                  <c:v>302.42083126655001</c:v>
                </c:pt>
                <c:pt idx="103">
                  <c:v>304.92424522664999</c:v>
                </c:pt>
                <c:pt idx="104">
                  <c:v>305.05122336199997</c:v>
                </c:pt>
                <c:pt idx="105">
                  <c:v>306.60051751355002</c:v>
                </c:pt>
                <c:pt idx="106">
                  <c:v>306.46051221430002</c:v>
                </c:pt>
                <c:pt idx="107">
                  <c:v>305.53903715370001</c:v>
                </c:pt>
                <c:pt idx="108">
                  <c:v>305.90657630999999</c:v>
                </c:pt>
                <c:pt idx="109">
                  <c:v>304.32947473755002</c:v>
                </c:pt>
                <c:pt idx="110">
                  <c:v>301.33437430315001</c:v>
                </c:pt>
                <c:pt idx="111">
                  <c:v>298.58458145320003</c:v>
                </c:pt>
                <c:pt idx="112">
                  <c:v>297.09852253700001</c:v>
                </c:pt>
                <c:pt idx="113">
                  <c:v>293.99566464129998</c:v>
                </c:pt>
                <c:pt idx="114">
                  <c:v>290.19616899064999</c:v>
                </c:pt>
                <c:pt idx="115">
                  <c:v>287.95234403860002</c:v>
                </c:pt>
                <c:pt idx="116">
                  <c:v>283.67008266145001</c:v>
                </c:pt>
                <c:pt idx="117">
                  <c:v>279.29390117604999</c:v>
                </c:pt>
                <c:pt idx="118">
                  <c:v>272.88671840954999</c:v>
                </c:pt>
                <c:pt idx="119">
                  <c:v>267.87757485254997</c:v>
                </c:pt>
                <c:pt idx="120">
                  <c:v>264.75807664859997</c:v>
                </c:pt>
                <c:pt idx="121">
                  <c:v>259.49269066210002</c:v>
                </c:pt>
                <c:pt idx="122">
                  <c:v>255.93017131810001</c:v>
                </c:pt>
                <c:pt idx="123">
                  <c:v>247.53686610615</c:v>
                </c:pt>
                <c:pt idx="124">
                  <c:v>243.88965228115001</c:v>
                </c:pt>
                <c:pt idx="125">
                  <c:v>238.63677039434998</c:v>
                </c:pt>
                <c:pt idx="126">
                  <c:v>232.70849351819999</c:v>
                </c:pt>
                <c:pt idx="127">
                  <c:v>228.85259092585</c:v>
                </c:pt>
                <c:pt idx="128">
                  <c:v>221.25759156395</c:v>
                </c:pt>
                <c:pt idx="129">
                  <c:v>217.33450965205</c:v>
                </c:pt>
                <c:pt idx="130">
                  <c:v>211.58001475205</c:v>
                </c:pt>
                <c:pt idx="131">
                  <c:v>207.3535810281</c:v>
                </c:pt>
                <c:pt idx="132">
                  <c:v>200.92454692385002</c:v>
                </c:pt>
                <c:pt idx="133">
                  <c:v>195.49823122840002</c:v>
                </c:pt>
                <c:pt idx="134">
                  <c:v>190.7701625869</c:v>
                </c:pt>
                <c:pt idx="135">
                  <c:v>185.15822928789999</c:v>
                </c:pt>
                <c:pt idx="136">
                  <c:v>180.29298487955</c:v>
                </c:pt>
                <c:pt idx="137">
                  <c:v>173.92340873835002</c:v>
                </c:pt>
                <c:pt idx="138">
                  <c:v>169.83037442990002</c:v>
                </c:pt>
                <c:pt idx="139">
                  <c:v>164.18176077390001</c:v>
                </c:pt>
                <c:pt idx="140">
                  <c:v>159.29998115310002</c:v>
                </c:pt>
                <c:pt idx="141">
                  <c:v>153.97986785559999</c:v>
                </c:pt>
                <c:pt idx="142">
                  <c:v>149.4441730982</c:v>
                </c:pt>
                <c:pt idx="143">
                  <c:v>144.11357275580002</c:v>
                </c:pt>
                <c:pt idx="144">
                  <c:v>140.49172707004999</c:v>
                </c:pt>
                <c:pt idx="145">
                  <c:v>135.12036869475</c:v>
                </c:pt>
                <c:pt idx="146">
                  <c:v>130.77608161130001</c:v>
                </c:pt>
                <c:pt idx="147">
                  <c:v>126.50297269044999</c:v>
                </c:pt>
                <c:pt idx="148">
                  <c:v>123.0081169077</c:v>
                </c:pt>
                <c:pt idx="149">
                  <c:v>118.28113687230001</c:v>
                </c:pt>
                <c:pt idx="150">
                  <c:v>114.42349206169999</c:v>
                </c:pt>
                <c:pt idx="151">
                  <c:v>109.88485397035001</c:v>
                </c:pt>
                <c:pt idx="152">
                  <c:v>107.25436933009999</c:v>
                </c:pt>
                <c:pt idx="153">
                  <c:v>103.09324502165001</c:v>
                </c:pt>
                <c:pt idx="154">
                  <c:v>100.24009585375001</c:v>
                </c:pt>
                <c:pt idx="155">
                  <c:v>96.812727226699991</c:v>
                </c:pt>
                <c:pt idx="156">
                  <c:v>93.877526928000009</c:v>
                </c:pt>
                <c:pt idx="157">
                  <c:v>90.428635154900007</c:v>
                </c:pt>
                <c:pt idx="158">
                  <c:v>86.961547097149989</c:v>
                </c:pt>
                <c:pt idx="159">
                  <c:v>84.230603292950008</c:v>
                </c:pt>
                <c:pt idx="160">
                  <c:v>81.323935738350002</c:v>
                </c:pt>
                <c:pt idx="161">
                  <c:v>77.876786756200005</c:v>
                </c:pt>
                <c:pt idx="162">
                  <c:v>74.959049291499994</c:v>
                </c:pt>
                <c:pt idx="163">
                  <c:v>72.603383696549997</c:v>
                </c:pt>
                <c:pt idx="164">
                  <c:v>69.900394211899993</c:v>
                </c:pt>
                <c:pt idx="165">
                  <c:v>66.82776510734999</c:v>
                </c:pt>
                <c:pt idx="166">
                  <c:v>64.341366509300002</c:v>
                </c:pt>
                <c:pt idx="167">
                  <c:v>60.696949749449999</c:v>
                </c:pt>
                <c:pt idx="168">
                  <c:v>57.941830045300001</c:v>
                </c:pt>
                <c:pt idx="169">
                  <c:v>55.599185883250001</c:v>
                </c:pt>
                <c:pt idx="170">
                  <c:v>53.29630874275</c:v>
                </c:pt>
                <c:pt idx="171">
                  <c:v>50.220836879299995</c:v>
                </c:pt>
                <c:pt idx="172">
                  <c:v>47.924173654699999</c:v>
                </c:pt>
                <c:pt idx="173">
                  <c:v>45.658584982050002</c:v>
                </c:pt>
                <c:pt idx="174">
                  <c:v>43.648231642400006</c:v>
                </c:pt>
                <c:pt idx="175">
                  <c:v>41.762425122300002</c:v>
                </c:pt>
                <c:pt idx="176">
                  <c:v>40.159062691149998</c:v>
                </c:pt>
                <c:pt idx="177">
                  <c:v>38.565391204199997</c:v>
                </c:pt>
                <c:pt idx="178">
                  <c:v>36.804542125650002</c:v>
                </c:pt>
                <c:pt idx="179">
                  <c:v>35.539665274249998</c:v>
                </c:pt>
                <c:pt idx="180">
                  <c:v>34.014776577550002</c:v>
                </c:pt>
                <c:pt idx="181">
                  <c:v>32.963725298</c:v>
                </c:pt>
                <c:pt idx="182">
                  <c:v>31.62269371655</c:v>
                </c:pt>
                <c:pt idx="183">
                  <c:v>30.3156138734</c:v>
                </c:pt>
                <c:pt idx="184">
                  <c:v>29.754799909600003</c:v>
                </c:pt>
                <c:pt idx="185">
                  <c:v>28.389329778350003</c:v>
                </c:pt>
                <c:pt idx="186">
                  <c:v>27.14051114395</c:v>
                </c:pt>
                <c:pt idx="187">
                  <c:v>26.195492389000002</c:v>
                </c:pt>
                <c:pt idx="188">
                  <c:v>25.222593813300001</c:v>
                </c:pt>
                <c:pt idx="189">
                  <c:v>24.284754196100003</c:v>
                </c:pt>
                <c:pt idx="190">
                  <c:v>23.259500627400001</c:v>
                </c:pt>
                <c:pt idx="191">
                  <c:v>22.21338474645</c:v>
                </c:pt>
                <c:pt idx="192">
                  <c:v>21.406198990850001</c:v>
                </c:pt>
                <c:pt idx="193">
                  <c:v>20.468088724400001</c:v>
                </c:pt>
                <c:pt idx="194">
                  <c:v>20.025840975999998</c:v>
                </c:pt>
                <c:pt idx="195">
                  <c:v>19.28794878555</c:v>
                </c:pt>
                <c:pt idx="196">
                  <c:v>18.348368432599997</c:v>
                </c:pt>
                <c:pt idx="197">
                  <c:v>17.551627753150001</c:v>
                </c:pt>
                <c:pt idx="198">
                  <c:v>16.8057445442</c:v>
                </c:pt>
                <c:pt idx="199">
                  <c:v>16.37709965765</c:v>
                </c:pt>
                <c:pt idx="200">
                  <c:v>15.688409544899999</c:v>
                </c:pt>
              </c:numCache>
            </c:numRef>
          </c:yVal>
          <c:smooth val="1"/>
          <c:extLst>
            <c:ext xmlns:c16="http://schemas.microsoft.com/office/drawing/2014/chart" uri="{C3380CC4-5D6E-409C-BE32-E72D297353CC}">
              <c16:uniqueId val="{00000000-44AB-4B80-9E98-A0A4BFAAA964}"/>
            </c:ext>
          </c:extLst>
        </c:ser>
        <c:ser>
          <c:idx val="1"/>
          <c:order val="1"/>
          <c:tx>
            <c:strRef>
              <c:f>Free_Trp_3_8_19!$BE$16</c:f>
              <c:strCache>
                <c:ptCount val="1"/>
                <c:pt idx="0">
                  <c:v>50mg/ml</c:v>
                </c:pt>
              </c:strCache>
            </c:strRef>
          </c:tx>
          <c:spPr>
            <a:ln w="19050" cap="rnd">
              <a:solidFill>
                <a:schemeClr val="accent2"/>
              </a:solidFill>
              <a:round/>
            </a:ln>
            <a:effectLst/>
          </c:spPr>
          <c:marker>
            <c:symbol val="none"/>
          </c:marker>
          <c:xVal>
            <c:numRef>
              <c:f>Free_Trp_3_8_19!$BC$17:$BC$217</c:f>
              <c:numCache>
                <c:formatCode>General</c:formatCode>
                <c:ptCount val="201"/>
                <c:pt idx="0">
                  <c:v>250</c:v>
                </c:pt>
                <c:pt idx="1">
                  <c:v>250.92999270000001</c:v>
                </c:pt>
                <c:pt idx="2">
                  <c:v>252.02999879999999</c:v>
                </c:pt>
                <c:pt idx="3">
                  <c:v>252.96000670000001</c:v>
                </c:pt>
                <c:pt idx="4">
                  <c:v>254.0599976</c:v>
                </c:pt>
                <c:pt idx="5">
                  <c:v>255</c:v>
                </c:pt>
                <c:pt idx="6">
                  <c:v>255.92999270000001</c:v>
                </c:pt>
                <c:pt idx="7">
                  <c:v>257.02999879999999</c:v>
                </c:pt>
                <c:pt idx="8">
                  <c:v>257.9599915</c:v>
                </c:pt>
                <c:pt idx="9">
                  <c:v>259.05999759999997</c:v>
                </c:pt>
                <c:pt idx="10">
                  <c:v>260</c:v>
                </c:pt>
                <c:pt idx="11">
                  <c:v>261.07000729999999</c:v>
                </c:pt>
                <c:pt idx="12">
                  <c:v>262</c:v>
                </c:pt>
                <c:pt idx="13">
                  <c:v>263.07000729999999</c:v>
                </c:pt>
                <c:pt idx="14">
                  <c:v>264</c:v>
                </c:pt>
                <c:pt idx="15">
                  <c:v>265.07000729999999</c:v>
                </c:pt>
                <c:pt idx="16">
                  <c:v>266</c:v>
                </c:pt>
                <c:pt idx="17">
                  <c:v>267.07000729999999</c:v>
                </c:pt>
                <c:pt idx="18">
                  <c:v>268</c:v>
                </c:pt>
                <c:pt idx="19">
                  <c:v>269.07000729999999</c:v>
                </c:pt>
                <c:pt idx="20">
                  <c:v>270</c:v>
                </c:pt>
                <c:pt idx="21">
                  <c:v>270.92999270000001</c:v>
                </c:pt>
                <c:pt idx="22">
                  <c:v>272.02999879999999</c:v>
                </c:pt>
                <c:pt idx="23">
                  <c:v>272.9599915</c:v>
                </c:pt>
                <c:pt idx="24">
                  <c:v>274.05999759999997</c:v>
                </c:pt>
                <c:pt idx="25">
                  <c:v>275</c:v>
                </c:pt>
                <c:pt idx="26">
                  <c:v>275.92999270000001</c:v>
                </c:pt>
                <c:pt idx="27">
                  <c:v>277.02999879999999</c:v>
                </c:pt>
                <c:pt idx="28">
                  <c:v>277.9599915</c:v>
                </c:pt>
                <c:pt idx="29">
                  <c:v>279.05999759999997</c:v>
                </c:pt>
                <c:pt idx="30">
                  <c:v>280</c:v>
                </c:pt>
                <c:pt idx="31">
                  <c:v>280.92999270000001</c:v>
                </c:pt>
                <c:pt idx="32">
                  <c:v>282.02999879999999</c:v>
                </c:pt>
                <c:pt idx="33">
                  <c:v>282.9599915</c:v>
                </c:pt>
                <c:pt idx="34">
                  <c:v>284.05999759999997</c:v>
                </c:pt>
                <c:pt idx="35">
                  <c:v>285</c:v>
                </c:pt>
                <c:pt idx="36">
                  <c:v>285.92999270000001</c:v>
                </c:pt>
                <c:pt idx="37">
                  <c:v>287.02999879999999</c:v>
                </c:pt>
                <c:pt idx="38">
                  <c:v>287.9599915</c:v>
                </c:pt>
                <c:pt idx="39">
                  <c:v>289.05999759999997</c:v>
                </c:pt>
                <c:pt idx="40">
                  <c:v>290</c:v>
                </c:pt>
                <c:pt idx="41">
                  <c:v>291.07000729999999</c:v>
                </c:pt>
                <c:pt idx="42">
                  <c:v>292</c:v>
                </c:pt>
                <c:pt idx="43">
                  <c:v>293.07000729999999</c:v>
                </c:pt>
                <c:pt idx="44">
                  <c:v>294</c:v>
                </c:pt>
                <c:pt idx="45">
                  <c:v>295.07000729999999</c:v>
                </c:pt>
                <c:pt idx="46">
                  <c:v>296</c:v>
                </c:pt>
                <c:pt idx="47">
                  <c:v>297.07000729999999</c:v>
                </c:pt>
                <c:pt idx="48">
                  <c:v>298</c:v>
                </c:pt>
                <c:pt idx="49">
                  <c:v>299.07000729999999</c:v>
                </c:pt>
                <c:pt idx="50">
                  <c:v>300</c:v>
                </c:pt>
                <c:pt idx="51">
                  <c:v>300.92999270000001</c:v>
                </c:pt>
                <c:pt idx="52">
                  <c:v>302.02999879999999</c:v>
                </c:pt>
                <c:pt idx="53">
                  <c:v>302.9599915</c:v>
                </c:pt>
                <c:pt idx="54">
                  <c:v>304.05999759999997</c:v>
                </c:pt>
                <c:pt idx="55">
                  <c:v>305</c:v>
                </c:pt>
                <c:pt idx="56">
                  <c:v>305.92999270000001</c:v>
                </c:pt>
                <c:pt idx="57">
                  <c:v>307.02999879999999</c:v>
                </c:pt>
                <c:pt idx="58">
                  <c:v>307.9599915</c:v>
                </c:pt>
                <c:pt idx="59">
                  <c:v>309.05999759999997</c:v>
                </c:pt>
                <c:pt idx="60">
                  <c:v>310</c:v>
                </c:pt>
                <c:pt idx="61">
                  <c:v>311.07000729999999</c:v>
                </c:pt>
                <c:pt idx="62">
                  <c:v>312</c:v>
                </c:pt>
                <c:pt idx="63">
                  <c:v>313.07000729999999</c:v>
                </c:pt>
                <c:pt idx="64">
                  <c:v>314</c:v>
                </c:pt>
                <c:pt idx="65">
                  <c:v>315.07000729999999</c:v>
                </c:pt>
                <c:pt idx="66">
                  <c:v>316</c:v>
                </c:pt>
                <c:pt idx="67">
                  <c:v>317.07000729999999</c:v>
                </c:pt>
                <c:pt idx="68">
                  <c:v>318</c:v>
                </c:pt>
                <c:pt idx="69">
                  <c:v>319.07000729999999</c:v>
                </c:pt>
                <c:pt idx="70">
                  <c:v>320</c:v>
                </c:pt>
                <c:pt idx="71">
                  <c:v>321.07000729999999</c:v>
                </c:pt>
                <c:pt idx="72">
                  <c:v>322</c:v>
                </c:pt>
                <c:pt idx="73">
                  <c:v>323.07000729999999</c:v>
                </c:pt>
                <c:pt idx="74">
                  <c:v>324</c:v>
                </c:pt>
                <c:pt idx="75">
                  <c:v>325.07000729999999</c:v>
                </c:pt>
                <c:pt idx="76">
                  <c:v>326</c:v>
                </c:pt>
                <c:pt idx="77">
                  <c:v>327.07000729999999</c:v>
                </c:pt>
                <c:pt idx="78">
                  <c:v>328</c:v>
                </c:pt>
                <c:pt idx="79">
                  <c:v>329.07000729999999</c:v>
                </c:pt>
                <c:pt idx="80">
                  <c:v>330</c:v>
                </c:pt>
                <c:pt idx="81">
                  <c:v>330.92999270000001</c:v>
                </c:pt>
                <c:pt idx="82">
                  <c:v>332.02999879999999</c:v>
                </c:pt>
                <c:pt idx="83">
                  <c:v>332.9599915</c:v>
                </c:pt>
                <c:pt idx="84">
                  <c:v>334.05999759999997</c:v>
                </c:pt>
                <c:pt idx="85">
                  <c:v>335</c:v>
                </c:pt>
                <c:pt idx="86">
                  <c:v>335.92999270000001</c:v>
                </c:pt>
                <c:pt idx="87">
                  <c:v>337.02999879999999</c:v>
                </c:pt>
                <c:pt idx="88">
                  <c:v>337.9599915</c:v>
                </c:pt>
                <c:pt idx="89">
                  <c:v>339.05999759999997</c:v>
                </c:pt>
                <c:pt idx="90">
                  <c:v>340</c:v>
                </c:pt>
                <c:pt idx="91">
                  <c:v>341.07000729999999</c:v>
                </c:pt>
                <c:pt idx="92">
                  <c:v>342</c:v>
                </c:pt>
                <c:pt idx="93">
                  <c:v>343.07000729999999</c:v>
                </c:pt>
                <c:pt idx="94">
                  <c:v>344</c:v>
                </c:pt>
                <c:pt idx="95">
                  <c:v>345.07000729999999</c:v>
                </c:pt>
                <c:pt idx="96">
                  <c:v>346</c:v>
                </c:pt>
                <c:pt idx="97">
                  <c:v>347.07000729999999</c:v>
                </c:pt>
                <c:pt idx="98">
                  <c:v>348</c:v>
                </c:pt>
                <c:pt idx="99">
                  <c:v>349.07000729999999</c:v>
                </c:pt>
                <c:pt idx="100">
                  <c:v>350</c:v>
                </c:pt>
                <c:pt idx="101">
                  <c:v>351.07000729999999</c:v>
                </c:pt>
                <c:pt idx="102">
                  <c:v>352</c:v>
                </c:pt>
                <c:pt idx="103">
                  <c:v>353.07000729999999</c:v>
                </c:pt>
                <c:pt idx="104">
                  <c:v>354</c:v>
                </c:pt>
                <c:pt idx="105">
                  <c:v>355.07000729999999</c:v>
                </c:pt>
                <c:pt idx="106">
                  <c:v>356</c:v>
                </c:pt>
                <c:pt idx="107">
                  <c:v>357.07000729999999</c:v>
                </c:pt>
                <c:pt idx="108">
                  <c:v>358</c:v>
                </c:pt>
                <c:pt idx="109">
                  <c:v>359.07000729999999</c:v>
                </c:pt>
                <c:pt idx="110">
                  <c:v>360</c:v>
                </c:pt>
                <c:pt idx="111">
                  <c:v>361.07000729999999</c:v>
                </c:pt>
                <c:pt idx="112">
                  <c:v>362</c:v>
                </c:pt>
                <c:pt idx="113">
                  <c:v>363.07000729999999</c:v>
                </c:pt>
                <c:pt idx="114">
                  <c:v>364</c:v>
                </c:pt>
                <c:pt idx="115">
                  <c:v>365.07000729999999</c:v>
                </c:pt>
                <c:pt idx="116">
                  <c:v>366</c:v>
                </c:pt>
                <c:pt idx="117">
                  <c:v>367.07000729999999</c:v>
                </c:pt>
                <c:pt idx="118">
                  <c:v>368</c:v>
                </c:pt>
                <c:pt idx="119">
                  <c:v>369.07000729999999</c:v>
                </c:pt>
                <c:pt idx="120">
                  <c:v>370</c:v>
                </c:pt>
                <c:pt idx="121">
                  <c:v>371.05999759999997</c:v>
                </c:pt>
                <c:pt idx="122">
                  <c:v>371.9599915</c:v>
                </c:pt>
                <c:pt idx="123">
                  <c:v>373.02999879999999</c:v>
                </c:pt>
                <c:pt idx="124">
                  <c:v>373.92999270000001</c:v>
                </c:pt>
                <c:pt idx="125">
                  <c:v>375</c:v>
                </c:pt>
                <c:pt idx="126">
                  <c:v>376.05999759999997</c:v>
                </c:pt>
                <c:pt idx="127">
                  <c:v>376.9599915</c:v>
                </c:pt>
                <c:pt idx="128">
                  <c:v>378.02999879999999</c:v>
                </c:pt>
                <c:pt idx="129">
                  <c:v>378.92999270000001</c:v>
                </c:pt>
                <c:pt idx="130">
                  <c:v>380</c:v>
                </c:pt>
                <c:pt idx="131">
                  <c:v>381.07000729999999</c:v>
                </c:pt>
                <c:pt idx="132">
                  <c:v>382</c:v>
                </c:pt>
                <c:pt idx="133">
                  <c:v>383.07000729999999</c:v>
                </c:pt>
                <c:pt idx="134">
                  <c:v>384</c:v>
                </c:pt>
                <c:pt idx="135">
                  <c:v>385.07000729999999</c:v>
                </c:pt>
                <c:pt idx="136">
                  <c:v>386</c:v>
                </c:pt>
                <c:pt idx="137">
                  <c:v>387.07000729999999</c:v>
                </c:pt>
                <c:pt idx="138">
                  <c:v>388</c:v>
                </c:pt>
                <c:pt idx="139">
                  <c:v>389.07000729999999</c:v>
                </c:pt>
                <c:pt idx="140">
                  <c:v>390</c:v>
                </c:pt>
                <c:pt idx="141">
                  <c:v>391.07000729999999</c:v>
                </c:pt>
                <c:pt idx="142">
                  <c:v>392</c:v>
                </c:pt>
                <c:pt idx="143">
                  <c:v>393.07000729999999</c:v>
                </c:pt>
                <c:pt idx="144">
                  <c:v>394</c:v>
                </c:pt>
                <c:pt idx="145">
                  <c:v>395.07000729999999</c:v>
                </c:pt>
                <c:pt idx="146">
                  <c:v>396</c:v>
                </c:pt>
                <c:pt idx="147">
                  <c:v>397.07000729999999</c:v>
                </c:pt>
                <c:pt idx="148">
                  <c:v>398</c:v>
                </c:pt>
                <c:pt idx="149">
                  <c:v>399.07000729999999</c:v>
                </c:pt>
                <c:pt idx="150">
                  <c:v>400</c:v>
                </c:pt>
                <c:pt idx="151">
                  <c:v>401.05999759999997</c:v>
                </c:pt>
                <c:pt idx="152">
                  <c:v>401.9599915</c:v>
                </c:pt>
                <c:pt idx="153">
                  <c:v>403.02999879999999</c:v>
                </c:pt>
                <c:pt idx="154">
                  <c:v>403.92999270000001</c:v>
                </c:pt>
                <c:pt idx="155">
                  <c:v>405</c:v>
                </c:pt>
                <c:pt idx="156">
                  <c:v>406.05999759999997</c:v>
                </c:pt>
                <c:pt idx="157">
                  <c:v>406.9599915</c:v>
                </c:pt>
                <c:pt idx="158">
                  <c:v>408.02999879999999</c:v>
                </c:pt>
                <c:pt idx="159">
                  <c:v>408.92999270000001</c:v>
                </c:pt>
                <c:pt idx="160">
                  <c:v>410</c:v>
                </c:pt>
                <c:pt idx="161">
                  <c:v>411.07000729999999</c:v>
                </c:pt>
                <c:pt idx="162">
                  <c:v>412</c:v>
                </c:pt>
                <c:pt idx="163">
                  <c:v>413.07000729999999</c:v>
                </c:pt>
                <c:pt idx="164">
                  <c:v>414</c:v>
                </c:pt>
                <c:pt idx="165">
                  <c:v>415.07000729999999</c:v>
                </c:pt>
                <c:pt idx="166">
                  <c:v>416</c:v>
                </c:pt>
                <c:pt idx="167">
                  <c:v>417.07000729999999</c:v>
                </c:pt>
                <c:pt idx="168">
                  <c:v>418</c:v>
                </c:pt>
                <c:pt idx="169">
                  <c:v>419.07000729999999</c:v>
                </c:pt>
                <c:pt idx="170">
                  <c:v>420</c:v>
                </c:pt>
                <c:pt idx="171">
                  <c:v>421.05999759999997</c:v>
                </c:pt>
                <c:pt idx="172">
                  <c:v>421.9599915</c:v>
                </c:pt>
                <c:pt idx="173">
                  <c:v>423.02999879999999</c:v>
                </c:pt>
                <c:pt idx="174">
                  <c:v>423.92999270000001</c:v>
                </c:pt>
                <c:pt idx="175">
                  <c:v>425</c:v>
                </c:pt>
                <c:pt idx="176">
                  <c:v>426.05999759999997</c:v>
                </c:pt>
                <c:pt idx="177">
                  <c:v>426.9599915</c:v>
                </c:pt>
                <c:pt idx="178">
                  <c:v>428.02999879999999</c:v>
                </c:pt>
                <c:pt idx="179">
                  <c:v>428.92999270000001</c:v>
                </c:pt>
                <c:pt idx="180">
                  <c:v>430</c:v>
                </c:pt>
                <c:pt idx="181">
                  <c:v>431.05999759999997</c:v>
                </c:pt>
                <c:pt idx="182">
                  <c:v>431.9599915</c:v>
                </c:pt>
                <c:pt idx="183">
                  <c:v>433.02999879999999</c:v>
                </c:pt>
                <c:pt idx="184">
                  <c:v>433.92999270000001</c:v>
                </c:pt>
                <c:pt idx="185">
                  <c:v>435</c:v>
                </c:pt>
                <c:pt idx="186">
                  <c:v>436.05999759999997</c:v>
                </c:pt>
                <c:pt idx="187">
                  <c:v>436.9599915</c:v>
                </c:pt>
                <c:pt idx="188">
                  <c:v>438.02999879999999</c:v>
                </c:pt>
                <c:pt idx="189">
                  <c:v>438.92999270000001</c:v>
                </c:pt>
                <c:pt idx="190">
                  <c:v>440</c:v>
                </c:pt>
                <c:pt idx="191">
                  <c:v>441.05999759999997</c:v>
                </c:pt>
                <c:pt idx="192">
                  <c:v>441.9599915</c:v>
                </c:pt>
                <c:pt idx="193">
                  <c:v>443.02999879999999</c:v>
                </c:pt>
                <c:pt idx="194">
                  <c:v>443.92999270000001</c:v>
                </c:pt>
                <c:pt idx="195">
                  <c:v>445</c:v>
                </c:pt>
                <c:pt idx="196">
                  <c:v>446.05999759999997</c:v>
                </c:pt>
                <c:pt idx="197">
                  <c:v>446.9599915</c:v>
                </c:pt>
                <c:pt idx="198">
                  <c:v>448.02999879999999</c:v>
                </c:pt>
                <c:pt idx="199">
                  <c:v>448.92999270000001</c:v>
                </c:pt>
                <c:pt idx="200">
                  <c:v>450</c:v>
                </c:pt>
              </c:numCache>
            </c:numRef>
          </c:xVal>
          <c:yVal>
            <c:numRef>
              <c:f>Free_Trp_3_8_19!$BE$17:$BE$217</c:f>
              <c:numCache>
                <c:formatCode>General</c:formatCode>
                <c:ptCount val="201"/>
                <c:pt idx="0">
                  <c:v>8.7596297000000045E-2</c:v>
                </c:pt>
                <c:pt idx="1">
                  <c:v>0.2222414614999999</c:v>
                </c:pt>
                <c:pt idx="2">
                  <c:v>0.23167997579999999</c:v>
                </c:pt>
                <c:pt idx="3">
                  <c:v>0.20918723945000006</c:v>
                </c:pt>
                <c:pt idx="4">
                  <c:v>8.8365584599999991E-2</c:v>
                </c:pt>
                <c:pt idx="5">
                  <c:v>0.15576750000000006</c:v>
                </c:pt>
                <c:pt idx="6">
                  <c:v>0.16351991850000003</c:v>
                </c:pt>
                <c:pt idx="7">
                  <c:v>8.3602845500000078E-2</c:v>
                </c:pt>
                <c:pt idx="8">
                  <c:v>1.2199461999999994E-2</c:v>
                </c:pt>
                <c:pt idx="9">
                  <c:v>0.12501835799999994</c:v>
                </c:pt>
                <c:pt idx="10">
                  <c:v>0.12093907599999987</c:v>
                </c:pt>
                <c:pt idx="11">
                  <c:v>4.5403361500000017E-2</c:v>
                </c:pt>
                <c:pt idx="12">
                  <c:v>0.15197056549999988</c:v>
                </c:pt>
                <c:pt idx="13">
                  <c:v>0.22770994950000001</c:v>
                </c:pt>
                <c:pt idx="14">
                  <c:v>8.7193906500000029E-2</c:v>
                </c:pt>
                <c:pt idx="15">
                  <c:v>6.3831865499999974E-2</c:v>
                </c:pt>
                <c:pt idx="16">
                  <c:v>-1.2074768499999999E-2</c:v>
                </c:pt>
                <c:pt idx="17">
                  <c:v>0.16269534799999996</c:v>
                </c:pt>
                <c:pt idx="18">
                  <c:v>0.130140543</c:v>
                </c:pt>
                <c:pt idx="19">
                  <c:v>0.1536188125000002</c:v>
                </c:pt>
                <c:pt idx="20">
                  <c:v>9.016513999999809E-3</c:v>
                </c:pt>
                <c:pt idx="21">
                  <c:v>-0.17826628700000091</c:v>
                </c:pt>
                <c:pt idx="22">
                  <c:v>-1.1088981649999994</c:v>
                </c:pt>
                <c:pt idx="23">
                  <c:v>-4.8438415500000076</c:v>
                </c:pt>
                <c:pt idx="24">
                  <c:v>-16.2125092</c:v>
                </c:pt>
                <c:pt idx="25">
                  <c:v>-39.089477550000026</c:v>
                </c:pt>
                <c:pt idx="26">
                  <c:v>-60.001373300000012</c:v>
                </c:pt>
                <c:pt idx="27">
                  <c:v>5.4016149999995378E-2</c:v>
                </c:pt>
                <c:pt idx="28">
                  <c:v>5.4016149999995378E-2</c:v>
                </c:pt>
                <c:pt idx="29">
                  <c:v>5.4016149999995378E-2</c:v>
                </c:pt>
                <c:pt idx="30">
                  <c:v>5.4016149999995378E-2</c:v>
                </c:pt>
                <c:pt idx="31">
                  <c:v>5.4016149999995378E-2</c:v>
                </c:pt>
                <c:pt idx="32">
                  <c:v>5.4016149999995378E-2</c:v>
                </c:pt>
                <c:pt idx="33">
                  <c:v>-40.719299299999989</c:v>
                </c:pt>
                <c:pt idx="34">
                  <c:v>-39.72850034999999</c:v>
                </c:pt>
                <c:pt idx="35">
                  <c:v>-15.6459732</c:v>
                </c:pt>
                <c:pt idx="36">
                  <c:v>-6.5935059000000038</c:v>
                </c:pt>
                <c:pt idx="37">
                  <c:v>-1.9223976150000013</c:v>
                </c:pt>
                <c:pt idx="38">
                  <c:v>-0.32267141500000029</c:v>
                </c:pt>
                <c:pt idx="39">
                  <c:v>3.860354449999992E-2</c:v>
                </c:pt>
                <c:pt idx="40">
                  <c:v>0.20141339299999994</c:v>
                </c:pt>
                <c:pt idx="41">
                  <c:v>0.37640500050000014</c:v>
                </c:pt>
                <c:pt idx="42">
                  <c:v>0.42703318599999984</c:v>
                </c:pt>
                <c:pt idx="43">
                  <c:v>0.65140020850000013</c:v>
                </c:pt>
                <c:pt idx="44">
                  <c:v>0.95591473599999977</c:v>
                </c:pt>
                <c:pt idx="45">
                  <c:v>1.1068289279999999</c:v>
                </c:pt>
                <c:pt idx="46">
                  <c:v>1.4470717905000001</c:v>
                </c:pt>
                <c:pt idx="47">
                  <c:v>2.1179755924999997</c:v>
                </c:pt>
                <c:pt idx="48">
                  <c:v>2.6910703180000004</c:v>
                </c:pt>
                <c:pt idx="49">
                  <c:v>3.1114739179999997</c:v>
                </c:pt>
                <c:pt idx="50">
                  <c:v>4.2442438605000001</c:v>
                </c:pt>
                <c:pt idx="51">
                  <c:v>5.1350156069999997</c:v>
                </c:pt>
                <c:pt idx="52">
                  <c:v>6.2984830139999994</c:v>
                </c:pt>
                <c:pt idx="53">
                  <c:v>8.0018906614999992</c:v>
                </c:pt>
                <c:pt idx="54">
                  <c:v>10.0866529935</c:v>
                </c:pt>
                <c:pt idx="55">
                  <c:v>12.3623601195</c:v>
                </c:pt>
                <c:pt idx="56">
                  <c:v>14.164243222500001</c:v>
                </c:pt>
                <c:pt idx="57">
                  <c:v>17.714312552999999</c:v>
                </c:pt>
                <c:pt idx="58">
                  <c:v>20.536725756000003</c:v>
                </c:pt>
                <c:pt idx="59">
                  <c:v>24.765333417499999</c:v>
                </c:pt>
                <c:pt idx="60">
                  <c:v>28.775054457</c:v>
                </c:pt>
                <c:pt idx="61">
                  <c:v>33.739815713500001</c:v>
                </c:pt>
                <c:pt idx="62">
                  <c:v>39.085690497499996</c:v>
                </c:pt>
                <c:pt idx="63">
                  <c:v>44.795408366000004</c:v>
                </c:pt>
                <c:pt idx="64">
                  <c:v>50.709449530499995</c:v>
                </c:pt>
                <c:pt idx="65">
                  <c:v>57.259183166499994</c:v>
                </c:pt>
                <c:pt idx="66">
                  <c:v>63.5676269545</c:v>
                </c:pt>
                <c:pt idx="67">
                  <c:v>71.047860863000011</c:v>
                </c:pt>
                <c:pt idx="68">
                  <c:v>76.674010399499991</c:v>
                </c:pt>
                <c:pt idx="69">
                  <c:v>85.181564335000019</c:v>
                </c:pt>
                <c:pt idx="70">
                  <c:v>91.831719038999992</c:v>
                </c:pt>
                <c:pt idx="71">
                  <c:v>98.619827524000002</c:v>
                </c:pt>
                <c:pt idx="72">
                  <c:v>105.9504840635</c:v>
                </c:pt>
                <c:pt idx="73">
                  <c:v>113.6979015205</c:v>
                </c:pt>
                <c:pt idx="74">
                  <c:v>120.32186121949999</c:v>
                </c:pt>
                <c:pt idx="75">
                  <c:v>128.7854083345</c:v>
                </c:pt>
                <c:pt idx="76">
                  <c:v>134.71088567449999</c:v>
                </c:pt>
                <c:pt idx="77">
                  <c:v>142.61891891850001</c:v>
                </c:pt>
                <c:pt idx="78">
                  <c:v>150.91045570450001</c:v>
                </c:pt>
                <c:pt idx="79">
                  <c:v>158.27080040549998</c:v>
                </c:pt>
                <c:pt idx="80">
                  <c:v>164.81185385650002</c:v>
                </c:pt>
                <c:pt idx="81">
                  <c:v>171.49930677</c:v>
                </c:pt>
                <c:pt idx="82">
                  <c:v>179.72129074349999</c:v>
                </c:pt>
                <c:pt idx="83">
                  <c:v>186.31814490549999</c:v>
                </c:pt>
                <c:pt idx="84">
                  <c:v>193.90426159499998</c:v>
                </c:pt>
                <c:pt idx="85">
                  <c:v>201.33590712199998</c:v>
                </c:pt>
                <c:pt idx="86">
                  <c:v>205.5495397235</c:v>
                </c:pt>
                <c:pt idx="87">
                  <c:v>212.43398237100001</c:v>
                </c:pt>
                <c:pt idx="88">
                  <c:v>217.66425493200001</c:v>
                </c:pt>
                <c:pt idx="89">
                  <c:v>224.9792726755</c:v>
                </c:pt>
                <c:pt idx="90">
                  <c:v>230.29955005400001</c:v>
                </c:pt>
                <c:pt idx="91">
                  <c:v>234.6574177645</c:v>
                </c:pt>
                <c:pt idx="92">
                  <c:v>238.55181766499999</c:v>
                </c:pt>
                <c:pt idx="93">
                  <c:v>244.3445917025</c:v>
                </c:pt>
                <c:pt idx="94">
                  <c:v>247.209353392</c:v>
                </c:pt>
                <c:pt idx="95">
                  <c:v>250.34119951449998</c:v>
                </c:pt>
                <c:pt idx="96">
                  <c:v>255.95628468149999</c:v>
                </c:pt>
                <c:pt idx="97">
                  <c:v>257.73265427500002</c:v>
                </c:pt>
                <c:pt idx="98">
                  <c:v>259.96058318749999</c:v>
                </c:pt>
                <c:pt idx="99">
                  <c:v>264.66635030399999</c:v>
                </c:pt>
                <c:pt idx="100">
                  <c:v>265.14041865500002</c:v>
                </c:pt>
                <c:pt idx="101">
                  <c:v>266.76019387600002</c:v>
                </c:pt>
                <c:pt idx="102">
                  <c:v>269.55458987350005</c:v>
                </c:pt>
                <c:pt idx="103">
                  <c:v>269.1275799215</c:v>
                </c:pt>
                <c:pt idx="104">
                  <c:v>269.79924529499999</c:v>
                </c:pt>
                <c:pt idx="105">
                  <c:v>269.37830476299996</c:v>
                </c:pt>
                <c:pt idx="106">
                  <c:v>270.01662955849997</c:v>
                </c:pt>
                <c:pt idx="107">
                  <c:v>269.43670371449997</c:v>
                </c:pt>
                <c:pt idx="108">
                  <c:v>268.77191519749999</c:v>
                </c:pt>
                <c:pt idx="109">
                  <c:v>266.80621182350001</c:v>
                </c:pt>
                <c:pt idx="110">
                  <c:v>265.61681163100002</c:v>
                </c:pt>
                <c:pt idx="111">
                  <c:v>264.3074309845</c:v>
                </c:pt>
                <c:pt idx="112">
                  <c:v>263.33240522199998</c:v>
                </c:pt>
                <c:pt idx="113">
                  <c:v>257.86841805799997</c:v>
                </c:pt>
                <c:pt idx="114">
                  <c:v>255.39296532500001</c:v>
                </c:pt>
                <c:pt idx="115">
                  <c:v>251.34913789299998</c:v>
                </c:pt>
                <c:pt idx="116">
                  <c:v>248.22841996950001</c:v>
                </c:pt>
                <c:pt idx="117">
                  <c:v>244.08191642999998</c:v>
                </c:pt>
                <c:pt idx="118">
                  <c:v>240.03411056250002</c:v>
                </c:pt>
                <c:pt idx="119">
                  <c:v>236.540344132</c:v>
                </c:pt>
                <c:pt idx="120">
                  <c:v>231.76873456600001</c:v>
                </c:pt>
                <c:pt idx="121">
                  <c:v>227.82781780549999</c:v>
                </c:pt>
                <c:pt idx="122">
                  <c:v>223.16957491149998</c:v>
                </c:pt>
                <c:pt idx="123">
                  <c:v>219.098807671</c:v>
                </c:pt>
                <c:pt idx="124">
                  <c:v>214.11983455849997</c:v>
                </c:pt>
                <c:pt idx="125">
                  <c:v>209.46942939299998</c:v>
                </c:pt>
                <c:pt idx="126">
                  <c:v>204.047209493</c:v>
                </c:pt>
                <c:pt idx="127">
                  <c:v>198.97242261450003</c:v>
                </c:pt>
                <c:pt idx="128">
                  <c:v>195.42529334099999</c:v>
                </c:pt>
                <c:pt idx="129">
                  <c:v>190.18493746050001</c:v>
                </c:pt>
                <c:pt idx="130">
                  <c:v>184.8440427875</c:v>
                </c:pt>
                <c:pt idx="131">
                  <c:v>180.77018081449998</c:v>
                </c:pt>
                <c:pt idx="132">
                  <c:v>175.46027884899999</c:v>
                </c:pt>
                <c:pt idx="133">
                  <c:v>170.63636576650001</c:v>
                </c:pt>
                <c:pt idx="134">
                  <c:v>166.68579041549998</c:v>
                </c:pt>
                <c:pt idx="135">
                  <c:v>162.78107204699998</c:v>
                </c:pt>
                <c:pt idx="136">
                  <c:v>157.82047594650001</c:v>
                </c:pt>
                <c:pt idx="137">
                  <c:v>152.13272379699998</c:v>
                </c:pt>
                <c:pt idx="138">
                  <c:v>148.27946824499998</c:v>
                </c:pt>
                <c:pt idx="139">
                  <c:v>143.4573094925</c:v>
                </c:pt>
                <c:pt idx="140">
                  <c:v>139.9347301215</c:v>
                </c:pt>
                <c:pt idx="141">
                  <c:v>134.63049119499999</c:v>
                </c:pt>
                <c:pt idx="142">
                  <c:v>130.24958260400001</c:v>
                </c:pt>
                <c:pt idx="143">
                  <c:v>126.44277644749999</c:v>
                </c:pt>
                <c:pt idx="144">
                  <c:v>122.16767636350001</c:v>
                </c:pt>
                <c:pt idx="145">
                  <c:v>117.52019131200001</c:v>
                </c:pt>
                <c:pt idx="146">
                  <c:v>114.309453679</c:v>
                </c:pt>
                <c:pt idx="147">
                  <c:v>109.601537154</c:v>
                </c:pt>
                <c:pt idx="148">
                  <c:v>106.8957603675</c:v>
                </c:pt>
                <c:pt idx="149">
                  <c:v>102.41602933499999</c:v>
                </c:pt>
                <c:pt idx="150">
                  <c:v>99.4167971615</c:v>
                </c:pt>
                <c:pt idx="151">
                  <c:v>95.3043463825</c:v>
                </c:pt>
                <c:pt idx="152">
                  <c:v>92.908296882499997</c:v>
                </c:pt>
                <c:pt idx="153">
                  <c:v>88.615689458999995</c:v>
                </c:pt>
                <c:pt idx="154">
                  <c:v>86.656884018</c:v>
                </c:pt>
                <c:pt idx="155">
                  <c:v>83.291548194000001</c:v>
                </c:pt>
                <c:pt idx="156">
                  <c:v>80.937481104499994</c:v>
                </c:pt>
                <c:pt idx="157">
                  <c:v>78.402627289999998</c:v>
                </c:pt>
                <c:pt idx="158">
                  <c:v>75.174367728500002</c:v>
                </c:pt>
                <c:pt idx="159">
                  <c:v>71.736923929499994</c:v>
                </c:pt>
                <c:pt idx="160">
                  <c:v>69.992861626500002</c:v>
                </c:pt>
                <c:pt idx="161">
                  <c:v>67.223685917000012</c:v>
                </c:pt>
                <c:pt idx="162">
                  <c:v>64.902775286999997</c:v>
                </c:pt>
                <c:pt idx="163">
                  <c:v>61.709724187000006</c:v>
                </c:pt>
                <c:pt idx="164">
                  <c:v>59.603988887</c:v>
                </c:pt>
                <c:pt idx="165">
                  <c:v>57.091317476499995</c:v>
                </c:pt>
                <c:pt idx="166">
                  <c:v>54.711258589499991</c:v>
                </c:pt>
                <c:pt idx="167">
                  <c:v>51.560114088500001</c:v>
                </c:pt>
                <c:pt idx="168">
                  <c:v>48.907499372499998</c:v>
                </c:pt>
                <c:pt idx="169">
                  <c:v>47.338518026499997</c:v>
                </c:pt>
                <c:pt idx="170">
                  <c:v>45.062619627000004</c:v>
                </c:pt>
                <c:pt idx="171">
                  <c:v>42.857750478500002</c:v>
                </c:pt>
                <c:pt idx="172">
                  <c:v>40.848421636499999</c:v>
                </c:pt>
                <c:pt idx="173">
                  <c:v>38.537779509500005</c:v>
                </c:pt>
                <c:pt idx="174">
                  <c:v>37.509249631000003</c:v>
                </c:pt>
                <c:pt idx="175">
                  <c:v>35.629334389999997</c:v>
                </c:pt>
                <c:pt idx="176">
                  <c:v>33.741261420000001</c:v>
                </c:pt>
                <c:pt idx="177">
                  <c:v>32.578861887500004</c:v>
                </c:pt>
                <c:pt idx="178">
                  <c:v>31.05565232</c:v>
                </c:pt>
                <c:pt idx="179">
                  <c:v>30.008707403999999</c:v>
                </c:pt>
                <c:pt idx="180">
                  <c:v>28.251804592999999</c:v>
                </c:pt>
                <c:pt idx="181">
                  <c:v>27.694870050999999</c:v>
                </c:pt>
                <c:pt idx="182">
                  <c:v>26.467067481999997</c:v>
                </c:pt>
                <c:pt idx="183">
                  <c:v>25.480781796999999</c:v>
                </c:pt>
                <c:pt idx="184">
                  <c:v>24.642590104</c:v>
                </c:pt>
                <c:pt idx="185">
                  <c:v>23.870137333000002</c:v>
                </c:pt>
                <c:pt idx="186">
                  <c:v>22.566001175499999</c:v>
                </c:pt>
                <c:pt idx="187">
                  <c:v>21.545281707000001</c:v>
                </c:pt>
                <c:pt idx="188">
                  <c:v>20.658102870999997</c:v>
                </c:pt>
                <c:pt idx="189">
                  <c:v>19.7727574715</c:v>
                </c:pt>
                <c:pt idx="190">
                  <c:v>19.105705737999997</c:v>
                </c:pt>
                <c:pt idx="191">
                  <c:v>18.386191782499999</c:v>
                </c:pt>
                <c:pt idx="192">
                  <c:v>17.435013951000002</c:v>
                </c:pt>
                <c:pt idx="193">
                  <c:v>16.967110877</c:v>
                </c:pt>
                <c:pt idx="194">
                  <c:v>16.208373908499997</c:v>
                </c:pt>
                <c:pt idx="195">
                  <c:v>15.5012872805</c:v>
                </c:pt>
                <c:pt idx="196">
                  <c:v>14.803728582</c:v>
                </c:pt>
                <c:pt idx="197">
                  <c:v>14.155398546499999</c:v>
                </c:pt>
                <c:pt idx="198">
                  <c:v>13.630401491000001</c:v>
                </c:pt>
                <c:pt idx="199">
                  <c:v>13.126245024500001</c:v>
                </c:pt>
                <c:pt idx="200">
                  <c:v>12.5530211335</c:v>
                </c:pt>
              </c:numCache>
            </c:numRef>
          </c:yVal>
          <c:smooth val="1"/>
          <c:extLst>
            <c:ext xmlns:c16="http://schemas.microsoft.com/office/drawing/2014/chart" uri="{C3380CC4-5D6E-409C-BE32-E72D297353CC}">
              <c16:uniqueId val="{00000001-44AB-4B80-9E98-A0A4BFAAA964}"/>
            </c:ext>
          </c:extLst>
        </c:ser>
        <c:ser>
          <c:idx val="2"/>
          <c:order val="2"/>
          <c:tx>
            <c:strRef>
              <c:f>Free_Trp_3_8_19!$BF$16</c:f>
              <c:strCache>
                <c:ptCount val="1"/>
                <c:pt idx="0">
                  <c:v>100mg/ml</c:v>
                </c:pt>
              </c:strCache>
            </c:strRef>
          </c:tx>
          <c:spPr>
            <a:ln w="19050" cap="rnd">
              <a:solidFill>
                <a:schemeClr val="accent3"/>
              </a:solidFill>
              <a:round/>
            </a:ln>
            <a:effectLst/>
          </c:spPr>
          <c:marker>
            <c:symbol val="none"/>
          </c:marker>
          <c:xVal>
            <c:numRef>
              <c:f>Free_Trp_3_8_19!$BC$17:$BC$217</c:f>
              <c:numCache>
                <c:formatCode>General</c:formatCode>
                <c:ptCount val="201"/>
                <c:pt idx="0">
                  <c:v>250</c:v>
                </c:pt>
                <c:pt idx="1">
                  <c:v>250.92999270000001</c:v>
                </c:pt>
                <c:pt idx="2">
                  <c:v>252.02999879999999</c:v>
                </c:pt>
                <c:pt idx="3">
                  <c:v>252.96000670000001</c:v>
                </c:pt>
                <c:pt idx="4">
                  <c:v>254.0599976</c:v>
                </c:pt>
                <c:pt idx="5">
                  <c:v>255</c:v>
                </c:pt>
                <c:pt idx="6">
                  <c:v>255.92999270000001</c:v>
                </c:pt>
                <c:pt idx="7">
                  <c:v>257.02999879999999</c:v>
                </c:pt>
                <c:pt idx="8">
                  <c:v>257.9599915</c:v>
                </c:pt>
                <c:pt idx="9">
                  <c:v>259.05999759999997</c:v>
                </c:pt>
                <c:pt idx="10">
                  <c:v>260</c:v>
                </c:pt>
                <c:pt idx="11">
                  <c:v>261.07000729999999</c:v>
                </c:pt>
                <c:pt idx="12">
                  <c:v>262</c:v>
                </c:pt>
                <c:pt idx="13">
                  <c:v>263.07000729999999</c:v>
                </c:pt>
                <c:pt idx="14">
                  <c:v>264</c:v>
                </c:pt>
                <c:pt idx="15">
                  <c:v>265.07000729999999</c:v>
                </c:pt>
                <c:pt idx="16">
                  <c:v>266</c:v>
                </c:pt>
                <c:pt idx="17">
                  <c:v>267.07000729999999</c:v>
                </c:pt>
                <c:pt idx="18">
                  <c:v>268</c:v>
                </c:pt>
                <c:pt idx="19">
                  <c:v>269.07000729999999</c:v>
                </c:pt>
                <c:pt idx="20">
                  <c:v>270</c:v>
                </c:pt>
                <c:pt idx="21">
                  <c:v>270.92999270000001</c:v>
                </c:pt>
                <c:pt idx="22">
                  <c:v>272.02999879999999</c:v>
                </c:pt>
                <c:pt idx="23">
                  <c:v>272.9599915</c:v>
                </c:pt>
                <c:pt idx="24">
                  <c:v>274.05999759999997</c:v>
                </c:pt>
                <c:pt idx="25">
                  <c:v>275</c:v>
                </c:pt>
                <c:pt idx="26">
                  <c:v>275.92999270000001</c:v>
                </c:pt>
                <c:pt idx="27">
                  <c:v>277.02999879999999</c:v>
                </c:pt>
                <c:pt idx="28">
                  <c:v>277.9599915</c:v>
                </c:pt>
                <c:pt idx="29">
                  <c:v>279.05999759999997</c:v>
                </c:pt>
                <c:pt idx="30">
                  <c:v>280</c:v>
                </c:pt>
                <c:pt idx="31">
                  <c:v>280.92999270000001</c:v>
                </c:pt>
                <c:pt idx="32">
                  <c:v>282.02999879999999</c:v>
                </c:pt>
                <c:pt idx="33">
                  <c:v>282.9599915</c:v>
                </c:pt>
                <c:pt idx="34">
                  <c:v>284.05999759999997</c:v>
                </c:pt>
                <c:pt idx="35">
                  <c:v>285</c:v>
                </c:pt>
                <c:pt idx="36">
                  <c:v>285.92999270000001</c:v>
                </c:pt>
                <c:pt idx="37">
                  <c:v>287.02999879999999</c:v>
                </c:pt>
                <c:pt idx="38">
                  <c:v>287.9599915</c:v>
                </c:pt>
                <c:pt idx="39">
                  <c:v>289.05999759999997</c:v>
                </c:pt>
                <c:pt idx="40">
                  <c:v>290</c:v>
                </c:pt>
                <c:pt idx="41">
                  <c:v>291.07000729999999</c:v>
                </c:pt>
                <c:pt idx="42">
                  <c:v>292</c:v>
                </c:pt>
                <c:pt idx="43">
                  <c:v>293.07000729999999</c:v>
                </c:pt>
                <c:pt idx="44">
                  <c:v>294</c:v>
                </c:pt>
                <c:pt idx="45">
                  <c:v>295.07000729999999</c:v>
                </c:pt>
                <c:pt idx="46">
                  <c:v>296</c:v>
                </c:pt>
                <c:pt idx="47">
                  <c:v>297.07000729999999</c:v>
                </c:pt>
                <c:pt idx="48">
                  <c:v>298</c:v>
                </c:pt>
                <c:pt idx="49">
                  <c:v>299.07000729999999</c:v>
                </c:pt>
                <c:pt idx="50">
                  <c:v>300</c:v>
                </c:pt>
                <c:pt idx="51">
                  <c:v>300.92999270000001</c:v>
                </c:pt>
                <c:pt idx="52">
                  <c:v>302.02999879999999</c:v>
                </c:pt>
                <c:pt idx="53">
                  <c:v>302.9599915</c:v>
                </c:pt>
                <c:pt idx="54">
                  <c:v>304.05999759999997</c:v>
                </c:pt>
                <c:pt idx="55">
                  <c:v>305</c:v>
                </c:pt>
                <c:pt idx="56">
                  <c:v>305.92999270000001</c:v>
                </c:pt>
                <c:pt idx="57">
                  <c:v>307.02999879999999</c:v>
                </c:pt>
                <c:pt idx="58">
                  <c:v>307.9599915</c:v>
                </c:pt>
                <c:pt idx="59">
                  <c:v>309.05999759999997</c:v>
                </c:pt>
                <c:pt idx="60">
                  <c:v>310</c:v>
                </c:pt>
                <c:pt idx="61">
                  <c:v>311.07000729999999</c:v>
                </c:pt>
                <c:pt idx="62">
                  <c:v>312</c:v>
                </c:pt>
                <c:pt idx="63">
                  <c:v>313.07000729999999</c:v>
                </c:pt>
                <c:pt idx="64">
                  <c:v>314</c:v>
                </c:pt>
                <c:pt idx="65">
                  <c:v>315.07000729999999</c:v>
                </c:pt>
                <c:pt idx="66">
                  <c:v>316</c:v>
                </c:pt>
                <c:pt idx="67">
                  <c:v>317.07000729999999</c:v>
                </c:pt>
                <c:pt idx="68">
                  <c:v>318</c:v>
                </c:pt>
                <c:pt idx="69">
                  <c:v>319.07000729999999</c:v>
                </c:pt>
                <c:pt idx="70">
                  <c:v>320</c:v>
                </c:pt>
                <c:pt idx="71">
                  <c:v>321.07000729999999</c:v>
                </c:pt>
                <c:pt idx="72">
                  <c:v>322</c:v>
                </c:pt>
                <c:pt idx="73">
                  <c:v>323.07000729999999</c:v>
                </c:pt>
                <c:pt idx="74">
                  <c:v>324</c:v>
                </c:pt>
                <c:pt idx="75">
                  <c:v>325.07000729999999</c:v>
                </c:pt>
                <c:pt idx="76">
                  <c:v>326</c:v>
                </c:pt>
                <c:pt idx="77">
                  <c:v>327.07000729999999</c:v>
                </c:pt>
                <c:pt idx="78">
                  <c:v>328</c:v>
                </c:pt>
                <c:pt idx="79">
                  <c:v>329.07000729999999</c:v>
                </c:pt>
                <c:pt idx="80">
                  <c:v>330</c:v>
                </c:pt>
                <c:pt idx="81">
                  <c:v>330.92999270000001</c:v>
                </c:pt>
                <c:pt idx="82">
                  <c:v>332.02999879999999</c:v>
                </c:pt>
                <c:pt idx="83">
                  <c:v>332.9599915</c:v>
                </c:pt>
                <c:pt idx="84">
                  <c:v>334.05999759999997</c:v>
                </c:pt>
                <c:pt idx="85">
                  <c:v>335</c:v>
                </c:pt>
                <c:pt idx="86">
                  <c:v>335.92999270000001</c:v>
                </c:pt>
                <c:pt idx="87">
                  <c:v>337.02999879999999</c:v>
                </c:pt>
                <c:pt idx="88">
                  <c:v>337.9599915</c:v>
                </c:pt>
                <c:pt idx="89">
                  <c:v>339.05999759999997</c:v>
                </c:pt>
                <c:pt idx="90">
                  <c:v>340</c:v>
                </c:pt>
                <c:pt idx="91">
                  <c:v>341.07000729999999</c:v>
                </c:pt>
                <c:pt idx="92">
                  <c:v>342</c:v>
                </c:pt>
                <c:pt idx="93">
                  <c:v>343.07000729999999</c:v>
                </c:pt>
                <c:pt idx="94">
                  <c:v>344</c:v>
                </c:pt>
                <c:pt idx="95">
                  <c:v>345.07000729999999</c:v>
                </c:pt>
                <c:pt idx="96">
                  <c:v>346</c:v>
                </c:pt>
                <c:pt idx="97">
                  <c:v>347.07000729999999</c:v>
                </c:pt>
                <c:pt idx="98">
                  <c:v>348</c:v>
                </c:pt>
                <c:pt idx="99">
                  <c:v>349.07000729999999</c:v>
                </c:pt>
                <c:pt idx="100">
                  <c:v>350</c:v>
                </c:pt>
                <c:pt idx="101">
                  <c:v>351.07000729999999</c:v>
                </c:pt>
                <c:pt idx="102">
                  <c:v>352</c:v>
                </c:pt>
                <c:pt idx="103">
                  <c:v>353.07000729999999</c:v>
                </c:pt>
                <c:pt idx="104">
                  <c:v>354</c:v>
                </c:pt>
                <c:pt idx="105">
                  <c:v>355.07000729999999</c:v>
                </c:pt>
                <c:pt idx="106">
                  <c:v>356</c:v>
                </c:pt>
                <c:pt idx="107">
                  <c:v>357.07000729999999</c:v>
                </c:pt>
                <c:pt idx="108">
                  <c:v>358</c:v>
                </c:pt>
                <c:pt idx="109">
                  <c:v>359.07000729999999</c:v>
                </c:pt>
                <c:pt idx="110">
                  <c:v>360</c:v>
                </c:pt>
                <c:pt idx="111">
                  <c:v>361.07000729999999</c:v>
                </c:pt>
                <c:pt idx="112">
                  <c:v>362</c:v>
                </c:pt>
                <c:pt idx="113">
                  <c:v>363.07000729999999</c:v>
                </c:pt>
                <c:pt idx="114">
                  <c:v>364</c:v>
                </c:pt>
                <c:pt idx="115">
                  <c:v>365.07000729999999</c:v>
                </c:pt>
                <c:pt idx="116">
                  <c:v>366</c:v>
                </c:pt>
                <c:pt idx="117">
                  <c:v>367.07000729999999</c:v>
                </c:pt>
                <c:pt idx="118">
                  <c:v>368</c:v>
                </c:pt>
                <c:pt idx="119">
                  <c:v>369.07000729999999</c:v>
                </c:pt>
                <c:pt idx="120">
                  <c:v>370</c:v>
                </c:pt>
                <c:pt idx="121">
                  <c:v>371.05999759999997</c:v>
                </c:pt>
                <c:pt idx="122">
                  <c:v>371.9599915</c:v>
                </c:pt>
                <c:pt idx="123">
                  <c:v>373.02999879999999</c:v>
                </c:pt>
                <c:pt idx="124">
                  <c:v>373.92999270000001</c:v>
                </c:pt>
                <c:pt idx="125">
                  <c:v>375</c:v>
                </c:pt>
                <c:pt idx="126">
                  <c:v>376.05999759999997</c:v>
                </c:pt>
                <c:pt idx="127">
                  <c:v>376.9599915</c:v>
                </c:pt>
                <c:pt idx="128">
                  <c:v>378.02999879999999</c:v>
                </c:pt>
                <c:pt idx="129">
                  <c:v>378.92999270000001</c:v>
                </c:pt>
                <c:pt idx="130">
                  <c:v>380</c:v>
                </c:pt>
                <c:pt idx="131">
                  <c:v>381.07000729999999</c:v>
                </c:pt>
                <c:pt idx="132">
                  <c:v>382</c:v>
                </c:pt>
                <c:pt idx="133">
                  <c:v>383.07000729999999</c:v>
                </c:pt>
                <c:pt idx="134">
                  <c:v>384</c:v>
                </c:pt>
                <c:pt idx="135">
                  <c:v>385.07000729999999</c:v>
                </c:pt>
                <c:pt idx="136">
                  <c:v>386</c:v>
                </c:pt>
                <c:pt idx="137">
                  <c:v>387.07000729999999</c:v>
                </c:pt>
                <c:pt idx="138">
                  <c:v>388</c:v>
                </c:pt>
                <c:pt idx="139">
                  <c:v>389.07000729999999</c:v>
                </c:pt>
                <c:pt idx="140">
                  <c:v>390</c:v>
                </c:pt>
                <c:pt idx="141">
                  <c:v>391.07000729999999</c:v>
                </c:pt>
                <c:pt idx="142">
                  <c:v>392</c:v>
                </c:pt>
                <c:pt idx="143">
                  <c:v>393.07000729999999</c:v>
                </c:pt>
                <c:pt idx="144">
                  <c:v>394</c:v>
                </c:pt>
                <c:pt idx="145">
                  <c:v>395.07000729999999</c:v>
                </c:pt>
                <c:pt idx="146">
                  <c:v>396</c:v>
                </c:pt>
                <c:pt idx="147">
                  <c:v>397.07000729999999</c:v>
                </c:pt>
                <c:pt idx="148">
                  <c:v>398</c:v>
                </c:pt>
                <c:pt idx="149">
                  <c:v>399.07000729999999</c:v>
                </c:pt>
                <c:pt idx="150">
                  <c:v>400</c:v>
                </c:pt>
                <c:pt idx="151">
                  <c:v>401.05999759999997</c:v>
                </c:pt>
                <c:pt idx="152">
                  <c:v>401.9599915</c:v>
                </c:pt>
                <c:pt idx="153">
                  <c:v>403.02999879999999</c:v>
                </c:pt>
                <c:pt idx="154">
                  <c:v>403.92999270000001</c:v>
                </c:pt>
                <c:pt idx="155">
                  <c:v>405</c:v>
                </c:pt>
                <c:pt idx="156">
                  <c:v>406.05999759999997</c:v>
                </c:pt>
                <c:pt idx="157">
                  <c:v>406.9599915</c:v>
                </c:pt>
                <c:pt idx="158">
                  <c:v>408.02999879999999</c:v>
                </c:pt>
                <c:pt idx="159">
                  <c:v>408.92999270000001</c:v>
                </c:pt>
                <c:pt idx="160">
                  <c:v>410</c:v>
                </c:pt>
                <c:pt idx="161">
                  <c:v>411.07000729999999</c:v>
                </c:pt>
                <c:pt idx="162">
                  <c:v>412</c:v>
                </c:pt>
                <c:pt idx="163">
                  <c:v>413.07000729999999</c:v>
                </c:pt>
                <c:pt idx="164">
                  <c:v>414</c:v>
                </c:pt>
                <c:pt idx="165">
                  <c:v>415.07000729999999</c:v>
                </c:pt>
                <c:pt idx="166">
                  <c:v>416</c:v>
                </c:pt>
                <c:pt idx="167">
                  <c:v>417.07000729999999</c:v>
                </c:pt>
                <c:pt idx="168">
                  <c:v>418</c:v>
                </c:pt>
                <c:pt idx="169">
                  <c:v>419.07000729999999</c:v>
                </c:pt>
                <c:pt idx="170">
                  <c:v>420</c:v>
                </c:pt>
                <c:pt idx="171">
                  <c:v>421.05999759999997</c:v>
                </c:pt>
                <c:pt idx="172">
                  <c:v>421.9599915</c:v>
                </c:pt>
                <c:pt idx="173">
                  <c:v>423.02999879999999</c:v>
                </c:pt>
                <c:pt idx="174">
                  <c:v>423.92999270000001</c:v>
                </c:pt>
                <c:pt idx="175">
                  <c:v>425</c:v>
                </c:pt>
                <c:pt idx="176">
                  <c:v>426.05999759999997</c:v>
                </c:pt>
                <c:pt idx="177">
                  <c:v>426.9599915</c:v>
                </c:pt>
                <c:pt idx="178">
                  <c:v>428.02999879999999</c:v>
                </c:pt>
                <c:pt idx="179">
                  <c:v>428.92999270000001</c:v>
                </c:pt>
                <c:pt idx="180">
                  <c:v>430</c:v>
                </c:pt>
                <c:pt idx="181">
                  <c:v>431.05999759999997</c:v>
                </c:pt>
                <c:pt idx="182">
                  <c:v>431.9599915</c:v>
                </c:pt>
                <c:pt idx="183">
                  <c:v>433.02999879999999</c:v>
                </c:pt>
                <c:pt idx="184">
                  <c:v>433.92999270000001</c:v>
                </c:pt>
                <c:pt idx="185">
                  <c:v>435</c:v>
                </c:pt>
                <c:pt idx="186">
                  <c:v>436.05999759999997</c:v>
                </c:pt>
                <c:pt idx="187">
                  <c:v>436.9599915</c:v>
                </c:pt>
                <c:pt idx="188">
                  <c:v>438.02999879999999</c:v>
                </c:pt>
                <c:pt idx="189">
                  <c:v>438.92999270000001</c:v>
                </c:pt>
                <c:pt idx="190">
                  <c:v>440</c:v>
                </c:pt>
                <c:pt idx="191">
                  <c:v>441.05999759999997</c:v>
                </c:pt>
                <c:pt idx="192">
                  <c:v>441.9599915</c:v>
                </c:pt>
                <c:pt idx="193">
                  <c:v>443.02999879999999</c:v>
                </c:pt>
                <c:pt idx="194">
                  <c:v>443.92999270000001</c:v>
                </c:pt>
                <c:pt idx="195">
                  <c:v>445</c:v>
                </c:pt>
                <c:pt idx="196">
                  <c:v>446.05999759999997</c:v>
                </c:pt>
                <c:pt idx="197">
                  <c:v>446.9599915</c:v>
                </c:pt>
                <c:pt idx="198">
                  <c:v>448.02999879999999</c:v>
                </c:pt>
                <c:pt idx="199">
                  <c:v>448.92999270000001</c:v>
                </c:pt>
                <c:pt idx="200">
                  <c:v>450</c:v>
                </c:pt>
              </c:numCache>
            </c:numRef>
          </c:xVal>
          <c:yVal>
            <c:numRef>
              <c:f>Free_Trp_3_8_19!$BF$17:$BF$217</c:f>
              <c:numCache>
                <c:formatCode>General</c:formatCode>
                <c:ptCount val="201"/>
                <c:pt idx="0">
                  <c:v>-1.1317967999999956E-2</c:v>
                </c:pt>
                <c:pt idx="1">
                  <c:v>5.573594550000005E-2</c:v>
                </c:pt>
                <c:pt idx="2">
                  <c:v>0.15150982099999999</c:v>
                </c:pt>
                <c:pt idx="3">
                  <c:v>7.7428219999999826E-3</c:v>
                </c:pt>
                <c:pt idx="4">
                  <c:v>6.7269086499999964E-2</c:v>
                </c:pt>
                <c:pt idx="5">
                  <c:v>4.4683039500000077E-2</c:v>
                </c:pt>
                <c:pt idx="6">
                  <c:v>6.6375374499999973E-2</c:v>
                </c:pt>
                <c:pt idx="7">
                  <c:v>-9.1533065000000136E-3</c:v>
                </c:pt>
                <c:pt idx="8">
                  <c:v>4.6495794999998896E-3</c:v>
                </c:pt>
                <c:pt idx="9">
                  <c:v>2.2931456499999947E-2</c:v>
                </c:pt>
                <c:pt idx="10">
                  <c:v>-2.4852632999999957E-2</c:v>
                </c:pt>
                <c:pt idx="11">
                  <c:v>4.3669163500000052E-2</c:v>
                </c:pt>
                <c:pt idx="12">
                  <c:v>-1.0867714999999167E-3</c:v>
                </c:pt>
                <c:pt idx="13">
                  <c:v>1.0984242000000033E-2</c:v>
                </c:pt>
                <c:pt idx="14">
                  <c:v>-9.0453267000000004E-2</c:v>
                </c:pt>
                <c:pt idx="15">
                  <c:v>-4.860383299999993E-2</c:v>
                </c:pt>
                <c:pt idx="16">
                  <c:v>-6.7362129499999979E-2</c:v>
                </c:pt>
                <c:pt idx="17">
                  <c:v>-1.9273579000000152E-2</c:v>
                </c:pt>
                <c:pt idx="18">
                  <c:v>-3.6297083000000008E-2</c:v>
                </c:pt>
                <c:pt idx="19">
                  <c:v>-0.27413868949999998</c:v>
                </c:pt>
                <c:pt idx="20">
                  <c:v>-0.38201808950000027</c:v>
                </c:pt>
                <c:pt idx="21">
                  <c:v>-0.71003198600000061</c:v>
                </c:pt>
                <c:pt idx="22">
                  <c:v>-3.1677703850000007</c:v>
                </c:pt>
                <c:pt idx="23">
                  <c:v>-10.442890165000001</c:v>
                </c:pt>
                <c:pt idx="24">
                  <c:v>-30.863311799999991</c:v>
                </c:pt>
                <c:pt idx="25">
                  <c:v>-61.370697050000018</c:v>
                </c:pt>
                <c:pt idx="26">
                  <c:v>-106.03213499999998</c:v>
                </c:pt>
                <c:pt idx="27">
                  <c:v>1.5136750000010579E-2</c:v>
                </c:pt>
                <c:pt idx="28">
                  <c:v>1.5136750000010579E-2</c:v>
                </c:pt>
                <c:pt idx="29">
                  <c:v>1.5136750000010579E-2</c:v>
                </c:pt>
                <c:pt idx="30">
                  <c:v>1.5136750000010579E-2</c:v>
                </c:pt>
                <c:pt idx="31">
                  <c:v>1.5136750000010579E-2</c:v>
                </c:pt>
                <c:pt idx="32">
                  <c:v>1.5136750000010579E-2</c:v>
                </c:pt>
                <c:pt idx="33">
                  <c:v>1.5136750000010579E-2</c:v>
                </c:pt>
                <c:pt idx="34">
                  <c:v>-62.735046350000061</c:v>
                </c:pt>
                <c:pt idx="35">
                  <c:v>-28.195541399999996</c:v>
                </c:pt>
                <c:pt idx="36">
                  <c:v>-11.504974400000002</c:v>
                </c:pt>
                <c:pt idx="37">
                  <c:v>-1.9760932950000019</c:v>
                </c:pt>
                <c:pt idx="38">
                  <c:v>-0.67911100500000021</c:v>
                </c:pt>
                <c:pt idx="39">
                  <c:v>-0.14820194250000007</c:v>
                </c:pt>
                <c:pt idx="40">
                  <c:v>2.8207778499999892E-2</c:v>
                </c:pt>
                <c:pt idx="41">
                  <c:v>0.2821826934999998</c:v>
                </c:pt>
                <c:pt idx="42">
                  <c:v>0.38217604150000017</c:v>
                </c:pt>
                <c:pt idx="43">
                  <c:v>0.3722208739999997</c:v>
                </c:pt>
                <c:pt idx="44">
                  <c:v>0.73924088450000003</c:v>
                </c:pt>
                <c:pt idx="45">
                  <c:v>1.0366731880000002</c:v>
                </c:pt>
                <c:pt idx="46">
                  <c:v>1.2880784275000003</c:v>
                </c:pt>
                <c:pt idx="47">
                  <c:v>1.7878820895</c:v>
                </c:pt>
                <c:pt idx="48">
                  <c:v>2.438941002</c:v>
                </c:pt>
                <c:pt idx="49">
                  <c:v>3.3315831419999995</c:v>
                </c:pt>
                <c:pt idx="50">
                  <c:v>4.0931826830000002</c:v>
                </c:pt>
                <c:pt idx="51">
                  <c:v>4.9225779775000005</c:v>
                </c:pt>
                <c:pt idx="52">
                  <c:v>6.2801204919999991</c:v>
                </c:pt>
                <c:pt idx="53">
                  <c:v>7.722697018499999</c:v>
                </c:pt>
                <c:pt idx="54">
                  <c:v>9.7622148995</c:v>
                </c:pt>
                <c:pt idx="55">
                  <c:v>11.739830019499998</c:v>
                </c:pt>
                <c:pt idx="56">
                  <c:v>13.9543330645</c:v>
                </c:pt>
                <c:pt idx="57">
                  <c:v>17.224118473999997</c:v>
                </c:pt>
                <c:pt idx="58">
                  <c:v>20.276201729</c:v>
                </c:pt>
                <c:pt idx="59">
                  <c:v>24.235874178</c:v>
                </c:pt>
                <c:pt idx="60">
                  <c:v>28.049712183500002</c:v>
                </c:pt>
                <c:pt idx="61">
                  <c:v>32.4572989945</c:v>
                </c:pt>
                <c:pt idx="62">
                  <c:v>37.027101041500003</c:v>
                </c:pt>
                <c:pt idx="63">
                  <c:v>42.890997406499999</c:v>
                </c:pt>
                <c:pt idx="64">
                  <c:v>48.019609215000003</c:v>
                </c:pt>
                <c:pt idx="65">
                  <c:v>54.930225610000001</c:v>
                </c:pt>
                <c:pt idx="66">
                  <c:v>60.480460168999997</c:v>
                </c:pt>
                <c:pt idx="67">
                  <c:v>67.376203893999985</c:v>
                </c:pt>
                <c:pt idx="68">
                  <c:v>73.394542333000004</c:v>
                </c:pt>
                <c:pt idx="69">
                  <c:v>80.226096149999989</c:v>
                </c:pt>
                <c:pt idx="70">
                  <c:v>87.309423207500004</c:v>
                </c:pt>
                <c:pt idx="71">
                  <c:v>93.644537568000004</c:v>
                </c:pt>
                <c:pt idx="72">
                  <c:v>100.3821477955</c:v>
                </c:pt>
                <c:pt idx="73">
                  <c:v>106.50086081500001</c:v>
                </c:pt>
                <c:pt idx="74">
                  <c:v>113.023801233</c:v>
                </c:pt>
                <c:pt idx="75">
                  <c:v>120.72460102599999</c:v>
                </c:pt>
                <c:pt idx="76">
                  <c:v>127.00172651349999</c:v>
                </c:pt>
                <c:pt idx="77">
                  <c:v>134.264210924</c:v>
                </c:pt>
                <c:pt idx="78">
                  <c:v>141.1836925595</c:v>
                </c:pt>
                <c:pt idx="79">
                  <c:v>149.16243956300002</c:v>
                </c:pt>
                <c:pt idx="80">
                  <c:v>153.776851642</c:v>
                </c:pt>
                <c:pt idx="81">
                  <c:v>160.8194394505</c:v>
                </c:pt>
                <c:pt idx="82">
                  <c:v>168.12490677850002</c:v>
                </c:pt>
                <c:pt idx="83">
                  <c:v>173.83041740100001</c:v>
                </c:pt>
                <c:pt idx="84">
                  <c:v>180.7891952025</c:v>
                </c:pt>
                <c:pt idx="85">
                  <c:v>185.44563412600002</c:v>
                </c:pt>
                <c:pt idx="86">
                  <c:v>189.96477364750001</c:v>
                </c:pt>
                <c:pt idx="87">
                  <c:v>197.42859087549999</c:v>
                </c:pt>
                <c:pt idx="88">
                  <c:v>201.70046159100002</c:v>
                </c:pt>
                <c:pt idx="89">
                  <c:v>207.72697557250001</c:v>
                </c:pt>
                <c:pt idx="90">
                  <c:v>212.32790187850003</c:v>
                </c:pt>
                <c:pt idx="91">
                  <c:v>216.66261372450001</c:v>
                </c:pt>
                <c:pt idx="92">
                  <c:v>220.79142905200001</c:v>
                </c:pt>
                <c:pt idx="93">
                  <c:v>225.88407480500001</c:v>
                </c:pt>
                <c:pt idx="94">
                  <c:v>228.84431373449999</c:v>
                </c:pt>
                <c:pt idx="95">
                  <c:v>232.96093107600001</c:v>
                </c:pt>
                <c:pt idx="96">
                  <c:v>234.68081593149998</c:v>
                </c:pt>
                <c:pt idx="97">
                  <c:v>237.2516137435</c:v>
                </c:pt>
                <c:pt idx="98">
                  <c:v>240.12471534150001</c:v>
                </c:pt>
                <c:pt idx="99">
                  <c:v>242.86097752799998</c:v>
                </c:pt>
                <c:pt idx="100">
                  <c:v>244.34797739549998</c:v>
                </c:pt>
                <c:pt idx="101">
                  <c:v>246.0640945305</c:v>
                </c:pt>
                <c:pt idx="102">
                  <c:v>247.258318299</c:v>
                </c:pt>
                <c:pt idx="103">
                  <c:v>247.37457536599999</c:v>
                </c:pt>
                <c:pt idx="104">
                  <c:v>248.07520624400001</c:v>
                </c:pt>
                <c:pt idx="105">
                  <c:v>248.34063372700001</c:v>
                </c:pt>
                <c:pt idx="106">
                  <c:v>246.96328493750002</c:v>
                </c:pt>
                <c:pt idx="107">
                  <c:v>247.38328517600002</c:v>
                </c:pt>
                <c:pt idx="108">
                  <c:v>247.29802390949999</c:v>
                </c:pt>
                <c:pt idx="109">
                  <c:v>244.357944503</c:v>
                </c:pt>
                <c:pt idx="110">
                  <c:v>243.06040942099997</c:v>
                </c:pt>
                <c:pt idx="111">
                  <c:v>240.81238474200001</c:v>
                </c:pt>
                <c:pt idx="112">
                  <c:v>239.12937437250002</c:v>
                </c:pt>
                <c:pt idx="113">
                  <c:v>235.484940026</c:v>
                </c:pt>
                <c:pt idx="114">
                  <c:v>232.887498419</c:v>
                </c:pt>
                <c:pt idx="115">
                  <c:v>230.3344623815</c:v>
                </c:pt>
                <c:pt idx="116">
                  <c:v>226.66566439799999</c:v>
                </c:pt>
                <c:pt idx="117">
                  <c:v>223.180845522</c:v>
                </c:pt>
                <c:pt idx="118">
                  <c:v>218.20069942049997</c:v>
                </c:pt>
                <c:pt idx="119">
                  <c:v>214.6395048105</c:v>
                </c:pt>
                <c:pt idx="120">
                  <c:v>211.608259234</c:v>
                </c:pt>
                <c:pt idx="121">
                  <c:v>206.49929800249998</c:v>
                </c:pt>
                <c:pt idx="122">
                  <c:v>203.00447544849999</c:v>
                </c:pt>
                <c:pt idx="123">
                  <c:v>198.3614233925</c:v>
                </c:pt>
                <c:pt idx="124">
                  <c:v>194.61491012499999</c:v>
                </c:pt>
                <c:pt idx="125">
                  <c:v>189.98969018600002</c:v>
                </c:pt>
                <c:pt idx="126">
                  <c:v>185.75317000500002</c:v>
                </c:pt>
                <c:pt idx="127">
                  <c:v>181.215816725</c:v>
                </c:pt>
                <c:pt idx="128">
                  <c:v>177.08566524600002</c:v>
                </c:pt>
                <c:pt idx="129">
                  <c:v>172.20607292150001</c:v>
                </c:pt>
                <c:pt idx="130">
                  <c:v>168.39734875599999</c:v>
                </c:pt>
                <c:pt idx="131">
                  <c:v>163.83297252450001</c:v>
                </c:pt>
                <c:pt idx="132">
                  <c:v>159.42896139199999</c:v>
                </c:pt>
                <c:pt idx="133">
                  <c:v>154.3837067165</c:v>
                </c:pt>
                <c:pt idx="134">
                  <c:v>151.28307070800003</c:v>
                </c:pt>
                <c:pt idx="135">
                  <c:v>146.98767355450002</c:v>
                </c:pt>
                <c:pt idx="136">
                  <c:v>142.470961117</c:v>
                </c:pt>
                <c:pt idx="137">
                  <c:v>138.1189371385</c:v>
                </c:pt>
                <c:pt idx="138">
                  <c:v>134.30905450500001</c:v>
                </c:pt>
                <c:pt idx="139">
                  <c:v>129.81728804799999</c:v>
                </c:pt>
                <c:pt idx="140">
                  <c:v>126.15222882149999</c:v>
                </c:pt>
                <c:pt idx="141">
                  <c:v>121.50758816600001</c:v>
                </c:pt>
                <c:pt idx="142">
                  <c:v>118.142330407</c:v>
                </c:pt>
                <c:pt idx="143">
                  <c:v>114.7056827485</c:v>
                </c:pt>
                <c:pt idx="144">
                  <c:v>110.845301143</c:v>
                </c:pt>
                <c:pt idx="145">
                  <c:v>106.1863213745</c:v>
                </c:pt>
                <c:pt idx="146">
                  <c:v>102.997602828</c:v>
                </c:pt>
                <c:pt idx="147">
                  <c:v>100.10421106</c:v>
                </c:pt>
                <c:pt idx="148">
                  <c:v>96.202665447499996</c:v>
                </c:pt>
                <c:pt idx="149">
                  <c:v>91.920385240000002</c:v>
                </c:pt>
                <c:pt idx="150">
                  <c:v>89.982931734000005</c:v>
                </c:pt>
                <c:pt idx="151">
                  <c:v>86.900797606499992</c:v>
                </c:pt>
                <c:pt idx="152">
                  <c:v>84.666835785500012</c:v>
                </c:pt>
                <c:pt idx="153">
                  <c:v>81.009781240999999</c:v>
                </c:pt>
                <c:pt idx="154">
                  <c:v>78.288211821999994</c:v>
                </c:pt>
                <c:pt idx="155">
                  <c:v>75.858999487999995</c:v>
                </c:pt>
                <c:pt idx="156">
                  <c:v>73.744086979499997</c:v>
                </c:pt>
                <c:pt idx="157">
                  <c:v>71.166956303500001</c:v>
                </c:pt>
                <c:pt idx="158">
                  <c:v>68.266628505</c:v>
                </c:pt>
                <c:pt idx="159">
                  <c:v>65.586992145500005</c:v>
                </c:pt>
                <c:pt idx="160">
                  <c:v>63.388458131499995</c:v>
                </c:pt>
                <c:pt idx="161">
                  <c:v>61.159600377499999</c:v>
                </c:pt>
                <c:pt idx="162">
                  <c:v>59.079455253500001</c:v>
                </c:pt>
                <c:pt idx="163">
                  <c:v>57.017376188499995</c:v>
                </c:pt>
                <c:pt idx="164">
                  <c:v>54.418968078500001</c:v>
                </c:pt>
                <c:pt idx="165">
                  <c:v>51.925372960499999</c:v>
                </c:pt>
                <c:pt idx="166">
                  <c:v>50.056709529499997</c:v>
                </c:pt>
                <c:pt idx="167">
                  <c:v>47.385097979000001</c:v>
                </c:pt>
                <c:pt idx="168">
                  <c:v>45.651136044500007</c:v>
                </c:pt>
                <c:pt idx="169">
                  <c:v>43.308409334499999</c:v>
                </c:pt>
                <c:pt idx="170">
                  <c:v>41.313820242999995</c:v>
                </c:pt>
                <c:pt idx="171">
                  <c:v>39.426665905</c:v>
                </c:pt>
                <c:pt idx="172">
                  <c:v>37.647842645499999</c:v>
                </c:pt>
                <c:pt idx="173">
                  <c:v>35.6169308435</c:v>
                </c:pt>
                <c:pt idx="174">
                  <c:v>34.351265192499994</c:v>
                </c:pt>
                <c:pt idx="175">
                  <c:v>32.587747216500006</c:v>
                </c:pt>
                <c:pt idx="176">
                  <c:v>31.102921252000002</c:v>
                </c:pt>
                <c:pt idx="177">
                  <c:v>30.160267591500002</c:v>
                </c:pt>
                <c:pt idx="178">
                  <c:v>28.6458424295</c:v>
                </c:pt>
                <c:pt idx="179">
                  <c:v>27.6419655065</c:v>
                </c:pt>
                <c:pt idx="180">
                  <c:v>26.255023598000001</c:v>
                </c:pt>
                <c:pt idx="181">
                  <c:v>25.44619286</c:v>
                </c:pt>
                <c:pt idx="182">
                  <c:v>24.515728236999998</c:v>
                </c:pt>
                <c:pt idx="183">
                  <c:v>23.719489575499999</c:v>
                </c:pt>
                <c:pt idx="184">
                  <c:v>22.566945074499998</c:v>
                </c:pt>
                <c:pt idx="185">
                  <c:v>22.146972542</c:v>
                </c:pt>
                <c:pt idx="186">
                  <c:v>20.853492379999999</c:v>
                </c:pt>
                <c:pt idx="187">
                  <c:v>20.1926071675</c:v>
                </c:pt>
                <c:pt idx="188">
                  <c:v>19.573900461499999</c:v>
                </c:pt>
                <c:pt idx="189">
                  <c:v>19.0187609225</c:v>
                </c:pt>
                <c:pt idx="190">
                  <c:v>17.7737798665</c:v>
                </c:pt>
                <c:pt idx="191">
                  <c:v>17.314012767499996</c:v>
                </c:pt>
                <c:pt idx="192">
                  <c:v>16.2398962965</c:v>
                </c:pt>
                <c:pt idx="193">
                  <c:v>15.985362886999999</c:v>
                </c:pt>
                <c:pt idx="194">
                  <c:v>15.388495087999999</c:v>
                </c:pt>
                <c:pt idx="195">
                  <c:v>14.876088618000001</c:v>
                </c:pt>
                <c:pt idx="196">
                  <c:v>14.076893209</c:v>
                </c:pt>
                <c:pt idx="197">
                  <c:v>13.51533055</c:v>
                </c:pt>
                <c:pt idx="198">
                  <c:v>12.844188451499999</c:v>
                </c:pt>
                <c:pt idx="199">
                  <c:v>12.418574809000001</c:v>
                </c:pt>
                <c:pt idx="200">
                  <c:v>11.9576415985</c:v>
                </c:pt>
              </c:numCache>
            </c:numRef>
          </c:yVal>
          <c:smooth val="1"/>
          <c:extLst>
            <c:ext xmlns:c16="http://schemas.microsoft.com/office/drawing/2014/chart" uri="{C3380CC4-5D6E-409C-BE32-E72D297353CC}">
              <c16:uniqueId val="{00000002-44AB-4B80-9E98-A0A4BFAAA964}"/>
            </c:ext>
          </c:extLst>
        </c:ser>
        <c:ser>
          <c:idx val="3"/>
          <c:order val="3"/>
          <c:tx>
            <c:strRef>
              <c:f>Free_Trp_3_8_19!$BG$16</c:f>
              <c:strCache>
                <c:ptCount val="1"/>
                <c:pt idx="0">
                  <c:v>200mg/ml</c:v>
                </c:pt>
              </c:strCache>
            </c:strRef>
          </c:tx>
          <c:spPr>
            <a:ln w="19050" cap="rnd">
              <a:solidFill>
                <a:schemeClr val="accent4"/>
              </a:solidFill>
              <a:round/>
            </a:ln>
            <a:effectLst/>
          </c:spPr>
          <c:marker>
            <c:symbol val="none"/>
          </c:marker>
          <c:xVal>
            <c:numRef>
              <c:f>Free_Trp_3_8_19!$BC$17:$BC$217</c:f>
              <c:numCache>
                <c:formatCode>General</c:formatCode>
                <c:ptCount val="201"/>
                <c:pt idx="0">
                  <c:v>250</c:v>
                </c:pt>
                <c:pt idx="1">
                  <c:v>250.92999270000001</c:v>
                </c:pt>
                <c:pt idx="2">
                  <c:v>252.02999879999999</c:v>
                </c:pt>
                <c:pt idx="3">
                  <c:v>252.96000670000001</c:v>
                </c:pt>
                <c:pt idx="4">
                  <c:v>254.0599976</c:v>
                </c:pt>
                <c:pt idx="5">
                  <c:v>255</c:v>
                </c:pt>
                <c:pt idx="6">
                  <c:v>255.92999270000001</c:v>
                </c:pt>
                <c:pt idx="7">
                  <c:v>257.02999879999999</c:v>
                </c:pt>
                <c:pt idx="8">
                  <c:v>257.9599915</c:v>
                </c:pt>
                <c:pt idx="9">
                  <c:v>259.05999759999997</c:v>
                </c:pt>
                <c:pt idx="10">
                  <c:v>260</c:v>
                </c:pt>
                <c:pt idx="11">
                  <c:v>261.07000729999999</c:v>
                </c:pt>
                <c:pt idx="12">
                  <c:v>262</c:v>
                </c:pt>
                <c:pt idx="13">
                  <c:v>263.07000729999999</c:v>
                </c:pt>
                <c:pt idx="14">
                  <c:v>264</c:v>
                </c:pt>
                <c:pt idx="15">
                  <c:v>265.07000729999999</c:v>
                </c:pt>
                <c:pt idx="16">
                  <c:v>266</c:v>
                </c:pt>
                <c:pt idx="17">
                  <c:v>267.07000729999999</c:v>
                </c:pt>
                <c:pt idx="18">
                  <c:v>268</c:v>
                </c:pt>
                <c:pt idx="19">
                  <c:v>269.07000729999999</c:v>
                </c:pt>
                <c:pt idx="20">
                  <c:v>270</c:v>
                </c:pt>
                <c:pt idx="21">
                  <c:v>270.92999270000001</c:v>
                </c:pt>
                <c:pt idx="22">
                  <c:v>272.02999879999999</c:v>
                </c:pt>
                <c:pt idx="23">
                  <c:v>272.9599915</c:v>
                </c:pt>
                <c:pt idx="24">
                  <c:v>274.05999759999997</c:v>
                </c:pt>
                <c:pt idx="25">
                  <c:v>275</c:v>
                </c:pt>
                <c:pt idx="26">
                  <c:v>275.92999270000001</c:v>
                </c:pt>
                <c:pt idx="27">
                  <c:v>277.02999879999999</c:v>
                </c:pt>
                <c:pt idx="28">
                  <c:v>277.9599915</c:v>
                </c:pt>
                <c:pt idx="29">
                  <c:v>279.05999759999997</c:v>
                </c:pt>
                <c:pt idx="30">
                  <c:v>280</c:v>
                </c:pt>
                <c:pt idx="31">
                  <c:v>280.92999270000001</c:v>
                </c:pt>
                <c:pt idx="32">
                  <c:v>282.02999879999999</c:v>
                </c:pt>
                <c:pt idx="33">
                  <c:v>282.9599915</c:v>
                </c:pt>
                <c:pt idx="34">
                  <c:v>284.05999759999997</c:v>
                </c:pt>
                <c:pt idx="35">
                  <c:v>285</c:v>
                </c:pt>
                <c:pt idx="36">
                  <c:v>285.92999270000001</c:v>
                </c:pt>
                <c:pt idx="37">
                  <c:v>287.02999879999999</c:v>
                </c:pt>
                <c:pt idx="38">
                  <c:v>287.9599915</c:v>
                </c:pt>
                <c:pt idx="39">
                  <c:v>289.05999759999997</c:v>
                </c:pt>
                <c:pt idx="40">
                  <c:v>290</c:v>
                </c:pt>
                <c:pt idx="41">
                  <c:v>291.07000729999999</c:v>
                </c:pt>
                <c:pt idx="42">
                  <c:v>292</c:v>
                </c:pt>
                <c:pt idx="43">
                  <c:v>293.07000729999999</c:v>
                </c:pt>
                <c:pt idx="44">
                  <c:v>294</c:v>
                </c:pt>
                <c:pt idx="45">
                  <c:v>295.07000729999999</c:v>
                </c:pt>
                <c:pt idx="46">
                  <c:v>296</c:v>
                </c:pt>
                <c:pt idx="47">
                  <c:v>297.07000729999999</c:v>
                </c:pt>
                <c:pt idx="48">
                  <c:v>298</c:v>
                </c:pt>
                <c:pt idx="49">
                  <c:v>299.07000729999999</c:v>
                </c:pt>
                <c:pt idx="50">
                  <c:v>300</c:v>
                </c:pt>
                <c:pt idx="51">
                  <c:v>300.92999270000001</c:v>
                </c:pt>
                <c:pt idx="52">
                  <c:v>302.02999879999999</c:v>
                </c:pt>
                <c:pt idx="53">
                  <c:v>302.9599915</c:v>
                </c:pt>
                <c:pt idx="54">
                  <c:v>304.05999759999997</c:v>
                </c:pt>
                <c:pt idx="55">
                  <c:v>305</c:v>
                </c:pt>
                <c:pt idx="56">
                  <c:v>305.92999270000001</c:v>
                </c:pt>
                <c:pt idx="57">
                  <c:v>307.02999879999999</c:v>
                </c:pt>
                <c:pt idx="58">
                  <c:v>307.9599915</c:v>
                </c:pt>
                <c:pt idx="59">
                  <c:v>309.05999759999997</c:v>
                </c:pt>
                <c:pt idx="60">
                  <c:v>310</c:v>
                </c:pt>
                <c:pt idx="61">
                  <c:v>311.07000729999999</c:v>
                </c:pt>
                <c:pt idx="62">
                  <c:v>312</c:v>
                </c:pt>
                <c:pt idx="63">
                  <c:v>313.07000729999999</c:v>
                </c:pt>
                <c:pt idx="64">
                  <c:v>314</c:v>
                </c:pt>
                <c:pt idx="65">
                  <c:v>315.07000729999999</c:v>
                </c:pt>
                <c:pt idx="66">
                  <c:v>316</c:v>
                </c:pt>
                <c:pt idx="67">
                  <c:v>317.07000729999999</c:v>
                </c:pt>
                <c:pt idx="68">
                  <c:v>318</c:v>
                </c:pt>
                <c:pt idx="69">
                  <c:v>319.07000729999999</c:v>
                </c:pt>
                <c:pt idx="70">
                  <c:v>320</c:v>
                </c:pt>
                <c:pt idx="71">
                  <c:v>321.07000729999999</c:v>
                </c:pt>
                <c:pt idx="72">
                  <c:v>322</c:v>
                </c:pt>
                <c:pt idx="73">
                  <c:v>323.07000729999999</c:v>
                </c:pt>
                <c:pt idx="74">
                  <c:v>324</c:v>
                </c:pt>
                <c:pt idx="75">
                  <c:v>325.07000729999999</c:v>
                </c:pt>
                <c:pt idx="76">
                  <c:v>326</c:v>
                </c:pt>
                <c:pt idx="77">
                  <c:v>327.07000729999999</c:v>
                </c:pt>
                <c:pt idx="78">
                  <c:v>328</c:v>
                </c:pt>
                <c:pt idx="79">
                  <c:v>329.07000729999999</c:v>
                </c:pt>
                <c:pt idx="80">
                  <c:v>330</c:v>
                </c:pt>
                <c:pt idx="81">
                  <c:v>330.92999270000001</c:v>
                </c:pt>
                <c:pt idx="82">
                  <c:v>332.02999879999999</c:v>
                </c:pt>
                <c:pt idx="83">
                  <c:v>332.9599915</c:v>
                </c:pt>
                <c:pt idx="84">
                  <c:v>334.05999759999997</c:v>
                </c:pt>
                <c:pt idx="85">
                  <c:v>335</c:v>
                </c:pt>
                <c:pt idx="86">
                  <c:v>335.92999270000001</c:v>
                </c:pt>
                <c:pt idx="87">
                  <c:v>337.02999879999999</c:v>
                </c:pt>
                <c:pt idx="88">
                  <c:v>337.9599915</c:v>
                </c:pt>
                <c:pt idx="89">
                  <c:v>339.05999759999997</c:v>
                </c:pt>
                <c:pt idx="90">
                  <c:v>340</c:v>
                </c:pt>
                <c:pt idx="91">
                  <c:v>341.07000729999999</c:v>
                </c:pt>
                <c:pt idx="92">
                  <c:v>342</c:v>
                </c:pt>
                <c:pt idx="93">
                  <c:v>343.07000729999999</c:v>
                </c:pt>
                <c:pt idx="94">
                  <c:v>344</c:v>
                </c:pt>
                <c:pt idx="95">
                  <c:v>345.07000729999999</c:v>
                </c:pt>
                <c:pt idx="96">
                  <c:v>346</c:v>
                </c:pt>
                <c:pt idx="97">
                  <c:v>347.07000729999999</c:v>
                </c:pt>
                <c:pt idx="98">
                  <c:v>348</c:v>
                </c:pt>
                <c:pt idx="99">
                  <c:v>349.07000729999999</c:v>
                </c:pt>
                <c:pt idx="100">
                  <c:v>350</c:v>
                </c:pt>
                <c:pt idx="101">
                  <c:v>351.07000729999999</c:v>
                </c:pt>
                <c:pt idx="102">
                  <c:v>352</c:v>
                </c:pt>
                <c:pt idx="103">
                  <c:v>353.07000729999999</c:v>
                </c:pt>
                <c:pt idx="104">
                  <c:v>354</c:v>
                </c:pt>
                <c:pt idx="105">
                  <c:v>355.07000729999999</c:v>
                </c:pt>
                <c:pt idx="106">
                  <c:v>356</c:v>
                </c:pt>
                <c:pt idx="107">
                  <c:v>357.07000729999999</c:v>
                </c:pt>
                <c:pt idx="108">
                  <c:v>358</c:v>
                </c:pt>
                <c:pt idx="109">
                  <c:v>359.07000729999999</c:v>
                </c:pt>
                <c:pt idx="110">
                  <c:v>360</c:v>
                </c:pt>
                <c:pt idx="111">
                  <c:v>361.07000729999999</c:v>
                </c:pt>
                <c:pt idx="112">
                  <c:v>362</c:v>
                </c:pt>
                <c:pt idx="113">
                  <c:v>363.07000729999999</c:v>
                </c:pt>
                <c:pt idx="114">
                  <c:v>364</c:v>
                </c:pt>
                <c:pt idx="115">
                  <c:v>365.07000729999999</c:v>
                </c:pt>
                <c:pt idx="116">
                  <c:v>366</c:v>
                </c:pt>
                <c:pt idx="117">
                  <c:v>367.07000729999999</c:v>
                </c:pt>
                <c:pt idx="118">
                  <c:v>368</c:v>
                </c:pt>
                <c:pt idx="119">
                  <c:v>369.07000729999999</c:v>
                </c:pt>
                <c:pt idx="120">
                  <c:v>370</c:v>
                </c:pt>
                <c:pt idx="121">
                  <c:v>371.05999759999997</c:v>
                </c:pt>
                <c:pt idx="122">
                  <c:v>371.9599915</c:v>
                </c:pt>
                <c:pt idx="123">
                  <c:v>373.02999879999999</c:v>
                </c:pt>
                <c:pt idx="124">
                  <c:v>373.92999270000001</c:v>
                </c:pt>
                <c:pt idx="125">
                  <c:v>375</c:v>
                </c:pt>
                <c:pt idx="126">
                  <c:v>376.05999759999997</c:v>
                </c:pt>
                <c:pt idx="127">
                  <c:v>376.9599915</c:v>
                </c:pt>
                <c:pt idx="128">
                  <c:v>378.02999879999999</c:v>
                </c:pt>
                <c:pt idx="129">
                  <c:v>378.92999270000001</c:v>
                </c:pt>
                <c:pt idx="130">
                  <c:v>380</c:v>
                </c:pt>
                <c:pt idx="131">
                  <c:v>381.07000729999999</c:v>
                </c:pt>
                <c:pt idx="132">
                  <c:v>382</c:v>
                </c:pt>
                <c:pt idx="133">
                  <c:v>383.07000729999999</c:v>
                </c:pt>
                <c:pt idx="134">
                  <c:v>384</c:v>
                </c:pt>
                <c:pt idx="135">
                  <c:v>385.07000729999999</c:v>
                </c:pt>
                <c:pt idx="136">
                  <c:v>386</c:v>
                </c:pt>
                <c:pt idx="137">
                  <c:v>387.07000729999999</c:v>
                </c:pt>
                <c:pt idx="138">
                  <c:v>388</c:v>
                </c:pt>
                <c:pt idx="139">
                  <c:v>389.07000729999999</c:v>
                </c:pt>
                <c:pt idx="140">
                  <c:v>390</c:v>
                </c:pt>
                <c:pt idx="141">
                  <c:v>391.07000729999999</c:v>
                </c:pt>
                <c:pt idx="142">
                  <c:v>392</c:v>
                </c:pt>
                <c:pt idx="143">
                  <c:v>393.07000729999999</c:v>
                </c:pt>
                <c:pt idx="144">
                  <c:v>394</c:v>
                </c:pt>
                <c:pt idx="145">
                  <c:v>395.07000729999999</c:v>
                </c:pt>
                <c:pt idx="146">
                  <c:v>396</c:v>
                </c:pt>
                <c:pt idx="147">
                  <c:v>397.07000729999999</c:v>
                </c:pt>
                <c:pt idx="148">
                  <c:v>398</c:v>
                </c:pt>
                <c:pt idx="149">
                  <c:v>399.07000729999999</c:v>
                </c:pt>
                <c:pt idx="150">
                  <c:v>400</c:v>
                </c:pt>
                <c:pt idx="151">
                  <c:v>401.05999759999997</c:v>
                </c:pt>
                <c:pt idx="152">
                  <c:v>401.9599915</c:v>
                </c:pt>
                <c:pt idx="153">
                  <c:v>403.02999879999999</c:v>
                </c:pt>
                <c:pt idx="154">
                  <c:v>403.92999270000001</c:v>
                </c:pt>
                <c:pt idx="155">
                  <c:v>405</c:v>
                </c:pt>
                <c:pt idx="156">
                  <c:v>406.05999759999997</c:v>
                </c:pt>
                <c:pt idx="157">
                  <c:v>406.9599915</c:v>
                </c:pt>
                <c:pt idx="158">
                  <c:v>408.02999879999999</c:v>
                </c:pt>
                <c:pt idx="159">
                  <c:v>408.92999270000001</c:v>
                </c:pt>
                <c:pt idx="160">
                  <c:v>410</c:v>
                </c:pt>
                <c:pt idx="161">
                  <c:v>411.07000729999999</c:v>
                </c:pt>
                <c:pt idx="162">
                  <c:v>412</c:v>
                </c:pt>
                <c:pt idx="163">
                  <c:v>413.07000729999999</c:v>
                </c:pt>
                <c:pt idx="164">
                  <c:v>414</c:v>
                </c:pt>
                <c:pt idx="165">
                  <c:v>415.07000729999999</c:v>
                </c:pt>
                <c:pt idx="166">
                  <c:v>416</c:v>
                </c:pt>
                <c:pt idx="167">
                  <c:v>417.07000729999999</c:v>
                </c:pt>
                <c:pt idx="168">
                  <c:v>418</c:v>
                </c:pt>
                <c:pt idx="169">
                  <c:v>419.07000729999999</c:v>
                </c:pt>
                <c:pt idx="170">
                  <c:v>420</c:v>
                </c:pt>
                <c:pt idx="171">
                  <c:v>421.05999759999997</c:v>
                </c:pt>
                <c:pt idx="172">
                  <c:v>421.9599915</c:v>
                </c:pt>
                <c:pt idx="173">
                  <c:v>423.02999879999999</c:v>
                </c:pt>
                <c:pt idx="174">
                  <c:v>423.92999270000001</c:v>
                </c:pt>
                <c:pt idx="175">
                  <c:v>425</c:v>
                </c:pt>
                <c:pt idx="176">
                  <c:v>426.05999759999997</c:v>
                </c:pt>
                <c:pt idx="177">
                  <c:v>426.9599915</c:v>
                </c:pt>
                <c:pt idx="178">
                  <c:v>428.02999879999999</c:v>
                </c:pt>
                <c:pt idx="179">
                  <c:v>428.92999270000001</c:v>
                </c:pt>
                <c:pt idx="180">
                  <c:v>430</c:v>
                </c:pt>
                <c:pt idx="181">
                  <c:v>431.05999759999997</c:v>
                </c:pt>
                <c:pt idx="182">
                  <c:v>431.9599915</c:v>
                </c:pt>
                <c:pt idx="183">
                  <c:v>433.02999879999999</c:v>
                </c:pt>
                <c:pt idx="184">
                  <c:v>433.92999270000001</c:v>
                </c:pt>
                <c:pt idx="185">
                  <c:v>435</c:v>
                </c:pt>
                <c:pt idx="186">
                  <c:v>436.05999759999997</c:v>
                </c:pt>
                <c:pt idx="187">
                  <c:v>436.9599915</c:v>
                </c:pt>
                <c:pt idx="188">
                  <c:v>438.02999879999999</c:v>
                </c:pt>
                <c:pt idx="189">
                  <c:v>438.92999270000001</c:v>
                </c:pt>
                <c:pt idx="190">
                  <c:v>440</c:v>
                </c:pt>
                <c:pt idx="191">
                  <c:v>441.05999759999997</c:v>
                </c:pt>
                <c:pt idx="192">
                  <c:v>441.9599915</c:v>
                </c:pt>
                <c:pt idx="193">
                  <c:v>443.02999879999999</c:v>
                </c:pt>
                <c:pt idx="194">
                  <c:v>443.92999270000001</c:v>
                </c:pt>
                <c:pt idx="195">
                  <c:v>445</c:v>
                </c:pt>
                <c:pt idx="196">
                  <c:v>446.05999759999997</c:v>
                </c:pt>
                <c:pt idx="197">
                  <c:v>446.9599915</c:v>
                </c:pt>
                <c:pt idx="198">
                  <c:v>448.02999879999999</c:v>
                </c:pt>
                <c:pt idx="199">
                  <c:v>448.92999270000001</c:v>
                </c:pt>
                <c:pt idx="200">
                  <c:v>450</c:v>
                </c:pt>
              </c:numCache>
            </c:numRef>
          </c:xVal>
          <c:yVal>
            <c:numRef>
              <c:f>Free_Trp_3_8_19!$BG$17:$BG$217</c:f>
              <c:numCache>
                <c:formatCode>General</c:formatCode>
                <c:ptCount val="201"/>
                <c:pt idx="0">
                  <c:v>-7.3924659999999864E-3</c:v>
                </c:pt>
                <c:pt idx="1">
                  <c:v>3.1719088699999953E-2</c:v>
                </c:pt>
                <c:pt idx="2">
                  <c:v>7.7221572600000066E-2</c:v>
                </c:pt>
                <c:pt idx="3">
                  <c:v>1.4979720350000059E-2</c:v>
                </c:pt>
                <c:pt idx="4">
                  <c:v>7.853877579999996E-2</c:v>
                </c:pt>
                <c:pt idx="5">
                  <c:v>0.11314064279999997</c:v>
                </c:pt>
                <c:pt idx="6">
                  <c:v>7.1309804999999948E-2</c:v>
                </c:pt>
                <c:pt idx="7">
                  <c:v>-1.2179672500000072E-2</c:v>
                </c:pt>
                <c:pt idx="8">
                  <c:v>0.14257144949999989</c:v>
                </c:pt>
                <c:pt idx="9">
                  <c:v>-2.4874270000000087E-2</c:v>
                </c:pt>
                <c:pt idx="10">
                  <c:v>-6.0811876999999903E-2</c:v>
                </c:pt>
                <c:pt idx="11">
                  <c:v>-0.12461310650000001</c:v>
                </c:pt>
                <c:pt idx="12">
                  <c:v>-2.969431900000008E-2</c:v>
                </c:pt>
                <c:pt idx="13">
                  <c:v>-0.18451100600000003</c:v>
                </c:pt>
                <c:pt idx="14">
                  <c:v>-5.4693758000000092E-2</c:v>
                </c:pt>
                <c:pt idx="15">
                  <c:v>-7.4774981000000018E-2</c:v>
                </c:pt>
                <c:pt idx="16">
                  <c:v>-7.694685450000005E-2</c:v>
                </c:pt>
                <c:pt idx="17">
                  <c:v>-0.13937956099999993</c:v>
                </c:pt>
                <c:pt idx="18">
                  <c:v>-0.12474101850000008</c:v>
                </c:pt>
                <c:pt idx="19">
                  <c:v>-0.15965116049999994</c:v>
                </c:pt>
                <c:pt idx="20">
                  <c:v>-0.51345229149999994</c:v>
                </c:pt>
                <c:pt idx="21">
                  <c:v>-0.67912101750000087</c:v>
                </c:pt>
                <c:pt idx="22">
                  <c:v>-3.0788955650000016</c:v>
                </c:pt>
                <c:pt idx="23">
                  <c:v>-8.0872764549999943</c:v>
                </c:pt>
                <c:pt idx="24">
                  <c:v>-26.631622350000001</c:v>
                </c:pt>
                <c:pt idx="25">
                  <c:v>-56.964660649999985</c:v>
                </c:pt>
                <c:pt idx="26">
                  <c:v>-95.686859099999992</c:v>
                </c:pt>
                <c:pt idx="27">
                  <c:v>-3.5994568000000413</c:v>
                </c:pt>
                <c:pt idx="28">
                  <c:v>2.3834000000022115E-2</c:v>
                </c:pt>
                <c:pt idx="29">
                  <c:v>2.3834000000022115E-2</c:v>
                </c:pt>
                <c:pt idx="30">
                  <c:v>2.3834000000022115E-2</c:v>
                </c:pt>
                <c:pt idx="31">
                  <c:v>2.3834000000022115E-2</c:v>
                </c:pt>
                <c:pt idx="32">
                  <c:v>2.3834000000022115E-2</c:v>
                </c:pt>
                <c:pt idx="33">
                  <c:v>-93.596771300000057</c:v>
                </c:pt>
                <c:pt idx="34">
                  <c:v>-70.281143149999991</c:v>
                </c:pt>
                <c:pt idx="35">
                  <c:v>-34.783515950000023</c:v>
                </c:pt>
                <c:pt idx="36">
                  <c:v>-15.136692050000008</c:v>
                </c:pt>
                <c:pt idx="37">
                  <c:v>-4.3142967200000015</c:v>
                </c:pt>
                <c:pt idx="38">
                  <c:v>-0.79765606000000044</c:v>
                </c:pt>
                <c:pt idx="39">
                  <c:v>-0.27478814150000019</c:v>
                </c:pt>
                <c:pt idx="40">
                  <c:v>-7.9424023499999885E-2</c:v>
                </c:pt>
                <c:pt idx="41">
                  <c:v>7.4431895000000026E-3</c:v>
                </c:pt>
                <c:pt idx="42">
                  <c:v>0.29928708050000008</c:v>
                </c:pt>
                <c:pt idx="43">
                  <c:v>0.43142831299999984</c:v>
                </c:pt>
                <c:pt idx="44">
                  <c:v>0.5760523085</c:v>
                </c:pt>
                <c:pt idx="45">
                  <c:v>0.9073894025</c:v>
                </c:pt>
                <c:pt idx="46">
                  <c:v>1.2413311009999999</c:v>
                </c:pt>
                <c:pt idx="47">
                  <c:v>1.7244718074999996</c:v>
                </c:pt>
                <c:pt idx="48">
                  <c:v>2.1991708274999997</c:v>
                </c:pt>
                <c:pt idx="49">
                  <c:v>3.0789188144999997</c:v>
                </c:pt>
                <c:pt idx="50">
                  <c:v>3.8904955385000006</c:v>
                </c:pt>
                <c:pt idx="51">
                  <c:v>4.7006471154999998</c:v>
                </c:pt>
                <c:pt idx="52">
                  <c:v>6.1164542435000007</c:v>
                </c:pt>
                <c:pt idx="53">
                  <c:v>7.3943667394999988</c:v>
                </c:pt>
                <c:pt idx="54">
                  <c:v>9.2785632575000001</c:v>
                </c:pt>
                <c:pt idx="55">
                  <c:v>11.222299573499999</c:v>
                </c:pt>
                <c:pt idx="56">
                  <c:v>13.1180760855</c:v>
                </c:pt>
                <c:pt idx="57">
                  <c:v>15.822649244499999</c:v>
                </c:pt>
                <c:pt idx="58">
                  <c:v>18.752291442499999</c:v>
                </c:pt>
                <c:pt idx="59">
                  <c:v>22.067943096500002</c:v>
                </c:pt>
                <c:pt idx="60">
                  <c:v>25.6166915865</c:v>
                </c:pt>
                <c:pt idx="61">
                  <c:v>29.647595645500001</c:v>
                </c:pt>
                <c:pt idx="62">
                  <c:v>33.789911267000001</c:v>
                </c:pt>
                <c:pt idx="63">
                  <c:v>38.862529514000002</c:v>
                </c:pt>
                <c:pt idx="64">
                  <c:v>43.415999646999992</c:v>
                </c:pt>
                <c:pt idx="65">
                  <c:v>49.011777162999998</c:v>
                </c:pt>
                <c:pt idx="66">
                  <c:v>53.775997878500007</c:v>
                </c:pt>
                <c:pt idx="67">
                  <c:v>59.452234506499998</c:v>
                </c:pt>
                <c:pt idx="68">
                  <c:v>64.619611740500005</c:v>
                </c:pt>
                <c:pt idx="69">
                  <c:v>71.18429064499999</c:v>
                </c:pt>
                <c:pt idx="70">
                  <c:v>76.256232260500013</c:v>
                </c:pt>
                <c:pt idx="71">
                  <c:v>81.582242010500011</c:v>
                </c:pt>
                <c:pt idx="72">
                  <c:v>86.846218347499999</c:v>
                </c:pt>
                <c:pt idx="73">
                  <c:v>92.714155910500011</c:v>
                </c:pt>
                <c:pt idx="74">
                  <c:v>98.857039912000005</c:v>
                </c:pt>
                <c:pt idx="75">
                  <c:v>105.02700423099999</c:v>
                </c:pt>
                <c:pt idx="76">
                  <c:v>109.64572070649999</c:v>
                </c:pt>
                <c:pt idx="77">
                  <c:v>116.2200975115</c:v>
                </c:pt>
                <c:pt idx="78">
                  <c:v>121.7705375985</c:v>
                </c:pt>
                <c:pt idx="79">
                  <c:v>128.076096323</c:v>
                </c:pt>
                <c:pt idx="80">
                  <c:v>132.91795204600001</c:v>
                </c:pt>
                <c:pt idx="81">
                  <c:v>137.6845514465</c:v>
                </c:pt>
                <c:pt idx="82">
                  <c:v>143.94913553750001</c:v>
                </c:pt>
                <c:pt idx="83">
                  <c:v>149.0802660025</c:v>
                </c:pt>
                <c:pt idx="84">
                  <c:v>154.29945490199998</c:v>
                </c:pt>
                <c:pt idx="85">
                  <c:v>159.2309537015</c:v>
                </c:pt>
                <c:pt idx="86">
                  <c:v>162.48730065400002</c:v>
                </c:pt>
                <c:pt idx="87">
                  <c:v>167.95604802949998</c:v>
                </c:pt>
                <c:pt idx="88">
                  <c:v>171.49573137250002</c:v>
                </c:pt>
                <c:pt idx="89">
                  <c:v>176.97359774149999</c:v>
                </c:pt>
                <c:pt idx="90">
                  <c:v>179.71743891400001</c:v>
                </c:pt>
                <c:pt idx="91">
                  <c:v>183.35685204149999</c:v>
                </c:pt>
                <c:pt idx="92">
                  <c:v>186.04267671849999</c:v>
                </c:pt>
                <c:pt idx="93">
                  <c:v>189.97510385749999</c:v>
                </c:pt>
                <c:pt idx="94">
                  <c:v>192.10910749749999</c:v>
                </c:pt>
                <c:pt idx="95">
                  <c:v>195.55735418700002</c:v>
                </c:pt>
                <c:pt idx="96">
                  <c:v>197.45689629600002</c:v>
                </c:pt>
                <c:pt idx="97">
                  <c:v>198.6949753605</c:v>
                </c:pt>
                <c:pt idx="98">
                  <c:v>201.53896260799999</c:v>
                </c:pt>
                <c:pt idx="99">
                  <c:v>203.40603921449997</c:v>
                </c:pt>
                <c:pt idx="100">
                  <c:v>202.922589794</c:v>
                </c:pt>
                <c:pt idx="101">
                  <c:v>205.1822910585</c:v>
                </c:pt>
                <c:pt idx="102">
                  <c:v>206.22380945999998</c:v>
                </c:pt>
                <c:pt idx="103">
                  <c:v>206.65071154</c:v>
                </c:pt>
                <c:pt idx="104">
                  <c:v>206.256989229</c:v>
                </c:pt>
                <c:pt idx="105">
                  <c:v>205.37964179250002</c:v>
                </c:pt>
                <c:pt idx="106">
                  <c:v>206.01703401150002</c:v>
                </c:pt>
                <c:pt idx="107">
                  <c:v>204.905189501</c:v>
                </c:pt>
                <c:pt idx="108">
                  <c:v>204.17736504199999</c:v>
                </c:pt>
                <c:pt idx="109">
                  <c:v>201.72276470949998</c:v>
                </c:pt>
                <c:pt idx="110">
                  <c:v>200.14775824099999</c:v>
                </c:pt>
                <c:pt idx="111">
                  <c:v>198.97213745099998</c:v>
                </c:pt>
                <c:pt idx="112">
                  <c:v>196.40545752849999</c:v>
                </c:pt>
                <c:pt idx="113">
                  <c:v>194.270996766</c:v>
                </c:pt>
                <c:pt idx="114">
                  <c:v>191.63393733550001</c:v>
                </c:pt>
                <c:pt idx="115">
                  <c:v>188.48805285700001</c:v>
                </c:pt>
                <c:pt idx="116">
                  <c:v>186.99374723950001</c:v>
                </c:pt>
                <c:pt idx="117">
                  <c:v>183.656913764</c:v>
                </c:pt>
                <c:pt idx="118">
                  <c:v>180.7380063395</c:v>
                </c:pt>
                <c:pt idx="119">
                  <c:v>176.35498189649996</c:v>
                </c:pt>
                <c:pt idx="120">
                  <c:v>172.7419857955</c:v>
                </c:pt>
                <c:pt idx="121">
                  <c:v>168.88514641900002</c:v>
                </c:pt>
                <c:pt idx="122">
                  <c:v>166.67092946100001</c:v>
                </c:pt>
                <c:pt idx="123">
                  <c:v>161.64543604049999</c:v>
                </c:pt>
                <c:pt idx="124">
                  <c:v>158.66628314299999</c:v>
                </c:pt>
                <c:pt idx="125">
                  <c:v>154.01901915000002</c:v>
                </c:pt>
                <c:pt idx="126">
                  <c:v>151.02425576100001</c:v>
                </c:pt>
                <c:pt idx="127">
                  <c:v>147.48116210500001</c:v>
                </c:pt>
                <c:pt idx="128">
                  <c:v>144.14825628200001</c:v>
                </c:pt>
                <c:pt idx="129">
                  <c:v>140.362713544</c:v>
                </c:pt>
                <c:pt idx="130">
                  <c:v>137.1308517695</c:v>
                </c:pt>
                <c:pt idx="131">
                  <c:v>132.72298075949999</c:v>
                </c:pt>
                <c:pt idx="132">
                  <c:v>129.56616805549999</c:v>
                </c:pt>
                <c:pt idx="133">
                  <c:v>125.655381652</c:v>
                </c:pt>
                <c:pt idx="134">
                  <c:v>122.77992486299999</c:v>
                </c:pt>
                <c:pt idx="135">
                  <c:v>119.5618622225</c:v>
                </c:pt>
                <c:pt idx="136">
                  <c:v>115.76394414149999</c:v>
                </c:pt>
                <c:pt idx="137">
                  <c:v>112.2272560885</c:v>
                </c:pt>
                <c:pt idx="138">
                  <c:v>109.61424539250001</c:v>
                </c:pt>
                <c:pt idx="139">
                  <c:v>105.095396046</c:v>
                </c:pt>
                <c:pt idx="140">
                  <c:v>102.29384259299999</c:v>
                </c:pt>
                <c:pt idx="141">
                  <c:v>98.833391876500002</c:v>
                </c:pt>
                <c:pt idx="142">
                  <c:v>95.585149524499997</c:v>
                </c:pt>
                <c:pt idx="143">
                  <c:v>92.060051440999999</c:v>
                </c:pt>
                <c:pt idx="144">
                  <c:v>89.4024632</c:v>
                </c:pt>
                <c:pt idx="145">
                  <c:v>86.427030803999997</c:v>
                </c:pt>
                <c:pt idx="146">
                  <c:v>83.268572094500001</c:v>
                </c:pt>
                <c:pt idx="147">
                  <c:v>80.166928050500005</c:v>
                </c:pt>
                <c:pt idx="148">
                  <c:v>77.570712565999997</c:v>
                </c:pt>
                <c:pt idx="149">
                  <c:v>74.913889767000001</c:v>
                </c:pt>
                <c:pt idx="150">
                  <c:v>72.7102508535</c:v>
                </c:pt>
                <c:pt idx="151">
                  <c:v>69.761348244000004</c:v>
                </c:pt>
                <c:pt idx="152">
                  <c:v>67.696108337499993</c:v>
                </c:pt>
                <c:pt idx="153">
                  <c:v>64.997968674499987</c:v>
                </c:pt>
                <c:pt idx="154">
                  <c:v>63.424897549499995</c:v>
                </c:pt>
                <c:pt idx="155">
                  <c:v>61.001242282999996</c:v>
                </c:pt>
                <c:pt idx="156">
                  <c:v>58.4978216855</c:v>
                </c:pt>
                <c:pt idx="157">
                  <c:v>56.939580680500001</c:v>
                </c:pt>
                <c:pt idx="158">
                  <c:v>54.624607321500001</c:v>
                </c:pt>
                <c:pt idx="159">
                  <c:v>53.149354934499996</c:v>
                </c:pt>
                <c:pt idx="160">
                  <c:v>50.818356636499999</c:v>
                </c:pt>
                <c:pt idx="161">
                  <c:v>48.519182682</c:v>
                </c:pt>
                <c:pt idx="162">
                  <c:v>47.375976444499997</c:v>
                </c:pt>
                <c:pt idx="163">
                  <c:v>45.301418659000007</c:v>
                </c:pt>
                <c:pt idx="164">
                  <c:v>43.721579312999999</c:v>
                </c:pt>
                <c:pt idx="165">
                  <c:v>41.571245434999994</c:v>
                </c:pt>
                <c:pt idx="166">
                  <c:v>40.144766686500006</c:v>
                </c:pt>
                <c:pt idx="167">
                  <c:v>38.449767948000002</c:v>
                </c:pt>
                <c:pt idx="168">
                  <c:v>36.2148845205</c:v>
                </c:pt>
                <c:pt idx="169">
                  <c:v>34.751339197</c:v>
                </c:pt>
                <c:pt idx="170">
                  <c:v>33.036469694499999</c:v>
                </c:pt>
                <c:pt idx="171">
                  <c:v>31.671244981499999</c:v>
                </c:pt>
                <c:pt idx="172">
                  <c:v>30.073915600500001</c:v>
                </c:pt>
                <c:pt idx="173">
                  <c:v>28.118187309</c:v>
                </c:pt>
                <c:pt idx="174">
                  <c:v>27.530624267</c:v>
                </c:pt>
                <c:pt idx="175">
                  <c:v>25.649297715499998</c:v>
                </c:pt>
                <c:pt idx="176">
                  <c:v>25.045837999500002</c:v>
                </c:pt>
                <c:pt idx="177">
                  <c:v>24.034963965500001</c:v>
                </c:pt>
                <c:pt idx="178">
                  <c:v>22.881144042499997</c:v>
                </c:pt>
                <c:pt idx="179">
                  <c:v>21.823334812500001</c:v>
                </c:pt>
                <c:pt idx="180">
                  <c:v>21.244029284500002</c:v>
                </c:pt>
                <c:pt idx="181">
                  <c:v>20.147922633499999</c:v>
                </c:pt>
                <c:pt idx="182">
                  <c:v>19.521438838000002</c:v>
                </c:pt>
                <c:pt idx="183">
                  <c:v>19.034601091500001</c:v>
                </c:pt>
                <c:pt idx="184">
                  <c:v>18.288573743000001</c:v>
                </c:pt>
                <c:pt idx="185">
                  <c:v>17.758053066000002</c:v>
                </c:pt>
                <c:pt idx="186">
                  <c:v>16.529462459499999</c:v>
                </c:pt>
                <c:pt idx="187">
                  <c:v>16.039850950999998</c:v>
                </c:pt>
                <c:pt idx="188">
                  <c:v>15.303417091</c:v>
                </c:pt>
                <c:pt idx="189">
                  <c:v>14.791918039999999</c:v>
                </c:pt>
                <c:pt idx="190">
                  <c:v>14.406371476500002</c:v>
                </c:pt>
                <c:pt idx="191">
                  <c:v>13.622886658999999</c:v>
                </c:pt>
                <c:pt idx="192">
                  <c:v>12.885714772</c:v>
                </c:pt>
                <c:pt idx="193">
                  <c:v>12.4531422845</c:v>
                </c:pt>
                <c:pt idx="194">
                  <c:v>11.9580882785</c:v>
                </c:pt>
                <c:pt idx="195">
                  <c:v>11.307092429500001</c:v>
                </c:pt>
                <c:pt idx="196">
                  <c:v>11.257196309499999</c:v>
                </c:pt>
                <c:pt idx="197">
                  <c:v>10.597802994</c:v>
                </c:pt>
                <c:pt idx="198">
                  <c:v>10.3353867525</c:v>
                </c:pt>
                <c:pt idx="199">
                  <c:v>9.6196839855</c:v>
                </c:pt>
                <c:pt idx="200">
                  <c:v>9.3513722425000001</c:v>
                </c:pt>
              </c:numCache>
            </c:numRef>
          </c:yVal>
          <c:smooth val="1"/>
          <c:extLst>
            <c:ext xmlns:c16="http://schemas.microsoft.com/office/drawing/2014/chart" uri="{C3380CC4-5D6E-409C-BE32-E72D297353CC}">
              <c16:uniqueId val="{00000003-44AB-4B80-9E98-A0A4BFAAA964}"/>
            </c:ext>
          </c:extLst>
        </c:ser>
        <c:ser>
          <c:idx val="4"/>
          <c:order val="4"/>
          <c:tx>
            <c:strRef>
              <c:f>Free_Trp_3_8_19!$BH$16</c:f>
              <c:strCache>
                <c:ptCount val="1"/>
                <c:pt idx="0">
                  <c:v>300mg/ml</c:v>
                </c:pt>
              </c:strCache>
            </c:strRef>
          </c:tx>
          <c:spPr>
            <a:ln w="19050" cap="rnd">
              <a:solidFill>
                <a:schemeClr val="accent5"/>
              </a:solidFill>
              <a:round/>
            </a:ln>
            <a:effectLst/>
          </c:spPr>
          <c:marker>
            <c:symbol val="none"/>
          </c:marker>
          <c:xVal>
            <c:numRef>
              <c:f>Free_Trp_3_8_19!$BC$17:$BC$217</c:f>
              <c:numCache>
                <c:formatCode>General</c:formatCode>
                <c:ptCount val="201"/>
                <c:pt idx="0">
                  <c:v>250</c:v>
                </c:pt>
                <c:pt idx="1">
                  <c:v>250.92999270000001</c:v>
                </c:pt>
                <c:pt idx="2">
                  <c:v>252.02999879999999</c:v>
                </c:pt>
                <c:pt idx="3">
                  <c:v>252.96000670000001</c:v>
                </c:pt>
                <c:pt idx="4">
                  <c:v>254.0599976</c:v>
                </c:pt>
                <c:pt idx="5">
                  <c:v>255</c:v>
                </c:pt>
                <c:pt idx="6">
                  <c:v>255.92999270000001</c:v>
                </c:pt>
                <c:pt idx="7">
                  <c:v>257.02999879999999</c:v>
                </c:pt>
                <c:pt idx="8">
                  <c:v>257.9599915</c:v>
                </c:pt>
                <c:pt idx="9">
                  <c:v>259.05999759999997</c:v>
                </c:pt>
                <c:pt idx="10">
                  <c:v>260</c:v>
                </c:pt>
                <c:pt idx="11">
                  <c:v>261.07000729999999</c:v>
                </c:pt>
                <c:pt idx="12">
                  <c:v>262</c:v>
                </c:pt>
                <c:pt idx="13">
                  <c:v>263.07000729999999</c:v>
                </c:pt>
                <c:pt idx="14">
                  <c:v>264</c:v>
                </c:pt>
                <c:pt idx="15">
                  <c:v>265.07000729999999</c:v>
                </c:pt>
                <c:pt idx="16">
                  <c:v>266</c:v>
                </c:pt>
                <c:pt idx="17">
                  <c:v>267.07000729999999</c:v>
                </c:pt>
                <c:pt idx="18">
                  <c:v>268</c:v>
                </c:pt>
                <c:pt idx="19">
                  <c:v>269.07000729999999</c:v>
                </c:pt>
                <c:pt idx="20">
                  <c:v>270</c:v>
                </c:pt>
                <c:pt idx="21">
                  <c:v>270.92999270000001</c:v>
                </c:pt>
                <c:pt idx="22">
                  <c:v>272.02999879999999</c:v>
                </c:pt>
                <c:pt idx="23">
                  <c:v>272.9599915</c:v>
                </c:pt>
                <c:pt idx="24">
                  <c:v>274.05999759999997</c:v>
                </c:pt>
                <c:pt idx="25">
                  <c:v>275</c:v>
                </c:pt>
                <c:pt idx="26">
                  <c:v>275.92999270000001</c:v>
                </c:pt>
                <c:pt idx="27">
                  <c:v>277.02999879999999</c:v>
                </c:pt>
                <c:pt idx="28">
                  <c:v>277.9599915</c:v>
                </c:pt>
                <c:pt idx="29">
                  <c:v>279.05999759999997</c:v>
                </c:pt>
                <c:pt idx="30">
                  <c:v>280</c:v>
                </c:pt>
                <c:pt idx="31">
                  <c:v>280.92999270000001</c:v>
                </c:pt>
                <c:pt idx="32">
                  <c:v>282.02999879999999</c:v>
                </c:pt>
                <c:pt idx="33">
                  <c:v>282.9599915</c:v>
                </c:pt>
                <c:pt idx="34">
                  <c:v>284.05999759999997</c:v>
                </c:pt>
                <c:pt idx="35">
                  <c:v>285</c:v>
                </c:pt>
                <c:pt idx="36">
                  <c:v>285.92999270000001</c:v>
                </c:pt>
                <c:pt idx="37">
                  <c:v>287.02999879999999</c:v>
                </c:pt>
                <c:pt idx="38">
                  <c:v>287.9599915</c:v>
                </c:pt>
                <c:pt idx="39">
                  <c:v>289.05999759999997</c:v>
                </c:pt>
                <c:pt idx="40">
                  <c:v>290</c:v>
                </c:pt>
                <c:pt idx="41">
                  <c:v>291.07000729999999</c:v>
                </c:pt>
                <c:pt idx="42">
                  <c:v>292</c:v>
                </c:pt>
                <c:pt idx="43">
                  <c:v>293.07000729999999</c:v>
                </c:pt>
                <c:pt idx="44">
                  <c:v>294</c:v>
                </c:pt>
                <c:pt idx="45">
                  <c:v>295.07000729999999</c:v>
                </c:pt>
                <c:pt idx="46">
                  <c:v>296</c:v>
                </c:pt>
                <c:pt idx="47">
                  <c:v>297.07000729999999</c:v>
                </c:pt>
                <c:pt idx="48">
                  <c:v>298</c:v>
                </c:pt>
                <c:pt idx="49">
                  <c:v>299.07000729999999</c:v>
                </c:pt>
                <c:pt idx="50">
                  <c:v>300</c:v>
                </c:pt>
                <c:pt idx="51">
                  <c:v>300.92999270000001</c:v>
                </c:pt>
                <c:pt idx="52">
                  <c:v>302.02999879999999</c:v>
                </c:pt>
                <c:pt idx="53">
                  <c:v>302.9599915</c:v>
                </c:pt>
                <c:pt idx="54">
                  <c:v>304.05999759999997</c:v>
                </c:pt>
                <c:pt idx="55">
                  <c:v>305</c:v>
                </c:pt>
                <c:pt idx="56">
                  <c:v>305.92999270000001</c:v>
                </c:pt>
                <c:pt idx="57">
                  <c:v>307.02999879999999</c:v>
                </c:pt>
                <c:pt idx="58">
                  <c:v>307.9599915</c:v>
                </c:pt>
                <c:pt idx="59">
                  <c:v>309.05999759999997</c:v>
                </c:pt>
                <c:pt idx="60">
                  <c:v>310</c:v>
                </c:pt>
                <c:pt idx="61">
                  <c:v>311.07000729999999</c:v>
                </c:pt>
                <c:pt idx="62">
                  <c:v>312</c:v>
                </c:pt>
                <c:pt idx="63">
                  <c:v>313.07000729999999</c:v>
                </c:pt>
                <c:pt idx="64">
                  <c:v>314</c:v>
                </c:pt>
                <c:pt idx="65">
                  <c:v>315.07000729999999</c:v>
                </c:pt>
                <c:pt idx="66">
                  <c:v>316</c:v>
                </c:pt>
                <c:pt idx="67">
                  <c:v>317.07000729999999</c:v>
                </c:pt>
                <c:pt idx="68">
                  <c:v>318</c:v>
                </c:pt>
                <c:pt idx="69">
                  <c:v>319.07000729999999</c:v>
                </c:pt>
                <c:pt idx="70">
                  <c:v>320</c:v>
                </c:pt>
                <c:pt idx="71">
                  <c:v>321.07000729999999</c:v>
                </c:pt>
                <c:pt idx="72">
                  <c:v>322</c:v>
                </c:pt>
                <c:pt idx="73">
                  <c:v>323.07000729999999</c:v>
                </c:pt>
                <c:pt idx="74">
                  <c:v>324</c:v>
                </c:pt>
                <c:pt idx="75">
                  <c:v>325.07000729999999</c:v>
                </c:pt>
                <c:pt idx="76">
                  <c:v>326</c:v>
                </c:pt>
                <c:pt idx="77">
                  <c:v>327.07000729999999</c:v>
                </c:pt>
                <c:pt idx="78">
                  <c:v>328</c:v>
                </c:pt>
                <c:pt idx="79">
                  <c:v>329.07000729999999</c:v>
                </c:pt>
                <c:pt idx="80">
                  <c:v>330</c:v>
                </c:pt>
                <c:pt idx="81">
                  <c:v>330.92999270000001</c:v>
                </c:pt>
                <c:pt idx="82">
                  <c:v>332.02999879999999</c:v>
                </c:pt>
                <c:pt idx="83">
                  <c:v>332.9599915</c:v>
                </c:pt>
                <c:pt idx="84">
                  <c:v>334.05999759999997</c:v>
                </c:pt>
                <c:pt idx="85">
                  <c:v>335</c:v>
                </c:pt>
                <c:pt idx="86">
                  <c:v>335.92999270000001</c:v>
                </c:pt>
                <c:pt idx="87">
                  <c:v>337.02999879999999</c:v>
                </c:pt>
                <c:pt idx="88">
                  <c:v>337.9599915</c:v>
                </c:pt>
                <c:pt idx="89">
                  <c:v>339.05999759999997</c:v>
                </c:pt>
                <c:pt idx="90">
                  <c:v>340</c:v>
                </c:pt>
                <c:pt idx="91">
                  <c:v>341.07000729999999</c:v>
                </c:pt>
                <c:pt idx="92">
                  <c:v>342</c:v>
                </c:pt>
                <c:pt idx="93">
                  <c:v>343.07000729999999</c:v>
                </c:pt>
                <c:pt idx="94">
                  <c:v>344</c:v>
                </c:pt>
                <c:pt idx="95">
                  <c:v>345.07000729999999</c:v>
                </c:pt>
                <c:pt idx="96">
                  <c:v>346</c:v>
                </c:pt>
                <c:pt idx="97">
                  <c:v>347.07000729999999</c:v>
                </c:pt>
                <c:pt idx="98">
                  <c:v>348</c:v>
                </c:pt>
                <c:pt idx="99">
                  <c:v>349.07000729999999</c:v>
                </c:pt>
                <c:pt idx="100">
                  <c:v>350</c:v>
                </c:pt>
                <c:pt idx="101">
                  <c:v>351.07000729999999</c:v>
                </c:pt>
                <c:pt idx="102">
                  <c:v>352</c:v>
                </c:pt>
                <c:pt idx="103">
                  <c:v>353.07000729999999</c:v>
                </c:pt>
                <c:pt idx="104">
                  <c:v>354</c:v>
                </c:pt>
                <c:pt idx="105">
                  <c:v>355.07000729999999</c:v>
                </c:pt>
                <c:pt idx="106">
                  <c:v>356</c:v>
                </c:pt>
                <c:pt idx="107">
                  <c:v>357.07000729999999</c:v>
                </c:pt>
                <c:pt idx="108">
                  <c:v>358</c:v>
                </c:pt>
                <c:pt idx="109">
                  <c:v>359.07000729999999</c:v>
                </c:pt>
                <c:pt idx="110">
                  <c:v>360</c:v>
                </c:pt>
                <c:pt idx="111">
                  <c:v>361.07000729999999</c:v>
                </c:pt>
                <c:pt idx="112">
                  <c:v>362</c:v>
                </c:pt>
                <c:pt idx="113">
                  <c:v>363.07000729999999</c:v>
                </c:pt>
                <c:pt idx="114">
                  <c:v>364</c:v>
                </c:pt>
                <c:pt idx="115">
                  <c:v>365.07000729999999</c:v>
                </c:pt>
                <c:pt idx="116">
                  <c:v>366</c:v>
                </c:pt>
                <c:pt idx="117">
                  <c:v>367.07000729999999</c:v>
                </c:pt>
                <c:pt idx="118">
                  <c:v>368</c:v>
                </c:pt>
                <c:pt idx="119">
                  <c:v>369.07000729999999</c:v>
                </c:pt>
                <c:pt idx="120">
                  <c:v>370</c:v>
                </c:pt>
                <c:pt idx="121">
                  <c:v>371.05999759999997</c:v>
                </c:pt>
                <c:pt idx="122">
                  <c:v>371.9599915</c:v>
                </c:pt>
                <c:pt idx="123">
                  <c:v>373.02999879999999</c:v>
                </c:pt>
                <c:pt idx="124">
                  <c:v>373.92999270000001</c:v>
                </c:pt>
                <c:pt idx="125">
                  <c:v>375</c:v>
                </c:pt>
                <c:pt idx="126">
                  <c:v>376.05999759999997</c:v>
                </c:pt>
                <c:pt idx="127">
                  <c:v>376.9599915</c:v>
                </c:pt>
                <c:pt idx="128">
                  <c:v>378.02999879999999</c:v>
                </c:pt>
                <c:pt idx="129">
                  <c:v>378.92999270000001</c:v>
                </c:pt>
                <c:pt idx="130">
                  <c:v>380</c:v>
                </c:pt>
                <c:pt idx="131">
                  <c:v>381.07000729999999</c:v>
                </c:pt>
                <c:pt idx="132">
                  <c:v>382</c:v>
                </c:pt>
                <c:pt idx="133">
                  <c:v>383.07000729999999</c:v>
                </c:pt>
                <c:pt idx="134">
                  <c:v>384</c:v>
                </c:pt>
                <c:pt idx="135">
                  <c:v>385.07000729999999</c:v>
                </c:pt>
                <c:pt idx="136">
                  <c:v>386</c:v>
                </c:pt>
                <c:pt idx="137">
                  <c:v>387.07000729999999</c:v>
                </c:pt>
                <c:pt idx="138">
                  <c:v>388</c:v>
                </c:pt>
                <c:pt idx="139">
                  <c:v>389.07000729999999</c:v>
                </c:pt>
                <c:pt idx="140">
                  <c:v>390</c:v>
                </c:pt>
                <c:pt idx="141">
                  <c:v>391.07000729999999</c:v>
                </c:pt>
                <c:pt idx="142">
                  <c:v>392</c:v>
                </c:pt>
                <c:pt idx="143">
                  <c:v>393.07000729999999</c:v>
                </c:pt>
                <c:pt idx="144">
                  <c:v>394</c:v>
                </c:pt>
                <c:pt idx="145">
                  <c:v>395.07000729999999</c:v>
                </c:pt>
                <c:pt idx="146">
                  <c:v>396</c:v>
                </c:pt>
                <c:pt idx="147">
                  <c:v>397.07000729999999</c:v>
                </c:pt>
                <c:pt idx="148">
                  <c:v>398</c:v>
                </c:pt>
                <c:pt idx="149">
                  <c:v>399.07000729999999</c:v>
                </c:pt>
                <c:pt idx="150">
                  <c:v>400</c:v>
                </c:pt>
                <c:pt idx="151">
                  <c:v>401.05999759999997</c:v>
                </c:pt>
                <c:pt idx="152">
                  <c:v>401.9599915</c:v>
                </c:pt>
                <c:pt idx="153">
                  <c:v>403.02999879999999</c:v>
                </c:pt>
                <c:pt idx="154">
                  <c:v>403.92999270000001</c:v>
                </c:pt>
                <c:pt idx="155">
                  <c:v>405</c:v>
                </c:pt>
                <c:pt idx="156">
                  <c:v>406.05999759999997</c:v>
                </c:pt>
                <c:pt idx="157">
                  <c:v>406.9599915</c:v>
                </c:pt>
                <c:pt idx="158">
                  <c:v>408.02999879999999</c:v>
                </c:pt>
                <c:pt idx="159">
                  <c:v>408.92999270000001</c:v>
                </c:pt>
                <c:pt idx="160">
                  <c:v>410</c:v>
                </c:pt>
                <c:pt idx="161">
                  <c:v>411.07000729999999</c:v>
                </c:pt>
                <c:pt idx="162">
                  <c:v>412</c:v>
                </c:pt>
                <c:pt idx="163">
                  <c:v>413.07000729999999</c:v>
                </c:pt>
                <c:pt idx="164">
                  <c:v>414</c:v>
                </c:pt>
                <c:pt idx="165">
                  <c:v>415.07000729999999</c:v>
                </c:pt>
                <c:pt idx="166">
                  <c:v>416</c:v>
                </c:pt>
                <c:pt idx="167">
                  <c:v>417.07000729999999</c:v>
                </c:pt>
                <c:pt idx="168">
                  <c:v>418</c:v>
                </c:pt>
                <c:pt idx="169">
                  <c:v>419.07000729999999</c:v>
                </c:pt>
                <c:pt idx="170">
                  <c:v>420</c:v>
                </c:pt>
                <c:pt idx="171">
                  <c:v>421.05999759999997</c:v>
                </c:pt>
                <c:pt idx="172">
                  <c:v>421.9599915</c:v>
                </c:pt>
                <c:pt idx="173">
                  <c:v>423.02999879999999</c:v>
                </c:pt>
                <c:pt idx="174">
                  <c:v>423.92999270000001</c:v>
                </c:pt>
                <c:pt idx="175">
                  <c:v>425</c:v>
                </c:pt>
                <c:pt idx="176">
                  <c:v>426.05999759999997</c:v>
                </c:pt>
                <c:pt idx="177">
                  <c:v>426.9599915</c:v>
                </c:pt>
                <c:pt idx="178">
                  <c:v>428.02999879999999</c:v>
                </c:pt>
                <c:pt idx="179">
                  <c:v>428.92999270000001</c:v>
                </c:pt>
                <c:pt idx="180">
                  <c:v>430</c:v>
                </c:pt>
                <c:pt idx="181">
                  <c:v>431.05999759999997</c:v>
                </c:pt>
                <c:pt idx="182">
                  <c:v>431.9599915</c:v>
                </c:pt>
                <c:pt idx="183">
                  <c:v>433.02999879999999</c:v>
                </c:pt>
                <c:pt idx="184">
                  <c:v>433.92999270000001</c:v>
                </c:pt>
                <c:pt idx="185">
                  <c:v>435</c:v>
                </c:pt>
                <c:pt idx="186">
                  <c:v>436.05999759999997</c:v>
                </c:pt>
                <c:pt idx="187">
                  <c:v>436.9599915</c:v>
                </c:pt>
                <c:pt idx="188">
                  <c:v>438.02999879999999</c:v>
                </c:pt>
                <c:pt idx="189">
                  <c:v>438.92999270000001</c:v>
                </c:pt>
                <c:pt idx="190">
                  <c:v>440</c:v>
                </c:pt>
                <c:pt idx="191">
                  <c:v>441.05999759999997</c:v>
                </c:pt>
                <c:pt idx="192">
                  <c:v>441.9599915</c:v>
                </c:pt>
                <c:pt idx="193">
                  <c:v>443.02999879999999</c:v>
                </c:pt>
                <c:pt idx="194">
                  <c:v>443.92999270000001</c:v>
                </c:pt>
                <c:pt idx="195">
                  <c:v>445</c:v>
                </c:pt>
                <c:pt idx="196">
                  <c:v>446.05999759999997</c:v>
                </c:pt>
                <c:pt idx="197">
                  <c:v>446.9599915</c:v>
                </c:pt>
                <c:pt idx="198">
                  <c:v>448.02999879999999</c:v>
                </c:pt>
                <c:pt idx="199">
                  <c:v>448.92999270000001</c:v>
                </c:pt>
                <c:pt idx="200">
                  <c:v>450</c:v>
                </c:pt>
              </c:numCache>
            </c:numRef>
          </c:xVal>
          <c:yVal>
            <c:numRef>
              <c:f>Free_Trp_3_8_19!$BH$17:$BH$217</c:f>
              <c:numCache>
                <c:formatCode>General</c:formatCode>
                <c:ptCount val="201"/>
                <c:pt idx="0">
                  <c:v>-9.748538300000005E-2</c:v>
                </c:pt>
                <c:pt idx="1">
                  <c:v>-6.755765299999994E-2</c:v>
                </c:pt>
                <c:pt idx="2">
                  <c:v>-0.10094722099999991</c:v>
                </c:pt>
                <c:pt idx="3">
                  <c:v>-0.11486033600000001</c:v>
                </c:pt>
                <c:pt idx="4">
                  <c:v>-0.10937440400000005</c:v>
                </c:pt>
                <c:pt idx="5">
                  <c:v>-9.5714291000000104E-2</c:v>
                </c:pt>
                <c:pt idx="6">
                  <c:v>3.794232333333388E-3</c:v>
                </c:pt>
                <c:pt idx="7">
                  <c:v>-0.11227869999999991</c:v>
                </c:pt>
                <c:pt idx="8">
                  <c:v>-0.19626645266666665</c:v>
                </c:pt>
                <c:pt idx="9">
                  <c:v>-0.26993147500000009</c:v>
                </c:pt>
                <c:pt idx="10">
                  <c:v>-0.2005182899999999</c:v>
                </c:pt>
                <c:pt idx="11">
                  <c:v>-0.22866105999999986</c:v>
                </c:pt>
                <c:pt idx="12">
                  <c:v>-0.32136877399999991</c:v>
                </c:pt>
                <c:pt idx="13">
                  <c:v>-0.17505423233333342</c:v>
                </c:pt>
                <c:pt idx="14">
                  <c:v>-0.25939925499999994</c:v>
                </c:pt>
                <c:pt idx="15">
                  <c:v>-0.16393367466666664</c:v>
                </c:pt>
                <c:pt idx="16">
                  <c:v>-0.18102622033333335</c:v>
                </c:pt>
                <c:pt idx="17">
                  <c:v>-0.29578407600000006</c:v>
                </c:pt>
                <c:pt idx="18">
                  <c:v>-0.35687247900000002</c:v>
                </c:pt>
                <c:pt idx="19">
                  <c:v>-0.40138848633333329</c:v>
                </c:pt>
                <c:pt idx="20">
                  <c:v>-0.39802058533333273</c:v>
                </c:pt>
                <c:pt idx="21">
                  <c:v>-1.1110397986666669</c:v>
                </c:pt>
                <c:pt idx="22">
                  <c:v>-3.8088754033333339</c:v>
                </c:pt>
                <c:pt idx="23">
                  <c:v>-11.606722513333338</c:v>
                </c:pt>
                <c:pt idx="24">
                  <c:v>-30.715464266666668</c:v>
                </c:pt>
                <c:pt idx="25">
                  <c:v>-64.156494133333354</c:v>
                </c:pt>
                <c:pt idx="26">
                  <c:v>-112.56601966666669</c:v>
                </c:pt>
                <c:pt idx="27">
                  <c:v>-2.9540900000029069E-2</c:v>
                </c:pt>
                <c:pt idx="28">
                  <c:v>-2.9540900000029069E-2</c:v>
                </c:pt>
                <c:pt idx="29">
                  <c:v>-2.9540900000029069E-2</c:v>
                </c:pt>
                <c:pt idx="30">
                  <c:v>-2.9540900000029069E-2</c:v>
                </c:pt>
                <c:pt idx="31">
                  <c:v>-2.9540900000029069E-2</c:v>
                </c:pt>
                <c:pt idx="32">
                  <c:v>-2.9540900000029069E-2</c:v>
                </c:pt>
                <c:pt idx="33">
                  <c:v>-2.9540900000029069E-2</c:v>
                </c:pt>
                <c:pt idx="34">
                  <c:v>-2.9540900000029069E-2</c:v>
                </c:pt>
                <c:pt idx="35">
                  <c:v>-63.636962933333315</c:v>
                </c:pt>
                <c:pt idx="36">
                  <c:v>-29.822428366666674</c:v>
                </c:pt>
                <c:pt idx="37">
                  <c:v>-10.644508326666667</c:v>
                </c:pt>
                <c:pt idx="38">
                  <c:v>-3.6267051699999997</c:v>
                </c:pt>
                <c:pt idx="39">
                  <c:v>-0.85182952900000097</c:v>
                </c:pt>
                <c:pt idx="40">
                  <c:v>-0.43386030200000025</c:v>
                </c:pt>
                <c:pt idx="41">
                  <c:v>-0.21544106766666657</c:v>
                </c:pt>
                <c:pt idx="42">
                  <c:v>-0.10476144166666639</c:v>
                </c:pt>
                <c:pt idx="43">
                  <c:v>6.9734414666666744E-2</c:v>
                </c:pt>
                <c:pt idx="44">
                  <c:v>9.8932265999999977E-2</c:v>
                </c:pt>
                <c:pt idx="45">
                  <c:v>0.45955832800000024</c:v>
                </c:pt>
                <c:pt idx="46">
                  <c:v>0.73920488366666637</c:v>
                </c:pt>
                <c:pt idx="47">
                  <c:v>1.049207210666667</c:v>
                </c:pt>
                <c:pt idx="48">
                  <c:v>1.2644502320000004</c:v>
                </c:pt>
                <c:pt idx="49">
                  <c:v>1.7107828459999999</c:v>
                </c:pt>
                <c:pt idx="50">
                  <c:v>2.5601994196666666</c:v>
                </c:pt>
                <c:pt idx="51">
                  <c:v>3.0378551463333339</c:v>
                </c:pt>
                <c:pt idx="52">
                  <c:v>4.0252230979999997</c:v>
                </c:pt>
                <c:pt idx="53">
                  <c:v>5.0861821159999998</c:v>
                </c:pt>
                <c:pt idx="54">
                  <c:v>6.4186566676666672</c:v>
                </c:pt>
                <c:pt idx="55">
                  <c:v>7.673315049666666</c:v>
                </c:pt>
                <c:pt idx="56">
                  <c:v>9.5012763376666669</c:v>
                </c:pt>
                <c:pt idx="57">
                  <c:v>11.200169244999998</c:v>
                </c:pt>
                <c:pt idx="58">
                  <c:v>13.281539917666665</c:v>
                </c:pt>
                <c:pt idx="59">
                  <c:v>15.784797030000002</c:v>
                </c:pt>
                <c:pt idx="60">
                  <c:v>18.332503636666665</c:v>
                </c:pt>
                <c:pt idx="61">
                  <c:v>21.551556583333333</c:v>
                </c:pt>
                <c:pt idx="62">
                  <c:v>24.117936136666668</c:v>
                </c:pt>
                <c:pt idx="63">
                  <c:v>27.996514006666668</c:v>
                </c:pt>
                <c:pt idx="64">
                  <c:v>31.254035946666672</c:v>
                </c:pt>
                <c:pt idx="65">
                  <c:v>35.84246572</c:v>
                </c:pt>
                <c:pt idx="66">
                  <c:v>38.633893329999999</c:v>
                </c:pt>
                <c:pt idx="67">
                  <c:v>42.509988786666668</c:v>
                </c:pt>
                <c:pt idx="68">
                  <c:v>46.869240766666671</c:v>
                </c:pt>
                <c:pt idx="69">
                  <c:v>51.479295416666666</c:v>
                </c:pt>
                <c:pt idx="70">
                  <c:v>55.521465619999994</c:v>
                </c:pt>
                <c:pt idx="71">
                  <c:v>59.765880263333337</c:v>
                </c:pt>
                <c:pt idx="72">
                  <c:v>63.395645460000004</c:v>
                </c:pt>
                <c:pt idx="73">
                  <c:v>67.592217763333323</c:v>
                </c:pt>
                <c:pt idx="74">
                  <c:v>71.477372489999993</c:v>
                </c:pt>
                <c:pt idx="75">
                  <c:v>75.960131643333341</c:v>
                </c:pt>
                <c:pt idx="76">
                  <c:v>79.76292514666666</c:v>
                </c:pt>
                <c:pt idx="77">
                  <c:v>84.211687403333329</c:v>
                </c:pt>
                <c:pt idx="78">
                  <c:v>88.118089356666658</c:v>
                </c:pt>
                <c:pt idx="79">
                  <c:v>92.665094370000006</c:v>
                </c:pt>
                <c:pt idx="80">
                  <c:v>96.335299809999995</c:v>
                </c:pt>
                <c:pt idx="81">
                  <c:v>98.721824316666684</c:v>
                </c:pt>
                <c:pt idx="82">
                  <c:v>103.74780815999999</c:v>
                </c:pt>
                <c:pt idx="83">
                  <c:v>107.41625053666667</c:v>
                </c:pt>
                <c:pt idx="84">
                  <c:v>111.00964960333333</c:v>
                </c:pt>
                <c:pt idx="85">
                  <c:v>114.12158361333333</c:v>
                </c:pt>
                <c:pt idx="86">
                  <c:v>117.74455579333335</c:v>
                </c:pt>
                <c:pt idx="87">
                  <c:v>120.65799298999998</c:v>
                </c:pt>
                <c:pt idx="88">
                  <c:v>123.14951452333332</c:v>
                </c:pt>
                <c:pt idx="89">
                  <c:v>127.03896970666666</c:v>
                </c:pt>
                <c:pt idx="90">
                  <c:v>130.06793056000001</c:v>
                </c:pt>
                <c:pt idx="91">
                  <c:v>132.05043827</c:v>
                </c:pt>
                <c:pt idx="92">
                  <c:v>134.41310597999998</c:v>
                </c:pt>
                <c:pt idx="93">
                  <c:v>136.07211589333335</c:v>
                </c:pt>
                <c:pt idx="94">
                  <c:v>138.40412202666667</c:v>
                </c:pt>
                <c:pt idx="95">
                  <c:v>141.18890255333332</c:v>
                </c:pt>
                <c:pt idx="96">
                  <c:v>141.57076390333333</c:v>
                </c:pt>
                <c:pt idx="97">
                  <c:v>143.8050283</c:v>
                </c:pt>
                <c:pt idx="98">
                  <c:v>143.71207045333333</c:v>
                </c:pt>
                <c:pt idx="99">
                  <c:v>145.63755006</c:v>
                </c:pt>
                <c:pt idx="100">
                  <c:v>146.45092645000003</c:v>
                </c:pt>
                <c:pt idx="101">
                  <c:v>146.74442863333331</c:v>
                </c:pt>
                <c:pt idx="102">
                  <c:v>147.41009872666666</c:v>
                </c:pt>
                <c:pt idx="103">
                  <c:v>148.40887926999997</c:v>
                </c:pt>
                <c:pt idx="104">
                  <c:v>148.27115789999996</c:v>
                </c:pt>
                <c:pt idx="105">
                  <c:v>147.55833403333335</c:v>
                </c:pt>
                <c:pt idx="106">
                  <c:v>147.62494500333332</c:v>
                </c:pt>
                <c:pt idx="107">
                  <c:v>147.29188503999998</c:v>
                </c:pt>
                <c:pt idx="108">
                  <c:v>146.95075319</c:v>
                </c:pt>
                <c:pt idx="109">
                  <c:v>145.78830721</c:v>
                </c:pt>
                <c:pt idx="110">
                  <c:v>144.78069083</c:v>
                </c:pt>
                <c:pt idx="111">
                  <c:v>143.33738388666666</c:v>
                </c:pt>
                <c:pt idx="112">
                  <c:v>141.73722743000002</c:v>
                </c:pt>
                <c:pt idx="113">
                  <c:v>140.10807100666668</c:v>
                </c:pt>
                <c:pt idx="114">
                  <c:v>137.950761153</c:v>
                </c:pt>
                <c:pt idx="115">
                  <c:v>135.51244289799999</c:v>
                </c:pt>
                <c:pt idx="116">
                  <c:v>135.16760825399999</c:v>
                </c:pt>
                <c:pt idx="117">
                  <c:v>131.06066134566666</c:v>
                </c:pt>
                <c:pt idx="118">
                  <c:v>129.64734901633332</c:v>
                </c:pt>
                <c:pt idx="119">
                  <c:v>127.19560113066667</c:v>
                </c:pt>
                <c:pt idx="120">
                  <c:v>124.80091286433333</c:v>
                </c:pt>
                <c:pt idx="121">
                  <c:v>122.10855961766667</c:v>
                </c:pt>
                <c:pt idx="122">
                  <c:v>119.79052765866668</c:v>
                </c:pt>
                <c:pt idx="123">
                  <c:v>116.84102408900002</c:v>
                </c:pt>
                <c:pt idx="124">
                  <c:v>114.38529841400002</c:v>
                </c:pt>
                <c:pt idx="125">
                  <c:v>111.717672655</c:v>
                </c:pt>
                <c:pt idx="126">
                  <c:v>109.05157755266667</c:v>
                </c:pt>
                <c:pt idx="127">
                  <c:v>106.584706277</c:v>
                </c:pt>
                <c:pt idx="128">
                  <c:v>103.58226586566666</c:v>
                </c:pt>
                <c:pt idx="129">
                  <c:v>100.882487646</c:v>
                </c:pt>
                <c:pt idx="130">
                  <c:v>98.468758885666674</c:v>
                </c:pt>
                <c:pt idx="131">
                  <c:v>96.225948008999993</c:v>
                </c:pt>
                <c:pt idx="132">
                  <c:v>93.719921435666677</c:v>
                </c:pt>
                <c:pt idx="133">
                  <c:v>90.69588375233333</c:v>
                </c:pt>
                <c:pt idx="134">
                  <c:v>87.939441045666669</c:v>
                </c:pt>
                <c:pt idx="135">
                  <c:v>85.767437298999994</c:v>
                </c:pt>
                <c:pt idx="136">
                  <c:v>83.401533763666663</c:v>
                </c:pt>
                <c:pt idx="137">
                  <c:v>80.882062753</c:v>
                </c:pt>
                <c:pt idx="138">
                  <c:v>78.415980019000003</c:v>
                </c:pt>
                <c:pt idx="139">
                  <c:v>75.767799855999996</c:v>
                </c:pt>
                <c:pt idx="140">
                  <c:v>73.160446644333334</c:v>
                </c:pt>
                <c:pt idx="141">
                  <c:v>70.42252572466667</c:v>
                </c:pt>
                <c:pt idx="142">
                  <c:v>68.349195479666662</c:v>
                </c:pt>
                <c:pt idx="143">
                  <c:v>66.624599297666677</c:v>
                </c:pt>
                <c:pt idx="144">
                  <c:v>64.33005905233334</c:v>
                </c:pt>
                <c:pt idx="145">
                  <c:v>62.027789910999992</c:v>
                </c:pt>
                <c:pt idx="146">
                  <c:v>59.792488259999999</c:v>
                </c:pt>
                <c:pt idx="147">
                  <c:v>58.038146181000002</c:v>
                </c:pt>
                <c:pt idx="148">
                  <c:v>55.766197203666671</c:v>
                </c:pt>
                <c:pt idx="149">
                  <c:v>54.015147845666668</c:v>
                </c:pt>
                <c:pt idx="150">
                  <c:v>51.677437308666669</c:v>
                </c:pt>
                <c:pt idx="151">
                  <c:v>50.35317993066667</c:v>
                </c:pt>
                <c:pt idx="152">
                  <c:v>48.638071536333335</c:v>
                </c:pt>
                <c:pt idx="153">
                  <c:v>46.654172421333328</c:v>
                </c:pt>
                <c:pt idx="154">
                  <c:v>45.458549183999999</c:v>
                </c:pt>
                <c:pt idx="155">
                  <c:v>43.635487554999997</c:v>
                </c:pt>
                <c:pt idx="156">
                  <c:v>42.091815470666667</c:v>
                </c:pt>
                <c:pt idx="157">
                  <c:v>40.763807295333329</c:v>
                </c:pt>
                <c:pt idx="158">
                  <c:v>39.219563326333336</c:v>
                </c:pt>
                <c:pt idx="159">
                  <c:v>38.048223335333333</c:v>
                </c:pt>
                <c:pt idx="160">
                  <c:v>36.961949030999996</c:v>
                </c:pt>
                <c:pt idx="161">
                  <c:v>35.498621620999998</c:v>
                </c:pt>
                <c:pt idx="162">
                  <c:v>33.663770835000001</c:v>
                </c:pt>
                <c:pt idx="163">
                  <c:v>32.540500642333335</c:v>
                </c:pt>
                <c:pt idx="164">
                  <c:v>31.173793159000002</c:v>
                </c:pt>
                <c:pt idx="165">
                  <c:v>30.068291028666664</c:v>
                </c:pt>
                <c:pt idx="166">
                  <c:v>28.884099640999995</c:v>
                </c:pt>
                <c:pt idx="167">
                  <c:v>27.210270883666666</c:v>
                </c:pt>
                <c:pt idx="168">
                  <c:v>26.116154830333333</c:v>
                </c:pt>
                <c:pt idx="169">
                  <c:v>24.612235705</c:v>
                </c:pt>
                <c:pt idx="170">
                  <c:v>23.739348572666668</c:v>
                </c:pt>
                <c:pt idx="171">
                  <c:v>22.730210780666667</c:v>
                </c:pt>
                <c:pt idx="172">
                  <c:v>21.553195638000002</c:v>
                </c:pt>
                <c:pt idx="173">
                  <c:v>20.307203772666668</c:v>
                </c:pt>
                <c:pt idx="174">
                  <c:v>19.708397705666666</c:v>
                </c:pt>
                <c:pt idx="175">
                  <c:v>18.788643834999998</c:v>
                </c:pt>
                <c:pt idx="176">
                  <c:v>17.919080892666667</c:v>
                </c:pt>
                <c:pt idx="177">
                  <c:v>17.226201373999999</c:v>
                </c:pt>
                <c:pt idx="178">
                  <c:v>16.346001466666664</c:v>
                </c:pt>
                <c:pt idx="179">
                  <c:v>15.814040976999999</c:v>
                </c:pt>
                <c:pt idx="180">
                  <c:v>15.227202576333333</c:v>
                </c:pt>
                <c:pt idx="181">
                  <c:v>14.584789117</c:v>
                </c:pt>
                <c:pt idx="182">
                  <c:v>13.765365439666667</c:v>
                </c:pt>
                <c:pt idx="183">
                  <c:v>13.345537505333333</c:v>
                </c:pt>
                <c:pt idx="184">
                  <c:v>13.08337036733333</c:v>
                </c:pt>
                <c:pt idx="185">
                  <c:v>12.437046210333333</c:v>
                </c:pt>
                <c:pt idx="186">
                  <c:v>11.809154988666668</c:v>
                </c:pt>
                <c:pt idx="187">
                  <c:v>11.392995993333335</c:v>
                </c:pt>
                <c:pt idx="188">
                  <c:v>11.055125238000002</c:v>
                </c:pt>
                <c:pt idx="189">
                  <c:v>10.472776570666667</c:v>
                </c:pt>
                <c:pt idx="190">
                  <c:v>10.110653240333333</c:v>
                </c:pt>
                <c:pt idx="191">
                  <c:v>9.7211054189999988</c:v>
                </c:pt>
                <c:pt idx="192">
                  <c:v>9.406528629666667</c:v>
                </c:pt>
                <c:pt idx="193">
                  <c:v>8.9143385886666664</c:v>
                </c:pt>
                <c:pt idx="194">
                  <c:v>8.6319430656666665</c:v>
                </c:pt>
                <c:pt idx="195">
                  <c:v>8.3556601223333331</c:v>
                </c:pt>
                <c:pt idx="196">
                  <c:v>8.0320851806666678</c:v>
                </c:pt>
                <c:pt idx="197">
                  <c:v>7.6807569653333339</c:v>
                </c:pt>
                <c:pt idx="198">
                  <c:v>7.3252995036666668</c:v>
                </c:pt>
                <c:pt idx="199">
                  <c:v>6.9984939146666676</c:v>
                </c:pt>
                <c:pt idx="200">
                  <c:v>6.6883822283333343</c:v>
                </c:pt>
              </c:numCache>
            </c:numRef>
          </c:yVal>
          <c:smooth val="1"/>
          <c:extLst>
            <c:ext xmlns:c16="http://schemas.microsoft.com/office/drawing/2014/chart" uri="{C3380CC4-5D6E-409C-BE32-E72D297353CC}">
              <c16:uniqueId val="{00000004-44AB-4B80-9E98-A0A4BFAAA964}"/>
            </c:ext>
          </c:extLst>
        </c:ser>
        <c:dLbls>
          <c:showLegendKey val="0"/>
          <c:showVal val="0"/>
          <c:showCatName val="0"/>
          <c:showSerName val="0"/>
          <c:showPercent val="0"/>
          <c:showBubbleSize val="0"/>
        </c:dLbls>
        <c:axId val="462610392"/>
        <c:axId val="462607440"/>
      </c:scatterChart>
      <c:valAx>
        <c:axId val="462610392"/>
        <c:scaling>
          <c:orientation val="minMax"/>
          <c:max val="450"/>
          <c:min val="290"/>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b="1" dirty="0"/>
                  <a:t>Emission (nm)</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62607440"/>
        <c:crosses val="autoZero"/>
        <c:crossBetween val="midCat"/>
      </c:valAx>
      <c:valAx>
        <c:axId val="462607440"/>
        <c:scaling>
          <c:orientation val="minMax"/>
          <c:min val="-5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b="1" dirty="0"/>
                  <a:t>intensity (</a:t>
                </a:r>
                <a:r>
                  <a:rPr lang="en-US" sz="2000" b="1" dirty="0" err="1"/>
                  <a:t>rfu</a:t>
                </a:r>
                <a:r>
                  <a:rPr lang="en-US" sz="2000" b="1" dirty="0"/>
                  <a:t>)</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6261039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a:t>Stern-Volmer</a:t>
            </a:r>
            <a:r>
              <a:rPr lang="en-US" sz="2000" b="1" baseline="0" dirty="0"/>
              <a:t> Plot (neutral Dextran )</a:t>
            </a:r>
            <a:endParaRPr lang="en-US" sz="2000"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Free_Trp_3_8_19!$BA$11</c:f>
              <c:strCache>
                <c:ptCount val="1"/>
                <c:pt idx="0">
                  <c:v>F0/F</c:v>
                </c:pt>
              </c:strCache>
            </c:strRef>
          </c:tx>
          <c:spPr>
            <a:ln w="19050" cap="rnd">
              <a:noFill/>
              <a:round/>
            </a:ln>
            <a:effectLst/>
          </c:spPr>
          <c:marker>
            <c:symbol val="circle"/>
            <c:size val="10"/>
            <c:spPr>
              <a:solidFill>
                <a:schemeClr val="accent1"/>
              </a:solidFill>
              <a:ln w="9525">
                <a:solidFill>
                  <a:schemeClr val="accent1"/>
                </a:solidFill>
              </a:ln>
              <a:effectLst/>
            </c:spPr>
          </c:marker>
          <c:trendline>
            <c:spPr>
              <a:ln w="38100" cap="rnd">
                <a:solidFill>
                  <a:schemeClr val="accent1"/>
                </a:solidFill>
                <a:prstDash val="sysDash"/>
              </a:ln>
              <a:effectLst/>
            </c:spPr>
            <c:trendlineType val="linear"/>
            <c:dispRSqr val="0"/>
            <c:dispEq val="0"/>
          </c:trendline>
          <c:xVal>
            <c:numRef>
              <c:f>Free_Trp_3_8_19!$AY$12:$AY$15</c:f>
              <c:numCache>
                <c:formatCode>General</c:formatCode>
                <c:ptCount val="4"/>
                <c:pt idx="0">
                  <c:v>0</c:v>
                </c:pt>
                <c:pt idx="1">
                  <c:v>50</c:v>
                </c:pt>
                <c:pt idx="2">
                  <c:v>100</c:v>
                </c:pt>
                <c:pt idx="3">
                  <c:v>200</c:v>
                </c:pt>
              </c:numCache>
            </c:numRef>
          </c:xVal>
          <c:yVal>
            <c:numRef>
              <c:f>Free_Trp_3_8_19!$BA$12:$BA$15</c:f>
              <c:numCache>
                <c:formatCode>General</c:formatCode>
                <c:ptCount val="4"/>
                <c:pt idx="0">
                  <c:v>1</c:v>
                </c:pt>
                <c:pt idx="1">
                  <c:v>1.1334153546069043</c:v>
                </c:pt>
                <c:pt idx="2">
                  <c:v>1.2344074251841655</c:v>
                </c:pt>
                <c:pt idx="3">
                  <c:v>1.4840136513329452</c:v>
                </c:pt>
              </c:numCache>
            </c:numRef>
          </c:yVal>
          <c:smooth val="0"/>
          <c:extLst>
            <c:ext xmlns:c16="http://schemas.microsoft.com/office/drawing/2014/chart" uri="{C3380CC4-5D6E-409C-BE32-E72D297353CC}">
              <c16:uniqueId val="{00000001-B564-47BB-8229-A38489086B57}"/>
            </c:ext>
          </c:extLst>
        </c:ser>
        <c:dLbls>
          <c:showLegendKey val="0"/>
          <c:showVal val="0"/>
          <c:showCatName val="0"/>
          <c:showSerName val="0"/>
          <c:showPercent val="0"/>
          <c:showBubbleSize val="0"/>
        </c:dLbls>
        <c:axId val="743499552"/>
        <c:axId val="743501520"/>
      </c:scatterChart>
      <c:valAx>
        <c:axId val="743499552"/>
        <c:scaling>
          <c:orientation val="minMax"/>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b="1" dirty="0"/>
                  <a:t>Concentration of Quencher (mg/ml)</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743501520"/>
        <c:crosses val="autoZero"/>
        <c:crossBetween val="midCat"/>
      </c:valAx>
      <c:valAx>
        <c:axId val="743501520"/>
        <c:scaling>
          <c:orientation val="minMax"/>
          <c:min val="0.8"/>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b="1" dirty="0"/>
                  <a:t>F0/F</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74349955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a:t>Stern-Volmer Plot </a:t>
            </a:r>
            <a:r>
              <a:rPr lang="en-US" sz="2000" b="1" baseline="0" dirty="0"/>
              <a:t> (</a:t>
            </a:r>
            <a:r>
              <a:rPr lang="en-US" sz="2000" b="1" dirty="0"/>
              <a:t>Dextran sulfate)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Free_Trp_Fluoro4_17_19!$AS$4</c:f>
              <c:strCache>
                <c:ptCount val="1"/>
                <c:pt idx="0">
                  <c:v>F0/F</c:v>
                </c:pt>
              </c:strCache>
            </c:strRef>
          </c:tx>
          <c:spPr>
            <a:ln w="19050" cap="rnd">
              <a:noFill/>
              <a:round/>
            </a:ln>
            <a:effectLst/>
          </c:spPr>
          <c:marker>
            <c:symbol val="circle"/>
            <c:size val="10"/>
            <c:spPr>
              <a:solidFill>
                <a:schemeClr val="accent1"/>
              </a:solidFill>
              <a:ln w="9525">
                <a:solidFill>
                  <a:schemeClr val="accent1"/>
                </a:solidFill>
              </a:ln>
              <a:effectLst/>
            </c:spPr>
          </c:marker>
          <c:trendline>
            <c:spPr>
              <a:ln w="38100" cap="rnd">
                <a:solidFill>
                  <a:schemeClr val="accent1"/>
                </a:solidFill>
                <a:prstDash val="sysDash"/>
              </a:ln>
              <a:effectLst/>
            </c:spPr>
            <c:trendlineType val="exp"/>
            <c:dispRSqr val="0"/>
            <c:dispEq val="0"/>
          </c:trendline>
          <c:xVal>
            <c:numRef>
              <c:f>Free_Trp_Fluoro4_17_19!$AQ$5:$AQ$11</c:f>
              <c:numCache>
                <c:formatCode>General</c:formatCode>
                <c:ptCount val="7"/>
                <c:pt idx="0">
                  <c:v>0</c:v>
                </c:pt>
                <c:pt idx="1">
                  <c:v>50</c:v>
                </c:pt>
                <c:pt idx="2">
                  <c:v>100</c:v>
                </c:pt>
                <c:pt idx="3">
                  <c:v>150</c:v>
                </c:pt>
                <c:pt idx="4">
                  <c:v>200</c:v>
                </c:pt>
                <c:pt idx="5">
                  <c:v>250</c:v>
                </c:pt>
                <c:pt idx="6">
                  <c:v>300</c:v>
                </c:pt>
              </c:numCache>
            </c:numRef>
          </c:xVal>
          <c:yVal>
            <c:numRef>
              <c:f>Free_Trp_Fluoro4_17_19!$AS$5:$AS$11</c:f>
              <c:numCache>
                <c:formatCode>General</c:formatCode>
                <c:ptCount val="7"/>
                <c:pt idx="0">
                  <c:v>1</c:v>
                </c:pt>
                <c:pt idx="1">
                  <c:v>1.7915711739817388</c:v>
                </c:pt>
                <c:pt idx="2">
                  <c:v>2.8959266322222894</c:v>
                </c:pt>
                <c:pt idx="3">
                  <c:v>4.3385114218908347</c:v>
                </c:pt>
                <c:pt idx="4">
                  <c:v>5.6058231565820424</c:v>
                </c:pt>
                <c:pt idx="5">
                  <c:v>8.2409738056193191</c:v>
                </c:pt>
                <c:pt idx="6">
                  <c:v>11.241822358062096</c:v>
                </c:pt>
              </c:numCache>
            </c:numRef>
          </c:yVal>
          <c:smooth val="0"/>
          <c:extLst>
            <c:ext xmlns:c16="http://schemas.microsoft.com/office/drawing/2014/chart" uri="{C3380CC4-5D6E-409C-BE32-E72D297353CC}">
              <c16:uniqueId val="{00000001-F1CC-4D6C-905B-C415ABF75669}"/>
            </c:ext>
          </c:extLst>
        </c:ser>
        <c:dLbls>
          <c:showLegendKey val="0"/>
          <c:showVal val="0"/>
          <c:showCatName val="0"/>
          <c:showSerName val="0"/>
          <c:showPercent val="0"/>
          <c:showBubbleSize val="0"/>
        </c:dLbls>
        <c:axId val="518391784"/>
        <c:axId val="421273848"/>
      </c:scatterChart>
      <c:valAx>
        <c:axId val="518391784"/>
        <c:scaling>
          <c:orientation val="minMax"/>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a:t>Concentration of Quencher (mg/ml)</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421273848"/>
        <c:crosses val="autoZero"/>
        <c:crossBetween val="midCat"/>
      </c:valAx>
      <c:valAx>
        <c:axId val="421273848"/>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b="1" dirty="0"/>
                  <a:t>F0/F</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51839178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523" cy="464662"/>
          </a:xfrm>
          <a:prstGeom prst="rect">
            <a:avLst/>
          </a:prstGeom>
        </p:spPr>
        <p:txBody>
          <a:bodyPr vert="horz" lIns="90461" tIns="45230" rIns="90461" bIns="45230" rtlCol="0"/>
          <a:lstStyle>
            <a:lvl1pPr algn="l">
              <a:defRPr sz="1200"/>
            </a:lvl1pPr>
          </a:lstStyle>
          <a:p>
            <a:endParaRPr lang="en-US" dirty="0"/>
          </a:p>
        </p:txBody>
      </p:sp>
      <p:sp>
        <p:nvSpPr>
          <p:cNvPr id="3" name="Date Placeholder 2"/>
          <p:cNvSpPr>
            <a:spLocks noGrp="1"/>
          </p:cNvSpPr>
          <p:nvPr>
            <p:ph type="dt" idx="1"/>
          </p:nvPr>
        </p:nvSpPr>
        <p:spPr>
          <a:xfrm>
            <a:off x="3971293" y="0"/>
            <a:ext cx="3037523" cy="464662"/>
          </a:xfrm>
          <a:prstGeom prst="rect">
            <a:avLst/>
          </a:prstGeom>
        </p:spPr>
        <p:txBody>
          <a:bodyPr vert="horz" lIns="90461" tIns="45230" rIns="90461" bIns="45230" rtlCol="0"/>
          <a:lstStyle>
            <a:lvl1pPr algn="r">
              <a:defRPr sz="1200"/>
            </a:lvl1pPr>
          </a:lstStyle>
          <a:p>
            <a:fld id="{6400323F-C0AC-48F0-A3A5-7DB46B2707DB}" type="datetimeFigureOut">
              <a:rPr lang="en-US" smtClean="0"/>
              <a:pPr/>
              <a:t>4/22/19</a:t>
            </a:fld>
            <a:endParaRPr lang="en-US" dirty="0"/>
          </a:p>
        </p:txBody>
      </p:sp>
      <p:sp>
        <p:nvSpPr>
          <p:cNvPr id="4" name="Slide Image Placeholder 3"/>
          <p:cNvSpPr>
            <a:spLocks noGrp="1" noRot="1" noChangeAspect="1"/>
          </p:cNvSpPr>
          <p:nvPr>
            <p:ph type="sldImg" idx="2"/>
          </p:nvPr>
        </p:nvSpPr>
        <p:spPr>
          <a:xfrm>
            <a:off x="1597025" y="698500"/>
            <a:ext cx="3816350" cy="3484563"/>
          </a:xfrm>
          <a:prstGeom prst="rect">
            <a:avLst/>
          </a:prstGeom>
          <a:noFill/>
          <a:ln w="12700">
            <a:solidFill>
              <a:prstClr val="black"/>
            </a:solidFill>
          </a:ln>
        </p:spPr>
        <p:txBody>
          <a:bodyPr vert="horz" lIns="90461" tIns="45230" rIns="90461" bIns="45230" rtlCol="0" anchor="ctr"/>
          <a:lstStyle/>
          <a:p>
            <a:endParaRPr lang="en-US" dirty="0"/>
          </a:p>
        </p:txBody>
      </p:sp>
      <p:sp>
        <p:nvSpPr>
          <p:cNvPr id="5" name="Notes Placeholder 4"/>
          <p:cNvSpPr>
            <a:spLocks noGrp="1"/>
          </p:cNvSpPr>
          <p:nvPr>
            <p:ph type="body" sz="quarter" idx="3"/>
          </p:nvPr>
        </p:nvSpPr>
        <p:spPr>
          <a:xfrm>
            <a:off x="700723" y="4415079"/>
            <a:ext cx="5608954" cy="4183539"/>
          </a:xfrm>
          <a:prstGeom prst="rect">
            <a:avLst/>
          </a:prstGeom>
        </p:spPr>
        <p:txBody>
          <a:bodyPr vert="horz" lIns="90461" tIns="45230" rIns="90461" bIns="4523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30153"/>
            <a:ext cx="3037523" cy="464662"/>
          </a:xfrm>
          <a:prstGeom prst="rect">
            <a:avLst/>
          </a:prstGeom>
        </p:spPr>
        <p:txBody>
          <a:bodyPr vert="horz" lIns="90461" tIns="45230" rIns="90461" bIns="4523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1293" y="8830153"/>
            <a:ext cx="3037523" cy="464662"/>
          </a:xfrm>
          <a:prstGeom prst="rect">
            <a:avLst/>
          </a:prstGeom>
        </p:spPr>
        <p:txBody>
          <a:bodyPr vert="horz" lIns="90461" tIns="45230" rIns="90461" bIns="45230" rtlCol="0" anchor="b"/>
          <a:lstStyle>
            <a:lvl1pPr algn="r">
              <a:defRPr sz="1200"/>
            </a:lvl1pPr>
          </a:lstStyle>
          <a:p>
            <a:fld id="{8F8E261C-93A4-40E9-AE3A-E82735A943BF}" type="slidenum">
              <a:rPr lang="en-US" smtClean="0"/>
              <a:pPr/>
              <a:t>‹#›</a:t>
            </a:fld>
            <a:endParaRPr lang="en-US" dirty="0"/>
          </a:p>
        </p:txBody>
      </p:sp>
    </p:spTree>
    <p:extLst>
      <p:ext uri="{BB962C8B-B14F-4D97-AF65-F5344CB8AC3E}">
        <p14:creationId xmlns:p14="http://schemas.microsoft.com/office/powerpoint/2010/main" val="3053798992"/>
      </p:ext>
    </p:extLst>
  </p:cSld>
  <p:clrMap bg1="lt1" tx1="dk1" bg2="lt2" tx2="dk2" accent1="accent1" accent2="accent2" accent3="accent3" accent4="accent4" accent5="accent5" accent6="accent6" hlink="hlink" folHlink="folHlink"/>
  <p:notesStyle>
    <a:lvl1pPr marL="0" algn="l" defTabSz="997438" rtl="0" eaLnBrk="1" latinLnBrk="0" hangingPunct="1">
      <a:defRPr sz="1300" kern="1200">
        <a:solidFill>
          <a:schemeClr val="tx1"/>
        </a:solidFill>
        <a:latin typeface="+mn-lt"/>
        <a:ea typeface="+mn-ea"/>
        <a:cs typeface="+mn-cs"/>
      </a:defRPr>
    </a:lvl1pPr>
    <a:lvl2pPr marL="498718" algn="l" defTabSz="997438" rtl="0" eaLnBrk="1" latinLnBrk="0" hangingPunct="1">
      <a:defRPr sz="1300" kern="1200">
        <a:solidFill>
          <a:schemeClr val="tx1"/>
        </a:solidFill>
        <a:latin typeface="+mn-lt"/>
        <a:ea typeface="+mn-ea"/>
        <a:cs typeface="+mn-cs"/>
      </a:defRPr>
    </a:lvl2pPr>
    <a:lvl3pPr marL="997438" algn="l" defTabSz="997438" rtl="0" eaLnBrk="1" latinLnBrk="0" hangingPunct="1">
      <a:defRPr sz="1300" kern="1200">
        <a:solidFill>
          <a:schemeClr val="tx1"/>
        </a:solidFill>
        <a:latin typeface="+mn-lt"/>
        <a:ea typeface="+mn-ea"/>
        <a:cs typeface="+mn-cs"/>
      </a:defRPr>
    </a:lvl3pPr>
    <a:lvl4pPr marL="1496156" algn="l" defTabSz="997438" rtl="0" eaLnBrk="1" latinLnBrk="0" hangingPunct="1">
      <a:defRPr sz="1300" kern="1200">
        <a:solidFill>
          <a:schemeClr val="tx1"/>
        </a:solidFill>
        <a:latin typeface="+mn-lt"/>
        <a:ea typeface="+mn-ea"/>
        <a:cs typeface="+mn-cs"/>
      </a:defRPr>
    </a:lvl4pPr>
    <a:lvl5pPr marL="1994876" algn="l" defTabSz="997438" rtl="0" eaLnBrk="1" latinLnBrk="0" hangingPunct="1">
      <a:defRPr sz="1300" kern="1200">
        <a:solidFill>
          <a:schemeClr val="tx1"/>
        </a:solidFill>
        <a:latin typeface="+mn-lt"/>
        <a:ea typeface="+mn-ea"/>
        <a:cs typeface="+mn-cs"/>
      </a:defRPr>
    </a:lvl5pPr>
    <a:lvl6pPr marL="2493594" algn="l" defTabSz="997438" rtl="0" eaLnBrk="1" latinLnBrk="0" hangingPunct="1">
      <a:defRPr sz="1300" kern="1200">
        <a:solidFill>
          <a:schemeClr val="tx1"/>
        </a:solidFill>
        <a:latin typeface="+mn-lt"/>
        <a:ea typeface="+mn-ea"/>
        <a:cs typeface="+mn-cs"/>
      </a:defRPr>
    </a:lvl6pPr>
    <a:lvl7pPr marL="2992315" algn="l" defTabSz="997438" rtl="0" eaLnBrk="1" latinLnBrk="0" hangingPunct="1">
      <a:defRPr sz="1300" kern="1200">
        <a:solidFill>
          <a:schemeClr val="tx1"/>
        </a:solidFill>
        <a:latin typeface="+mn-lt"/>
        <a:ea typeface="+mn-ea"/>
        <a:cs typeface="+mn-cs"/>
      </a:defRPr>
    </a:lvl7pPr>
    <a:lvl8pPr marL="3491033" algn="l" defTabSz="997438" rtl="0" eaLnBrk="1" latinLnBrk="0" hangingPunct="1">
      <a:defRPr sz="1300" kern="1200">
        <a:solidFill>
          <a:schemeClr val="tx1"/>
        </a:solidFill>
        <a:latin typeface="+mn-lt"/>
        <a:ea typeface="+mn-ea"/>
        <a:cs typeface="+mn-cs"/>
      </a:defRPr>
    </a:lvl8pPr>
    <a:lvl9pPr marL="3989753" algn="l" defTabSz="997438"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97025" y="698500"/>
            <a:ext cx="3816350" cy="348456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8E261C-93A4-40E9-AE3A-E82735A943BF}" type="slidenum">
              <a:rPr lang="en-US" smtClean="0"/>
              <a:pPr/>
              <a:t>1</a:t>
            </a:fld>
            <a:endParaRPr lang="en-US" dirty="0"/>
          </a:p>
        </p:txBody>
      </p:sp>
    </p:spTree>
    <p:extLst>
      <p:ext uri="{BB962C8B-B14F-4D97-AF65-F5344CB8AC3E}">
        <p14:creationId xmlns:p14="http://schemas.microsoft.com/office/powerpoint/2010/main" val="613055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365" y="11930065"/>
            <a:ext cx="35753675" cy="8232775"/>
          </a:xfrm>
        </p:spPr>
        <p:txBody>
          <a:bodyPr/>
          <a:lstStyle/>
          <a:p>
            <a:r>
              <a:rPr lang="en-US"/>
              <a:t>Click to edit Master title style</a:t>
            </a:r>
          </a:p>
        </p:txBody>
      </p:sp>
      <p:sp>
        <p:nvSpPr>
          <p:cNvPr id="3" name="Subtitle 2"/>
          <p:cNvSpPr>
            <a:spLocks noGrp="1"/>
          </p:cNvSpPr>
          <p:nvPr>
            <p:ph type="subTitle" idx="1"/>
          </p:nvPr>
        </p:nvSpPr>
        <p:spPr>
          <a:xfrm>
            <a:off x="6308729" y="21763040"/>
            <a:ext cx="29444950" cy="9813925"/>
          </a:xfrm>
        </p:spPr>
        <p:txBody>
          <a:bodyPr/>
          <a:lstStyle>
            <a:lvl1pPr marL="0" indent="0" algn="ctr">
              <a:buNone/>
              <a:defRPr>
                <a:solidFill>
                  <a:schemeClr val="tx1">
                    <a:tint val="75000"/>
                  </a:schemeClr>
                </a:solidFill>
              </a:defRPr>
            </a:lvl1pPr>
            <a:lvl2pPr marL="498718" indent="0" algn="ctr">
              <a:buNone/>
              <a:defRPr>
                <a:solidFill>
                  <a:schemeClr val="tx1">
                    <a:tint val="75000"/>
                  </a:schemeClr>
                </a:solidFill>
              </a:defRPr>
            </a:lvl2pPr>
            <a:lvl3pPr marL="997438" indent="0" algn="ctr">
              <a:buNone/>
              <a:defRPr>
                <a:solidFill>
                  <a:schemeClr val="tx1">
                    <a:tint val="75000"/>
                  </a:schemeClr>
                </a:solidFill>
              </a:defRPr>
            </a:lvl3pPr>
            <a:lvl4pPr marL="1496156" indent="0" algn="ctr">
              <a:buNone/>
              <a:defRPr>
                <a:solidFill>
                  <a:schemeClr val="tx1">
                    <a:tint val="75000"/>
                  </a:schemeClr>
                </a:solidFill>
              </a:defRPr>
            </a:lvl4pPr>
            <a:lvl5pPr marL="1994876" indent="0" algn="ctr">
              <a:buNone/>
              <a:defRPr>
                <a:solidFill>
                  <a:schemeClr val="tx1">
                    <a:tint val="75000"/>
                  </a:schemeClr>
                </a:solidFill>
              </a:defRPr>
            </a:lvl5pPr>
            <a:lvl6pPr marL="2493594" indent="0" algn="ctr">
              <a:buNone/>
              <a:defRPr>
                <a:solidFill>
                  <a:schemeClr val="tx1">
                    <a:tint val="75000"/>
                  </a:schemeClr>
                </a:solidFill>
              </a:defRPr>
            </a:lvl6pPr>
            <a:lvl7pPr marL="2992315" indent="0" algn="ctr">
              <a:buNone/>
              <a:defRPr>
                <a:solidFill>
                  <a:schemeClr val="tx1">
                    <a:tint val="75000"/>
                  </a:schemeClr>
                </a:solidFill>
              </a:defRPr>
            </a:lvl7pPr>
            <a:lvl8pPr marL="3491033" indent="0" algn="ctr">
              <a:buNone/>
              <a:defRPr>
                <a:solidFill>
                  <a:schemeClr val="tx1">
                    <a:tint val="75000"/>
                  </a:schemeClr>
                </a:solidFill>
              </a:defRPr>
            </a:lvl8pPr>
            <a:lvl9pPr marL="398975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AD77183-BFE6-4DCF-A0C4-D2C2499B6551}" type="datetimeFigureOut">
              <a:rPr lang="en-US"/>
              <a:pPr>
                <a:defRPr/>
              </a:pPr>
              <a:t>4/22/19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8E42581-314D-4033-ABF4-861F421CE11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047941E-A9DE-4B60-B682-1F4D11C18B91}" type="datetimeFigureOut">
              <a:rPr lang="en-US"/>
              <a:pPr>
                <a:defRPr/>
              </a:pPr>
              <a:t>4/22/19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8E9CB87-92F2-4AD2-850F-1DFD6B031A8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5878" y="1538290"/>
            <a:ext cx="9463087" cy="32767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439" y="1538290"/>
            <a:ext cx="28240036" cy="32767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971CB4F-E7D5-400F-8D83-A93388C5270F}" type="datetimeFigureOut">
              <a:rPr lang="en-US"/>
              <a:pPr>
                <a:defRPr/>
              </a:pPr>
              <a:t>4/22/19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3E9205-BEAA-4E6C-9EE6-BD2D329025F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961AD94-356E-4330-A933-92FF1D9FC7B5}" type="datetimeFigureOut">
              <a:rPr lang="en-US"/>
              <a:pPr>
                <a:defRPr/>
              </a:pPr>
              <a:t>4/22/19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680DD4C-F2AC-4ED1-B297-16284038DA7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39" y="24679276"/>
            <a:ext cx="35753675" cy="7626351"/>
          </a:xfrm>
        </p:spPr>
        <p:txBody>
          <a:bodyPr anchor="t"/>
          <a:lstStyle>
            <a:lvl1pPr algn="l">
              <a:defRPr sz="4400" b="1" cap="all"/>
            </a:lvl1pPr>
          </a:lstStyle>
          <a:p>
            <a:r>
              <a:rPr lang="en-US"/>
              <a:t>Click to edit Master title style</a:t>
            </a:r>
          </a:p>
        </p:txBody>
      </p:sp>
      <p:sp>
        <p:nvSpPr>
          <p:cNvPr id="3" name="Text Placeholder 2"/>
          <p:cNvSpPr>
            <a:spLocks noGrp="1"/>
          </p:cNvSpPr>
          <p:nvPr>
            <p:ph type="body" idx="1"/>
          </p:nvPr>
        </p:nvSpPr>
        <p:spPr>
          <a:xfrm>
            <a:off x="3322639" y="16278227"/>
            <a:ext cx="35753675" cy="8401050"/>
          </a:xfrm>
        </p:spPr>
        <p:txBody>
          <a:bodyPr anchor="b"/>
          <a:lstStyle>
            <a:lvl1pPr marL="0" indent="0">
              <a:buNone/>
              <a:defRPr sz="2200">
                <a:solidFill>
                  <a:schemeClr val="tx1">
                    <a:tint val="75000"/>
                  </a:schemeClr>
                </a:solidFill>
              </a:defRPr>
            </a:lvl1pPr>
            <a:lvl2pPr marL="498718" indent="0">
              <a:buNone/>
              <a:defRPr sz="2000">
                <a:solidFill>
                  <a:schemeClr val="tx1">
                    <a:tint val="75000"/>
                  </a:schemeClr>
                </a:solidFill>
              </a:defRPr>
            </a:lvl2pPr>
            <a:lvl3pPr marL="997438" indent="0">
              <a:buNone/>
              <a:defRPr sz="1700">
                <a:solidFill>
                  <a:schemeClr val="tx1">
                    <a:tint val="75000"/>
                  </a:schemeClr>
                </a:solidFill>
              </a:defRPr>
            </a:lvl3pPr>
            <a:lvl4pPr marL="1496156" indent="0">
              <a:buNone/>
              <a:defRPr sz="1500">
                <a:solidFill>
                  <a:schemeClr val="tx1">
                    <a:tint val="75000"/>
                  </a:schemeClr>
                </a:solidFill>
              </a:defRPr>
            </a:lvl4pPr>
            <a:lvl5pPr marL="1994876" indent="0">
              <a:buNone/>
              <a:defRPr sz="1500">
                <a:solidFill>
                  <a:schemeClr val="tx1">
                    <a:tint val="75000"/>
                  </a:schemeClr>
                </a:solidFill>
              </a:defRPr>
            </a:lvl5pPr>
            <a:lvl6pPr marL="2493594" indent="0">
              <a:buNone/>
              <a:defRPr sz="1500">
                <a:solidFill>
                  <a:schemeClr val="tx1">
                    <a:tint val="75000"/>
                  </a:schemeClr>
                </a:solidFill>
              </a:defRPr>
            </a:lvl6pPr>
            <a:lvl7pPr marL="2992315" indent="0">
              <a:buNone/>
              <a:defRPr sz="1500">
                <a:solidFill>
                  <a:schemeClr val="tx1">
                    <a:tint val="75000"/>
                  </a:schemeClr>
                </a:solidFill>
              </a:defRPr>
            </a:lvl7pPr>
            <a:lvl8pPr marL="3491033" indent="0">
              <a:buNone/>
              <a:defRPr sz="1500">
                <a:solidFill>
                  <a:schemeClr val="tx1">
                    <a:tint val="75000"/>
                  </a:schemeClr>
                </a:solidFill>
              </a:defRPr>
            </a:lvl8pPr>
            <a:lvl9pPr marL="3989753"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0BB7130-635F-4B33-9822-1DD8781682BF}" type="datetimeFigureOut">
              <a:rPr lang="en-US"/>
              <a:pPr>
                <a:defRPr/>
              </a:pPr>
              <a:t>4/22/19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9D359AC-D1A4-4C28-93E9-ACD5986BBAC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441" y="8961441"/>
            <a:ext cx="18851562" cy="25344437"/>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07404" y="8961441"/>
            <a:ext cx="18851562" cy="25344437"/>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26761A0-CEE7-415E-98C2-92B789DDBB90}" type="datetimeFigureOut">
              <a:rPr lang="en-US"/>
              <a:pPr>
                <a:defRPr/>
              </a:pPr>
              <a:t>4/22/19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0AEB5E6-36E1-4240-B4AA-34DDE8E207C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439" y="8596314"/>
            <a:ext cx="18584862" cy="3582987"/>
          </a:xfrm>
        </p:spPr>
        <p:txBody>
          <a:bodyPr anchor="b"/>
          <a:lstStyle>
            <a:lvl1pPr marL="0" indent="0">
              <a:buNone/>
              <a:defRPr sz="2600" b="1"/>
            </a:lvl1pPr>
            <a:lvl2pPr marL="498718" indent="0">
              <a:buNone/>
              <a:defRPr sz="2200" b="1"/>
            </a:lvl2pPr>
            <a:lvl3pPr marL="997438" indent="0">
              <a:buNone/>
              <a:defRPr sz="2000" b="1"/>
            </a:lvl3pPr>
            <a:lvl4pPr marL="1496156" indent="0">
              <a:buNone/>
              <a:defRPr sz="1700" b="1"/>
            </a:lvl4pPr>
            <a:lvl5pPr marL="1994876" indent="0">
              <a:buNone/>
              <a:defRPr sz="1700" b="1"/>
            </a:lvl5pPr>
            <a:lvl6pPr marL="2493594" indent="0">
              <a:buNone/>
              <a:defRPr sz="1700" b="1"/>
            </a:lvl6pPr>
            <a:lvl7pPr marL="2992315" indent="0">
              <a:buNone/>
              <a:defRPr sz="1700" b="1"/>
            </a:lvl7pPr>
            <a:lvl8pPr marL="3491033" indent="0">
              <a:buNone/>
              <a:defRPr sz="1700" b="1"/>
            </a:lvl8pPr>
            <a:lvl9pPr marL="3989753" indent="0">
              <a:buNone/>
              <a:defRPr sz="1700" b="1"/>
            </a:lvl9pPr>
          </a:lstStyle>
          <a:p>
            <a:pPr lvl="0"/>
            <a:r>
              <a:rPr lang="en-US"/>
              <a:t>Click to edit Master text styles</a:t>
            </a:r>
          </a:p>
        </p:txBody>
      </p:sp>
      <p:sp>
        <p:nvSpPr>
          <p:cNvPr id="4" name="Content Placeholder 3"/>
          <p:cNvSpPr>
            <a:spLocks noGrp="1"/>
          </p:cNvSpPr>
          <p:nvPr>
            <p:ph sz="half" idx="2"/>
          </p:nvPr>
        </p:nvSpPr>
        <p:spPr>
          <a:xfrm>
            <a:off x="2103439" y="12179301"/>
            <a:ext cx="18584862" cy="22126575"/>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751" y="8596314"/>
            <a:ext cx="18591213" cy="3582987"/>
          </a:xfrm>
        </p:spPr>
        <p:txBody>
          <a:bodyPr anchor="b"/>
          <a:lstStyle>
            <a:lvl1pPr marL="0" indent="0">
              <a:buNone/>
              <a:defRPr sz="2600" b="1"/>
            </a:lvl1pPr>
            <a:lvl2pPr marL="498718" indent="0">
              <a:buNone/>
              <a:defRPr sz="2200" b="1"/>
            </a:lvl2pPr>
            <a:lvl3pPr marL="997438" indent="0">
              <a:buNone/>
              <a:defRPr sz="2000" b="1"/>
            </a:lvl3pPr>
            <a:lvl4pPr marL="1496156" indent="0">
              <a:buNone/>
              <a:defRPr sz="1700" b="1"/>
            </a:lvl4pPr>
            <a:lvl5pPr marL="1994876" indent="0">
              <a:buNone/>
              <a:defRPr sz="1700" b="1"/>
            </a:lvl5pPr>
            <a:lvl6pPr marL="2493594" indent="0">
              <a:buNone/>
              <a:defRPr sz="1700" b="1"/>
            </a:lvl6pPr>
            <a:lvl7pPr marL="2992315" indent="0">
              <a:buNone/>
              <a:defRPr sz="1700" b="1"/>
            </a:lvl7pPr>
            <a:lvl8pPr marL="3491033" indent="0">
              <a:buNone/>
              <a:defRPr sz="1700" b="1"/>
            </a:lvl8pPr>
            <a:lvl9pPr marL="3989753" indent="0">
              <a:buNone/>
              <a:defRPr sz="1700" b="1"/>
            </a:lvl9pPr>
          </a:lstStyle>
          <a:p>
            <a:pPr lvl="0"/>
            <a:r>
              <a:rPr lang="en-US"/>
              <a:t>Click to edit Master text styles</a:t>
            </a:r>
          </a:p>
        </p:txBody>
      </p:sp>
      <p:sp>
        <p:nvSpPr>
          <p:cNvPr id="6" name="Content Placeholder 5"/>
          <p:cNvSpPr>
            <a:spLocks noGrp="1"/>
          </p:cNvSpPr>
          <p:nvPr>
            <p:ph sz="quarter" idx="4"/>
          </p:nvPr>
        </p:nvSpPr>
        <p:spPr>
          <a:xfrm>
            <a:off x="21367751" y="12179301"/>
            <a:ext cx="18591213" cy="22126575"/>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95F25A9E-CCC5-40A8-9902-4B61742E92CF}" type="datetimeFigureOut">
              <a:rPr lang="en-US"/>
              <a:pPr>
                <a:defRPr/>
              </a:pPr>
              <a:t>4/22/19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F5D01F2-C8E8-43A6-8D8C-70A8B895570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AA03681D-A0FF-4180-AF4B-4115341660CC}" type="datetimeFigureOut">
              <a:rPr lang="en-US"/>
              <a:pPr>
                <a:defRPr/>
              </a:pPr>
              <a:t>4/22/19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3AA785A4-3659-4AE3-9488-836C45DC216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35E41E6-EB2B-4308-B2FF-6630FF473A4F}" type="datetimeFigureOut">
              <a:rPr lang="en-US"/>
              <a:pPr>
                <a:defRPr/>
              </a:pPr>
              <a:t>4/22/19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E47F442-BE83-4C68-8512-7AAB2DF4F94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439" y="1528765"/>
            <a:ext cx="13838238" cy="6507162"/>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16444915" y="1528765"/>
            <a:ext cx="23514050" cy="32777112"/>
          </a:xfrm>
        </p:spPr>
        <p:txBody>
          <a:bodyPr/>
          <a:lstStyle>
            <a:lvl1pPr>
              <a:defRPr sz="35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439" y="8035925"/>
            <a:ext cx="13838238" cy="26269950"/>
          </a:xfrm>
        </p:spPr>
        <p:txBody>
          <a:bodyPr/>
          <a:lstStyle>
            <a:lvl1pPr marL="0" indent="0">
              <a:buNone/>
              <a:defRPr sz="1500"/>
            </a:lvl1pPr>
            <a:lvl2pPr marL="498718" indent="0">
              <a:buNone/>
              <a:defRPr sz="1300"/>
            </a:lvl2pPr>
            <a:lvl3pPr marL="997438" indent="0">
              <a:buNone/>
              <a:defRPr sz="1100"/>
            </a:lvl3pPr>
            <a:lvl4pPr marL="1496156" indent="0">
              <a:buNone/>
              <a:defRPr sz="1000"/>
            </a:lvl4pPr>
            <a:lvl5pPr marL="1994876" indent="0">
              <a:buNone/>
              <a:defRPr sz="1000"/>
            </a:lvl5pPr>
            <a:lvl6pPr marL="2493594" indent="0">
              <a:buNone/>
              <a:defRPr sz="1000"/>
            </a:lvl6pPr>
            <a:lvl7pPr marL="2992315" indent="0">
              <a:buNone/>
              <a:defRPr sz="1000"/>
            </a:lvl7pPr>
            <a:lvl8pPr marL="3491033" indent="0">
              <a:buNone/>
              <a:defRPr sz="1000"/>
            </a:lvl8pPr>
            <a:lvl9pPr marL="3989753"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3FFC7D7-BC8B-4F49-B535-F3751C7C8A2B}" type="datetimeFigureOut">
              <a:rPr lang="en-US"/>
              <a:pPr>
                <a:defRPr/>
              </a:pPr>
              <a:t>4/22/19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F863644-98C6-4B6A-B74A-BC039948744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3890" y="26882727"/>
            <a:ext cx="25238075" cy="3175001"/>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8243890" y="3432176"/>
            <a:ext cx="25238075" cy="23042563"/>
          </a:xfrm>
        </p:spPr>
        <p:txBody>
          <a:bodyPr rtlCol="0">
            <a:normAutofit/>
          </a:bodyPr>
          <a:lstStyle>
            <a:lvl1pPr marL="0" indent="0">
              <a:buNone/>
              <a:defRPr sz="3500"/>
            </a:lvl1pPr>
            <a:lvl2pPr marL="498718" indent="0">
              <a:buNone/>
              <a:defRPr sz="3100"/>
            </a:lvl2pPr>
            <a:lvl3pPr marL="997438" indent="0">
              <a:buNone/>
              <a:defRPr sz="2600"/>
            </a:lvl3pPr>
            <a:lvl4pPr marL="1496156" indent="0">
              <a:buNone/>
              <a:defRPr sz="2200"/>
            </a:lvl4pPr>
            <a:lvl5pPr marL="1994876" indent="0">
              <a:buNone/>
              <a:defRPr sz="2200"/>
            </a:lvl5pPr>
            <a:lvl6pPr marL="2493594" indent="0">
              <a:buNone/>
              <a:defRPr sz="2200"/>
            </a:lvl6pPr>
            <a:lvl7pPr marL="2992315" indent="0">
              <a:buNone/>
              <a:defRPr sz="2200"/>
            </a:lvl7pPr>
            <a:lvl8pPr marL="3491033" indent="0">
              <a:buNone/>
              <a:defRPr sz="2200"/>
            </a:lvl8pPr>
            <a:lvl9pPr marL="3989753" indent="0">
              <a:buNone/>
              <a:defRPr sz="2200"/>
            </a:lvl9pPr>
          </a:lstStyle>
          <a:p>
            <a:pPr lvl="0"/>
            <a:endParaRPr lang="en-US" noProof="0" dirty="0"/>
          </a:p>
        </p:txBody>
      </p:sp>
      <p:sp>
        <p:nvSpPr>
          <p:cNvPr id="4" name="Text Placeholder 3"/>
          <p:cNvSpPr>
            <a:spLocks noGrp="1"/>
          </p:cNvSpPr>
          <p:nvPr>
            <p:ph type="body" sz="half" idx="2"/>
          </p:nvPr>
        </p:nvSpPr>
        <p:spPr>
          <a:xfrm>
            <a:off x="8243890" y="30057727"/>
            <a:ext cx="25238075" cy="4506913"/>
          </a:xfrm>
        </p:spPr>
        <p:txBody>
          <a:bodyPr/>
          <a:lstStyle>
            <a:lvl1pPr marL="0" indent="0">
              <a:buNone/>
              <a:defRPr sz="1500"/>
            </a:lvl1pPr>
            <a:lvl2pPr marL="498718" indent="0">
              <a:buNone/>
              <a:defRPr sz="1300"/>
            </a:lvl2pPr>
            <a:lvl3pPr marL="997438" indent="0">
              <a:buNone/>
              <a:defRPr sz="1100"/>
            </a:lvl3pPr>
            <a:lvl4pPr marL="1496156" indent="0">
              <a:buNone/>
              <a:defRPr sz="1000"/>
            </a:lvl4pPr>
            <a:lvl5pPr marL="1994876" indent="0">
              <a:buNone/>
              <a:defRPr sz="1000"/>
            </a:lvl5pPr>
            <a:lvl6pPr marL="2493594" indent="0">
              <a:buNone/>
              <a:defRPr sz="1000"/>
            </a:lvl6pPr>
            <a:lvl7pPr marL="2992315" indent="0">
              <a:buNone/>
              <a:defRPr sz="1000"/>
            </a:lvl7pPr>
            <a:lvl8pPr marL="3491033" indent="0">
              <a:buNone/>
              <a:defRPr sz="1000"/>
            </a:lvl8pPr>
            <a:lvl9pPr marL="3989753"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781EFEA-3A3C-4FB0-AF05-E0F64A63ABC4}" type="datetimeFigureOut">
              <a:rPr lang="en-US"/>
              <a:pPr>
                <a:defRPr/>
              </a:pPr>
              <a:t>4/22/19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9E91EAB-61E9-4416-81B4-19FA1394C9E1}"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2103440" y="1538289"/>
            <a:ext cx="37855525" cy="6400800"/>
          </a:xfrm>
          <a:prstGeom prst="rect">
            <a:avLst/>
          </a:prstGeom>
          <a:noFill/>
          <a:ln w="9525">
            <a:noFill/>
            <a:miter lim="800000"/>
            <a:headEnd/>
            <a:tailEnd/>
          </a:ln>
        </p:spPr>
        <p:txBody>
          <a:bodyPr vert="horz" wrap="square" lIns="99744" tIns="49872" rIns="99744" bIns="49872" numCol="1" anchor="ctr" anchorCtr="0" compatLnSpc="1">
            <a:prstTxWarp prst="textNoShape">
              <a:avLst/>
            </a:prstTxWarp>
          </a:bodyPr>
          <a:lstStyle/>
          <a:p>
            <a:pPr lvl="0"/>
            <a:r>
              <a:rPr lang="en-US"/>
              <a:t>Click to edit Master title style</a:t>
            </a:r>
          </a:p>
        </p:txBody>
      </p:sp>
      <p:sp>
        <p:nvSpPr>
          <p:cNvPr id="13315" name="Text Placeholder 2"/>
          <p:cNvSpPr>
            <a:spLocks noGrp="1"/>
          </p:cNvSpPr>
          <p:nvPr>
            <p:ph type="body" idx="1"/>
          </p:nvPr>
        </p:nvSpPr>
        <p:spPr bwMode="auto">
          <a:xfrm>
            <a:off x="2103440" y="8961441"/>
            <a:ext cx="37855525" cy="25344437"/>
          </a:xfrm>
          <a:prstGeom prst="rect">
            <a:avLst/>
          </a:prstGeom>
          <a:noFill/>
          <a:ln w="9525">
            <a:noFill/>
            <a:miter lim="800000"/>
            <a:headEnd/>
            <a:tailEnd/>
          </a:ln>
        </p:spPr>
        <p:txBody>
          <a:bodyPr vert="horz" wrap="square" lIns="99744" tIns="49872" rIns="99744" bIns="4987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03440" y="35594925"/>
            <a:ext cx="9813925" cy="2044700"/>
          </a:xfrm>
          <a:prstGeom prst="rect">
            <a:avLst/>
          </a:prstGeom>
        </p:spPr>
        <p:txBody>
          <a:bodyPr vert="horz" lIns="99744" tIns="49872" rIns="99744" bIns="49872" rtlCol="0" anchor="ctr"/>
          <a:lstStyle>
            <a:lvl1pPr algn="l">
              <a:defRPr sz="1300">
                <a:solidFill>
                  <a:schemeClr val="tx1">
                    <a:tint val="75000"/>
                  </a:schemeClr>
                </a:solidFill>
              </a:defRPr>
            </a:lvl1pPr>
          </a:lstStyle>
          <a:p>
            <a:pPr>
              <a:defRPr/>
            </a:pPr>
            <a:fld id="{D92F7B06-2ACF-409F-AA30-2098EC5FA3B5}" type="datetimeFigureOut">
              <a:rPr lang="en-US"/>
              <a:pPr>
                <a:defRPr/>
              </a:pPr>
              <a:t>4/22/19</a:t>
            </a:fld>
            <a:endParaRPr lang="en-US" dirty="0"/>
          </a:p>
        </p:txBody>
      </p:sp>
      <p:sp>
        <p:nvSpPr>
          <p:cNvPr id="5" name="Footer Placeholder 4"/>
          <p:cNvSpPr>
            <a:spLocks noGrp="1"/>
          </p:cNvSpPr>
          <p:nvPr>
            <p:ph type="ftr" sz="quarter" idx="3"/>
          </p:nvPr>
        </p:nvSpPr>
        <p:spPr>
          <a:xfrm>
            <a:off x="14371640" y="35594925"/>
            <a:ext cx="13319125" cy="2044700"/>
          </a:xfrm>
          <a:prstGeom prst="rect">
            <a:avLst/>
          </a:prstGeom>
        </p:spPr>
        <p:txBody>
          <a:bodyPr vert="horz" lIns="99744" tIns="49872" rIns="99744" bIns="49872" rtlCol="0" anchor="ctr"/>
          <a:lstStyle>
            <a:lvl1pPr algn="ctr">
              <a:defRPr sz="13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30145040" y="35594925"/>
            <a:ext cx="9813925" cy="2044700"/>
          </a:xfrm>
          <a:prstGeom prst="rect">
            <a:avLst/>
          </a:prstGeom>
        </p:spPr>
        <p:txBody>
          <a:bodyPr vert="horz" lIns="99744" tIns="49872" rIns="99744" bIns="49872" rtlCol="0" anchor="ctr"/>
          <a:lstStyle>
            <a:lvl1pPr algn="r">
              <a:defRPr sz="1300">
                <a:solidFill>
                  <a:schemeClr val="tx1">
                    <a:tint val="75000"/>
                  </a:schemeClr>
                </a:solidFill>
              </a:defRPr>
            </a:lvl1pPr>
          </a:lstStyle>
          <a:p>
            <a:pPr>
              <a:defRPr/>
            </a:pPr>
            <a:fld id="{9CC44203-78A4-43EE-A40C-5E3FEC593D0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76" r:id="rId7"/>
    <p:sldLayoutId id="2147483675" r:id="rId8"/>
    <p:sldLayoutId id="2147483674" r:id="rId9"/>
    <p:sldLayoutId id="2147483673" r:id="rId10"/>
    <p:sldLayoutId id="2147483672" r:id="rId11"/>
  </p:sldLayoutIdLst>
  <p:txStyles>
    <p:titleStyle>
      <a:lvl1pPr algn="ctr" rtl="0" eaLnBrk="0" fontAlgn="base" hangingPunct="0">
        <a:spcBef>
          <a:spcPct val="0"/>
        </a:spcBef>
        <a:spcAft>
          <a:spcPct val="0"/>
        </a:spcAft>
        <a:defRPr sz="4800" kern="1200">
          <a:solidFill>
            <a:schemeClr val="tx1"/>
          </a:solidFill>
          <a:latin typeface="+mj-lt"/>
          <a:ea typeface="+mj-ea"/>
          <a:cs typeface="+mj-cs"/>
        </a:defRPr>
      </a:lvl1pPr>
      <a:lvl2pPr algn="ctr" rtl="0" eaLnBrk="0" fontAlgn="base" hangingPunct="0">
        <a:spcBef>
          <a:spcPct val="0"/>
        </a:spcBef>
        <a:spcAft>
          <a:spcPct val="0"/>
        </a:spcAft>
        <a:defRPr sz="4800">
          <a:solidFill>
            <a:schemeClr val="tx1"/>
          </a:solidFill>
          <a:latin typeface="Calibri" pitchFamily="34" charset="0"/>
        </a:defRPr>
      </a:lvl2pPr>
      <a:lvl3pPr algn="ctr" rtl="0" eaLnBrk="0" fontAlgn="base" hangingPunct="0">
        <a:spcBef>
          <a:spcPct val="0"/>
        </a:spcBef>
        <a:spcAft>
          <a:spcPct val="0"/>
        </a:spcAft>
        <a:defRPr sz="4800">
          <a:solidFill>
            <a:schemeClr val="tx1"/>
          </a:solidFill>
          <a:latin typeface="Calibri" pitchFamily="34" charset="0"/>
        </a:defRPr>
      </a:lvl3pPr>
      <a:lvl4pPr algn="ctr" rtl="0" eaLnBrk="0" fontAlgn="base" hangingPunct="0">
        <a:spcBef>
          <a:spcPct val="0"/>
        </a:spcBef>
        <a:spcAft>
          <a:spcPct val="0"/>
        </a:spcAft>
        <a:defRPr sz="4800">
          <a:solidFill>
            <a:schemeClr val="tx1"/>
          </a:solidFill>
          <a:latin typeface="Calibri" pitchFamily="34" charset="0"/>
        </a:defRPr>
      </a:lvl4pPr>
      <a:lvl5pPr algn="ctr" rtl="0" eaLnBrk="0" fontAlgn="base" hangingPunct="0">
        <a:spcBef>
          <a:spcPct val="0"/>
        </a:spcBef>
        <a:spcAft>
          <a:spcPct val="0"/>
        </a:spcAft>
        <a:defRPr sz="4800">
          <a:solidFill>
            <a:schemeClr val="tx1"/>
          </a:solidFill>
          <a:latin typeface="Calibri" pitchFamily="34" charset="0"/>
        </a:defRPr>
      </a:lvl5pPr>
      <a:lvl6pPr marL="498718" algn="ctr" rtl="0" fontAlgn="base">
        <a:spcBef>
          <a:spcPct val="0"/>
        </a:spcBef>
        <a:spcAft>
          <a:spcPct val="0"/>
        </a:spcAft>
        <a:defRPr sz="4800">
          <a:solidFill>
            <a:schemeClr val="tx1"/>
          </a:solidFill>
          <a:latin typeface="Calibri" pitchFamily="34" charset="0"/>
        </a:defRPr>
      </a:lvl6pPr>
      <a:lvl7pPr marL="997438" algn="ctr" rtl="0" fontAlgn="base">
        <a:spcBef>
          <a:spcPct val="0"/>
        </a:spcBef>
        <a:spcAft>
          <a:spcPct val="0"/>
        </a:spcAft>
        <a:defRPr sz="4800">
          <a:solidFill>
            <a:schemeClr val="tx1"/>
          </a:solidFill>
          <a:latin typeface="Calibri" pitchFamily="34" charset="0"/>
        </a:defRPr>
      </a:lvl7pPr>
      <a:lvl8pPr marL="1496156" algn="ctr" rtl="0" fontAlgn="base">
        <a:spcBef>
          <a:spcPct val="0"/>
        </a:spcBef>
        <a:spcAft>
          <a:spcPct val="0"/>
        </a:spcAft>
        <a:defRPr sz="4800">
          <a:solidFill>
            <a:schemeClr val="tx1"/>
          </a:solidFill>
          <a:latin typeface="Calibri" pitchFamily="34" charset="0"/>
        </a:defRPr>
      </a:lvl8pPr>
      <a:lvl9pPr marL="1994876" algn="ctr" rtl="0" fontAlgn="base">
        <a:spcBef>
          <a:spcPct val="0"/>
        </a:spcBef>
        <a:spcAft>
          <a:spcPct val="0"/>
        </a:spcAft>
        <a:defRPr sz="4800">
          <a:solidFill>
            <a:schemeClr val="tx1"/>
          </a:solidFill>
          <a:latin typeface="Calibri" pitchFamily="34" charset="0"/>
        </a:defRPr>
      </a:lvl9pPr>
    </p:titleStyle>
    <p:bodyStyle>
      <a:lvl1pPr marL="374040" indent="-374040" algn="l" rtl="0" eaLnBrk="0" fontAlgn="base" hangingPunct="0">
        <a:spcBef>
          <a:spcPct val="20000"/>
        </a:spcBef>
        <a:spcAft>
          <a:spcPct val="0"/>
        </a:spcAft>
        <a:buFont typeface="Arial" charset="0"/>
        <a:buChar char="•"/>
        <a:defRPr sz="3500" kern="1200">
          <a:solidFill>
            <a:schemeClr val="tx1"/>
          </a:solidFill>
          <a:latin typeface="+mn-lt"/>
          <a:ea typeface="+mn-ea"/>
          <a:cs typeface="+mn-cs"/>
        </a:defRPr>
      </a:lvl1pPr>
      <a:lvl2pPr marL="810419" indent="-311700" algn="l"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46798" indent="-249360" algn="l" rtl="0" eaLnBrk="0" fontAlgn="base" hangingPunct="0">
        <a:spcBef>
          <a:spcPct val="20000"/>
        </a:spcBef>
        <a:spcAft>
          <a:spcPct val="0"/>
        </a:spcAft>
        <a:buFont typeface="Arial" charset="0"/>
        <a:buChar char="•"/>
        <a:defRPr sz="2600" kern="1200">
          <a:solidFill>
            <a:schemeClr val="tx1"/>
          </a:solidFill>
          <a:latin typeface="+mn-lt"/>
          <a:ea typeface="+mn-ea"/>
          <a:cs typeface="+mn-cs"/>
        </a:defRPr>
      </a:lvl3pPr>
      <a:lvl4pPr marL="1745516" indent="-24936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44237" indent="-24936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742955" indent="-249360" algn="l" defTabSz="997438"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1674" indent="-249360" algn="l" defTabSz="997438"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0393" indent="-249360" algn="l" defTabSz="997438"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39112" indent="-249360" algn="l" defTabSz="997438"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997438" rtl="0" eaLnBrk="1" latinLnBrk="0" hangingPunct="1">
        <a:defRPr sz="2000" kern="1200">
          <a:solidFill>
            <a:schemeClr val="tx1"/>
          </a:solidFill>
          <a:latin typeface="+mn-lt"/>
          <a:ea typeface="+mn-ea"/>
          <a:cs typeface="+mn-cs"/>
        </a:defRPr>
      </a:lvl1pPr>
      <a:lvl2pPr marL="498718" algn="l" defTabSz="997438" rtl="0" eaLnBrk="1" latinLnBrk="0" hangingPunct="1">
        <a:defRPr sz="2000" kern="1200">
          <a:solidFill>
            <a:schemeClr val="tx1"/>
          </a:solidFill>
          <a:latin typeface="+mn-lt"/>
          <a:ea typeface="+mn-ea"/>
          <a:cs typeface="+mn-cs"/>
        </a:defRPr>
      </a:lvl2pPr>
      <a:lvl3pPr marL="997438" algn="l" defTabSz="997438" rtl="0" eaLnBrk="1" latinLnBrk="0" hangingPunct="1">
        <a:defRPr sz="2000" kern="1200">
          <a:solidFill>
            <a:schemeClr val="tx1"/>
          </a:solidFill>
          <a:latin typeface="+mn-lt"/>
          <a:ea typeface="+mn-ea"/>
          <a:cs typeface="+mn-cs"/>
        </a:defRPr>
      </a:lvl3pPr>
      <a:lvl4pPr marL="1496156" algn="l" defTabSz="997438" rtl="0" eaLnBrk="1" latinLnBrk="0" hangingPunct="1">
        <a:defRPr sz="2000" kern="1200">
          <a:solidFill>
            <a:schemeClr val="tx1"/>
          </a:solidFill>
          <a:latin typeface="+mn-lt"/>
          <a:ea typeface="+mn-ea"/>
          <a:cs typeface="+mn-cs"/>
        </a:defRPr>
      </a:lvl4pPr>
      <a:lvl5pPr marL="1994876" algn="l" defTabSz="997438" rtl="0" eaLnBrk="1" latinLnBrk="0" hangingPunct="1">
        <a:defRPr sz="2000" kern="1200">
          <a:solidFill>
            <a:schemeClr val="tx1"/>
          </a:solidFill>
          <a:latin typeface="+mn-lt"/>
          <a:ea typeface="+mn-ea"/>
          <a:cs typeface="+mn-cs"/>
        </a:defRPr>
      </a:lvl5pPr>
      <a:lvl6pPr marL="2493594" algn="l" defTabSz="997438" rtl="0" eaLnBrk="1" latinLnBrk="0" hangingPunct="1">
        <a:defRPr sz="2000" kern="1200">
          <a:solidFill>
            <a:schemeClr val="tx1"/>
          </a:solidFill>
          <a:latin typeface="+mn-lt"/>
          <a:ea typeface="+mn-ea"/>
          <a:cs typeface="+mn-cs"/>
        </a:defRPr>
      </a:lvl6pPr>
      <a:lvl7pPr marL="2992315" algn="l" defTabSz="997438" rtl="0" eaLnBrk="1" latinLnBrk="0" hangingPunct="1">
        <a:defRPr sz="2000" kern="1200">
          <a:solidFill>
            <a:schemeClr val="tx1"/>
          </a:solidFill>
          <a:latin typeface="+mn-lt"/>
          <a:ea typeface="+mn-ea"/>
          <a:cs typeface="+mn-cs"/>
        </a:defRPr>
      </a:lvl7pPr>
      <a:lvl8pPr marL="3491033" algn="l" defTabSz="997438" rtl="0" eaLnBrk="1" latinLnBrk="0" hangingPunct="1">
        <a:defRPr sz="2000" kern="1200">
          <a:solidFill>
            <a:schemeClr val="tx1"/>
          </a:solidFill>
          <a:latin typeface="+mn-lt"/>
          <a:ea typeface="+mn-ea"/>
          <a:cs typeface="+mn-cs"/>
        </a:defRPr>
      </a:lvl8pPr>
      <a:lvl9pPr marL="3989753" algn="l" defTabSz="997438"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chart" Target="../charts/chart1.xml"/><Relationship Id="rId1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chart" Target="../charts/chart3.xml"/><Relationship Id="rId2" Type="http://schemas.openxmlformats.org/officeDocument/2006/relationships/notesSlide" Target="../notesSlides/notesSlide1.xml"/><Relationship Id="rId16" Type="http://schemas.openxmlformats.org/officeDocument/2006/relationships/chart" Target="../charts/chart2.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2.gif"/><Relationship Id="rId10" Type="http://schemas.openxmlformats.org/officeDocument/2006/relationships/image" Target="../media/image8.png"/><Relationship Id="rId19" Type="http://schemas.openxmlformats.org/officeDocument/2006/relationships/image" Target="../media/image14.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4" name="Line 165"/>
          <p:cNvSpPr>
            <a:spLocks noChangeShapeType="1"/>
          </p:cNvSpPr>
          <p:nvPr/>
        </p:nvSpPr>
        <p:spPr bwMode="auto">
          <a:xfrm flipH="1">
            <a:off x="27279225" y="4012548"/>
            <a:ext cx="79663" cy="34525526"/>
          </a:xfrm>
          <a:prstGeom prst="line">
            <a:avLst/>
          </a:prstGeom>
          <a:noFill/>
          <a:ln w="31750">
            <a:solidFill>
              <a:schemeClr val="tx2">
                <a:lumMod val="50000"/>
              </a:schemeClr>
            </a:solidFill>
            <a:round/>
            <a:headEnd/>
            <a:tailEnd/>
          </a:ln>
          <a:effectLst/>
        </p:spPr>
        <p:txBody>
          <a:bodyPr lIns="99744" tIns="49872" rIns="99744" bIns="49872"/>
          <a:lstStyle/>
          <a:p>
            <a:endParaRPr lang="en-US" dirty="0">
              <a:latin typeface="Perpetua" pitchFamily="18" charset="0"/>
            </a:endParaRPr>
          </a:p>
        </p:txBody>
      </p:sp>
      <p:sp>
        <p:nvSpPr>
          <p:cNvPr id="25603" name="Line 164"/>
          <p:cNvSpPr>
            <a:spLocks noChangeShapeType="1"/>
          </p:cNvSpPr>
          <p:nvPr/>
        </p:nvSpPr>
        <p:spPr bwMode="auto">
          <a:xfrm flipH="1">
            <a:off x="13277273" y="3879275"/>
            <a:ext cx="159328" cy="34525527"/>
          </a:xfrm>
          <a:prstGeom prst="line">
            <a:avLst/>
          </a:prstGeom>
          <a:noFill/>
          <a:ln w="34925">
            <a:solidFill>
              <a:schemeClr val="tx2">
                <a:lumMod val="50000"/>
              </a:schemeClr>
            </a:solidFill>
            <a:round/>
            <a:headEnd/>
            <a:tailEnd/>
          </a:ln>
        </p:spPr>
        <p:txBody>
          <a:bodyPr lIns="99744" tIns="49872" rIns="99744" bIns="49872"/>
          <a:lstStyle/>
          <a:p>
            <a:endParaRPr lang="en-US" dirty="0">
              <a:latin typeface="Perpetua" pitchFamily="18" charset="0"/>
            </a:endParaRPr>
          </a:p>
        </p:txBody>
      </p:sp>
      <p:sp>
        <p:nvSpPr>
          <p:cNvPr id="141" name="TextBox 140"/>
          <p:cNvSpPr txBox="1"/>
          <p:nvPr/>
        </p:nvSpPr>
        <p:spPr>
          <a:xfrm>
            <a:off x="21419362" y="35928135"/>
            <a:ext cx="5555215" cy="531613"/>
          </a:xfrm>
          <a:prstGeom prst="rect">
            <a:avLst/>
          </a:prstGeom>
          <a:noFill/>
        </p:spPr>
        <p:txBody>
          <a:bodyPr wrap="square" lIns="99752" tIns="49876" rIns="99752" bIns="49876" rtlCol="0">
            <a:spAutoFit/>
          </a:bodyPr>
          <a:lstStyle/>
          <a:p>
            <a:r>
              <a:rPr lang="en-US" sz="2800" b="1" dirty="0">
                <a:solidFill>
                  <a:schemeClr val="accent1">
                    <a:lumMod val="50000"/>
                  </a:schemeClr>
                </a:solidFill>
                <a:latin typeface="Tw Cen MT" pitchFamily="34" charset="0"/>
              </a:rPr>
              <a:t>References-</a:t>
            </a:r>
          </a:p>
        </p:txBody>
      </p:sp>
      <p:sp>
        <p:nvSpPr>
          <p:cNvPr id="142" name="TextBox 141"/>
          <p:cNvSpPr txBox="1"/>
          <p:nvPr/>
        </p:nvSpPr>
        <p:spPr>
          <a:xfrm>
            <a:off x="13510553" y="36578871"/>
            <a:ext cx="7391400" cy="1331832"/>
          </a:xfrm>
          <a:prstGeom prst="rect">
            <a:avLst/>
          </a:prstGeom>
          <a:solidFill>
            <a:schemeClr val="tx2">
              <a:lumMod val="40000"/>
              <a:lumOff val="60000"/>
            </a:schemeClr>
          </a:solidFill>
        </p:spPr>
        <p:txBody>
          <a:bodyPr wrap="square" lIns="99752" tIns="49876" rIns="99752" bIns="49876" rtlCol="0">
            <a:spAutoFit/>
          </a:bodyPr>
          <a:lstStyle/>
          <a:p>
            <a:r>
              <a:rPr lang="en-US" sz="2000" b="1" dirty="0">
                <a:solidFill>
                  <a:schemeClr val="tx2">
                    <a:lumMod val="50000"/>
                  </a:schemeClr>
                </a:solidFill>
                <a:latin typeface="Tw Cen MT" pitchFamily="34" charset="0"/>
              </a:rPr>
              <a:t>Acknowledgements:</a:t>
            </a:r>
          </a:p>
          <a:p>
            <a:pPr algn="just"/>
            <a:r>
              <a:rPr lang="en-US" sz="2000" dirty="0">
                <a:solidFill>
                  <a:schemeClr val="tx2">
                    <a:lumMod val="50000"/>
                  </a:schemeClr>
                </a:solidFill>
                <a:latin typeface="Tw Cen MT" pitchFamily="34" charset="0"/>
              </a:rPr>
              <a:t>-National Institute of Health (Grant number GM085779)</a:t>
            </a:r>
          </a:p>
          <a:p>
            <a:pPr algn="just">
              <a:buFontTx/>
              <a:buChar char="-"/>
            </a:pPr>
            <a:r>
              <a:rPr lang="en-US" sz="2000" dirty="0">
                <a:solidFill>
                  <a:schemeClr val="tx2">
                    <a:lumMod val="50000"/>
                  </a:schemeClr>
                </a:solidFill>
                <a:latin typeface="Tw Cen MT" pitchFamily="34" charset="0"/>
              </a:rPr>
              <a:t>Office of Research &amp; Sponsored Programs at UWEC</a:t>
            </a:r>
          </a:p>
          <a:p>
            <a:pPr algn="just">
              <a:buFontTx/>
              <a:buChar char="-"/>
            </a:pPr>
            <a:r>
              <a:rPr lang="en-US" sz="2000" dirty="0">
                <a:solidFill>
                  <a:schemeClr val="tx2">
                    <a:lumMod val="50000"/>
                  </a:schemeClr>
                </a:solidFill>
                <a:latin typeface="Tw Cen MT" pitchFamily="34" charset="0"/>
              </a:rPr>
              <a:t>Department of Chemistry</a:t>
            </a:r>
          </a:p>
        </p:txBody>
      </p:sp>
      <p:sp>
        <p:nvSpPr>
          <p:cNvPr id="3" name="Rounded Rectangle 2"/>
          <p:cNvSpPr/>
          <p:nvPr/>
        </p:nvSpPr>
        <p:spPr>
          <a:xfrm>
            <a:off x="15256500" y="23818016"/>
            <a:ext cx="9320646" cy="1150830"/>
          </a:xfrm>
          <a:prstGeom prst="roundRect">
            <a:avLst/>
          </a:prstGeom>
          <a:solidFill>
            <a:schemeClr val="tx2">
              <a:lumMod val="40000"/>
              <a:lumOff val="6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hangingPunct="0">
              <a:defRPr/>
            </a:pPr>
            <a:r>
              <a:rPr lang="en-US" sz="4800" b="1" dirty="0">
                <a:solidFill>
                  <a:srgbClr val="1F497D">
                    <a:lumMod val="50000"/>
                  </a:srgbClr>
                </a:solidFill>
              </a:rPr>
              <a:t>Methods</a:t>
            </a:r>
            <a:endParaRPr lang="en-US" sz="5900" b="1" dirty="0">
              <a:solidFill>
                <a:srgbClr val="1F497D">
                  <a:lumMod val="50000"/>
                </a:srgbClr>
              </a:solidFill>
            </a:endParaRPr>
          </a:p>
        </p:txBody>
      </p:sp>
      <p:sp>
        <p:nvSpPr>
          <p:cNvPr id="57" name="Rounded Rectangle 56"/>
          <p:cNvSpPr/>
          <p:nvPr/>
        </p:nvSpPr>
        <p:spPr>
          <a:xfrm>
            <a:off x="1740477" y="4183170"/>
            <a:ext cx="9320646" cy="1150830"/>
          </a:xfrm>
          <a:prstGeom prst="roundRect">
            <a:avLst/>
          </a:prstGeom>
          <a:solidFill>
            <a:schemeClr val="tx2">
              <a:lumMod val="40000"/>
              <a:lumOff val="6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hangingPunct="0">
              <a:defRPr/>
            </a:pPr>
            <a:r>
              <a:rPr lang="en-US" sz="4800" b="1" dirty="0">
                <a:solidFill>
                  <a:srgbClr val="1F497D">
                    <a:lumMod val="50000"/>
                  </a:srgbClr>
                </a:solidFill>
              </a:rPr>
              <a:t>Abstract</a:t>
            </a:r>
            <a:endParaRPr lang="en-US" sz="5900" b="1" dirty="0">
              <a:solidFill>
                <a:srgbClr val="1F497D">
                  <a:lumMod val="50000"/>
                </a:srgbClr>
              </a:solidFill>
            </a:endParaRPr>
          </a:p>
        </p:txBody>
      </p:sp>
      <p:sp>
        <p:nvSpPr>
          <p:cNvPr id="58" name="Rounded Rectangle 57"/>
          <p:cNvSpPr/>
          <p:nvPr/>
        </p:nvSpPr>
        <p:spPr>
          <a:xfrm>
            <a:off x="1740477" y="17143302"/>
            <a:ext cx="9320646" cy="1150830"/>
          </a:xfrm>
          <a:prstGeom prst="roundRect">
            <a:avLst/>
          </a:prstGeom>
          <a:solidFill>
            <a:schemeClr val="tx2">
              <a:lumMod val="40000"/>
              <a:lumOff val="6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hangingPunct="0">
              <a:defRPr/>
            </a:pPr>
            <a:r>
              <a:rPr lang="en-US" sz="4800" b="1" dirty="0">
                <a:solidFill>
                  <a:srgbClr val="1F497D">
                    <a:lumMod val="50000"/>
                  </a:srgbClr>
                </a:solidFill>
              </a:rPr>
              <a:t>Background</a:t>
            </a:r>
          </a:p>
        </p:txBody>
      </p:sp>
      <p:sp>
        <p:nvSpPr>
          <p:cNvPr id="59" name="Rounded Rectangle 58"/>
          <p:cNvSpPr/>
          <p:nvPr/>
        </p:nvSpPr>
        <p:spPr>
          <a:xfrm>
            <a:off x="29711775" y="4235454"/>
            <a:ext cx="9320646" cy="1150830"/>
          </a:xfrm>
          <a:prstGeom prst="roundRect">
            <a:avLst/>
          </a:prstGeom>
          <a:solidFill>
            <a:schemeClr val="tx2">
              <a:lumMod val="40000"/>
              <a:lumOff val="6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hangingPunct="0">
              <a:defRPr/>
            </a:pPr>
            <a:r>
              <a:rPr lang="en-US" sz="4800" b="1" dirty="0">
                <a:solidFill>
                  <a:srgbClr val="1F497D">
                    <a:lumMod val="50000"/>
                  </a:srgbClr>
                </a:solidFill>
              </a:rPr>
              <a:t>Results</a:t>
            </a:r>
            <a:endParaRPr lang="en-US" sz="5900" b="1" dirty="0">
              <a:solidFill>
                <a:srgbClr val="1F497D">
                  <a:lumMod val="50000"/>
                </a:srgbClr>
              </a:solidFill>
            </a:endParaRPr>
          </a:p>
        </p:txBody>
      </p:sp>
      <p:sp>
        <p:nvSpPr>
          <p:cNvPr id="60" name="Rounded Rectangle 59"/>
          <p:cNvSpPr/>
          <p:nvPr/>
        </p:nvSpPr>
        <p:spPr>
          <a:xfrm>
            <a:off x="15256500" y="20802160"/>
            <a:ext cx="9320646" cy="1150830"/>
          </a:xfrm>
          <a:prstGeom prst="roundRect">
            <a:avLst/>
          </a:prstGeom>
          <a:solidFill>
            <a:schemeClr val="tx2">
              <a:lumMod val="40000"/>
              <a:lumOff val="6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hangingPunct="0">
              <a:defRPr/>
            </a:pPr>
            <a:r>
              <a:rPr lang="en-US" sz="4800" b="1" dirty="0">
                <a:solidFill>
                  <a:srgbClr val="1F497D">
                    <a:lumMod val="50000"/>
                  </a:srgbClr>
                </a:solidFill>
              </a:rPr>
              <a:t>Objective</a:t>
            </a:r>
            <a:endParaRPr lang="en-US" sz="5900" b="1" dirty="0">
              <a:solidFill>
                <a:srgbClr val="1F497D">
                  <a:lumMod val="50000"/>
                </a:srgbClr>
              </a:solidFill>
            </a:endParaRPr>
          </a:p>
        </p:txBody>
      </p:sp>
      <p:sp>
        <p:nvSpPr>
          <p:cNvPr id="61" name="Rounded Rectangle 60"/>
          <p:cNvSpPr/>
          <p:nvPr/>
        </p:nvSpPr>
        <p:spPr>
          <a:xfrm>
            <a:off x="29711775" y="27691166"/>
            <a:ext cx="9320646" cy="1150830"/>
          </a:xfrm>
          <a:prstGeom prst="roundRect">
            <a:avLst/>
          </a:prstGeom>
          <a:solidFill>
            <a:schemeClr val="tx2">
              <a:lumMod val="40000"/>
              <a:lumOff val="6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hangingPunct="0">
              <a:defRPr/>
            </a:pPr>
            <a:r>
              <a:rPr lang="en-US" sz="4800" b="1" dirty="0">
                <a:solidFill>
                  <a:srgbClr val="1F497D">
                    <a:lumMod val="50000"/>
                  </a:srgbClr>
                </a:solidFill>
              </a:rPr>
              <a:t>Conclusions</a:t>
            </a:r>
            <a:endParaRPr lang="en-US" sz="5900" b="1" dirty="0">
              <a:solidFill>
                <a:srgbClr val="1F497D">
                  <a:lumMod val="50000"/>
                </a:srgbClr>
              </a:solidFill>
            </a:endParaRPr>
          </a:p>
        </p:txBody>
      </p:sp>
      <p:sp>
        <p:nvSpPr>
          <p:cNvPr id="62" name="Rounded Rectangle 61"/>
          <p:cNvSpPr/>
          <p:nvPr/>
        </p:nvSpPr>
        <p:spPr>
          <a:xfrm>
            <a:off x="29711775" y="34698439"/>
            <a:ext cx="9320646" cy="1150830"/>
          </a:xfrm>
          <a:prstGeom prst="roundRect">
            <a:avLst/>
          </a:prstGeom>
          <a:solidFill>
            <a:schemeClr val="tx2">
              <a:lumMod val="40000"/>
              <a:lumOff val="6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hangingPunct="0">
              <a:defRPr/>
            </a:pPr>
            <a:r>
              <a:rPr lang="en-US" sz="4800" b="1" dirty="0">
                <a:solidFill>
                  <a:srgbClr val="1F497D">
                    <a:lumMod val="50000"/>
                  </a:srgbClr>
                </a:solidFill>
              </a:rPr>
              <a:t>Future Directions</a:t>
            </a:r>
            <a:endParaRPr lang="en-US" sz="5900" b="1" dirty="0">
              <a:solidFill>
                <a:srgbClr val="1F497D">
                  <a:lumMod val="50000"/>
                </a:srgbClr>
              </a:solidFill>
            </a:endParaRPr>
          </a:p>
        </p:txBody>
      </p:sp>
      <p:sp>
        <p:nvSpPr>
          <p:cNvPr id="7" name="TextBox 6">
            <a:extLst>
              <a:ext uri="{FF2B5EF4-FFF2-40B4-BE49-F238E27FC236}">
                <a16:creationId xmlns:a16="http://schemas.microsoft.com/office/drawing/2014/main" id="{075CA168-ABBC-4BCF-8F32-3848137CA6A1}"/>
              </a:ext>
            </a:extLst>
          </p:cNvPr>
          <p:cNvSpPr txBox="1"/>
          <p:nvPr/>
        </p:nvSpPr>
        <p:spPr>
          <a:xfrm>
            <a:off x="1740477" y="6629400"/>
            <a:ext cx="184731" cy="1492716"/>
          </a:xfrm>
          <a:prstGeom prst="rect">
            <a:avLst/>
          </a:prstGeom>
          <a:noFill/>
        </p:spPr>
        <p:txBody>
          <a:bodyPr wrap="none" rtlCol="0">
            <a:spAutoFit/>
          </a:bodyPr>
          <a:lstStyle/>
          <a:p>
            <a:endParaRPr lang="en-US" dirty="0"/>
          </a:p>
        </p:txBody>
      </p:sp>
      <p:sp>
        <p:nvSpPr>
          <p:cNvPr id="8" name="TextBox 7">
            <a:extLst>
              <a:ext uri="{FF2B5EF4-FFF2-40B4-BE49-F238E27FC236}">
                <a16:creationId xmlns:a16="http://schemas.microsoft.com/office/drawing/2014/main" id="{263E7898-1F00-450D-9D5B-E7FC719FDC3A}"/>
              </a:ext>
            </a:extLst>
          </p:cNvPr>
          <p:cNvSpPr txBox="1"/>
          <p:nvPr/>
        </p:nvSpPr>
        <p:spPr>
          <a:xfrm>
            <a:off x="274450" y="5711900"/>
            <a:ext cx="12760583" cy="11172289"/>
          </a:xfrm>
          <a:prstGeom prst="rect">
            <a:avLst/>
          </a:prstGeom>
          <a:noFill/>
        </p:spPr>
        <p:txBody>
          <a:bodyPr wrap="square" rtlCol="0">
            <a:spAutoFit/>
          </a:bodyPr>
          <a:lstStyle/>
          <a:p>
            <a:pPr algn="just"/>
            <a:r>
              <a:rPr lang="en-US" sz="3600" dirty="0"/>
              <a:t>Fluorescence spectroscopy has become a pivotal tool in biochemical research by virtue of its robustness and high sensitivity. In particular, intrinsic protein fluorescence, that originates mainly from the aromatic amino acid tryptophan, have been extensively explored to study protein dynamics and conformational changes. Tryptophan has the strongest fluorescence quantum yield of all the amino acids found in proteins and its fluorescence is highly dependent on the surrounding environment. Therefore, properties including absorption and fluorescence maxima (</a:t>
            </a:r>
            <a:r>
              <a:rPr lang="en-US" sz="3600" dirty="0">
                <a:sym typeface="Symbol" panose="05050102010706020507" pitchFamily="18" charset="2"/>
              </a:rPr>
              <a:t></a:t>
            </a:r>
            <a:r>
              <a:rPr lang="en-US" sz="3600" baseline="-25000" dirty="0"/>
              <a:t>max</a:t>
            </a:r>
            <a:r>
              <a:rPr lang="en-US" sz="3600" dirty="0"/>
              <a:t>), florescence intensity, and quantum yield have been used to probe conformational changes in a protein due to the change in external environment. Intrinsic tryptophan fluorescence spectroscopy is routinely used to study the impact of common metabolites and metal ions on proteins conformations and functions. However, the impact of some of these metabolites, specifically monosaccharides and polysaccharides, on free tryptophan has remained unknown. In our lab, we are performing a thorough investigation of the impact of monosaccharides and polysaccharides on free tryptophan using fluorescence spectroscopy. The preliminary results of our study are presented here. </a:t>
            </a:r>
          </a:p>
        </p:txBody>
      </p:sp>
      <p:pic>
        <p:nvPicPr>
          <p:cNvPr id="76" name="Picture 75">
            <a:extLst>
              <a:ext uri="{FF2B5EF4-FFF2-40B4-BE49-F238E27FC236}">
                <a16:creationId xmlns:a16="http://schemas.microsoft.com/office/drawing/2014/main" id="{33B1F8FC-B6EB-412A-BD41-F45ABA3FC50D}"/>
              </a:ext>
            </a:extLst>
          </p:cNvPr>
          <p:cNvPicPr>
            <a:picLocks noChangeAspect="1"/>
          </p:cNvPicPr>
          <p:nvPr/>
        </p:nvPicPr>
        <p:blipFill rotWithShape="1">
          <a:blip r:embed="rId3"/>
          <a:srcRect l="1745" r="2237"/>
          <a:stretch/>
        </p:blipFill>
        <p:spPr>
          <a:xfrm>
            <a:off x="14918619" y="5056043"/>
            <a:ext cx="10315049" cy="5849685"/>
          </a:xfrm>
          <a:prstGeom prst="rect">
            <a:avLst/>
          </a:prstGeom>
          <a:ln>
            <a:noFill/>
          </a:ln>
        </p:spPr>
      </p:pic>
      <p:pic>
        <p:nvPicPr>
          <p:cNvPr id="77" name="Picture 76">
            <a:extLst>
              <a:ext uri="{FF2B5EF4-FFF2-40B4-BE49-F238E27FC236}">
                <a16:creationId xmlns:a16="http://schemas.microsoft.com/office/drawing/2014/main" id="{4BCB5952-71BC-446D-AB96-A54CAAA09C86}"/>
              </a:ext>
            </a:extLst>
          </p:cNvPr>
          <p:cNvPicPr>
            <a:picLocks noChangeAspect="1"/>
          </p:cNvPicPr>
          <p:nvPr/>
        </p:nvPicPr>
        <p:blipFill rotWithShape="1">
          <a:blip r:embed="rId4"/>
          <a:srcRect t="18930"/>
          <a:stretch/>
        </p:blipFill>
        <p:spPr>
          <a:xfrm>
            <a:off x="13661288" y="12236476"/>
            <a:ext cx="13389523" cy="3156537"/>
          </a:xfrm>
          <a:prstGeom prst="rect">
            <a:avLst/>
          </a:prstGeom>
        </p:spPr>
      </p:pic>
      <p:graphicFrame>
        <p:nvGraphicFramePr>
          <p:cNvPr id="6" name="Table 5">
            <a:extLst>
              <a:ext uri="{FF2B5EF4-FFF2-40B4-BE49-F238E27FC236}">
                <a16:creationId xmlns:a16="http://schemas.microsoft.com/office/drawing/2014/main" id="{00959BAC-631B-4C99-AF55-5551FF88125F}"/>
              </a:ext>
            </a:extLst>
          </p:cNvPr>
          <p:cNvGraphicFramePr>
            <a:graphicFrameLocks noGrp="1"/>
          </p:cNvGraphicFramePr>
          <p:nvPr>
            <p:extLst>
              <p:ext uri="{D42A27DB-BD31-4B8C-83A1-F6EECF244321}">
                <p14:modId xmlns:p14="http://schemas.microsoft.com/office/powerpoint/2010/main" val="1909404678"/>
              </p:ext>
            </p:extLst>
          </p:nvPr>
        </p:nvGraphicFramePr>
        <p:xfrm>
          <a:off x="27681449" y="11105843"/>
          <a:ext cx="14141757" cy="9578138"/>
        </p:xfrm>
        <a:graphic>
          <a:graphicData uri="http://schemas.openxmlformats.org/drawingml/2006/table">
            <a:tbl>
              <a:tblPr firstRow="1" firstCol="1" bandRow="1">
                <a:tableStyleId>{5C22544A-7EE6-4342-B048-85BDC9FD1C3A}</a:tableStyleId>
              </a:tblPr>
              <a:tblGrid>
                <a:gridCol w="2779053">
                  <a:extLst>
                    <a:ext uri="{9D8B030D-6E8A-4147-A177-3AD203B41FA5}">
                      <a16:colId xmlns:a16="http://schemas.microsoft.com/office/drawing/2014/main" val="2927858067"/>
                    </a:ext>
                  </a:extLst>
                </a:gridCol>
                <a:gridCol w="5139538">
                  <a:extLst>
                    <a:ext uri="{9D8B030D-6E8A-4147-A177-3AD203B41FA5}">
                      <a16:colId xmlns:a16="http://schemas.microsoft.com/office/drawing/2014/main" val="1761968944"/>
                    </a:ext>
                  </a:extLst>
                </a:gridCol>
                <a:gridCol w="1179654">
                  <a:extLst>
                    <a:ext uri="{9D8B030D-6E8A-4147-A177-3AD203B41FA5}">
                      <a16:colId xmlns:a16="http://schemas.microsoft.com/office/drawing/2014/main" val="2128021781"/>
                    </a:ext>
                  </a:extLst>
                </a:gridCol>
                <a:gridCol w="1230388">
                  <a:extLst>
                    <a:ext uri="{9D8B030D-6E8A-4147-A177-3AD203B41FA5}">
                      <a16:colId xmlns:a16="http://schemas.microsoft.com/office/drawing/2014/main" val="416029151"/>
                    </a:ext>
                  </a:extLst>
                </a:gridCol>
                <a:gridCol w="2097866">
                  <a:extLst>
                    <a:ext uri="{9D8B030D-6E8A-4147-A177-3AD203B41FA5}">
                      <a16:colId xmlns:a16="http://schemas.microsoft.com/office/drawing/2014/main" val="963650150"/>
                    </a:ext>
                  </a:extLst>
                </a:gridCol>
                <a:gridCol w="1715258">
                  <a:extLst>
                    <a:ext uri="{9D8B030D-6E8A-4147-A177-3AD203B41FA5}">
                      <a16:colId xmlns:a16="http://schemas.microsoft.com/office/drawing/2014/main" val="3124757018"/>
                    </a:ext>
                  </a:extLst>
                </a:gridCol>
              </a:tblGrid>
              <a:tr h="1138400">
                <a:tc>
                  <a:txBody>
                    <a:bodyPr/>
                    <a:lstStyle/>
                    <a:p>
                      <a:pPr marL="0" marR="0" algn="ctr">
                        <a:lnSpc>
                          <a:spcPct val="200000"/>
                        </a:lnSpc>
                        <a:spcBef>
                          <a:spcPts val="0"/>
                        </a:spcBef>
                        <a:spcAft>
                          <a:spcPts val="0"/>
                        </a:spcAft>
                      </a:pPr>
                      <a:r>
                        <a:rPr lang="en-US" sz="2400" dirty="0">
                          <a:effectLst/>
                          <a:latin typeface="+mj-lt"/>
                        </a:rPr>
                        <a:t>Crowding agents</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ctr">
                        <a:lnSpc>
                          <a:spcPct val="200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Structure</a:t>
                      </a:r>
                    </a:p>
                  </a:txBody>
                  <a:tcPr marL="68580" marR="68580" marT="0" marB="0">
                    <a:solidFill>
                      <a:schemeClr val="tx2">
                        <a:lumMod val="40000"/>
                        <a:lumOff val="60000"/>
                      </a:schemeClr>
                    </a:solidFill>
                  </a:tcPr>
                </a:tc>
                <a:tc>
                  <a:txBody>
                    <a:bodyPr/>
                    <a:lstStyle/>
                    <a:p>
                      <a:pPr marL="0" marR="0" algn="ctr">
                        <a:lnSpc>
                          <a:spcPct val="200000"/>
                        </a:lnSpc>
                        <a:spcBef>
                          <a:spcPts val="0"/>
                        </a:spcBef>
                        <a:spcAft>
                          <a:spcPts val="0"/>
                        </a:spcAft>
                      </a:pPr>
                      <a:r>
                        <a:rPr lang="en-US" sz="2400" b="1" dirty="0">
                          <a:effectLst/>
                          <a:latin typeface="+mj-lt"/>
                          <a:ea typeface="Calibri" panose="020F0502020204030204" pitchFamily="34" charset="0"/>
                          <a:cs typeface="Times New Roman" panose="02020603050405020304" pitchFamily="18" charset="0"/>
                        </a:rPr>
                        <a:t>R</a:t>
                      </a:r>
                      <a:r>
                        <a:rPr lang="en-US" sz="2400" b="1" baseline="-25000" dirty="0">
                          <a:effectLst/>
                          <a:latin typeface="+mj-lt"/>
                          <a:ea typeface="Calibri" panose="020F0502020204030204" pitchFamily="34" charset="0"/>
                          <a:cs typeface="Times New Roman" panose="02020603050405020304" pitchFamily="18" charset="0"/>
                        </a:rPr>
                        <a:t>h</a:t>
                      </a:r>
                      <a:r>
                        <a:rPr lang="en-US" sz="2400" b="1" baseline="30000" dirty="0">
                          <a:effectLst/>
                          <a:latin typeface="+mj-lt"/>
                          <a:ea typeface="Calibri" panose="020F0502020204030204" pitchFamily="34" charset="0"/>
                          <a:cs typeface="Times New Roman" panose="02020603050405020304" pitchFamily="18" charset="0"/>
                        </a:rPr>
                        <a:t> </a:t>
                      </a:r>
                      <a:r>
                        <a:rPr lang="en-US" sz="2400" b="1" dirty="0">
                          <a:effectLst/>
                          <a:latin typeface="+mj-lt"/>
                          <a:ea typeface="Calibri" panose="020F0502020204030204" pitchFamily="34" charset="0"/>
                          <a:cs typeface="Times New Roman" panose="02020603050405020304" pitchFamily="18" charset="0"/>
                        </a:rPr>
                        <a:t>(Å)</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ctr">
                        <a:lnSpc>
                          <a:spcPct val="100000"/>
                        </a:lnSpc>
                        <a:spcBef>
                          <a:spcPts val="0"/>
                        </a:spcBef>
                        <a:spcAft>
                          <a:spcPts val="0"/>
                        </a:spcAft>
                      </a:pPr>
                      <a:r>
                        <a:rPr lang="en-US" sz="2400" dirty="0">
                          <a:effectLst/>
                          <a:latin typeface="+mj-lt"/>
                        </a:rPr>
                        <a:t>Conc.</a:t>
                      </a:r>
                    </a:p>
                    <a:p>
                      <a:pPr marL="0" marR="0" algn="ctr">
                        <a:lnSpc>
                          <a:spcPct val="100000"/>
                        </a:lnSpc>
                        <a:spcBef>
                          <a:spcPts val="0"/>
                        </a:spcBef>
                        <a:spcAft>
                          <a:spcPts val="0"/>
                        </a:spcAft>
                      </a:pPr>
                      <a:r>
                        <a:rPr lang="en-US" sz="2400" dirty="0">
                          <a:effectLst/>
                          <a:latin typeface="+mj-lt"/>
                        </a:rPr>
                        <a:t>(mg/ml)</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ctr">
                        <a:lnSpc>
                          <a:spcPct val="100000"/>
                        </a:lnSpc>
                        <a:spcBef>
                          <a:spcPts val="0"/>
                        </a:spcBef>
                        <a:spcAft>
                          <a:spcPts val="0"/>
                        </a:spcAft>
                      </a:pPr>
                      <a:r>
                        <a:rPr lang="en-US" sz="2400" dirty="0">
                          <a:effectLst/>
                          <a:latin typeface="+mj-lt"/>
                        </a:rPr>
                        <a:t>% decrease in intensity</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ctr">
                        <a:lnSpc>
                          <a:spcPct val="100000"/>
                        </a:lnSpc>
                        <a:spcBef>
                          <a:spcPts val="0"/>
                        </a:spcBef>
                        <a:spcAft>
                          <a:spcPts val="0"/>
                        </a:spcAft>
                      </a:pPr>
                      <a:r>
                        <a:rPr lang="en-US" sz="2400" dirty="0" err="1">
                          <a:effectLst/>
                          <a:latin typeface="+mj-lt"/>
                        </a:rPr>
                        <a:t>Δ</a:t>
                      </a:r>
                      <a:r>
                        <a:rPr lang="en-US" sz="2400" dirty="0" err="1">
                          <a:effectLst/>
                          <a:latin typeface="+mj-lt"/>
                          <a:sym typeface="Symbol" panose="05050102010706020507" pitchFamily="18" charset="2"/>
                        </a:rPr>
                        <a:t></a:t>
                      </a:r>
                      <a:r>
                        <a:rPr lang="en-US" sz="2400" baseline="-25000" dirty="0" err="1">
                          <a:effectLst/>
                          <a:latin typeface="+mj-lt"/>
                        </a:rPr>
                        <a:t>bcm</a:t>
                      </a:r>
                      <a:endParaRPr lang="en-US" sz="2400" baseline="-25000" dirty="0">
                        <a:effectLst/>
                        <a:latin typeface="+mj-lt"/>
                      </a:endParaRPr>
                    </a:p>
                    <a:p>
                      <a:pPr marL="0" marR="0" algn="ctr">
                        <a:lnSpc>
                          <a:spcPct val="100000"/>
                        </a:lnSpc>
                        <a:spcBef>
                          <a:spcPts val="0"/>
                        </a:spcBef>
                        <a:spcAft>
                          <a:spcPts val="0"/>
                        </a:spcAft>
                      </a:pPr>
                      <a:r>
                        <a:rPr lang="en-US" sz="2400" baseline="-25000" dirty="0">
                          <a:effectLst/>
                          <a:latin typeface="+mj-lt"/>
                          <a:ea typeface="Calibri" panose="020F0502020204030204" pitchFamily="34" charset="0"/>
                          <a:cs typeface="Times New Roman" panose="02020603050405020304" pitchFamily="18" charset="0"/>
                        </a:rPr>
                        <a:t>(nm)*</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1439111"/>
                  </a:ext>
                </a:extLst>
              </a:tr>
              <a:tr h="987299">
                <a:tc>
                  <a:txBody>
                    <a:bodyPr/>
                    <a:lstStyle/>
                    <a:p>
                      <a:pPr marL="0" marR="0" algn="ctr">
                        <a:lnSpc>
                          <a:spcPct val="200000"/>
                        </a:lnSpc>
                        <a:spcBef>
                          <a:spcPts val="0"/>
                        </a:spcBef>
                        <a:spcAft>
                          <a:spcPts val="0"/>
                        </a:spcAft>
                      </a:pPr>
                      <a:r>
                        <a:rPr lang="en-US" sz="2400" dirty="0">
                          <a:effectLst/>
                        </a:rPr>
                        <a:t>Dextrose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l">
                        <a:lnSpc>
                          <a:spcPct val="200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4.2</a:t>
                      </a:r>
                      <a:r>
                        <a:rPr lang="en-US" sz="2400" i="1" baseline="30000" dirty="0">
                          <a:effectLst/>
                          <a:latin typeface="+mn-lt"/>
                          <a:ea typeface="Calibri" panose="020F0502020204030204" pitchFamily="34" charset="0"/>
                          <a:cs typeface="Times New Roman" panose="02020603050405020304" pitchFamily="18" charset="0"/>
                        </a:rPr>
                        <a:t>5</a:t>
                      </a:r>
                      <a:endParaRPr lang="en-US" sz="2400" i="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300</a:t>
                      </a: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5.11 ± 0.7</a:t>
                      </a:r>
                    </a:p>
                  </a:txBody>
                  <a:tcPr marL="68580" marR="68580" marT="0" marB="0"/>
                </a:tc>
                <a:tc>
                  <a:txBody>
                    <a:bodyPr/>
                    <a:lstStyle/>
                    <a:p>
                      <a:pPr marL="0" marR="0" algn="ctr">
                        <a:lnSpc>
                          <a:spcPct val="100000"/>
                        </a:lnSpc>
                        <a:spcBef>
                          <a:spcPts val="0"/>
                        </a:spcBef>
                        <a:spcAft>
                          <a:spcPts val="0"/>
                        </a:spcAft>
                      </a:pPr>
                      <a:endParaRPr lang="en-US" sz="2400" dirty="0">
                        <a:solidFill>
                          <a:srgbClr val="0070C0"/>
                        </a:solidFill>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solidFill>
                            <a:srgbClr val="0070C0"/>
                          </a:solidFill>
                          <a:effectLst/>
                          <a:latin typeface="+mn-lt"/>
                          <a:ea typeface="Calibri" panose="020F0502020204030204" pitchFamily="34" charset="0"/>
                          <a:cs typeface="Times New Roman" panose="02020603050405020304" pitchFamily="18" charset="0"/>
                        </a:rPr>
                        <a:t>-0.047 </a:t>
                      </a:r>
                      <a:r>
                        <a:rPr lang="en-US" sz="2400" dirty="0">
                          <a:effectLst/>
                          <a:latin typeface="+mn-lt"/>
                          <a:ea typeface="Calibri" panose="020F0502020204030204" pitchFamily="34" charset="0"/>
                          <a:cs typeface="Times New Roman" panose="02020603050405020304" pitchFamily="18" charset="0"/>
                        </a:rPr>
                        <a:t>± 0.072</a:t>
                      </a:r>
                    </a:p>
                  </a:txBody>
                  <a:tcPr marL="68580" marR="68580" marT="0" marB="0"/>
                </a:tc>
                <a:extLst>
                  <a:ext uri="{0D108BD9-81ED-4DB2-BD59-A6C34878D82A}">
                    <a16:rowId xmlns:a16="http://schemas.microsoft.com/office/drawing/2014/main" val="201743026"/>
                  </a:ext>
                </a:extLst>
              </a:tr>
              <a:tr h="1130286">
                <a:tc>
                  <a:txBody>
                    <a:bodyPr/>
                    <a:lstStyle/>
                    <a:p>
                      <a:pPr marL="0" marR="0" algn="ctr">
                        <a:lnSpc>
                          <a:spcPct val="200000"/>
                        </a:lnSpc>
                        <a:spcBef>
                          <a:spcPts val="0"/>
                        </a:spcBef>
                        <a:spcAft>
                          <a:spcPts val="0"/>
                        </a:spcAft>
                      </a:pPr>
                      <a:r>
                        <a:rPr lang="en-US" sz="2400" dirty="0">
                          <a:effectLst/>
                        </a:rPr>
                        <a:t>Sucrose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l">
                        <a:lnSpc>
                          <a:spcPct val="200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5.2</a:t>
                      </a:r>
                      <a:r>
                        <a:rPr lang="en-US" sz="2400" i="1" baseline="30000" dirty="0">
                          <a:effectLst/>
                          <a:latin typeface="+mn-lt"/>
                          <a:ea typeface="Calibri" panose="020F0502020204030204" pitchFamily="34" charset="0"/>
                          <a:cs typeface="Times New Roman" panose="02020603050405020304" pitchFamily="18" charset="0"/>
                        </a:rPr>
                        <a:t>6</a:t>
                      </a:r>
                      <a:endParaRPr lang="en-US" sz="2400" i="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300</a:t>
                      </a: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28.58 ± 1.20</a:t>
                      </a:r>
                    </a:p>
                  </a:txBody>
                  <a:tcPr marL="68580" marR="68580" marT="0" marB="0"/>
                </a:tc>
                <a:tc>
                  <a:txBody>
                    <a:bodyPr/>
                    <a:lstStyle/>
                    <a:p>
                      <a:pPr marL="0" marR="0" algn="ctr">
                        <a:lnSpc>
                          <a:spcPct val="100000"/>
                        </a:lnSpc>
                        <a:spcBef>
                          <a:spcPts val="0"/>
                        </a:spcBef>
                        <a:spcAft>
                          <a:spcPts val="0"/>
                        </a:spcAft>
                      </a:pPr>
                      <a:endParaRPr lang="en-US" sz="2400" dirty="0">
                        <a:solidFill>
                          <a:srgbClr val="FF0000"/>
                        </a:solidFill>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solidFill>
                            <a:srgbClr val="FF0000"/>
                          </a:solidFill>
                          <a:effectLst/>
                          <a:latin typeface="+mn-lt"/>
                          <a:ea typeface="Calibri" panose="020F0502020204030204" pitchFamily="34" charset="0"/>
                          <a:cs typeface="Times New Roman" panose="02020603050405020304" pitchFamily="18" charset="0"/>
                        </a:rPr>
                        <a:t>1.75 </a:t>
                      </a:r>
                      <a:r>
                        <a:rPr lang="en-US" sz="2400" dirty="0">
                          <a:effectLst/>
                          <a:latin typeface="+mn-lt"/>
                          <a:ea typeface="Calibri" panose="020F0502020204030204" pitchFamily="34" charset="0"/>
                          <a:cs typeface="Times New Roman" panose="02020603050405020304" pitchFamily="18" charset="0"/>
                        </a:rPr>
                        <a:t>± 0.041</a:t>
                      </a:r>
                    </a:p>
                  </a:txBody>
                  <a:tcPr marL="68580" marR="68580" marT="0" marB="0"/>
                </a:tc>
                <a:extLst>
                  <a:ext uri="{0D108BD9-81ED-4DB2-BD59-A6C34878D82A}">
                    <a16:rowId xmlns:a16="http://schemas.microsoft.com/office/drawing/2014/main" val="1931135579"/>
                  </a:ext>
                </a:extLst>
              </a:tr>
              <a:tr h="1194102">
                <a:tc>
                  <a:txBody>
                    <a:bodyPr/>
                    <a:lstStyle/>
                    <a:p>
                      <a:pPr marL="0" marR="0" algn="ctr">
                        <a:lnSpc>
                          <a:spcPct val="200000"/>
                        </a:lnSpc>
                        <a:spcBef>
                          <a:spcPts val="0"/>
                        </a:spcBef>
                        <a:spcAft>
                          <a:spcPts val="0"/>
                        </a:spcAft>
                      </a:pPr>
                      <a:r>
                        <a:rPr lang="en-US" sz="2400" dirty="0">
                          <a:effectLst/>
                        </a:rPr>
                        <a:t>Ficoll 70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l">
                        <a:lnSpc>
                          <a:spcPct val="200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40</a:t>
                      </a:r>
                      <a:r>
                        <a:rPr lang="en-US" sz="2400" i="1" baseline="30000" dirty="0">
                          <a:effectLst/>
                          <a:latin typeface="+mn-lt"/>
                          <a:ea typeface="Calibri" panose="020F0502020204030204" pitchFamily="34" charset="0"/>
                          <a:cs typeface="Times New Roman" panose="02020603050405020304" pitchFamily="18" charset="0"/>
                        </a:rPr>
                        <a:t>7</a:t>
                      </a:r>
                      <a:endParaRPr lang="en-US" sz="2400" i="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300</a:t>
                      </a: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48.23 ± 1.26</a:t>
                      </a:r>
                    </a:p>
                  </a:txBody>
                  <a:tcPr marL="68580" marR="68580" marT="0" marB="0"/>
                </a:tc>
                <a:tc>
                  <a:txBody>
                    <a:bodyPr/>
                    <a:lstStyle/>
                    <a:p>
                      <a:pPr marL="0" marR="0" algn="ctr">
                        <a:lnSpc>
                          <a:spcPct val="100000"/>
                        </a:lnSpc>
                        <a:spcBef>
                          <a:spcPts val="0"/>
                        </a:spcBef>
                        <a:spcAft>
                          <a:spcPts val="0"/>
                        </a:spcAft>
                      </a:pPr>
                      <a:endParaRPr lang="en-US" sz="2400" dirty="0">
                        <a:solidFill>
                          <a:srgbClr val="FF0000"/>
                        </a:solidFill>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solidFill>
                            <a:srgbClr val="FF0000"/>
                          </a:solidFill>
                          <a:effectLst/>
                          <a:latin typeface="+mn-lt"/>
                          <a:ea typeface="Calibri" panose="020F0502020204030204" pitchFamily="34" charset="0"/>
                          <a:cs typeface="Times New Roman" panose="02020603050405020304" pitchFamily="18" charset="0"/>
                        </a:rPr>
                        <a:t>0.061 </a:t>
                      </a:r>
                      <a:r>
                        <a:rPr lang="en-US" sz="2400" dirty="0">
                          <a:effectLst/>
                          <a:latin typeface="+mn-lt"/>
                          <a:ea typeface="Calibri" panose="020F0502020204030204" pitchFamily="34" charset="0"/>
                          <a:cs typeface="Times New Roman" panose="02020603050405020304" pitchFamily="18" charset="0"/>
                        </a:rPr>
                        <a:t>± 0.245</a:t>
                      </a:r>
                    </a:p>
                  </a:txBody>
                  <a:tcPr marL="68580" marR="68580" marT="0" marB="0"/>
                </a:tc>
                <a:extLst>
                  <a:ext uri="{0D108BD9-81ED-4DB2-BD59-A6C34878D82A}">
                    <a16:rowId xmlns:a16="http://schemas.microsoft.com/office/drawing/2014/main" val="2236394252"/>
                  </a:ext>
                </a:extLst>
              </a:tr>
              <a:tr h="1260994">
                <a:tc>
                  <a:txBody>
                    <a:bodyPr/>
                    <a:lstStyle/>
                    <a:p>
                      <a:pPr marL="0" marR="0" algn="ctr">
                        <a:lnSpc>
                          <a:spcPct val="200000"/>
                        </a:lnSpc>
                        <a:spcBef>
                          <a:spcPts val="0"/>
                        </a:spcBef>
                        <a:spcAft>
                          <a:spcPts val="0"/>
                        </a:spcAft>
                      </a:pPr>
                      <a:r>
                        <a:rPr lang="en-US" sz="2400" dirty="0">
                          <a:effectLst/>
                        </a:rPr>
                        <a:t>Dextran-40,000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l">
                        <a:lnSpc>
                          <a:spcPct val="200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4.78</a:t>
                      </a:r>
                      <a:r>
                        <a:rPr lang="en-US" sz="2400" i="1" baseline="30000" dirty="0">
                          <a:effectLst/>
                          <a:latin typeface="+mn-lt"/>
                          <a:ea typeface="Calibri" panose="020F0502020204030204" pitchFamily="34" charset="0"/>
                          <a:cs typeface="Times New Roman" panose="02020603050405020304" pitchFamily="18" charset="0"/>
                        </a:rPr>
                        <a:t> 8</a:t>
                      </a:r>
                      <a:endParaRPr lang="en-US" sz="24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300</a:t>
                      </a: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52.26 ± 2.60</a:t>
                      </a:r>
                    </a:p>
                  </a:txBody>
                  <a:tcPr marL="68580" marR="68580" marT="0" marB="0"/>
                </a:tc>
                <a:tc>
                  <a:txBody>
                    <a:bodyPr/>
                    <a:lstStyle/>
                    <a:p>
                      <a:pPr marL="0" marR="0" algn="ctr">
                        <a:lnSpc>
                          <a:spcPct val="100000"/>
                        </a:lnSpc>
                        <a:spcBef>
                          <a:spcPts val="0"/>
                        </a:spcBef>
                        <a:spcAft>
                          <a:spcPts val="0"/>
                        </a:spcAft>
                      </a:pPr>
                      <a:endParaRPr lang="en-US" sz="2400" dirty="0">
                        <a:solidFill>
                          <a:srgbClr val="FF0000"/>
                        </a:solidFill>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solidFill>
                            <a:srgbClr val="FF0000"/>
                          </a:solidFill>
                          <a:effectLst/>
                          <a:latin typeface="+mn-lt"/>
                          <a:ea typeface="Calibri" panose="020F0502020204030204" pitchFamily="34" charset="0"/>
                          <a:cs typeface="Times New Roman" panose="02020603050405020304" pitchFamily="18" charset="0"/>
                        </a:rPr>
                        <a:t>0.902 </a:t>
                      </a:r>
                      <a:r>
                        <a:rPr lang="en-US" sz="2400" dirty="0">
                          <a:effectLst/>
                          <a:latin typeface="+mn-lt"/>
                          <a:ea typeface="Calibri" panose="020F0502020204030204" pitchFamily="34" charset="0"/>
                          <a:cs typeface="Times New Roman" panose="02020603050405020304" pitchFamily="18" charset="0"/>
                        </a:rPr>
                        <a:t>± 0.915</a:t>
                      </a:r>
                    </a:p>
                  </a:txBody>
                  <a:tcPr marL="68580" marR="68580" marT="0" marB="0"/>
                </a:tc>
                <a:extLst>
                  <a:ext uri="{0D108BD9-81ED-4DB2-BD59-A6C34878D82A}">
                    <a16:rowId xmlns:a16="http://schemas.microsoft.com/office/drawing/2014/main" val="1111726846"/>
                  </a:ext>
                </a:extLst>
              </a:tr>
              <a:tr h="1394876">
                <a:tc>
                  <a:txBody>
                    <a:bodyPr/>
                    <a:lstStyle/>
                    <a:p>
                      <a:pPr marL="0" marR="0" algn="ctr">
                        <a:lnSpc>
                          <a:spcPct val="107000"/>
                        </a:lnSpc>
                        <a:spcBef>
                          <a:spcPts val="0"/>
                        </a:spcBef>
                        <a:spcAft>
                          <a:spcPts val="0"/>
                        </a:spcAft>
                      </a:pPr>
                      <a:endParaRPr lang="en-US" sz="2400" dirty="0">
                        <a:effectLst/>
                      </a:endParaRPr>
                    </a:p>
                    <a:p>
                      <a:pPr marL="0" marR="0" algn="ctr">
                        <a:lnSpc>
                          <a:spcPct val="107000"/>
                        </a:lnSpc>
                        <a:spcBef>
                          <a:spcPts val="0"/>
                        </a:spcBef>
                        <a:spcAft>
                          <a:spcPts val="0"/>
                        </a:spcAft>
                      </a:pPr>
                      <a:r>
                        <a:rPr lang="en-US" sz="2400" dirty="0">
                          <a:effectLst/>
                        </a:rPr>
                        <a:t>Dextran sulfate-40,000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l">
                        <a:lnSpc>
                          <a:spcPct val="200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 </a:t>
                      </a: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4.78</a:t>
                      </a:r>
                      <a:r>
                        <a:rPr lang="en-US" sz="2400" i="1" baseline="30000" dirty="0">
                          <a:effectLst/>
                          <a:latin typeface="+mn-lt"/>
                          <a:ea typeface="Calibri" panose="020F0502020204030204" pitchFamily="34" charset="0"/>
                          <a:cs typeface="Times New Roman" panose="02020603050405020304" pitchFamily="18" charset="0"/>
                        </a:rPr>
                        <a:t> 8</a:t>
                      </a:r>
                      <a:r>
                        <a:rPr lang="en-US" sz="2400" dirty="0">
                          <a:effectLst/>
                          <a:latin typeface="+mn-lt"/>
                          <a:ea typeface="Calibri" panose="020F0502020204030204" pitchFamily="34" charset="0"/>
                          <a:cs typeface="Times New Roman" panose="02020603050405020304" pitchFamily="18" charset="0"/>
                        </a:rPr>
                        <a:t> </a:t>
                      </a: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300</a:t>
                      </a: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84.45 ± 0.44</a:t>
                      </a:r>
                    </a:p>
                  </a:txBody>
                  <a:tcPr marL="68580" marR="68580" marT="0" marB="0"/>
                </a:tc>
                <a:tc>
                  <a:txBody>
                    <a:bodyPr/>
                    <a:lstStyle/>
                    <a:p>
                      <a:pPr marL="0" marR="0" indent="0" algn="ctr">
                        <a:lnSpc>
                          <a:spcPct val="100000"/>
                        </a:lnSpc>
                        <a:spcBef>
                          <a:spcPts val="0"/>
                        </a:spcBef>
                        <a:spcAft>
                          <a:spcPts val="0"/>
                        </a:spcAft>
                      </a:pPr>
                      <a:endParaRPr lang="en-US" sz="2400" dirty="0">
                        <a:solidFill>
                          <a:srgbClr val="FF0000"/>
                        </a:solidFill>
                        <a:effectLst/>
                        <a:latin typeface="+mn-lt"/>
                        <a:ea typeface="Calibri" panose="020F0502020204030204" pitchFamily="34" charset="0"/>
                        <a:cs typeface="Times New Roman" panose="02020603050405020304" pitchFamily="18" charset="0"/>
                      </a:endParaRPr>
                    </a:p>
                    <a:p>
                      <a:pPr marL="0" marR="0" indent="0" algn="ctr">
                        <a:lnSpc>
                          <a:spcPct val="100000"/>
                        </a:lnSpc>
                        <a:spcBef>
                          <a:spcPts val="0"/>
                        </a:spcBef>
                        <a:spcAft>
                          <a:spcPts val="0"/>
                        </a:spcAft>
                      </a:pPr>
                      <a:r>
                        <a:rPr lang="en-US" sz="2400" dirty="0">
                          <a:solidFill>
                            <a:srgbClr val="FF0000"/>
                          </a:solidFill>
                          <a:effectLst/>
                          <a:latin typeface="+mn-lt"/>
                          <a:ea typeface="Calibri" panose="020F0502020204030204" pitchFamily="34" charset="0"/>
                          <a:cs typeface="Times New Roman" panose="02020603050405020304" pitchFamily="18" charset="0"/>
                        </a:rPr>
                        <a:t>52.044 </a:t>
                      </a:r>
                      <a:r>
                        <a:rPr lang="en-US" sz="2400" dirty="0">
                          <a:effectLst/>
                          <a:latin typeface="+mn-lt"/>
                          <a:ea typeface="Calibri" panose="020F0502020204030204" pitchFamily="34" charset="0"/>
                          <a:cs typeface="Times New Roman" panose="02020603050405020304" pitchFamily="18" charset="0"/>
                        </a:rPr>
                        <a:t>± 12.000</a:t>
                      </a:r>
                    </a:p>
                  </a:txBody>
                  <a:tcPr marL="68580" marR="68580" marT="0" marB="0"/>
                </a:tc>
                <a:extLst>
                  <a:ext uri="{0D108BD9-81ED-4DB2-BD59-A6C34878D82A}">
                    <a16:rowId xmlns:a16="http://schemas.microsoft.com/office/drawing/2014/main" val="747197961"/>
                  </a:ext>
                </a:extLst>
              </a:tr>
              <a:tr h="1219200">
                <a:tc>
                  <a:txBody>
                    <a:bodyPr/>
                    <a:lstStyle/>
                    <a:p>
                      <a:pPr marL="0" marR="0" algn="ctr">
                        <a:lnSpc>
                          <a:spcPct val="107000"/>
                        </a:lnSpc>
                        <a:spcBef>
                          <a:spcPts val="0"/>
                        </a:spcBef>
                        <a:spcAft>
                          <a:spcPts val="0"/>
                        </a:spcAft>
                      </a:pPr>
                      <a:r>
                        <a:rPr lang="en-US" sz="2400" dirty="0">
                          <a:effectLst/>
                        </a:rPr>
                        <a:t>Polyvinyl- pyrrolidone-10, 000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l">
                        <a:lnSpc>
                          <a:spcPct val="200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2.16</a:t>
                      </a:r>
                      <a:r>
                        <a:rPr lang="en-US" sz="2400" i="1" baseline="30000" dirty="0">
                          <a:effectLst/>
                          <a:latin typeface="+mn-lt"/>
                          <a:ea typeface="Calibri" panose="020F0502020204030204" pitchFamily="34" charset="0"/>
                          <a:cs typeface="Times New Roman" panose="02020603050405020304" pitchFamily="18" charset="0"/>
                        </a:rPr>
                        <a:t>8</a:t>
                      </a:r>
                      <a:endParaRPr lang="en-US" sz="24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100</a:t>
                      </a: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83.20 ± 0.39</a:t>
                      </a:r>
                    </a:p>
                  </a:txBody>
                  <a:tcPr marL="68580" marR="68580" marT="0" marB="0"/>
                </a:tc>
                <a:tc>
                  <a:txBody>
                    <a:bodyPr/>
                    <a:lstStyle/>
                    <a:p>
                      <a:pPr marL="0" marR="0" algn="ctr">
                        <a:lnSpc>
                          <a:spcPct val="100000"/>
                        </a:lnSpc>
                        <a:spcBef>
                          <a:spcPts val="0"/>
                        </a:spcBef>
                        <a:spcAft>
                          <a:spcPts val="0"/>
                        </a:spcAft>
                      </a:pPr>
                      <a:endParaRPr lang="en-US" sz="2400" dirty="0">
                        <a:solidFill>
                          <a:srgbClr val="FF0000"/>
                        </a:solidFill>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solidFill>
                            <a:srgbClr val="FF0000"/>
                          </a:solidFill>
                          <a:effectLst/>
                          <a:latin typeface="+mn-lt"/>
                          <a:ea typeface="Calibri" panose="020F0502020204030204" pitchFamily="34" charset="0"/>
                          <a:cs typeface="Times New Roman" panose="02020603050405020304" pitchFamily="18" charset="0"/>
                        </a:rPr>
                        <a:t>0.039 </a:t>
                      </a:r>
                      <a:r>
                        <a:rPr lang="en-US" sz="2400" dirty="0">
                          <a:effectLst/>
                          <a:latin typeface="+mn-lt"/>
                          <a:ea typeface="Calibri" panose="020F0502020204030204" pitchFamily="34" charset="0"/>
                          <a:cs typeface="Times New Roman" panose="02020603050405020304" pitchFamily="18" charset="0"/>
                        </a:rPr>
                        <a:t>± 0.132</a:t>
                      </a:r>
                    </a:p>
                  </a:txBody>
                  <a:tcPr marL="68580" marR="68580" marT="0" marB="0"/>
                </a:tc>
                <a:extLst>
                  <a:ext uri="{0D108BD9-81ED-4DB2-BD59-A6C34878D82A}">
                    <a16:rowId xmlns:a16="http://schemas.microsoft.com/office/drawing/2014/main" val="2023288370"/>
                  </a:ext>
                </a:extLst>
              </a:tr>
              <a:tr h="1143000">
                <a:tc>
                  <a:txBody>
                    <a:bodyPr/>
                    <a:lstStyle/>
                    <a:p>
                      <a:pPr marL="0" marR="0" algn="ctr">
                        <a:lnSpc>
                          <a:spcPct val="107000"/>
                        </a:lnSpc>
                        <a:spcBef>
                          <a:spcPts val="0"/>
                        </a:spcBef>
                        <a:spcAft>
                          <a:spcPts val="0"/>
                        </a:spcAft>
                      </a:pPr>
                      <a:r>
                        <a:rPr lang="en-US" sz="2400" dirty="0">
                          <a:effectLst/>
                        </a:rPr>
                        <a:t>Polyethylene glycol-8000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marL="0" marR="0" algn="l">
                        <a:lnSpc>
                          <a:spcPct val="200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 </a:t>
                      </a: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27.5</a:t>
                      </a:r>
                      <a:r>
                        <a:rPr lang="en-US" sz="2400" i="1" baseline="30000" dirty="0">
                          <a:effectLst/>
                          <a:latin typeface="+mn-lt"/>
                          <a:ea typeface="Calibri" panose="020F0502020204030204" pitchFamily="34" charset="0"/>
                          <a:cs typeface="Times New Roman" panose="02020603050405020304" pitchFamily="18" charset="0"/>
                        </a:rPr>
                        <a:t>6</a:t>
                      </a:r>
                      <a:r>
                        <a:rPr lang="en-US" sz="2400" dirty="0">
                          <a:effectLst/>
                          <a:latin typeface="+mn-lt"/>
                          <a:ea typeface="Calibri" panose="020F0502020204030204" pitchFamily="34" charset="0"/>
                          <a:cs typeface="Times New Roman" panose="02020603050405020304" pitchFamily="18" charset="0"/>
                        </a:rPr>
                        <a:t> </a:t>
                      </a: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300</a:t>
                      </a:r>
                    </a:p>
                  </a:txBody>
                  <a:tcPr marL="68580" marR="68580" marT="0" marB="0"/>
                </a:tc>
                <a:tc>
                  <a:txBody>
                    <a:bodyPr/>
                    <a:lstStyle/>
                    <a:p>
                      <a:pPr marL="0" marR="0" algn="ctr">
                        <a:lnSpc>
                          <a:spcPct val="100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5.91 ± 1.14</a:t>
                      </a:r>
                    </a:p>
                  </a:txBody>
                  <a:tcPr marL="68580" marR="68580" marT="0" marB="0"/>
                </a:tc>
                <a:tc>
                  <a:txBody>
                    <a:bodyPr/>
                    <a:lstStyle/>
                    <a:p>
                      <a:pPr marL="0" marR="0" algn="ctr">
                        <a:lnSpc>
                          <a:spcPct val="100000"/>
                        </a:lnSpc>
                        <a:spcBef>
                          <a:spcPts val="0"/>
                        </a:spcBef>
                        <a:spcAft>
                          <a:spcPts val="0"/>
                        </a:spcAft>
                      </a:pPr>
                      <a:r>
                        <a:rPr lang="en-US" sz="2400" dirty="0">
                          <a:solidFill>
                            <a:srgbClr val="0070C0"/>
                          </a:solidFill>
                          <a:effectLst/>
                          <a:latin typeface="+mn-lt"/>
                          <a:ea typeface="Calibri" panose="020F0502020204030204" pitchFamily="34" charset="0"/>
                          <a:cs typeface="Times New Roman" panose="02020603050405020304" pitchFamily="18" charset="0"/>
                        </a:rPr>
                        <a:t>-3.21 </a:t>
                      </a:r>
                      <a:r>
                        <a:rPr lang="en-US" sz="2400" dirty="0">
                          <a:effectLst/>
                          <a:latin typeface="+mn-lt"/>
                          <a:ea typeface="Calibri" panose="020F0502020204030204" pitchFamily="34" charset="0"/>
                          <a:cs typeface="Times New Roman" panose="02020603050405020304" pitchFamily="18" charset="0"/>
                        </a:rPr>
                        <a:t>± 0.307</a:t>
                      </a:r>
                    </a:p>
                  </a:txBody>
                  <a:tcPr marL="68580" marR="68580" marT="0" marB="0"/>
                </a:tc>
                <a:extLst>
                  <a:ext uri="{0D108BD9-81ED-4DB2-BD59-A6C34878D82A}">
                    <a16:rowId xmlns:a16="http://schemas.microsoft.com/office/drawing/2014/main" val="892250014"/>
                  </a:ext>
                </a:extLst>
              </a:tr>
            </a:tbl>
          </a:graphicData>
        </a:graphic>
      </p:graphicFrame>
      <p:pic>
        <p:nvPicPr>
          <p:cNvPr id="35" name="Picture 34" descr="Image result for dextrose structure">
            <a:extLst>
              <a:ext uri="{FF2B5EF4-FFF2-40B4-BE49-F238E27FC236}">
                <a16:creationId xmlns:a16="http://schemas.microsoft.com/office/drawing/2014/main" id="{49448F56-EB27-4FAF-8980-7242B92FB189}"/>
              </a:ext>
            </a:extLst>
          </p:cNvPr>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522260" y="12236476"/>
            <a:ext cx="1154041" cy="942948"/>
          </a:xfrm>
          <a:prstGeom prst="rect">
            <a:avLst/>
          </a:prstGeom>
          <a:noFill/>
          <a:ln>
            <a:noFill/>
          </a:ln>
        </p:spPr>
      </p:pic>
      <p:pic>
        <p:nvPicPr>
          <p:cNvPr id="36" name="Picture 35" descr="https://www.worldofmolecules.com/foods/Sucrose.png">
            <a:extLst>
              <a:ext uri="{FF2B5EF4-FFF2-40B4-BE49-F238E27FC236}">
                <a16:creationId xmlns:a16="http://schemas.microsoft.com/office/drawing/2014/main" id="{FFA7169A-3FA7-4867-BFCF-8A77ED3CE0F1}"/>
              </a:ext>
            </a:extLst>
          </p:cNvPr>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188256" y="13462872"/>
            <a:ext cx="1959769" cy="882856"/>
          </a:xfrm>
          <a:prstGeom prst="rect">
            <a:avLst/>
          </a:prstGeom>
          <a:noFill/>
          <a:ln>
            <a:noFill/>
          </a:ln>
        </p:spPr>
      </p:pic>
      <p:pic>
        <p:nvPicPr>
          <p:cNvPr id="37" name="Picture 36" descr="https://upload.wikimedia.org/wikipedia/commons/thumb/c/c9/Saccharose-Epichlorhydrin-Copolymer_Komponenten.svg/1920px-Saccharose-Epichlorhydrin-Copolymer_Komponenten.svg.png">
            <a:extLst>
              <a:ext uri="{FF2B5EF4-FFF2-40B4-BE49-F238E27FC236}">
                <a16:creationId xmlns:a16="http://schemas.microsoft.com/office/drawing/2014/main" id="{4F124D50-9AC2-482F-889C-4638576ABA02}"/>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681534" y="14547053"/>
            <a:ext cx="2884805" cy="1010285"/>
          </a:xfrm>
          <a:prstGeom prst="rect">
            <a:avLst/>
          </a:prstGeom>
          <a:noFill/>
          <a:ln>
            <a:noFill/>
          </a:ln>
        </p:spPr>
      </p:pic>
      <p:pic>
        <p:nvPicPr>
          <p:cNvPr id="38" name="Picture 37" descr="Image result for Molecular Structure of dextran">
            <a:extLst>
              <a:ext uri="{FF2B5EF4-FFF2-40B4-BE49-F238E27FC236}">
                <a16:creationId xmlns:a16="http://schemas.microsoft.com/office/drawing/2014/main" id="{59001E1C-1BF9-4667-97FF-F4A4F50115E1}"/>
              </a:ext>
            </a:extLst>
          </p:cNvPr>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099782" y="15727477"/>
            <a:ext cx="1874264" cy="1192884"/>
          </a:xfrm>
          <a:prstGeom prst="rect">
            <a:avLst/>
          </a:prstGeom>
          <a:noFill/>
          <a:ln>
            <a:noFill/>
          </a:ln>
        </p:spPr>
      </p:pic>
      <p:pic>
        <p:nvPicPr>
          <p:cNvPr id="39" name="Picture 38" descr="Image result for Structure of dextran sulfate">
            <a:extLst>
              <a:ext uri="{FF2B5EF4-FFF2-40B4-BE49-F238E27FC236}">
                <a16:creationId xmlns:a16="http://schemas.microsoft.com/office/drawing/2014/main" id="{AF190E07-00CB-49DF-9484-AC2F9EEE8033}"/>
              </a:ext>
            </a:extLst>
          </p:cNvPr>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450238" y="17168183"/>
            <a:ext cx="3154478" cy="892978"/>
          </a:xfrm>
          <a:prstGeom prst="rect">
            <a:avLst/>
          </a:prstGeom>
          <a:noFill/>
          <a:ln>
            <a:noFill/>
          </a:ln>
        </p:spPr>
      </p:pic>
      <p:pic>
        <p:nvPicPr>
          <p:cNvPr id="40" name="Picture 39" descr="PEG Structural Formula V1.svg">
            <a:extLst>
              <a:ext uri="{FF2B5EF4-FFF2-40B4-BE49-F238E27FC236}">
                <a16:creationId xmlns:a16="http://schemas.microsoft.com/office/drawing/2014/main" id="{3C532C9C-50F4-4908-95B3-E05768C847D4}"/>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446367" y="19793128"/>
            <a:ext cx="1305825" cy="596964"/>
          </a:xfrm>
          <a:prstGeom prst="rect">
            <a:avLst/>
          </a:prstGeom>
          <a:noFill/>
          <a:ln>
            <a:noFill/>
          </a:ln>
        </p:spPr>
      </p:pic>
      <p:pic>
        <p:nvPicPr>
          <p:cNvPr id="41" name="Picture 40" descr="Polyvinylpyrrolidone for molecular biology, nucleic acid hybridization tested, mol wt 360,000">
            <a:extLst>
              <a:ext uri="{FF2B5EF4-FFF2-40B4-BE49-F238E27FC236}">
                <a16:creationId xmlns:a16="http://schemas.microsoft.com/office/drawing/2014/main" id="{138EECB3-F428-4219-B11D-A906F4F4E154}"/>
              </a:ext>
            </a:extLst>
          </p:cNvPr>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522260" y="18497866"/>
            <a:ext cx="834101" cy="812790"/>
          </a:xfrm>
          <a:prstGeom prst="rect">
            <a:avLst/>
          </a:prstGeom>
          <a:noFill/>
          <a:ln>
            <a:noFill/>
          </a:ln>
        </p:spPr>
      </p:pic>
      <p:sp>
        <p:nvSpPr>
          <p:cNvPr id="12" name="TextBox 11">
            <a:extLst>
              <a:ext uri="{FF2B5EF4-FFF2-40B4-BE49-F238E27FC236}">
                <a16:creationId xmlns:a16="http://schemas.microsoft.com/office/drawing/2014/main" id="{CB61029B-CC8D-4AF8-B2F0-FFE09F15DB1A}"/>
              </a:ext>
            </a:extLst>
          </p:cNvPr>
          <p:cNvSpPr txBox="1"/>
          <p:nvPr/>
        </p:nvSpPr>
        <p:spPr>
          <a:xfrm>
            <a:off x="27863749" y="10398845"/>
            <a:ext cx="14141756" cy="646331"/>
          </a:xfrm>
          <a:prstGeom prst="rect">
            <a:avLst/>
          </a:prstGeom>
          <a:noFill/>
        </p:spPr>
        <p:txBody>
          <a:bodyPr wrap="none" rtlCol="0">
            <a:spAutoFit/>
          </a:bodyPr>
          <a:lstStyle/>
          <a:p>
            <a:r>
              <a:rPr lang="en-US" sz="3600" dirty="0"/>
              <a:t>Tryptophan fluorescence parameters in the presence of crowding agents</a:t>
            </a:r>
          </a:p>
        </p:txBody>
      </p:sp>
      <p:sp>
        <p:nvSpPr>
          <p:cNvPr id="90" name="Rectangle 89"/>
          <p:cNvSpPr/>
          <p:nvPr/>
        </p:nvSpPr>
        <p:spPr>
          <a:xfrm>
            <a:off x="92365" y="75421"/>
            <a:ext cx="42062400" cy="3701704"/>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9744" tIns="49872" rIns="99744" bIns="49872">
            <a:spAutoFit/>
          </a:bodyPr>
          <a:lstStyle/>
          <a:p>
            <a:pPr algn="ctr"/>
            <a:r>
              <a:rPr lang="en-US" sz="7200" b="1" dirty="0">
                <a:solidFill>
                  <a:schemeClr val="tx2">
                    <a:lumMod val="50000"/>
                  </a:schemeClr>
                </a:solidFill>
                <a:latin typeface="+mn-lt"/>
              </a:rPr>
              <a:t>Studying the </a:t>
            </a:r>
            <a:r>
              <a:rPr lang="en-US" sz="7200" b="1">
                <a:solidFill>
                  <a:schemeClr val="tx2">
                    <a:lumMod val="50000"/>
                  </a:schemeClr>
                </a:solidFill>
                <a:latin typeface="+mn-lt"/>
              </a:rPr>
              <a:t>Interactions between Monosaccharide/Polysaccharide </a:t>
            </a:r>
            <a:r>
              <a:rPr lang="en-US" sz="7200" b="1" dirty="0">
                <a:solidFill>
                  <a:schemeClr val="tx2">
                    <a:lumMod val="50000"/>
                  </a:schemeClr>
                </a:solidFill>
                <a:latin typeface="+mn-lt"/>
              </a:rPr>
              <a:t>with Tryptophan</a:t>
            </a:r>
          </a:p>
          <a:p>
            <a:pPr algn="ctr"/>
            <a:r>
              <a:rPr lang="en-US" sz="7200" b="1" dirty="0">
                <a:solidFill>
                  <a:schemeClr val="tx2">
                    <a:lumMod val="50000"/>
                  </a:schemeClr>
                </a:solidFill>
                <a:latin typeface="+mn-lt"/>
              </a:rPr>
              <a:t>Using Fluorescence Spectroscopy </a:t>
            </a:r>
          </a:p>
          <a:p>
            <a:pPr algn="ctr"/>
            <a:r>
              <a:rPr lang="en-US" sz="4500" b="1" dirty="0">
                <a:solidFill>
                  <a:schemeClr val="tx2">
                    <a:lumMod val="50000"/>
                  </a:schemeClr>
                </a:solidFill>
                <a:latin typeface="+mn-lt"/>
              </a:rPr>
              <a:t>Benjamin Johnson, Sudeep Bhattacharyya, and </a:t>
            </a:r>
            <a:r>
              <a:rPr lang="en-US" sz="4500" b="1" dirty="0">
                <a:solidFill>
                  <a:schemeClr val="tx2">
                    <a:lumMod val="50000"/>
                  </a:schemeClr>
                </a:solidFill>
                <a:latin typeface="+mn-lt"/>
                <a:cs typeface="Times New Roman" pitchFamily="18" charset="0"/>
              </a:rPr>
              <a:t>Sanchita Hati</a:t>
            </a:r>
          </a:p>
          <a:p>
            <a:pPr algn="ctr"/>
            <a:r>
              <a:rPr lang="en-US" sz="4500" b="1" dirty="0">
                <a:solidFill>
                  <a:schemeClr val="tx2">
                    <a:lumMod val="50000"/>
                  </a:schemeClr>
                </a:solidFill>
                <a:latin typeface="+mn-lt"/>
                <a:cs typeface="Times New Roman" pitchFamily="18" charset="0"/>
              </a:rPr>
              <a:t>Department of Chemistry, University of Wisconsin-Eau Claire, WI 54702</a:t>
            </a:r>
            <a:endParaRPr lang="en-US" sz="4500" b="1" dirty="0">
              <a:solidFill>
                <a:schemeClr val="tx2">
                  <a:lumMod val="50000"/>
                </a:schemeClr>
              </a:solidFill>
              <a:latin typeface="+mn-lt"/>
            </a:endParaRPr>
          </a:p>
        </p:txBody>
      </p:sp>
      <p:pic>
        <p:nvPicPr>
          <p:cNvPr id="4" name="Picture 3">
            <a:extLst>
              <a:ext uri="{FF2B5EF4-FFF2-40B4-BE49-F238E27FC236}">
                <a16:creationId xmlns:a16="http://schemas.microsoft.com/office/drawing/2014/main" id="{35156ED6-7285-8B45-8B6B-836A270947E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57280" y="31243423"/>
            <a:ext cx="10023979" cy="5599654"/>
          </a:xfrm>
          <a:prstGeom prst="rect">
            <a:avLst/>
          </a:prstGeom>
        </p:spPr>
      </p:pic>
      <p:sp>
        <p:nvSpPr>
          <p:cNvPr id="2" name="TextBox 1">
            <a:extLst>
              <a:ext uri="{FF2B5EF4-FFF2-40B4-BE49-F238E27FC236}">
                <a16:creationId xmlns:a16="http://schemas.microsoft.com/office/drawing/2014/main" id="{0CC436A9-7A1D-482E-BF89-A36FCEFAF82B}"/>
              </a:ext>
            </a:extLst>
          </p:cNvPr>
          <p:cNvSpPr txBox="1"/>
          <p:nvPr/>
        </p:nvSpPr>
        <p:spPr>
          <a:xfrm>
            <a:off x="693245" y="18645100"/>
            <a:ext cx="11375361" cy="12280285"/>
          </a:xfrm>
          <a:prstGeom prst="rect">
            <a:avLst/>
          </a:prstGeom>
          <a:noFill/>
        </p:spPr>
        <p:txBody>
          <a:bodyPr wrap="square" rtlCol="0">
            <a:spAutoFit/>
          </a:bodyPr>
          <a:lstStyle/>
          <a:p>
            <a:pPr marL="1143000" indent="-1143000">
              <a:buFont typeface="Arial" panose="020B0604020202020204" pitchFamily="34" charset="0"/>
              <a:buChar char="•"/>
            </a:pPr>
            <a:r>
              <a:rPr lang="en-US" sz="3600" dirty="0"/>
              <a:t>Most in vitro and in silico studies are performed in dilute conditions</a:t>
            </a:r>
          </a:p>
          <a:p>
            <a:pPr marL="1143000" indent="-1143000">
              <a:buFont typeface="Arial" panose="020B0604020202020204" pitchFamily="34" charset="0"/>
              <a:buChar char="•"/>
            </a:pPr>
            <a:r>
              <a:rPr lang="en-US" sz="3600" dirty="0"/>
              <a:t>The intercellular environment is crowded with an assortment of macromolecules [1]</a:t>
            </a:r>
          </a:p>
          <a:p>
            <a:pPr marL="1143000" indent="-1143000">
              <a:buFont typeface="Arial" panose="020B0604020202020204" pitchFamily="34" charset="0"/>
              <a:buChar char="•"/>
            </a:pPr>
            <a:r>
              <a:rPr lang="en-US" sz="3600" dirty="0"/>
              <a:t>This crowding can have an impact on the structure and function of proteins</a:t>
            </a:r>
          </a:p>
          <a:p>
            <a:pPr marL="1143000" indent="-1143000">
              <a:buFont typeface="Arial" panose="020B0604020202020204" pitchFamily="34" charset="0"/>
              <a:buChar char="•"/>
            </a:pPr>
            <a:r>
              <a:rPr lang="en-US" sz="3600" dirty="0"/>
              <a:t>One way to analyze the effects of crowding on protein structure is through intrinsic tryptophan spectroscopy</a:t>
            </a:r>
          </a:p>
          <a:p>
            <a:pPr marL="1143000" indent="-1143000">
              <a:buFont typeface="Arial" panose="020B0604020202020204" pitchFamily="34" charset="0"/>
              <a:buChar char="•"/>
            </a:pPr>
            <a:r>
              <a:rPr lang="en-US" sz="3600" dirty="0"/>
              <a:t>Fluorescent spectroscopy works through exciting electrons to a higher orbital, followed by a reemission at a different wavelength</a:t>
            </a:r>
          </a:p>
          <a:p>
            <a:pPr marL="1143000" indent="-1143000">
              <a:buFont typeface="Arial" panose="020B0604020202020204" pitchFamily="34" charset="0"/>
              <a:buChar char="•"/>
            </a:pPr>
            <a:r>
              <a:rPr lang="en-US" sz="3600" dirty="0"/>
              <a:t>Tryptophan is one of three fluorescent amino acids. It has the best quantum yield, and occurs infrequently enough to be used as a marker [2]</a:t>
            </a:r>
          </a:p>
          <a:p>
            <a:pPr marL="1143000" indent="-1143000">
              <a:buFont typeface="Arial" panose="020B0604020202020204" pitchFamily="34" charset="0"/>
              <a:buChar char="•"/>
            </a:pPr>
            <a:r>
              <a:rPr lang="en-US" sz="3600" dirty="0"/>
              <a:t>The fluorescent emissions of tryptophan are highly dependent on its surrounding, making it ideal for use when investigating the effects of macromolecular crowding [2]</a:t>
            </a:r>
          </a:p>
          <a:p>
            <a:pPr marL="1143000" indent="-1143000">
              <a:buFont typeface="Arial" panose="020B0604020202020204" pitchFamily="34" charset="0"/>
              <a:buChar char="•"/>
            </a:pPr>
            <a:r>
              <a:rPr lang="en-US" sz="3600" dirty="0"/>
              <a:t>This study focuses on the effects of crowders on the fluorescence of free tryptophan, which will be valuable information when extended to the study of protein fluorescence</a:t>
            </a:r>
          </a:p>
        </p:txBody>
      </p:sp>
      <p:sp>
        <p:nvSpPr>
          <p:cNvPr id="5" name="TextBox 4">
            <a:extLst>
              <a:ext uri="{FF2B5EF4-FFF2-40B4-BE49-F238E27FC236}">
                <a16:creationId xmlns:a16="http://schemas.microsoft.com/office/drawing/2014/main" id="{5F754509-7402-4E2F-8775-0312AA2F99C7}"/>
              </a:ext>
            </a:extLst>
          </p:cNvPr>
          <p:cNvSpPr txBox="1"/>
          <p:nvPr/>
        </p:nvSpPr>
        <p:spPr>
          <a:xfrm>
            <a:off x="13677491" y="22274297"/>
            <a:ext cx="13389523" cy="1200329"/>
          </a:xfrm>
          <a:prstGeom prst="rect">
            <a:avLst/>
          </a:prstGeom>
          <a:noFill/>
        </p:spPr>
        <p:txBody>
          <a:bodyPr wrap="square" rtlCol="0">
            <a:spAutoFit/>
          </a:bodyPr>
          <a:lstStyle/>
          <a:p>
            <a:r>
              <a:rPr lang="en-US" sz="3600" dirty="0"/>
              <a:t>To study the impact of synthetic crowding agents on tryptophan’s florescence properties.</a:t>
            </a:r>
          </a:p>
        </p:txBody>
      </p:sp>
      <p:sp>
        <p:nvSpPr>
          <p:cNvPr id="10" name="TextBox 9">
            <a:extLst>
              <a:ext uri="{FF2B5EF4-FFF2-40B4-BE49-F238E27FC236}">
                <a16:creationId xmlns:a16="http://schemas.microsoft.com/office/drawing/2014/main" id="{73FEA9D5-4A5F-4706-BD03-144A9CA76E8B}"/>
              </a:ext>
            </a:extLst>
          </p:cNvPr>
          <p:cNvSpPr txBox="1"/>
          <p:nvPr/>
        </p:nvSpPr>
        <p:spPr>
          <a:xfrm>
            <a:off x="15406404" y="25230978"/>
            <a:ext cx="9585295" cy="10618291"/>
          </a:xfrm>
          <a:prstGeom prst="rect">
            <a:avLst/>
          </a:prstGeom>
          <a:noFill/>
        </p:spPr>
        <p:txBody>
          <a:bodyPr wrap="square" rtlCol="0">
            <a:spAutoFit/>
          </a:bodyPr>
          <a:lstStyle/>
          <a:p>
            <a:pPr marL="571500" indent="-571500">
              <a:buFont typeface="Arial" panose="020B0604020202020204" pitchFamily="34" charset="0"/>
              <a:buChar char="•"/>
            </a:pPr>
            <a:r>
              <a:rPr lang="en-US" sz="3600" dirty="0"/>
              <a:t>All samples were run using a Cary Eclipse Fluorescence Spectrophotometer</a:t>
            </a:r>
          </a:p>
          <a:p>
            <a:pPr marL="571500" indent="-571500">
              <a:buFont typeface="Arial" panose="020B0604020202020204" pitchFamily="34" charset="0"/>
              <a:buChar char="•"/>
            </a:pPr>
            <a:r>
              <a:rPr lang="en-US" sz="3600" dirty="0"/>
              <a:t>The sample was excited at 280 nm, and emissions collected from 250-450 nm</a:t>
            </a:r>
          </a:p>
          <a:p>
            <a:pPr marL="571500" indent="-571500">
              <a:buFont typeface="Arial" panose="020B0604020202020204" pitchFamily="34" charset="0"/>
              <a:buChar char="•"/>
            </a:pPr>
            <a:r>
              <a:rPr lang="en-US" sz="3600" dirty="0"/>
              <a:t>The concentration of tryptophan was 10 </a:t>
            </a:r>
            <a:r>
              <a:rPr lang="el-GR" sz="3600" dirty="0"/>
              <a:t>μ</a:t>
            </a:r>
            <a:r>
              <a:rPr lang="en-US" sz="3600" dirty="0"/>
              <a:t>M</a:t>
            </a:r>
          </a:p>
          <a:p>
            <a:pPr marL="571500" indent="-571500">
              <a:buFont typeface="Arial" panose="020B0604020202020204" pitchFamily="34" charset="0"/>
              <a:buChar char="•"/>
            </a:pPr>
            <a:r>
              <a:rPr lang="en-US" sz="3600" dirty="0"/>
              <a:t>Change in intensity was measured by subtracting the maximum intensity of Tryptophan in a 300mg/ml crowder solution from the 0 mg/ml solution</a:t>
            </a:r>
          </a:p>
          <a:p>
            <a:pPr marL="571500" indent="-571500">
              <a:buFont typeface="Arial" panose="020B0604020202020204" pitchFamily="34" charset="0"/>
              <a:buChar char="•"/>
            </a:pPr>
            <a:r>
              <a:rPr lang="en-US" sz="3600" dirty="0"/>
              <a:t>The blank contained no tryptophan to account for manipulation of the light from sources other than tryptophan</a:t>
            </a:r>
          </a:p>
          <a:p>
            <a:pPr marL="571500" indent="-571500">
              <a:buFont typeface="Arial" panose="020B0604020202020204" pitchFamily="34" charset="0"/>
              <a:buChar char="•"/>
            </a:pPr>
            <a:r>
              <a:rPr lang="en-US" sz="3600" dirty="0"/>
              <a:t>Phosphate buffer (0.03 M, pH 8) and NaCl (0.1 M) were also added to the solution to control the pH and salinity</a:t>
            </a:r>
          </a:p>
          <a:p>
            <a:pPr marL="571500" indent="-571500">
              <a:buFont typeface="Arial" panose="020B0604020202020204" pitchFamily="34" charset="0"/>
              <a:buChar char="•"/>
            </a:pPr>
            <a:r>
              <a:rPr lang="en-US" sz="3600" dirty="0"/>
              <a:t>A linear Stern-Volmer plot indicates purely dynamic or static quenching</a:t>
            </a:r>
          </a:p>
          <a:p>
            <a:pPr marL="571500" indent="-571500">
              <a:buFont typeface="Arial" panose="020B0604020202020204" pitchFamily="34" charset="0"/>
              <a:buChar char="•"/>
            </a:pPr>
            <a:r>
              <a:rPr lang="en-US" sz="3600" dirty="0"/>
              <a:t>A Stern-Volmer plot with a quadratic form indicates both dynamic and static quenching</a:t>
            </a:r>
          </a:p>
        </p:txBody>
      </p:sp>
      <p:graphicFrame>
        <p:nvGraphicFramePr>
          <p:cNvPr id="45" name="Chart 44">
            <a:extLst>
              <a:ext uri="{FF2B5EF4-FFF2-40B4-BE49-F238E27FC236}">
                <a16:creationId xmlns:a16="http://schemas.microsoft.com/office/drawing/2014/main" id="{0C48CEE6-591C-4AA7-9B87-5830FA50BE7C}"/>
              </a:ext>
            </a:extLst>
          </p:cNvPr>
          <p:cNvGraphicFramePr>
            <a:graphicFrameLocks/>
          </p:cNvGraphicFramePr>
          <p:nvPr>
            <p:extLst>
              <p:ext uri="{D42A27DB-BD31-4B8C-83A1-F6EECF244321}">
                <p14:modId xmlns:p14="http://schemas.microsoft.com/office/powerpoint/2010/main" val="1020899654"/>
              </p:ext>
            </p:extLst>
          </p:nvPr>
        </p:nvGraphicFramePr>
        <p:xfrm>
          <a:off x="30542315" y="5472531"/>
          <a:ext cx="8106689" cy="4769402"/>
        </p:xfrm>
        <a:graphic>
          <a:graphicData uri="http://schemas.openxmlformats.org/drawingml/2006/chart">
            <c:chart xmlns:c="http://schemas.openxmlformats.org/drawingml/2006/chart" xmlns:r="http://schemas.openxmlformats.org/officeDocument/2006/relationships" r:id="rId13"/>
          </a:graphicData>
        </a:graphic>
      </p:graphicFrame>
      <p:sp>
        <p:nvSpPr>
          <p:cNvPr id="11" name="TextBox 10">
            <a:extLst>
              <a:ext uri="{FF2B5EF4-FFF2-40B4-BE49-F238E27FC236}">
                <a16:creationId xmlns:a16="http://schemas.microsoft.com/office/drawing/2014/main" id="{500A9187-0534-4DAB-BB50-2F18FF995D62}"/>
              </a:ext>
            </a:extLst>
          </p:cNvPr>
          <p:cNvSpPr txBox="1"/>
          <p:nvPr/>
        </p:nvSpPr>
        <p:spPr>
          <a:xfrm>
            <a:off x="28581250" y="28917460"/>
            <a:ext cx="12076679" cy="5632311"/>
          </a:xfrm>
          <a:prstGeom prst="rect">
            <a:avLst/>
          </a:prstGeom>
          <a:noFill/>
        </p:spPr>
        <p:txBody>
          <a:bodyPr wrap="square" rtlCol="0">
            <a:spAutoFit/>
          </a:bodyPr>
          <a:lstStyle/>
          <a:p>
            <a:pPr marL="571500" lvl="0" indent="-571500">
              <a:buFont typeface="Arial" panose="020B0604020202020204" pitchFamily="34" charset="0"/>
              <a:buChar char="•"/>
            </a:pPr>
            <a:r>
              <a:rPr lang="en-US" sz="3600" dirty="0"/>
              <a:t>The presence of macromolecular crowders decreases the fluorescence intensity of free tryptophan</a:t>
            </a:r>
          </a:p>
          <a:p>
            <a:pPr marL="571500" lvl="0" indent="-571500">
              <a:buFont typeface="Arial" panose="020B0604020202020204" pitchFamily="34" charset="0"/>
              <a:buChar char="•"/>
            </a:pPr>
            <a:r>
              <a:rPr lang="en-US" sz="3600" dirty="0"/>
              <a:t>The decrease in fluorescence intensity is proportional to the concentration of the crowder</a:t>
            </a:r>
          </a:p>
          <a:p>
            <a:pPr marL="571500" lvl="0" indent="-571500">
              <a:buFont typeface="Arial" panose="020B0604020202020204" pitchFamily="34" charset="0"/>
              <a:buChar char="•"/>
            </a:pPr>
            <a:r>
              <a:rPr lang="en-US" sz="3600" dirty="0"/>
              <a:t>Impact of crowding on florescence intensity is independent of crowder’s size [hydrodynamic radium (R</a:t>
            </a:r>
            <a:r>
              <a:rPr lang="en-US" sz="3600" baseline="-25000" dirty="0"/>
              <a:t>h</a:t>
            </a:r>
            <a:r>
              <a:rPr lang="en-US" sz="3600" dirty="0"/>
              <a:t>)]</a:t>
            </a:r>
          </a:p>
          <a:p>
            <a:pPr marL="571500" lvl="0" indent="-571500">
              <a:buFont typeface="Arial" panose="020B0604020202020204" pitchFamily="34" charset="0"/>
              <a:buChar char="•"/>
            </a:pPr>
            <a:r>
              <a:rPr lang="en-US" sz="3600" dirty="0"/>
              <a:t>Dextran sulfate has maximum impact on barycentric mean wavelength (</a:t>
            </a:r>
            <a:r>
              <a:rPr lang="en-US" sz="3600" dirty="0">
                <a:sym typeface="Symbol" panose="05050102010706020507" pitchFamily="18" charset="2"/>
              </a:rPr>
              <a:t></a:t>
            </a:r>
            <a:r>
              <a:rPr lang="en-US" sz="3600" baseline="-25000" dirty="0" err="1">
                <a:sym typeface="Symbol" panose="05050102010706020507" pitchFamily="18" charset="2"/>
              </a:rPr>
              <a:t>bcm</a:t>
            </a:r>
            <a:r>
              <a:rPr lang="en-US" sz="3600" dirty="0">
                <a:sym typeface="Symbol" panose="05050102010706020507" pitchFamily="18" charset="2"/>
              </a:rPr>
              <a:t>)</a:t>
            </a:r>
          </a:p>
          <a:p>
            <a:pPr marL="571500" lvl="0" indent="-571500">
              <a:buFont typeface="Arial" panose="020B0604020202020204" pitchFamily="34" charset="0"/>
              <a:buChar char="•"/>
            </a:pPr>
            <a:r>
              <a:rPr lang="en-US" sz="3600" dirty="0"/>
              <a:t>Stern-Volmer plots revealed that quenching in presence of dextran sulfate is due to steric and dynamic quenching</a:t>
            </a:r>
          </a:p>
        </p:txBody>
      </p:sp>
      <p:sp>
        <p:nvSpPr>
          <p:cNvPr id="9" name="TextBox 8">
            <a:extLst>
              <a:ext uri="{FF2B5EF4-FFF2-40B4-BE49-F238E27FC236}">
                <a16:creationId xmlns:a16="http://schemas.microsoft.com/office/drawing/2014/main" id="{110758C2-D59C-41EB-BC97-04E9596B3315}"/>
              </a:ext>
            </a:extLst>
          </p:cNvPr>
          <p:cNvSpPr txBox="1"/>
          <p:nvPr/>
        </p:nvSpPr>
        <p:spPr>
          <a:xfrm>
            <a:off x="1456732" y="36919463"/>
            <a:ext cx="10265019" cy="1477328"/>
          </a:xfrm>
          <a:prstGeom prst="rect">
            <a:avLst/>
          </a:prstGeom>
          <a:noFill/>
        </p:spPr>
        <p:txBody>
          <a:bodyPr wrap="square" rtlCol="0">
            <a:spAutoFit/>
          </a:bodyPr>
          <a:lstStyle/>
          <a:p>
            <a:pPr algn="just"/>
            <a:r>
              <a:rPr lang="en-US" sz="1800" dirty="0"/>
              <a:t>A cross section showing a portion of an </a:t>
            </a:r>
            <a:r>
              <a:rPr lang="en-US" sz="1800" i="1" dirty="0"/>
              <a:t>Escherichia coli</a:t>
            </a:r>
            <a:r>
              <a:rPr lang="en-US" sz="1800" dirty="0"/>
              <a:t> bacterium, including all macromolecules. Small molecules like ATP, glucose, and water are omitted for clarity The coloring scheme is designed to highlight the functional compartments of the cell, with the cell wall and flagellar motor in green, soluble enzymes and other proteins in turquoise, ribosomes and tRNA in magenta, DNA in yellow, and proteins in the nucleoid in orange[3].</a:t>
            </a:r>
          </a:p>
        </p:txBody>
      </p:sp>
      <p:sp>
        <p:nvSpPr>
          <p:cNvPr id="14" name="TextBox 13">
            <a:extLst>
              <a:ext uri="{FF2B5EF4-FFF2-40B4-BE49-F238E27FC236}">
                <a16:creationId xmlns:a16="http://schemas.microsoft.com/office/drawing/2014/main" id="{5C6F9AC3-E443-438E-BC8F-C3B52C0AB9AF}"/>
              </a:ext>
            </a:extLst>
          </p:cNvPr>
          <p:cNvSpPr txBox="1"/>
          <p:nvPr/>
        </p:nvSpPr>
        <p:spPr>
          <a:xfrm>
            <a:off x="21256119" y="36459748"/>
            <a:ext cx="6041035" cy="1815882"/>
          </a:xfrm>
          <a:prstGeom prst="rect">
            <a:avLst/>
          </a:prstGeom>
          <a:noFill/>
        </p:spPr>
        <p:txBody>
          <a:bodyPr wrap="square" rtlCol="0">
            <a:spAutoFit/>
          </a:bodyPr>
          <a:lstStyle/>
          <a:p>
            <a:pPr marL="342900" indent="-342900">
              <a:buAutoNum type="arabicPeriod"/>
            </a:pPr>
            <a:r>
              <a:rPr lang="de-DE" sz="1400" dirty="0"/>
              <a:t>Zimmerman  and Trach. </a:t>
            </a:r>
            <a:r>
              <a:rPr lang="nl-NL" sz="1400" i="1" dirty="0"/>
              <a:t>J. Mol. Biol. (</a:t>
            </a:r>
            <a:r>
              <a:rPr lang="de-DE" sz="1400" dirty="0"/>
              <a:t>1991) </a:t>
            </a:r>
            <a:r>
              <a:rPr lang="nl-NL" sz="1400" dirty="0"/>
              <a:t>222, 599-620</a:t>
            </a:r>
          </a:p>
          <a:p>
            <a:pPr marL="342900" indent="-342900">
              <a:buAutoNum type="arabicPeriod"/>
            </a:pPr>
            <a:r>
              <a:rPr lang="de-DE" sz="1400" dirty="0"/>
              <a:t>Lakowicz JR. Protein Fluorescence (2006) 529-575.</a:t>
            </a:r>
          </a:p>
          <a:p>
            <a:pPr marL="342900" indent="-342900">
              <a:buAutoNum type="arabicPeriod"/>
            </a:pPr>
            <a:r>
              <a:rPr lang="en-US" sz="1400" dirty="0" err="1"/>
              <a:t>Goodsell</a:t>
            </a:r>
            <a:r>
              <a:rPr lang="en-US" sz="1400" dirty="0"/>
              <a:t>. </a:t>
            </a:r>
            <a:r>
              <a:rPr lang="en-US" sz="1400" i="1" dirty="0" err="1"/>
              <a:t>Bioessays</a:t>
            </a:r>
            <a:r>
              <a:rPr lang="en-US" sz="1400" i="1" dirty="0"/>
              <a:t>.</a:t>
            </a:r>
            <a:r>
              <a:rPr lang="en-US" sz="1400" dirty="0"/>
              <a:t> (2012) 34, 718–720.</a:t>
            </a:r>
          </a:p>
          <a:p>
            <a:pPr marL="342900" indent="-342900">
              <a:buAutoNum type="arabicPeriod"/>
            </a:pPr>
            <a:r>
              <a:rPr lang="it-IT" sz="1400" dirty="0"/>
              <a:t>Ghisaidoobe and Chung. </a:t>
            </a:r>
            <a:r>
              <a:rPr lang="it-IT" sz="1400" i="1" dirty="0"/>
              <a:t>Int J Mol Sci. (</a:t>
            </a:r>
            <a:r>
              <a:rPr lang="it-IT" sz="1400" dirty="0"/>
              <a:t>2014) 15,22518–22538.</a:t>
            </a:r>
          </a:p>
          <a:p>
            <a:pPr marL="342900" indent="-342900">
              <a:buAutoNum type="arabicPeriod"/>
            </a:pPr>
            <a:r>
              <a:rPr lang="en-US" sz="1400" dirty="0"/>
              <a:t>Schultz and Solomon </a:t>
            </a:r>
            <a:r>
              <a:rPr lang="en-US" sz="1400" i="1" dirty="0"/>
              <a:t>J. Gen. Physiol.</a:t>
            </a:r>
            <a:r>
              <a:rPr lang="en-US" sz="1400" dirty="0"/>
              <a:t> (1961) </a:t>
            </a:r>
            <a:r>
              <a:rPr lang="en-US" sz="1400" i="1" dirty="0"/>
              <a:t> </a:t>
            </a:r>
            <a:r>
              <a:rPr lang="en-US" sz="1400" dirty="0"/>
              <a:t>44, 1189-99.</a:t>
            </a:r>
          </a:p>
          <a:p>
            <a:pPr marL="342900" indent="-342900">
              <a:buAutoNum type="arabicPeriod"/>
            </a:pPr>
            <a:r>
              <a:rPr lang="en-US" sz="1400" dirty="0"/>
              <a:t>Ling, Jiang, and Zhang </a:t>
            </a:r>
            <a:r>
              <a:rPr lang="en-US" sz="1400" i="1" dirty="0"/>
              <a:t>Nanoscale Res. Lett. </a:t>
            </a:r>
            <a:r>
              <a:rPr lang="en-US" sz="1400" dirty="0"/>
              <a:t>(2013) 8, 20.</a:t>
            </a:r>
          </a:p>
          <a:p>
            <a:pPr marL="342900" indent="-342900">
              <a:buAutoNum type="arabicPeriod"/>
            </a:pPr>
            <a:r>
              <a:rPr lang="en-US" sz="1400" dirty="0"/>
              <a:t>Kuznetsova, </a:t>
            </a:r>
            <a:r>
              <a:rPr lang="en-US" sz="1400" dirty="0" err="1"/>
              <a:t>Turoverov</a:t>
            </a:r>
            <a:r>
              <a:rPr lang="en-US" sz="1400" dirty="0"/>
              <a:t>, and </a:t>
            </a:r>
            <a:r>
              <a:rPr lang="en-US" sz="1400" dirty="0" err="1"/>
              <a:t>Uversky</a:t>
            </a:r>
            <a:r>
              <a:rPr lang="en-US" sz="1400" dirty="0"/>
              <a:t> </a:t>
            </a:r>
            <a:r>
              <a:rPr lang="en-US" sz="1400" i="1" dirty="0"/>
              <a:t>Int. J. Mol. Sci. </a:t>
            </a:r>
            <a:r>
              <a:rPr lang="en-US" sz="1400" dirty="0"/>
              <a:t>(2014) 15, 23090-23140.</a:t>
            </a:r>
          </a:p>
          <a:p>
            <a:pPr marL="342900" indent="-342900">
              <a:buAutoNum type="arabicPeriod"/>
            </a:pPr>
            <a:r>
              <a:rPr lang="en-US" sz="1400" dirty="0"/>
              <a:t>Armstrong, </a:t>
            </a:r>
            <a:r>
              <a:rPr lang="en-US" sz="1400" dirty="0" err="1"/>
              <a:t>Wenby</a:t>
            </a:r>
            <a:r>
              <a:rPr lang="en-US" sz="1400" dirty="0"/>
              <a:t>, Meiselman, and Fisher </a:t>
            </a:r>
            <a:r>
              <a:rPr lang="en-US" sz="1400" i="1" dirty="0" err="1"/>
              <a:t>Biophys</a:t>
            </a:r>
            <a:r>
              <a:rPr lang="en-US" sz="1400" i="1" dirty="0"/>
              <a:t>. J.</a:t>
            </a:r>
            <a:r>
              <a:rPr lang="en-US" sz="1400" dirty="0"/>
              <a:t> (2004) </a:t>
            </a:r>
            <a:r>
              <a:rPr lang="en-US" sz="1400" i="1" dirty="0"/>
              <a:t> </a:t>
            </a:r>
            <a:r>
              <a:rPr lang="en-US" sz="1400" dirty="0"/>
              <a:t>87, 4259-70.</a:t>
            </a:r>
          </a:p>
        </p:txBody>
      </p:sp>
      <p:sp>
        <p:nvSpPr>
          <p:cNvPr id="16" name="TextBox 15">
            <a:extLst>
              <a:ext uri="{FF2B5EF4-FFF2-40B4-BE49-F238E27FC236}">
                <a16:creationId xmlns:a16="http://schemas.microsoft.com/office/drawing/2014/main" id="{CEC700CC-22C5-4BB8-9567-EF740096B328}"/>
              </a:ext>
            </a:extLst>
          </p:cNvPr>
          <p:cNvSpPr txBox="1"/>
          <p:nvPr/>
        </p:nvSpPr>
        <p:spPr>
          <a:xfrm>
            <a:off x="13419991" y="11188388"/>
            <a:ext cx="14090139" cy="646331"/>
          </a:xfrm>
          <a:prstGeom prst="rect">
            <a:avLst/>
          </a:prstGeom>
          <a:noFill/>
        </p:spPr>
        <p:txBody>
          <a:bodyPr wrap="square" rtlCol="0">
            <a:spAutoFit/>
          </a:bodyPr>
          <a:lstStyle/>
          <a:p>
            <a:r>
              <a:rPr lang="en-US" sz="3600" dirty="0"/>
              <a:t>Fluorescence properties of aromatic amino acids in water at neutral pH [4]</a:t>
            </a:r>
          </a:p>
        </p:txBody>
      </p:sp>
      <p:sp>
        <p:nvSpPr>
          <p:cNvPr id="17" name="TextBox 16">
            <a:extLst>
              <a:ext uri="{FF2B5EF4-FFF2-40B4-BE49-F238E27FC236}">
                <a16:creationId xmlns:a16="http://schemas.microsoft.com/office/drawing/2014/main" id="{45D2D682-D32E-47F0-A546-003FB98455ED}"/>
              </a:ext>
            </a:extLst>
          </p:cNvPr>
          <p:cNvSpPr txBox="1"/>
          <p:nvPr/>
        </p:nvSpPr>
        <p:spPr>
          <a:xfrm>
            <a:off x="13710346" y="4090881"/>
            <a:ext cx="5241756" cy="646331"/>
          </a:xfrm>
          <a:prstGeom prst="rect">
            <a:avLst/>
          </a:prstGeom>
          <a:noFill/>
        </p:spPr>
        <p:txBody>
          <a:bodyPr wrap="none" rtlCol="0">
            <a:spAutoFit/>
          </a:bodyPr>
          <a:lstStyle/>
          <a:p>
            <a:r>
              <a:rPr lang="en-US" sz="3600" dirty="0"/>
              <a:t>Fluorescence Spectroscopy</a:t>
            </a:r>
          </a:p>
        </p:txBody>
      </p:sp>
      <p:sp>
        <p:nvSpPr>
          <p:cNvPr id="18" name="TextBox 17">
            <a:extLst>
              <a:ext uri="{FF2B5EF4-FFF2-40B4-BE49-F238E27FC236}">
                <a16:creationId xmlns:a16="http://schemas.microsoft.com/office/drawing/2014/main" id="{0FBB7AC0-7326-4555-955B-8B9AA8D71C24}"/>
              </a:ext>
            </a:extLst>
          </p:cNvPr>
          <p:cNvSpPr txBox="1"/>
          <p:nvPr/>
        </p:nvSpPr>
        <p:spPr>
          <a:xfrm>
            <a:off x="19050000" y="4178882"/>
            <a:ext cx="184731" cy="1492716"/>
          </a:xfrm>
          <a:prstGeom prst="rect">
            <a:avLst/>
          </a:prstGeom>
          <a:noFill/>
        </p:spPr>
        <p:txBody>
          <a:bodyPr wrap="none" rtlCol="0">
            <a:spAutoFit/>
          </a:bodyPr>
          <a:lstStyle/>
          <a:p>
            <a:endParaRPr lang="en-US" dirty="0"/>
          </a:p>
        </p:txBody>
      </p:sp>
      <p:grpSp>
        <p:nvGrpSpPr>
          <p:cNvPr id="81" name="Group 80">
            <a:extLst>
              <a:ext uri="{FF2B5EF4-FFF2-40B4-BE49-F238E27FC236}">
                <a16:creationId xmlns:a16="http://schemas.microsoft.com/office/drawing/2014/main" id="{9961A081-2AB6-45EC-B70F-7FD723431792}"/>
              </a:ext>
            </a:extLst>
          </p:cNvPr>
          <p:cNvGrpSpPr/>
          <p:nvPr/>
        </p:nvGrpSpPr>
        <p:grpSpPr>
          <a:xfrm>
            <a:off x="20841980" y="15727478"/>
            <a:ext cx="6202317" cy="4752065"/>
            <a:chOff x="20606278" y="4588977"/>
            <a:chExt cx="6202317" cy="4752065"/>
          </a:xfrm>
        </p:grpSpPr>
        <p:pic>
          <p:nvPicPr>
            <p:cNvPr id="82" name="Picture 81">
              <a:extLst>
                <a:ext uri="{FF2B5EF4-FFF2-40B4-BE49-F238E27FC236}">
                  <a16:creationId xmlns:a16="http://schemas.microsoft.com/office/drawing/2014/main" id="{1494F7CA-F277-45F7-9AE0-1815EFBA64C8}"/>
                </a:ext>
              </a:extLst>
            </p:cNvPr>
            <p:cNvPicPr>
              <a:picLocks noChangeAspect="1"/>
            </p:cNvPicPr>
            <p:nvPr/>
          </p:nvPicPr>
          <p:blipFill rotWithShape="1">
            <a:blip r:embed="rId14"/>
            <a:srcRect l="17914" r="16098" b="14260"/>
            <a:stretch/>
          </p:blipFill>
          <p:spPr>
            <a:xfrm>
              <a:off x="20883267" y="4864797"/>
              <a:ext cx="5784572" cy="3246390"/>
            </a:xfrm>
            <a:prstGeom prst="rect">
              <a:avLst/>
            </a:prstGeom>
          </p:spPr>
        </p:pic>
        <p:sp>
          <p:nvSpPr>
            <p:cNvPr id="83" name="TextBox 82">
              <a:extLst>
                <a:ext uri="{FF2B5EF4-FFF2-40B4-BE49-F238E27FC236}">
                  <a16:creationId xmlns:a16="http://schemas.microsoft.com/office/drawing/2014/main" id="{EFD43EF5-0FF6-4EF3-99CF-DE5EBDE5AB43}"/>
                </a:ext>
              </a:extLst>
            </p:cNvPr>
            <p:cNvSpPr txBox="1"/>
            <p:nvPr/>
          </p:nvSpPr>
          <p:spPr>
            <a:xfrm>
              <a:off x="20931773" y="8202792"/>
              <a:ext cx="5769547" cy="1015663"/>
            </a:xfrm>
            <a:prstGeom prst="rect">
              <a:avLst/>
            </a:prstGeom>
            <a:noFill/>
          </p:spPr>
          <p:txBody>
            <a:bodyPr wrap="square" rtlCol="0">
              <a:spAutoFit/>
            </a:bodyPr>
            <a:lstStyle/>
            <a:p>
              <a:pPr algn="just"/>
              <a:r>
                <a:rPr lang="en-US" sz="2000" dirty="0"/>
                <a:t>Effect of Tryptophan Environment on the emission spectra of protein [2]. Exposure polar solvent leads to red-shift</a:t>
              </a:r>
            </a:p>
          </p:txBody>
        </p:sp>
        <p:sp>
          <p:nvSpPr>
            <p:cNvPr id="84" name="Rectangle 83">
              <a:extLst>
                <a:ext uri="{FF2B5EF4-FFF2-40B4-BE49-F238E27FC236}">
                  <a16:creationId xmlns:a16="http://schemas.microsoft.com/office/drawing/2014/main" id="{BB5F55C6-B96B-4448-B5F2-3B755547DC92}"/>
                </a:ext>
              </a:extLst>
            </p:cNvPr>
            <p:cNvSpPr/>
            <p:nvPr/>
          </p:nvSpPr>
          <p:spPr>
            <a:xfrm>
              <a:off x="20606278" y="4588977"/>
              <a:ext cx="6202317" cy="4752065"/>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84A691DB-0CE2-43DD-A3A0-19C468B30878}"/>
              </a:ext>
            </a:extLst>
          </p:cNvPr>
          <p:cNvGrpSpPr/>
          <p:nvPr/>
        </p:nvGrpSpPr>
        <p:grpSpPr>
          <a:xfrm>
            <a:off x="13717526" y="15727477"/>
            <a:ext cx="7482339" cy="4919827"/>
            <a:chOff x="13641226" y="15067403"/>
            <a:chExt cx="7482339" cy="4919827"/>
          </a:xfrm>
        </p:grpSpPr>
        <p:sp>
          <p:nvSpPr>
            <p:cNvPr id="160" name="Rectangle 159"/>
            <p:cNvSpPr/>
            <p:nvPr/>
          </p:nvSpPr>
          <p:spPr>
            <a:xfrm>
              <a:off x="20938834" y="18417570"/>
              <a:ext cx="184731" cy="1569660"/>
            </a:xfrm>
            <a:prstGeom prst="rect">
              <a:avLst/>
            </a:prstGeom>
          </p:spPr>
          <p:txBody>
            <a:bodyPr wrap="none">
              <a:spAutoFit/>
            </a:bodyPr>
            <a:lstStyle/>
            <a:p>
              <a:pPr lvl="0" algn="ctr" defTabSz="914400">
                <a:spcAft>
                  <a:spcPts val="1000"/>
                </a:spcAft>
              </a:pPr>
              <a:endParaRPr lang="en-US" sz="9600" dirty="0">
                <a:latin typeface="Times New Roman" pitchFamily="18" charset="0"/>
                <a:cs typeface="Times New Roman" pitchFamily="18" charset="0"/>
              </a:endParaRPr>
            </a:p>
          </p:txBody>
        </p:sp>
        <p:grpSp>
          <p:nvGrpSpPr>
            <p:cNvPr id="85" name="Group 84">
              <a:extLst>
                <a:ext uri="{FF2B5EF4-FFF2-40B4-BE49-F238E27FC236}">
                  <a16:creationId xmlns:a16="http://schemas.microsoft.com/office/drawing/2014/main" id="{F44FFD39-4422-47F5-BC48-F43A7FFA30CB}"/>
                </a:ext>
              </a:extLst>
            </p:cNvPr>
            <p:cNvGrpSpPr/>
            <p:nvPr/>
          </p:nvGrpSpPr>
          <p:grpSpPr>
            <a:xfrm>
              <a:off x="14796597" y="15395763"/>
              <a:ext cx="5202189" cy="2751485"/>
              <a:chOff x="15298741" y="9342758"/>
              <a:chExt cx="5202189" cy="2751485"/>
            </a:xfrm>
          </p:grpSpPr>
          <p:pic>
            <p:nvPicPr>
              <p:cNvPr id="86" name="Picture 4" descr="Related image">
                <a:extLst>
                  <a:ext uri="{FF2B5EF4-FFF2-40B4-BE49-F238E27FC236}">
                    <a16:creationId xmlns:a16="http://schemas.microsoft.com/office/drawing/2014/main" id="{50CB4562-6B95-45FD-9F3C-FD06A51DD88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595383" y="9408193"/>
                <a:ext cx="3352800" cy="2686050"/>
              </a:xfrm>
              <a:prstGeom prst="rect">
                <a:avLst/>
              </a:prstGeom>
              <a:noFill/>
              <a:extLst>
                <a:ext uri="{909E8E84-426E-40DD-AFC4-6F175D3DCCD1}">
                  <a14:hiddenFill xmlns:a14="http://schemas.microsoft.com/office/drawing/2010/main">
                    <a:solidFill>
                      <a:srgbClr val="FFFFFF"/>
                    </a:solidFill>
                  </a14:hiddenFill>
                </a:ext>
              </a:extLst>
            </p:spPr>
          </p:pic>
          <p:sp>
            <p:nvSpPr>
              <p:cNvPr id="87" name="Rectangle 86">
                <a:extLst>
                  <a:ext uri="{FF2B5EF4-FFF2-40B4-BE49-F238E27FC236}">
                    <a16:creationId xmlns:a16="http://schemas.microsoft.com/office/drawing/2014/main" id="{5000060D-37F0-45BC-A83E-ADFAF2DC7A66}"/>
                  </a:ext>
                </a:extLst>
              </p:cNvPr>
              <p:cNvSpPr/>
              <p:nvPr/>
            </p:nvSpPr>
            <p:spPr>
              <a:xfrm>
                <a:off x="17148129" y="9342758"/>
                <a:ext cx="3352801" cy="14776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Intensity </a:t>
                </a:r>
                <a:r>
                  <a:rPr lang="en-US" sz="2400" dirty="0">
                    <a:solidFill>
                      <a:schemeClr val="tx1"/>
                    </a:solidFill>
                    <a:sym typeface="Symbol" panose="05050102010706020507" pitchFamily="18" charset="2"/>
                  </a:rPr>
                  <a:t> 1/</a:t>
                </a:r>
                <a:r>
                  <a:rPr lang="en-US" sz="2400" dirty="0">
                    <a:solidFill>
                      <a:schemeClr val="tx1"/>
                    </a:solidFill>
                  </a:rPr>
                  <a:t> [quencher]</a:t>
                </a:r>
              </a:p>
            </p:txBody>
          </p:sp>
          <p:cxnSp>
            <p:nvCxnSpPr>
              <p:cNvPr id="88" name="Straight Connector 87">
                <a:extLst>
                  <a:ext uri="{FF2B5EF4-FFF2-40B4-BE49-F238E27FC236}">
                    <a16:creationId xmlns:a16="http://schemas.microsoft.com/office/drawing/2014/main" id="{2958E9FF-3846-4787-88DB-4CE427F6F0C5}"/>
                  </a:ext>
                </a:extLst>
              </p:cNvPr>
              <p:cNvCxnSpPr/>
              <p:nvPr/>
            </p:nvCxnSpPr>
            <p:spPr>
              <a:xfrm flipV="1">
                <a:off x="15697200" y="9525000"/>
                <a:ext cx="0" cy="2133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03E7AAA2-854E-448A-B072-432CF2E3E475}"/>
                  </a:ext>
                </a:extLst>
              </p:cNvPr>
              <p:cNvSpPr txBox="1"/>
              <p:nvPr/>
            </p:nvSpPr>
            <p:spPr>
              <a:xfrm rot="16200000">
                <a:off x="14973555" y="10417115"/>
                <a:ext cx="1019703" cy="369332"/>
              </a:xfrm>
              <a:prstGeom prst="rect">
                <a:avLst/>
              </a:prstGeom>
              <a:noFill/>
            </p:spPr>
            <p:txBody>
              <a:bodyPr wrap="none" rtlCol="0">
                <a:spAutoFit/>
              </a:bodyPr>
              <a:lstStyle/>
              <a:p>
                <a:r>
                  <a:rPr lang="en-US" sz="1800" dirty="0"/>
                  <a:t>Intensity</a:t>
                </a:r>
              </a:p>
            </p:txBody>
          </p:sp>
        </p:grpSp>
        <p:sp>
          <p:nvSpPr>
            <p:cNvPr id="91" name="TextBox 90">
              <a:extLst>
                <a:ext uri="{FF2B5EF4-FFF2-40B4-BE49-F238E27FC236}">
                  <a16:creationId xmlns:a16="http://schemas.microsoft.com/office/drawing/2014/main" id="{4E779ED2-B8CB-4305-A26A-C376A24B73F7}"/>
                </a:ext>
              </a:extLst>
            </p:cNvPr>
            <p:cNvSpPr txBox="1"/>
            <p:nvPr/>
          </p:nvSpPr>
          <p:spPr>
            <a:xfrm>
              <a:off x="13900328" y="18173565"/>
              <a:ext cx="6307111" cy="1384995"/>
            </a:xfrm>
            <a:prstGeom prst="rect">
              <a:avLst/>
            </a:prstGeom>
            <a:noFill/>
          </p:spPr>
          <p:txBody>
            <a:bodyPr wrap="none" rtlCol="0">
              <a:spAutoFit/>
            </a:bodyPr>
            <a:lstStyle/>
            <a:p>
              <a:r>
                <a:rPr lang="en-US" sz="2800" dirty="0"/>
                <a:t>Two quenching processes:</a:t>
              </a:r>
            </a:p>
            <a:p>
              <a:pPr marL="457200" indent="-457200">
                <a:buAutoNum type="romanLcParenR"/>
              </a:pPr>
              <a:r>
                <a:rPr lang="en-US" sz="2800" dirty="0"/>
                <a:t>Dynamic (collisional) quenching</a:t>
              </a:r>
            </a:p>
            <a:p>
              <a:pPr marL="457200" indent="-457200">
                <a:buAutoNum type="romanLcParenR"/>
              </a:pPr>
              <a:r>
                <a:rPr lang="en-US" sz="2800" dirty="0"/>
                <a:t>Static (complex formation ) quenching</a:t>
              </a:r>
            </a:p>
          </p:txBody>
        </p:sp>
        <p:sp>
          <p:nvSpPr>
            <p:cNvPr id="31" name="Rectangle 30">
              <a:extLst>
                <a:ext uri="{FF2B5EF4-FFF2-40B4-BE49-F238E27FC236}">
                  <a16:creationId xmlns:a16="http://schemas.microsoft.com/office/drawing/2014/main" id="{B816570C-D742-4D3C-B89B-39B6B1E4FE38}"/>
                </a:ext>
              </a:extLst>
            </p:cNvPr>
            <p:cNvSpPr/>
            <p:nvPr/>
          </p:nvSpPr>
          <p:spPr>
            <a:xfrm>
              <a:off x="13641226" y="15067403"/>
              <a:ext cx="6896040" cy="4752066"/>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D9222A4F-63A5-154A-AF83-8DF97C4962CC}"/>
              </a:ext>
            </a:extLst>
          </p:cNvPr>
          <p:cNvSpPr txBox="1"/>
          <p:nvPr/>
        </p:nvSpPr>
        <p:spPr>
          <a:xfrm>
            <a:off x="28713987" y="36006954"/>
            <a:ext cx="11844218" cy="2308324"/>
          </a:xfrm>
          <a:prstGeom prst="rect">
            <a:avLst/>
          </a:prstGeom>
          <a:noFill/>
        </p:spPr>
        <p:txBody>
          <a:bodyPr wrap="square" rtlCol="0">
            <a:spAutoFit/>
          </a:bodyPr>
          <a:lstStyle/>
          <a:p>
            <a:pPr marL="571500" indent="-571500">
              <a:buFont typeface="Arial" panose="020B0604020202020204" pitchFamily="34" charset="0"/>
              <a:buChar char="•"/>
            </a:pPr>
            <a:r>
              <a:rPr lang="en-US" sz="3600" dirty="0"/>
              <a:t>The effect of varying concentrations of crowders will be extended to the other crowders</a:t>
            </a:r>
          </a:p>
          <a:p>
            <a:pPr marL="571500" indent="-571500">
              <a:buFont typeface="Arial" panose="020B0604020202020204" pitchFamily="34" charset="0"/>
              <a:buChar char="•"/>
            </a:pPr>
            <a:r>
              <a:rPr lang="en-US" sz="3600" dirty="0"/>
              <a:t>Temperature variation studies will be performed to examine the molecular mechanism of quenching</a:t>
            </a:r>
          </a:p>
        </p:txBody>
      </p:sp>
      <p:grpSp>
        <p:nvGrpSpPr>
          <p:cNvPr id="20" name="Group 19">
            <a:extLst>
              <a:ext uri="{FF2B5EF4-FFF2-40B4-BE49-F238E27FC236}">
                <a16:creationId xmlns:a16="http://schemas.microsoft.com/office/drawing/2014/main" id="{20FA1870-48AD-49A2-9EA5-EF4124F884C7}"/>
              </a:ext>
            </a:extLst>
          </p:cNvPr>
          <p:cNvGrpSpPr/>
          <p:nvPr/>
        </p:nvGrpSpPr>
        <p:grpSpPr>
          <a:xfrm>
            <a:off x="28022685" y="21364605"/>
            <a:ext cx="13346470" cy="6020208"/>
            <a:chOff x="28030130" y="20838238"/>
            <a:chExt cx="13346470" cy="6020208"/>
          </a:xfrm>
        </p:grpSpPr>
        <p:graphicFrame>
          <p:nvGraphicFramePr>
            <p:cNvPr id="43" name="Chart 42">
              <a:extLst>
                <a:ext uri="{FF2B5EF4-FFF2-40B4-BE49-F238E27FC236}">
                  <a16:creationId xmlns:a16="http://schemas.microsoft.com/office/drawing/2014/main" id="{5BD1056C-1735-4411-AB90-57D1A4FAB039}"/>
                </a:ext>
              </a:extLst>
            </p:cNvPr>
            <p:cNvGraphicFramePr>
              <a:graphicFrameLocks/>
            </p:cNvGraphicFramePr>
            <p:nvPr>
              <p:extLst>
                <p:ext uri="{D42A27DB-BD31-4B8C-83A1-F6EECF244321}">
                  <p14:modId xmlns:p14="http://schemas.microsoft.com/office/powerpoint/2010/main" val="372307527"/>
                </p:ext>
              </p:extLst>
            </p:nvPr>
          </p:nvGraphicFramePr>
          <p:xfrm>
            <a:off x="34861234" y="20838238"/>
            <a:ext cx="6515366" cy="5973140"/>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44" name="Chart 43">
              <a:extLst>
                <a:ext uri="{FF2B5EF4-FFF2-40B4-BE49-F238E27FC236}">
                  <a16:creationId xmlns:a16="http://schemas.microsoft.com/office/drawing/2014/main" id="{1272A9BB-DCAF-463B-AD1E-54C03DD8A944}"/>
                </a:ext>
              </a:extLst>
            </p:cNvPr>
            <p:cNvGraphicFramePr>
              <a:graphicFrameLocks/>
            </p:cNvGraphicFramePr>
            <p:nvPr>
              <p:extLst>
                <p:ext uri="{D42A27DB-BD31-4B8C-83A1-F6EECF244321}">
                  <p14:modId xmlns:p14="http://schemas.microsoft.com/office/powerpoint/2010/main" val="2231125098"/>
                </p:ext>
              </p:extLst>
            </p:nvPr>
          </p:nvGraphicFramePr>
          <p:xfrm>
            <a:off x="28030130" y="20885306"/>
            <a:ext cx="6671776" cy="5973140"/>
          </p:xfrm>
          <a:graphic>
            <a:graphicData uri="http://schemas.openxmlformats.org/drawingml/2006/chart">
              <c:chart xmlns:c="http://schemas.openxmlformats.org/drawingml/2006/chart" xmlns:r="http://schemas.openxmlformats.org/officeDocument/2006/relationships" r:id="rId17"/>
            </a:graphicData>
          </a:graphic>
        </p:graphicFrame>
        <p:sp>
          <p:nvSpPr>
            <p:cNvPr id="19" name="TextBox 18">
              <a:extLst>
                <a:ext uri="{FF2B5EF4-FFF2-40B4-BE49-F238E27FC236}">
                  <a16:creationId xmlns:a16="http://schemas.microsoft.com/office/drawing/2014/main" id="{3D78EB8E-0755-4A1D-AA69-8D0E42F541B6}"/>
                </a:ext>
              </a:extLst>
            </p:cNvPr>
            <p:cNvSpPr txBox="1"/>
            <p:nvPr/>
          </p:nvSpPr>
          <p:spPr>
            <a:xfrm>
              <a:off x="31688979" y="25522950"/>
              <a:ext cx="2993640" cy="369332"/>
            </a:xfrm>
            <a:prstGeom prst="rect">
              <a:avLst/>
            </a:prstGeom>
            <a:noFill/>
          </p:spPr>
          <p:txBody>
            <a:bodyPr wrap="none" rtlCol="0">
              <a:spAutoFit/>
            </a:bodyPr>
            <a:lstStyle/>
            <a:p>
              <a:r>
                <a:rPr lang="en-US" sz="1800" dirty="0"/>
                <a:t>Dynamic and static quenching</a:t>
              </a:r>
            </a:p>
          </p:txBody>
        </p:sp>
        <p:sp>
          <p:nvSpPr>
            <p:cNvPr id="56" name="TextBox 55">
              <a:extLst>
                <a:ext uri="{FF2B5EF4-FFF2-40B4-BE49-F238E27FC236}">
                  <a16:creationId xmlns:a16="http://schemas.microsoft.com/office/drawing/2014/main" id="{39690916-7A38-4472-9509-0CCE861A0305}"/>
                </a:ext>
              </a:extLst>
            </p:cNvPr>
            <p:cNvSpPr txBox="1"/>
            <p:nvPr/>
          </p:nvSpPr>
          <p:spPr>
            <a:xfrm>
              <a:off x="38335129" y="25522950"/>
              <a:ext cx="2916696" cy="369332"/>
            </a:xfrm>
            <a:prstGeom prst="rect">
              <a:avLst/>
            </a:prstGeom>
            <a:noFill/>
          </p:spPr>
          <p:txBody>
            <a:bodyPr wrap="none" rtlCol="0">
              <a:spAutoFit/>
            </a:bodyPr>
            <a:lstStyle/>
            <a:p>
              <a:r>
                <a:rPr lang="en-US" sz="1800" dirty="0"/>
                <a:t>Dynamic or static quenching</a:t>
              </a:r>
            </a:p>
          </p:txBody>
        </p:sp>
      </p:grpSp>
      <p:pic>
        <p:nvPicPr>
          <p:cNvPr id="63" name="Picture 2" descr="Image result for uwec wordmark">
            <a:extLst>
              <a:ext uri="{FF2B5EF4-FFF2-40B4-BE49-F238E27FC236}">
                <a16:creationId xmlns:a16="http://schemas.microsoft.com/office/drawing/2014/main" id="{6B36DB69-EB58-40D6-8B69-28B4C1A32633}"/>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8051191" y="2604288"/>
            <a:ext cx="3772016" cy="1018444"/>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Image result for NIH logo">
            <a:extLst>
              <a:ext uri="{FF2B5EF4-FFF2-40B4-BE49-F238E27FC236}">
                <a16:creationId xmlns:a16="http://schemas.microsoft.com/office/drawing/2014/main" id="{68804B36-A09E-45F0-B8B1-31F4FB795987}"/>
              </a:ext>
            </a:extLst>
          </p:cNvPr>
          <p:cNvPicPr>
            <a:picLocks noChangeAspect="1" noChangeArrowheads="1"/>
          </p:cNvPicPr>
          <p:nvPr/>
        </p:nvPicPr>
        <p:blipFill rotWithShape="1">
          <a:blip r:embed="rId19">
            <a:extLst>
              <a:ext uri="{28A0092B-C50C-407E-A947-70E740481C1C}">
                <a14:useLocalDpi xmlns:a14="http://schemas.microsoft.com/office/drawing/2010/main" val="0"/>
              </a:ext>
            </a:extLst>
          </a:blip>
          <a:srcRect t="16380" r="1001" b="15950"/>
          <a:stretch/>
        </p:blipFill>
        <p:spPr bwMode="auto">
          <a:xfrm>
            <a:off x="232733" y="2438400"/>
            <a:ext cx="2396405" cy="1248221"/>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436F3DEC-0C0A-44CD-8B02-23644A5D6022}"/>
              </a:ext>
            </a:extLst>
          </p:cNvPr>
          <p:cNvSpPr txBox="1"/>
          <p:nvPr/>
        </p:nvSpPr>
        <p:spPr>
          <a:xfrm>
            <a:off x="27508200" y="20783490"/>
            <a:ext cx="14505318" cy="400110"/>
          </a:xfrm>
          <a:prstGeom prst="rect">
            <a:avLst/>
          </a:prstGeom>
          <a:noFill/>
        </p:spPr>
        <p:txBody>
          <a:bodyPr wrap="none" rtlCol="0">
            <a:spAutoFit/>
          </a:bodyPr>
          <a:lstStyle/>
          <a:p>
            <a:r>
              <a:rPr lang="en-US" sz="2000" dirty="0"/>
              <a:t>* Red-shift and blue-shift in </a:t>
            </a:r>
            <a:r>
              <a:rPr lang="en-US" sz="1800" dirty="0"/>
              <a:t>barycentric</a:t>
            </a:r>
            <a:r>
              <a:rPr lang="en-US" sz="2000" dirty="0"/>
              <a:t> wavelength is shown in red and blue color, respectively. Measurements are performed in triplicate.</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19785</TotalTime>
  <Words>1016</Words>
  <Application>Microsoft Macintosh PowerPoint</Application>
  <PresentationFormat>Custom</PresentationFormat>
  <Paragraphs>143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Perpetua</vt:lpstr>
      <vt:lpstr>Times New Roman</vt:lpstr>
      <vt:lpstr>Tw Cen MT</vt:lpstr>
      <vt:lpstr>Custom Design</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SHANEBL</dc:creator>
  <cp:lastModifiedBy>Johnson, Benjamin Oliver Volk</cp:lastModifiedBy>
  <cp:revision>1130</cp:revision>
  <cp:lastPrinted>2013-11-04T21:01:25Z</cp:lastPrinted>
  <dcterms:created xsi:type="dcterms:W3CDTF">2008-04-17T13:36:37Z</dcterms:created>
  <dcterms:modified xsi:type="dcterms:W3CDTF">2019-04-23T02:10:27Z</dcterms:modified>
</cp:coreProperties>
</file>