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2062400" cy="384048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A6DAEE2-670C-4366-9323-1B50D3E7C0EE}">
  <a:tblStyle styleId="{AA6DAEE2-670C-4366-9323-1B50D3E7C0E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B16A560-44F5-4BBA-8841-FCD2494F8FF4}"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0000"/>
    <p:restoredTop sz="96014" autoAdjust="0"/>
  </p:normalViewPr>
  <p:slideViewPr>
    <p:cSldViewPr snapToGrid="0">
      <p:cViewPr varScale="1">
        <p:scale>
          <a:sx n="14" d="100"/>
          <a:sy n="14" d="100"/>
        </p:scale>
        <p:origin x="2118" y="9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738313" y="1143000"/>
            <a:ext cx="3381375"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406645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738313" y="1143000"/>
            <a:ext cx="3381375"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Shape 9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99" name="Shape 99"/>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1983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Shape 29"/>
          <p:cNvSpPr txBox="1">
            <a:spLocks noGrp="1"/>
          </p:cNvSpPr>
          <p:nvPr>
            <p:ph type="body" idx="1"/>
          </p:nvPr>
        </p:nvSpPr>
        <p:spPr>
          <a:xfrm>
            <a:off x="2891790" y="10223500"/>
            <a:ext cx="36278821"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Shape 86"/>
          <p:cNvSpPr txBox="1">
            <a:spLocks noGrp="1"/>
          </p:cNvSpPr>
          <p:nvPr>
            <p:ph type="body" idx="1"/>
          </p:nvPr>
        </p:nvSpPr>
        <p:spPr>
          <a:xfrm rot="5400000">
            <a:off x="8847453" y="4267836"/>
            <a:ext cx="24367493" cy="36278821"/>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8" name="Shape 88"/>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0"/>
        <p:cNvGrpSpPr/>
        <p:nvPr/>
      </p:nvGrpSpPr>
      <p:grpSpPr>
        <a:xfrm>
          <a:off x="0" y="0"/>
          <a:ext cx="0" cy="0"/>
          <a:chOff x="0" y="0"/>
          <a:chExt cx="0" cy="0"/>
        </a:xfrm>
      </p:grpSpPr>
      <p:sp>
        <p:nvSpPr>
          <p:cNvPr id="91" name="Shape 91"/>
          <p:cNvSpPr txBox="1">
            <a:spLocks noGrp="1"/>
          </p:cNvSpPr>
          <p:nvPr>
            <p:ph type="title"/>
          </p:nvPr>
        </p:nvSpPr>
        <p:spPr>
          <a:xfrm rot="5400000">
            <a:off x="18362613" y="13782994"/>
            <a:ext cx="32546293" cy="9069705"/>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Shape 92"/>
          <p:cNvSpPr txBox="1">
            <a:spLocks noGrp="1"/>
          </p:cNvSpPr>
          <p:nvPr>
            <p:ph type="body" idx="1"/>
          </p:nvPr>
        </p:nvSpPr>
        <p:spPr>
          <a:xfrm rot="5400000">
            <a:off x="-39687" y="4976179"/>
            <a:ext cx="32546293" cy="26683336"/>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93" name="Shape 93"/>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3"/>
        <p:cNvGrpSpPr/>
        <p:nvPr/>
      </p:nvGrpSpPr>
      <p:grpSpPr>
        <a:xfrm>
          <a:off x="0" y="0"/>
          <a:ext cx="0" cy="0"/>
          <a:chOff x="0" y="0"/>
          <a:chExt cx="0" cy="0"/>
        </a:xfrm>
      </p:grpSpPr>
      <p:sp>
        <p:nvSpPr>
          <p:cNvPr id="34" name="Shape 34"/>
          <p:cNvSpPr txBox="1">
            <a:spLocks noGrp="1"/>
          </p:cNvSpPr>
          <p:nvPr>
            <p:ph type="ctrTitle"/>
          </p:nvPr>
        </p:nvSpPr>
        <p:spPr>
          <a:xfrm>
            <a:off x="3154680" y="6285233"/>
            <a:ext cx="35753039" cy="1337056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Shape 35"/>
          <p:cNvSpPr txBox="1">
            <a:spLocks noGrp="1"/>
          </p:cNvSpPr>
          <p:nvPr>
            <p:ph type="subTitle" idx="1"/>
          </p:nvPr>
        </p:nvSpPr>
        <p:spPr>
          <a:xfrm>
            <a:off x="5257800" y="20171413"/>
            <a:ext cx="31546801" cy="9272267"/>
          </a:xfrm>
          <a:prstGeom prst="rect">
            <a:avLst/>
          </a:prstGeom>
          <a:noFill/>
          <a:ln>
            <a:noFill/>
          </a:ln>
        </p:spPr>
        <p:txBody>
          <a:bodyPr spcFirstLastPara="1" wrap="square" lIns="91425" tIns="91425" rIns="91425" bIns="91425" anchor="t" anchorCtr="0"/>
          <a:lstStyle>
            <a:lvl1pPr marR="0" lvl="0" algn="ctr" rtl="0">
              <a:lnSpc>
                <a:spcPct val="90000"/>
              </a:lnSpc>
              <a:spcBef>
                <a:spcPts val="46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1pPr>
            <a:lvl2pPr marR="0" lvl="1" algn="ctr"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2pPr>
            <a:lvl3pPr marR="0" lvl="2" algn="ctr" rtl="0">
              <a:lnSpc>
                <a:spcPct val="90000"/>
              </a:lnSpc>
              <a:spcBef>
                <a:spcPts val="2300"/>
              </a:spcBef>
              <a:spcAft>
                <a:spcPts val="0"/>
              </a:spcAft>
              <a:buClr>
                <a:schemeClr val="dk1"/>
              </a:buClr>
              <a:buSzPts val="8280"/>
              <a:buFont typeface="Arial"/>
              <a:buNone/>
              <a:defRPr sz="8280" b="0" i="0" u="none" strike="noStrike" cap="none">
                <a:solidFill>
                  <a:schemeClr val="dk1"/>
                </a:solidFill>
                <a:latin typeface="Calibri"/>
                <a:ea typeface="Calibri"/>
                <a:cs typeface="Calibri"/>
                <a:sym typeface="Calibri"/>
              </a:defRPr>
            </a:lvl3pPr>
            <a:lvl4pPr marR="0" lvl="3"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4pPr>
            <a:lvl5pPr marR="0" lvl="4"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5pPr>
            <a:lvl6pPr marR="0" lvl="5"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6pPr>
            <a:lvl7pPr marR="0" lvl="6"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7pPr>
            <a:lvl8pPr marR="0" lvl="7"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8pPr>
            <a:lvl9pPr marR="0" lvl="8"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869885" y="9574541"/>
            <a:ext cx="36278821" cy="15975327"/>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 name="Shape 41"/>
          <p:cNvSpPr txBox="1">
            <a:spLocks noGrp="1"/>
          </p:cNvSpPr>
          <p:nvPr>
            <p:ph type="body" idx="1"/>
          </p:nvPr>
        </p:nvSpPr>
        <p:spPr>
          <a:xfrm>
            <a:off x="2869885" y="25701002"/>
            <a:ext cx="36278821" cy="8401047"/>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rgbClr val="888888"/>
              </a:buClr>
              <a:buSzPts val="9200"/>
              <a:buFont typeface="Arial"/>
              <a:buNone/>
              <a:defRPr sz="92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2300"/>
              </a:spcBef>
              <a:spcAft>
                <a:spcPts val="0"/>
              </a:spcAft>
              <a:buClr>
                <a:srgbClr val="888888"/>
              </a:buClr>
              <a:buSzPts val="8280"/>
              <a:buFont typeface="Arial"/>
              <a:buNone/>
              <a:defRPr sz="828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Shape 47"/>
          <p:cNvSpPr txBox="1">
            <a:spLocks noGrp="1"/>
          </p:cNvSpPr>
          <p:nvPr>
            <p:ph type="body" idx="1"/>
          </p:nvPr>
        </p:nvSpPr>
        <p:spPr>
          <a:xfrm>
            <a:off x="2891790" y="10223500"/>
            <a:ext cx="17876520"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21294091" y="10223500"/>
            <a:ext cx="17876520"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897269"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 name="Shape 54"/>
          <p:cNvSpPr txBox="1">
            <a:spLocks noGrp="1"/>
          </p:cNvSpPr>
          <p:nvPr>
            <p:ph type="body" idx="1"/>
          </p:nvPr>
        </p:nvSpPr>
        <p:spPr>
          <a:xfrm>
            <a:off x="2897273" y="9414513"/>
            <a:ext cx="17794364"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40"/>
              <a:buFont typeface="Arial"/>
              <a:buNone/>
              <a:defRPr sz="1104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280"/>
              <a:buFont typeface="Arial"/>
              <a:buNone/>
              <a:defRPr sz="828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body" idx="2"/>
          </p:nvPr>
        </p:nvSpPr>
        <p:spPr>
          <a:xfrm>
            <a:off x="2897273" y="14028420"/>
            <a:ext cx="17794364" cy="206336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body" idx="3"/>
          </p:nvPr>
        </p:nvSpPr>
        <p:spPr>
          <a:xfrm>
            <a:off x="21294092" y="9414513"/>
            <a:ext cx="17881999"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40"/>
              <a:buFont typeface="Arial"/>
              <a:buNone/>
              <a:defRPr sz="1104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280"/>
              <a:buFont typeface="Arial"/>
              <a:buNone/>
              <a:defRPr sz="828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4"/>
          </p:nvPr>
        </p:nvSpPr>
        <p:spPr>
          <a:xfrm>
            <a:off x="21294092" y="14028420"/>
            <a:ext cx="17881999" cy="206336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Shape 63"/>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Shape 67"/>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20"/>
              <a:buFont typeface="Calibri"/>
              <a:buNone/>
              <a:defRPr sz="1472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Shape 72"/>
          <p:cNvSpPr txBox="1">
            <a:spLocks noGrp="1"/>
          </p:cNvSpPr>
          <p:nvPr>
            <p:ph type="body" idx="1"/>
          </p:nvPr>
        </p:nvSpPr>
        <p:spPr>
          <a:xfrm>
            <a:off x="17881998" y="5529588"/>
            <a:ext cx="21294090" cy="27292299"/>
          </a:xfrm>
          <a:prstGeom prst="rect">
            <a:avLst/>
          </a:prstGeom>
          <a:noFill/>
          <a:ln>
            <a:noFill/>
          </a:ln>
        </p:spPr>
        <p:txBody>
          <a:bodyPr spcFirstLastPara="1" wrap="square" lIns="91425" tIns="91425" rIns="91425" bIns="91425" anchor="t" anchorCtr="0"/>
          <a:lstStyle>
            <a:lvl1pPr marL="457200" marR="0" lvl="0" indent="-1163320" algn="l" rtl="0">
              <a:lnSpc>
                <a:spcPct val="90000"/>
              </a:lnSpc>
              <a:spcBef>
                <a:spcPts val="4600"/>
              </a:spcBef>
              <a:spcAft>
                <a:spcPts val="0"/>
              </a:spcAft>
              <a:buClr>
                <a:schemeClr val="dk1"/>
              </a:buClr>
              <a:buSzPts val="14720"/>
              <a:buFont typeface="Arial"/>
              <a:buChar char="•"/>
              <a:defRPr sz="14720" b="0" i="0" u="none" strike="noStrike" cap="none">
                <a:solidFill>
                  <a:schemeClr val="dk1"/>
                </a:solidFill>
                <a:latin typeface="Calibri"/>
                <a:ea typeface="Calibri"/>
                <a:cs typeface="Calibri"/>
                <a:sym typeface="Calibri"/>
              </a:defRPr>
            </a:lvl1pPr>
            <a:lvl2pPr marL="914400" marR="0" lvl="1" indent="-1046480" algn="l" rtl="0">
              <a:lnSpc>
                <a:spcPct val="90000"/>
              </a:lnSpc>
              <a:spcBef>
                <a:spcPts val="23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2pPr>
            <a:lvl3pPr marL="1371600" marR="0" lvl="2"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3pPr>
            <a:lvl4pPr marL="1828800" marR="0" lvl="3"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4pPr>
            <a:lvl5pPr marL="2286000" marR="0" lvl="4"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5pPr>
            <a:lvl6pPr marL="2743200" marR="0" lvl="5"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6pPr>
            <a:lvl7pPr marL="3200400" marR="0" lvl="6"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7pPr>
            <a:lvl8pPr marL="3657600" marR="0" lvl="7"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8pPr>
            <a:lvl9pPr marL="4114800" marR="0" lvl="8"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body" idx="2"/>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40"/>
              <a:buFont typeface="Arial"/>
              <a:buNone/>
              <a:defRPr sz="644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20"/>
              <a:buFont typeface="Arial"/>
              <a:buNone/>
              <a:defRPr sz="552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20"/>
              <a:buFont typeface="Calibri"/>
              <a:buNone/>
              <a:defRPr sz="1472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Shape 79"/>
          <p:cNvSpPr>
            <a:spLocks noGrp="1"/>
          </p:cNvSpPr>
          <p:nvPr>
            <p:ph type="pic" idx="2"/>
          </p:nvPr>
        </p:nvSpPr>
        <p:spPr>
          <a:xfrm>
            <a:off x="17881998" y="5529588"/>
            <a:ext cx="21294090" cy="27292299"/>
          </a:xfrm>
          <a:prstGeom prst="rect">
            <a:avLst/>
          </a:prstGeom>
          <a:noFill/>
          <a:ln>
            <a:noFill/>
          </a:ln>
        </p:spPr>
        <p:txBody>
          <a:bodyPr spcFirstLastPara="1" wrap="square" lIns="91425" tIns="91425" rIns="91425" bIns="91425" anchor="t" anchorCtr="0"/>
          <a:lstStyle>
            <a:lvl1pPr marR="0" lvl="0" algn="l" rtl="0">
              <a:lnSpc>
                <a:spcPct val="90000"/>
              </a:lnSpc>
              <a:spcBef>
                <a:spcPts val="4600"/>
              </a:spcBef>
              <a:spcAft>
                <a:spcPts val="0"/>
              </a:spcAft>
              <a:buClr>
                <a:schemeClr val="dk1"/>
              </a:buClr>
              <a:buSzPts val="14720"/>
              <a:buFont typeface="Arial"/>
              <a:buNone/>
              <a:defRPr sz="14720" b="0" i="0" u="none" strike="noStrike" cap="none">
                <a:solidFill>
                  <a:schemeClr val="dk1"/>
                </a:solidFill>
                <a:latin typeface="Calibri"/>
                <a:ea typeface="Calibri"/>
                <a:cs typeface="Calibri"/>
                <a:sym typeface="Calibri"/>
              </a:defRPr>
            </a:lvl1pPr>
            <a:lvl2pPr marR="0" lvl="1" algn="l" rtl="0">
              <a:lnSpc>
                <a:spcPct val="90000"/>
              </a:lnSpc>
              <a:spcBef>
                <a:spcPts val="2300"/>
              </a:spcBef>
              <a:spcAft>
                <a:spcPts val="0"/>
              </a:spcAft>
              <a:buClr>
                <a:schemeClr val="dk1"/>
              </a:buClr>
              <a:buSzPts val="12880"/>
              <a:buFont typeface="Arial"/>
              <a:buNone/>
              <a:defRPr sz="12880" b="0" i="0" u="none" strike="noStrike" cap="none">
                <a:solidFill>
                  <a:schemeClr val="dk1"/>
                </a:solidFill>
                <a:latin typeface="Calibri"/>
                <a:ea typeface="Calibri"/>
                <a:cs typeface="Calibri"/>
                <a:sym typeface="Calibri"/>
              </a:defRPr>
            </a:lvl2pPr>
            <a:lvl3pPr marR="0" lvl="2" algn="l" rtl="0">
              <a:lnSpc>
                <a:spcPct val="90000"/>
              </a:lnSpc>
              <a:spcBef>
                <a:spcPts val="23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3pPr>
            <a:lvl4pPr marR="0" lvl="3"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4pPr>
            <a:lvl5pPr marR="0" lvl="4"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5pPr>
            <a:lvl6pPr marR="0" lvl="5"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6pPr>
            <a:lvl7pPr marR="0" lvl="6"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7pPr>
            <a:lvl8pPr marR="0" lvl="7"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8pPr>
            <a:lvl9pPr marR="0" lvl="8"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body" idx="1"/>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40"/>
              <a:buFont typeface="Arial"/>
              <a:buNone/>
              <a:defRPr sz="644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20"/>
              <a:buFont typeface="Arial"/>
              <a:buNone/>
              <a:defRPr sz="552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2891790" y="10223500"/>
            <a:ext cx="36278821"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b="0" i="0" u="none" strike="noStrike" cap="none">
                <a:solidFill>
                  <a:srgbClr val="888888"/>
                </a:solidFill>
                <a:latin typeface="Calibri"/>
                <a:ea typeface="Calibri"/>
                <a:cs typeface="Calibri"/>
                <a:sym typeface="Calibri"/>
              </a:defRPr>
            </a:lvl1pPr>
            <a:lvl2pPr marL="0" marR="0" lvl="1" indent="0" algn="r" rtl="0">
              <a:spcBef>
                <a:spcPts val="0"/>
              </a:spcBef>
              <a:buNone/>
              <a:defRPr sz="5520" b="0" i="0" u="none" strike="noStrike" cap="none">
                <a:solidFill>
                  <a:srgbClr val="888888"/>
                </a:solidFill>
                <a:latin typeface="Calibri"/>
                <a:ea typeface="Calibri"/>
                <a:cs typeface="Calibri"/>
                <a:sym typeface="Calibri"/>
              </a:defRPr>
            </a:lvl2pPr>
            <a:lvl3pPr marL="0" marR="0" lvl="2" indent="0" algn="r" rtl="0">
              <a:spcBef>
                <a:spcPts val="0"/>
              </a:spcBef>
              <a:buNone/>
              <a:defRPr sz="5520" b="0" i="0" u="none" strike="noStrike" cap="none">
                <a:solidFill>
                  <a:srgbClr val="888888"/>
                </a:solidFill>
                <a:latin typeface="Calibri"/>
                <a:ea typeface="Calibri"/>
                <a:cs typeface="Calibri"/>
                <a:sym typeface="Calibri"/>
              </a:defRPr>
            </a:lvl3pPr>
            <a:lvl4pPr marL="0" marR="0" lvl="3" indent="0" algn="r" rtl="0">
              <a:spcBef>
                <a:spcPts val="0"/>
              </a:spcBef>
              <a:buNone/>
              <a:defRPr sz="5520" b="0" i="0" u="none" strike="noStrike" cap="none">
                <a:solidFill>
                  <a:srgbClr val="888888"/>
                </a:solidFill>
                <a:latin typeface="Calibri"/>
                <a:ea typeface="Calibri"/>
                <a:cs typeface="Calibri"/>
                <a:sym typeface="Calibri"/>
              </a:defRPr>
            </a:lvl4pPr>
            <a:lvl5pPr marL="0" marR="0" lvl="4" indent="0" algn="r" rtl="0">
              <a:spcBef>
                <a:spcPts val="0"/>
              </a:spcBef>
              <a:buNone/>
              <a:defRPr sz="5520" b="0" i="0" u="none" strike="noStrike" cap="none">
                <a:solidFill>
                  <a:srgbClr val="888888"/>
                </a:solidFill>
                <a:latin typeface="Calibri"/>
                <a:ea typeface="Calibri"/>
                <a:cs typeface="Calibri"/>
                <a:sym typeface="Calibri"/>
              </a:defRPr>
            </a:lvl5pPr>
            <a:lvl6pPr marL="0" marR="0" lvl="5" indent="0" algn="r" rtl="0">
              <a:spcBef>
                <a:spcPts val="0"/>
              </a:spcBef>
              <a:buNone/>
              <a:defRPr sz="5520" b="0" i="0" u="none" strike="noStrike" cap="none">
                <a:solidFill>
                  <a:srgbClr val="888888"/>
                </a:solidFill>
                <a:latin typeface="Calibri"/>
                <a:ea typeface="Calibri"/>
                <a:cs typeface="Calibri"/>
                <a:sym typeface="Calibri"/>
              </a:defRPr>
            </a:lvl6pPr>
            <a:lvl7pPr marL="0" marR="0" lvl="6" indent="0" algn="r" rtl="0">
              <a:spcBef>
                <a:spcPts val="0"/>
              </a:spcBef>
              <a:buNone/>
              <a:defRPr sz="5520" b="0" i="0" u="none" strike="noStrike" cap="none">
                <a:solidFill>
                  <a:srgbClr val="888888"/>
                </a:solidFill>
                <a:latin typeface="Calibri"/>
                <a:ea typeface="Calibri"/>
                <a:cs typeface="Calibri"/>
                <a:sym typeface="Calibri"/>
              </a:defRPr>
            </a:lvl7pPr>
            <a:lvl8pPr marL="0" marR="0" lvl="7" indent="0" algn="r" rtl="0">
              <a:spcBef>
                <a:spcPts val="0"/>
              </a:spcBef>
              <a:buNone/>
              <a:defRPr sz="5520" b="0" i="0" u="none" strike="noStrike" cap="none">
                <a:solidFill>
                  <a:srgbClr val="888888"/>
                </a:solidFill>
                <a:latin typeface="Calibri"/>
                <a:ea typeface="Calibri"/>
                <a:cs typeface="Calibri"/>
                <a:sym typeface="Calibri"/>
              </a:defRPr>
            </a:lvl8pPr>
            <a:lvl9pPr marL="0" marR="0" lvl="8" indent="0" algn="r" rtl="0">
              <a:spcBef>
                <a:spcPts val="0"/>
              </a:spcBef>
              <a:buNone/>
              <a:defRPr sz="552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
        <p:nvSpPr>
          <p:cNvPr id="15" name="Shape 15"/>
          <p:cNvSpPr/>
          <p:nvPr/>
        </p:nvSpPr>
        <p:spPr>
          <a:xfrm>
            <a:off x="0" y="0"/>
            <a:ext cx="42062399" cy="3840480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6" name="Shape 16"/>
          <p:cNvSpPr/>
          <p:nvPr/>
        </p:nvSpPr>
        <p:spPr>
          <a:xfrm>
            <a:off x="498764" y="602975"/>
            <a:ext cx="41023310" cy="37071911"/>
          </a:xfrm>
          <a:prstGeom prst="rect">
            <a:avLst/>
          </a:prstGeom>
          <a:solidFill>
            <a:srgbClr val="1E4E7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7" name="Shape 17"/>
          <p:cNvSpPr/>
          <p:nvPr/>
        </p:nvSpPr>
        <p:spPr>
          <a:xfrm>
            <a:off x="789709" y="974035"/>
            <a:ext cx="40399856" cy="35704511"/>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cxnSp>
        <p:nvCxnSpPr>
          <p:cNvPr id="18" name="Shape 18"/>
          <p:cNvCxnSpPr/>
          <p:nvPr/>
        </p:nvCxnSpPr>
        <p:spPr>
          <a:xfrm>
            <a:off x="9341898" y="7629109"/>
            <a:ext cx="0" cy="28473650"/>
          </a:xfrm>
          <a:prstGeom prst="straightConnector1">
            <a:avLst/>
          </a:prstGeom>
          <a:noFill/>
          <a:ln w="9525" cap="flat" cmpd="sng">
            <a:solidFill>
              <a:srgbClr val="D8D8D8"/>
            </a:solidFill>
            <a:prstDash val="solid"/>
            <a:miter lim="800000"/>
            <a:headEnd type="none" w="sm" len="sm"/>
            <a:tailEnd type="none" w="sm" len="sm"/>
          </a:ln>
        </p:spPr>
      </p:cxnSp>
      <p:cxnSp>
        <p:nvCxnSpPr>
          <p:cNvPr id="19" name="Shape 19"/>
          <p:cNvCxnSpPr/>
          <p:nvPr/>
        </p:nvCxnSpPr>
        <p:spPr>
          <a:xfrm>
            <a:off x="17642669" y="7629109"/>
            <a:ext cx="0" cy="28473650"/>
          </a:xfrm>
          <a:prstGeom prst="straightConnector1">
            <a:avLst/>
          </a:prstGeom>
          <a:noFill/>
          <a:ln w="9525" cap="flat" cmpd="sng">
            <a:solidFill>
              <a:srgbClr val="D8D8D8"/>
            </a:solidFill>
            <a:prstDash val="solid"/>
            <a:miter lim="800000"/>
            <a:headEnd type="none" w="sm" len="sm"/>
            <a:tailEnd type="none" w="sm" len="sm"/>
          </a:ln>
        </p:spPr>
      </p:cxnSp>
      <p:cxnSp>
        <p:nvCxnSpPr>
          <p:cNvPr id="20" name="Shape 20"/>
          <p:cNvCxnSpPr/>
          <p:nvPr/>
        </p:nvCxnSpPr>
        <p:spPr>
          <a:xfrm>
            <a:off x="1662545" y="7629108"/>
            <a:ext cx="38639631" cy="0"/>
          </a:xfrm>
          <a:prstGeom prst="straightConnector1">
            <a:avLst/>
          </a:prstGeom>
          <a:noFill/>
          <a:ln w="9525" cap="flat" cmpd="sng">
            <a:solidFill>
              <a:srgbClr val="D8D8D8"/>
            </a:solidFill>
            <a:prstDash val="solid"/>
            <a:miter lim="800000"/>
            <a:headEnd type="none" w="sm" len="sm"/>
            <a:tailEnd type="none" w="sm" len="sm"/>
          </a:ln>
        </p:spPr>
      </p:cxnSp>
      <p:sp>
        <p:nvSpPr>
          <p:cNvPr id="21" name="Shape 21"/>
          <p:cNvSpPr/>
          <p:nvPr/>
        </p:nvSpPr>
        <p:spPr>
          <a:xfrm>
            <a:off x="1332584" y="1852864"/>
            <a:ext cx="39421655" cy="53124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2" name="Shape 22"/>
          <p:cNvSpPr/>
          <p:nvPr/>
        </p:nvSpPr>
        <p:spPr>
          <a:xfrm>
            <a:off x="9639407" y="8232082"/>
            <a:ext cx="7701231"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3" name="Shape 23"/>
          <p:cNvSpPr/>
          <p:nvPr/>
        </p:nvSpPr>
        <p:spPr>
          <a:xfrm>
            <a:off x="17944700" y="8232082"/>
            <a:ext cx="22809540"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4" name="Shape 24"/>
          <p:cNvSpPr/>
          <p:nvPr/>
        </p:nvSpPr>
        <p:spPr>
          <a:xfrm>
            <a:off x="1332585" y="8232082"/>
            <a:ext cx="7701231"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5" name="Shape 25"/>
          <p:cNvSpPr/>
          <p:nvPr/>
        </p:nvSpPr>
        <p:spPr>
          <a:xfrm>
            <a:off x="29090841" y="36966041"/>
            <a:ext cx="12254933" cy="33714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91" b="0" i="1" u="none" strike="noStrike" cap="none">
                <a:solidFill>
                  <a:schemeClr val="lt1"/>
                </a:solidFill>
                <a:latin typeface="Calibri"/>
                <a:ea typeface="Calibri"/>
                <a:cs typeface="Calibri"/>
                <a:sym typeface="Calibri"/>
              </a:rPr>
              <a:t>We thank the Office of Research and Sponsored Programs for supporting this research, and Learning &amp; Technology Services for printing this poster.</a:t>
            </a:r>
            <a:r>
              <a:rPr lang="en-US" sz="1591" b="0" i="0" u="none" strike="noStrike" cap="none">
                <a:solidFill>
                  <a:schemeClr val="lt1"/>
                </a:solidFill>
                <a:latin typeface="Calibri"/>
                <a:ea typeface="Calibri"/>
                <a:cs typeface="Calibri"/>
                <a:sym typeface="Calibri"/>
              </a:rPr>
              <a:t> </a:t>
            </a:r>
            <a:endParaRPr/>
          </a:p>
        </p:txBody>
      </p:sp>
      <p:pic>
        <p:nvPicPr>
          <p:cNvPr id="26" name="Shape 26"/>
          <p:cNvPicPr preferRelativeResize="0"/>
          <p:nvPr/>
        </p:nvPicPr>
        <p:blipFill rotWithShape="1">
          <a:blip r:embed="rId13">
            <a:alphaModFix/>
          </a:blip>
          <a:srcRect/>
          <a:stretch/>
        </p:blipFill>
        <p:spPr>
          <a:xfrm>
            <a:off x="29169431" y="3729895"/>
            <a:ext cx="10001180" cy="155835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100"/>
        <p:cNvGrpSpPr/>
        <p:nvPr/>
      </p:nvGrpSpPr>
      <p:grpSpPr>
        <a:xfrm>
          <a:off x="0" y="0"/>
          <a:ext cx="0" cy="0"/>
          <a:chOff x="0" y="0"/>
          <a:chExt cx="0" cy="0"/>
        </a:xfrm>
      </p:grpSpPr>
      <p:sp>
        <p:nvSpPr>
          <p:cNvPr id="105" name="Shape 105"/>
          <p:cNvSpPr txBox="1"/>
          <p:nvPr/>
        </p:nvSpPr>
        <p:spPr>
          <a:xfrm>
            <a:off x="1987057" y="4859565"/>
            <a:ext cx="5471148" cy="86177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Background</a:t>
            </a:r>
            <a:endParaRPr sz="6000"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sp>
        <p:nvSpPr>
          <p:cNvPr id="107" name="Shape 107"/>
          <p:cNvSpPr txBox="1"/>
          <p:nvPr/>
        </p:nvSpPr>
        <p:spPr>
          <a:xfrm>
            <a:off x="1989914" y="18023820"/>
            <a:ext cx="4582200" cy="103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Hypothesis</a:t>
            </a:r>
            <a:endParaRPr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sp>
        <p:nvSpPr>
          <p:cNvPr id="115" name="Shape 115"/>
          <p:cNvSpPr txBox="1"/>
          <p:nvPr/>
        </p:nvSpPr>
        <p:spPr>
          <a:xfrm>
            <a:off x="26694463" y="29668522"/>
            <a:ext cx="44589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References</a:t>
            </a:r>
            <a:endParaRPr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pic>
        <p:nvPicPr>
          <p:cNvPr id="120" name="Shape 120" descr="Image result for uwec"/>
          <p:cNvPicPr preferRelativeResize="0"/>
          <p:nvPr/>
        </p:nvPicPr>
        <p:blipFill>
          <a:blip r:embed="rId3">
            <a:alphaModFix/>
          </a:blip>
          <a:stretch>
            <a:fillRect/>
          </a:stretch>
        </p:blipFill>
        <p:spPr>
          <a:xfrm>
            <a:off x="30539653" y="3663027"/>
            <a:ext cx="10424955" cy="1627425"/>
          </a:xfrm>
          <a:prstGeom prst="rect">
            <a:avLst/>
          </a:prstGeom>
          <a:noFill/>
          <a:ln>
            <a:noFill/>
          </a:ln>
        </p:spPr>
      </p:pic>
      <p:sp>
        <p:nvSpPr>
          <p:cNvPr id="36" name="Title 1">
            <a:extLst>
              <a:ext uri="{FF2B5EF4-FFF2-40B4-BE49-F238E27FC236}">
                <a16:creationId xmlns:a16="http://schemas.microsoft.com/office/drawing/2014/main" id="{2C2C494F-86D0-4F04-8525-AE0A0E1B48F7}"/>
              </a:ext>
            </a:extLst>
          </p:cNvPr>
          <p:cNvSpPr txBox="1">
            <a:spLocks/>
          </p:cNvSpPr>
          <p:nvPr/>
        </p:nvSpPr>
        <p:spPr>
          <a:xfrm>
            <a:off x="1989919" y="1087590"/>
            <a:ext cx="33366881" cy="2200812"/>
          </a:xfrm>
          <a:prstGeom prst="rect">
            <a:avLst/>
          </a:prstGeom>
        </p:spPr>
        <p:txBody>
          <a:bodyPr vert="horz" lIns="91440" tIns="45720" rIns="91440" bIns="45720" rtlCol="0" anchor="ctr">
            <a:noAutofit/>
          </a:bodyPr>
          <a:lst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a:lstStyle>
          <a:p>
            <a:r>
              <a:rPr lang="en-US" sz="11000" b="1" cap="small" dirty="0">
                <a:solidFill>
                  <a:srgbClr val="002060"/>
                </a:solidFill>
                <a:latin typeface="Arial" panose="020B0604020202020204" pitchFamily="34" charset="0"/>
                <a:ea typeface="Cambria" panose="02040503050406030204" pitchFamily="18" charset="0"/>
                <a:cs typeface="Arial" panose="020B0604020202020204" pitchFamily="34" charset="0"/>
              </a:rPr>
              <a:t>Impact of Race and Criminality upon Employment</a:t>
            </a:r>
          </a:p>
        </p:txBody>
      </p:sp>
      <p:sp>
        <p:nvSpPr>
          <p:cNvPr id="37" name="TextBox 36">
            <a:extLst>
              <a:ext uri="{FF2B5EF4-FFF2-40B4-BE49-F238E27FC236}">
                <a16:creationId xmlns:a16="http://schemas.microsoft.com/office/drawing/2014/main" id="{2D52E1E7-941F-42BC-AF35-CA76D5BA3B89}"/>
              </a:ext>
            </a:extLst>
          </p:cNvPr>
          <p:cNvSpPr txBox="1"/>
          <p:nvPr/>
        </p:nvSpPr>
        <p:spPr>
          <a:xfrm>
            <a:off x="2040719" y="3796423"/>
            <a:ext cx="28043041" cy="861774"/>
          </a:xfrm>
          <a:prstGeom prst="rect">
            <a:avLst/>
          </a:prstGeom>
          <a:noFill/>
        </p:spPr>
        <p:txBody>
          <a:bodyPr wrap="square" rtlCol="0">
            <a:spAutoFit/>
          </a:bodyPr>
          <a:lstStyle/>
          <a:p>
            <a:r>
              <a:rPr lang="en-US" sz="5000" dirty="0">
                <a:solidFill>
                  <a:srgbClr val="002060"/>
                </a:solidFill>
                <a:latin typeface="Arial" panose="020B0604020202020204" pitchFamily="34" charset="0"/>
                <a:ea typeface="Cambria" panose="02040503050406030204" pitchFamily="18" charset="0"/>
                <a:cs typeface="Arial" panose="020B0604020202020204" pitchFamily="34" charset="0"/>
              </a:rPr>
              <a:t>Austin Van Cleave, Karin Knapp, and Jena Wagner | Research Mentor: Jarrod Hines | Psychology</a:t>
            </a:r>
          </a:p>
        </p:txBody>
      </p:sp>
      <p:sp>
        <p:nvSpPr>
          <p:cNvPr id="38" name="Shape 105">
            <a:extLst>
              <a:ext uri="{FF2B5EF4-FFF2-40B4-BE49-F238E27FC236}">
                <a16:creationId xmlns:a16="http://schemas.microsoft.com/office/drawing/2014/main" id="{B9475BAC-95D8-4321-9650-41303511A563}"/>
              </a:ext>
            </a:extLst>
          </p:cNvPr>
          <p:cNvSpPr txBox="1"/>
          <p:nvPr/>
        </p:nvSpPr>
        <p:spPr>
          <a:xfrm>
            <a:off x="1989914" y="23303733"/>
            <a:ext cx="9325781" cy="86177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Study 1 – Categorize Names</a:t>
            </a:r>
            <a:endParaRPr sz="6000"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sp>
        <p:nvSpPr>
          <p:cNvPr id="39" name="Shape 105">
            <a:extLst>
              <a:ext uri="{FF2B5EF4-FFF2-40B4-BE49-F238E27FC236}">
                <a16:creationId xmlns:a16="http://schemas.microsoft.com/office/drawing/2014/main" id="{A3344DC6-77B4-4B16-A0C5-C3578CDE4250}"/>
              </a:ext>
            </a:extLst>
          </p:cNvPr>
          <p:cNvSpPr txBox="1"/>
          <p:nvPr/>
        </p:nvSpPr>
        <p:spPr>
          <a:xfrm>
            <a:off x="1989914" y="29387007"/>
            <a:ext cx="6472641" cy="86177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Study 2 – Method</a:t>
            </a:r>
            <a:endParaRPr sz="6000"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sp>
        <p:nvSpPr>
          <p:cNvPr id="40" name="Shape 105">
            <a:extLst>
              <a:ext uri="{FF2B5EF4-FFF2-40B4-BE49-F238E27FC236}">
                <a16:creationId xmlns:a16="http://schemas.microsoft.com/office/drawing/2014/main" id="{0F0F347B-2F91-44BB-8A27-1B1C8DD7AAB4}"/>
              </a:ext>
            </a:extLst>
          </p:cNvPr>
          <p:cNvSpPr txBox="1"/>
          <p:nvPr/>
        </p:nvSpPr>
        <p:spPr>
          <a:xfrm>
            <a:off x="13950894" y="28853324"/>
            <a:ext cx="10826929" cy="86177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Discussion and Future Directions</a:t>
            </a:r>
            <a:endParaRPr sz="6000" dirty="0">
              <a:solidFill>
                <a:srgbClr val="002060"/>
              </a:solidFill>
              <a:latin typeface="Calibri" panose="020F0502020204030204" pitchFamily="34" charset="0"/>
              <a:ea typeface="Cambria" panose="02040503050406030204" pitchFamily="18" charset="0"/>
              <a:cs typeface="Calibri" panose="020F0502020204030204" pitchFamily="34" charset="0"/>
            </a:endParaRPr>
          </a:p>
        </p:txBody>
      </p:sp>
      <p:sp>
        <p:nvSpPr>
          <p:cNvPr id="2" name="TextBox 1">
            <a:extLst>
              <a:ext uri="{FF2B5EF4-FFF2-40B4-BE49-F238E27FC236}">
                <a16:creationId xmlns:a16="http://schemas.microsoft.com/office/drawing/2014/main" id="{B3340CF1-B109-4FBD-9D86-9F682A25AEE6}"/>
              </a:ext>
            </a:extLst>
          </p:cNvPr>
          <p:cNvSpPr txBox="1"/>
          <p:nvPr/>
        </p:nvSpPr>
        <p:spPr>
          <a:xfrm>
            <a:off x="1989916" y="5775729"/>
            <a:ext cx="11116481" cy="12280285"/>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This study examined the role of applicants’ race, past criminality, and time since criminal conviction on participants’ evaluations of the fitness of fictional job candidates. Participants were told that they were acting as hiring agents at a job-placement firm and would review a pool of applicants from a local community college. Their goal was be to rate the fitness of each applicant and determine whether they would be allowed into the hiring agency’s applicant pool, which would allow these individuals to be considered for available employment opportunities. The participants only screened applicants to determine their fitness for placement into the agency’s pool of applicants—not whether they were a good fit for a specific job. The applicants had a similar educational background, and researcher-constructed applications also included information like their names, type of crime committed, and the time since the offense (along with other typical job application information). Race was not be mentioned explicitly; instead, a preliminary study was done to find names that are strongly associated with Black or Caucasian individuals. These names were then used for the current study.</a:t>
            </a:r>
          </a:p>
        </p:txBody>
      </p:sp>
      <p:sp>
        <p:nvSpPr>
          <p:cNvPr id="3" name="TextBox 2">
            <a:extLst>
              <a:ext uri="{FF2B5EF4-FFF2-40B4-BE49-F238E27FC236}">
                <a16:creationId xmlns:a16="http://schemas.microsoft.com/office/drawing/2014/main" id="{6F8AC864-3792-44B4-8660-7E2D59370653}"/>
              </a:ext>
            </a:extLst>
          </p:cNvPr>
          <p:cNvSpPr txBox="1"/>
          <p:nvPr/>
        </p:nvSpPr>
        <p:spPr>
          <a:xfrm>
            <a:off x="1989915" y="18878787"/>
            <a:ext cx="11116481" cy="4524315"/>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Our factorial ANOVA results were expected to indicate an age difference such that older participants would rate the fitness of Black applicants as worse than Caucasian applicants. Younger adults’ ratings were expected to be more similar across levels of offense and time from offense than those made by older adults, who were expected to be less forgiving or more likely to stereotype applicants.</a:t>
            </a:r>
          </a:p>
        </p:txBody>
      </p:sp>
      <p:pic>
        <p:nvPicPr>
          <p:cNvPr id="5" name="Picture 4">
            <a:extLst>
              <a:ext uri="{FF2B5EF4-FFF2-40B4-BE49-F238E27FC236}">
                <a16:creationId xmlns:a16="http://schemas.microsoft.com/office/drawing/2014/main" id="{E16E23B5-DA57-48E2-8E83-6A51EF89BE61}"/>
              </a:ext>
            </a:extLst>
          </p:cNvPr>
          <p:cNvPicPr>
            <a:picLocks noChangeAspect="1"/>
          </p:cNvPicPr>
          <p:nvPr/>
        </p:nvPicPr>
        <p:blipFill rotWithShape="1">
          <a:blip r:embed="rId4"/>
          <a:srcRect l="2709" t="3720"/>
          <a:stretch/>
        </p:blipFill>
        <p:spPr>
          <a:xfrm>
            <a:off x="2040719" y="24214043"/>
            <a:ext cx="7790186" cy="3339684"/>
          </a:xfrm>
          <a:prstGeom prst="rect">
            <a:avLst/>
          </a:prstGeom>
        </p:spPr>
      </p:pic>
      <p:sp>
        <p:nvSpPr>
          <p:cNvPr id="17" name="TextBox 16">
            <a:extLst>
              <a:ext uri="{FF2B5EF4-FFF2-40B4-BE49-F238E27FC236}">
                <a16:creationId xmlns:a16="http://schemas.microsoft.com/office/drawing/2014/main" id="{F74CEC14-AE65-4ED9-BFC5-C9F8B6E2C5D6}"/>
              </a:ext>
            </a:extLst>
          </p:cNvPr>
          <p:cNvSpPr txBox="1"/>
          <p:nvPr/>
        </p:nvSpPr>
        <p:spPr>
          <a:xfrm>
            <a:off x="1989915" y="27648315"/>
            <a:ext cx="11116481" cy="1754326"/>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The names for our study were chosen by a pilot study, in which participants were asked to determine which racial category the name best fit. </a:t>
            </a:r>
          </a:p>
        </p:txBody>
      </p:sp>
      <p:sp>
        <p:nvSpPr>
          <p:cNvPr id="7" name="TextBox 6">
            <a:extLst>
              <a:ext uri="{FF2B5EF4-FFF2-40B4-BE49-F238E27FC236}">
                <a16:creationId xmlns:a16="http://schemas.microsoft.com/office/drawing/2014/main" id="{05F59E9A-EB57-4B9A-B1DC-17C0BEFE47B3}"/>
              </a:ext>
            </a:extLst>
          </p:cNvPr>
          <p:cNvSpPr txBox="1"/>
          <p:nvPr/>
        </p:nvSpPr>
        <p:spPr>
          <a:xfrm>
            <a:off x="1989914" y="30248781"/>
            <a:ext cx="11116481" cy="6186309"/>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Using Qualtrics software, we designed a survey in which we asked questions targeting participants’ attitudes towards felony and misdemeanor convictions. We used 12 names from study 1; four were classified as being White, four as Black, and four as racially indiscriminate. Participants were given 12 scenarios in which a person was charged with either a felony or misdemeanor, along with how long it had been since the offense occurred. Participants were then asked if they would put the person from the scenario into a pool of applicants from an employment agency, and to explain their reasoning</a:t>
            </a:r>
            <a:r>
              <a:rPr lang="en-US" sz="3600" dirty="0"/>
              <a:t>. </a:t>
            </a:r>
          </a:p>
        </p:txBody>
      </p:sp>
      <p:pic>
        <p:nvPicPr>
          <p:cNvPr id="8" name="Picture 7">
            <a:extLst>
              <a:ext uri="{FF2B5EF4-FFF2-40B4-BE49-F238E27FC236}">
                <a16:creationId xmlns:a16="http://schemas.microsoft.com/office/drawing/2014/main" id="{DA306753-2DD0-4DCF-8A62-4D1AFE75FBFA}"/>
              </a:ext>
            </a:extLst>
          </p:cNvPr>
          <p:cNvPicPr>
            <a:picLocks noChangeAspect="1"/>
          </p:cNvPicPr>
          <p:nvPr/>
        </p:nvPicPr>
        <p:blipFill>
          <a:blip r:embed="rId5"/>
          <a:stretch>
            <a:fillRect/>
          </a:stretch>
        </p:blipFill>
        <p:spPr>
          <a:xfrm>
            <a:off x="13906677" y="14111455"/>
            <a:ext cx="11675124" cy="7017496"/>
          </a:xfrm>
          <a:prstGeom prst="rect">
            <a:avLst/>
          </a:prstGeom>
        </p:spPr>
      </p:pic>
      <p:pic>
        <p:nvPicPr>
          <p:cNvPr id="9" name="Picture 8">
            <a:extLst>
              <a:ext uri="{FF2B5EF4-FFF2-40B4-BE49-F238E27FC236}">
                <a16:creationId xmlns:a16="http://schemas.microsoft.com/office/drawing/2014/main" id="{AD1D892F-537A-4EC8-92BA-A979C7F800B8}"/>
              </a:ext>
            </a:extLst>
          </p:cNvPr>
          <p:cNvPicPr>
            <a:picLocks noChangeAspect="1"/>
          </p:cNvPicPr>
          <p:nvPr/>
        </p:nvPicPr>
        <p:blipFill>
          <a:blip r:embed="rId6"/>
          <a:stretch>
            <a:fillRect/>
          </a:stretch>
        </p:blipFill>
        <p:spPr>
          <a:xfrm>
            <a:off x="25587795" y="14111455"/>
            <a:ext cx="11675124" cy="7017496"/>
          </a:xfrm>
          <a:prstGeom prst="rect">
            <a:avLst/>
          </a:prstGeom>
        </p:spPr>
      </p:pic>
      <p:pic>
        <p:nvPicPr>
          <p:cNvPr id="10" name="Picture 9">
            <a:extLst>
              <a:ext uri="{FF2B5EF4-FFF2-40B4-BE49-F238E27FC236}">
                <a16:creationId xmlns:a16="http://schemas.microsoft.com/office/drawing/2014/main" id="{74FAE98B-6C90-4EF3-8191-AB4AAE3538D0}"/>
              </a:ext>
            </a:extLst>
          </p:cNvPr>
          <p:cNvPicPr>
            <a:picLocks noChangeAspect="1"/>
          </p:cNvPicPr>
          <p:nvPr/>
        </p:nvPicPr>
        <p:blipFill>
          <a:blip r:embed="rId7"/>
          <a:stretch>
            <a:fillRect/>
          </a:stretch>
        </p:blipFill>
        <p:spPr>
          <a:xfrm>
            <a:off x="28196882" y="9498264"/>
            <a:ext cx="6335835" cy="3808242"/>
          </a:xfrm>
          <a:prstGeom prst="rect">
            <a:avLst/>
          </a:prstGeom>
        </p:spPr>
      </p:pic>
      <p:pic>
        <p:nvPicPr>
          <p:cNvPr id="11" name="Picture 10">
            <a:extLst>
              <a:ext uri="{FF2B5EF4-FFF2-40B4-BE49-F238E27FC236}">
                <a16:creationId xmlns:a16="http://schemas.microsoft.com/office/drawing/2014/main" id="{1A707B35-4F8A-4E0B-8B0C-9710B3BA08FC}"/>
              </a:ext>
            </a:extLst>
          </p:cNvPr>
          <p:cNvPicPr>
            <a:picLocks noChangeAspect="1"/>
          </p:cNvPicPr>
          <p:nvPr/>
        </p:nvPicPr>
        <p:blipFill>
          <a:blip r:embed="rId8"/>
          <a:stretch>
            <a:fillRect/>
          </a:stretch>
        </p:blipFill>
        <p:spPr>
          <a:xfrm>
            <a:off x="13906677" y="9498264"/>
            <a:ext cx="6335834" cy="3808241"/>
          </a:xfrm>
          <a:prstGeom prst="rect">
            <a:avLst/>
          </a:prstGeom>
        </p:spPr>
      </p:pic>
      <p:pic>
        <p:nvPicPr>
          <p:cNvPr id="12" name="Picture 11">
            <a:extLst>
              <a:ext uri="{FF2B5EF4-FFF2-40B4-BE49-F238E27FC236}">
                <a16:creationId xmlns:a16="http://schemas.microsoft.com/office/drawing/2014/main" id="{8FAD04DB-1863-45A6-9811-BC7B65301FBB}"/>
              </a:ext>
            </a:extLst>
          </p:cNvPr>
          <p:cNvPicPr>
            <a:picLocks noChangeAspect="1"/>
          </p:cNvPicPr>
          <p:nvPr/>
        </p:nvPicPr>
        <p:blipFill>
          <a:blip r:embed="rId9"/>
          <a:stretch>
            <a:fillRect/>
          </a:stretch>
        </p:blipFill>
        <p:spPr>
          <a:xfrm>
            <a:off x="35338988" y="9498263"/>
            <a:ext cx="6335835" cy="3808242"/>
          </a:xfrm>
          <a:prstGeom prst="rect">
            <a:avLst/>
          </a:prstGeom>
        </p:spPr>
      </p:pic>
      <p:pic>
        <p:nvPicPr>
          <p:cNvPr id="13" name="Picture 12">
            <a:extLst>
              <a:ext uri="{FF2B5EF4-FFF2-40B4-BE49-F238E27FC236}">
                <a16:creationId xmlns:a16="http://schemas.microsoft.com/office/drawing/2014/main" id="{BDC47B1F-4B1A-4FC3-AD77-CC6D579570CE}"/>
              </a:ext>
            </a:extLst>
          </p:cNvPr>
          <p:cNvPicPr>
            <a:picLocks noChangeAspect="1"/>
          </p:cNvPicPr>
          <p:nvPr/>
        </p:nvPicPr>
        <p:blipFill>
          <a:blip r:embed="rId10"/>
          <a:stretch>
            <a:fillRect/>
          </a:stretch>
        </p:blipFill>
        <p:spPr>
          <a:xfrm>
            <a:off x="21054777" y="9498264"/>
            <a:ext cx="6335834" cy="3808241"/>
          </a:xfrm>
          <a:prstGeom prst="rect">
            <a:avLst/>
          </a:prstGeom>
        </p:spPr>
      </p:pic>
      <p:sp>
        <p:nvSpPr>
          <p:cNvPr id="16" name="TextBox 15">
            <a:extLst>
              <a:ext uri="{FF2B5EF4-FFF2-40B4-BE49-F238E27FC236}">
                <a16:creationId xmlns:a16="http://schemas.microsoft.com/office/drawing/2014/main" id="{EA7A74D0-3473-4B0E-94DB-C31CABD4C95E}"/>
              </a:ext>
            </a:extLst>
          </p:cNvPr>
          <p:cNvSpPr txBox="1"/>
          <p:nvPr/>
        </p:nvSpPr>
        <p:spPr>
          <a:xfrm>
            <a:off x="13906677" y="21513262"/>
            <a:ext cx="12538197" cy="3970318"/>
          </a:xfrm>
          <a:prstGeom prst="rect">
            <a:avLst/>
          </a:prstGeom>
          <a:noFill/>
        </p:spPr>
        <p:txBody>
          <a:bodyPr wrap="square" rtlCol="0">
            <a:spAutoFit/>
          </a:bodyPr>
          <a:lstStyle/>
          <a:p>
            <a:r>
              <a:rPr lang="en-US" sz="3600" b="1" dirty="0">
                <a:latin typeface="Calibri" panose="020F0502020204030204" pitchFamily="34" charset="0"/>
                <a:cs typeface="Calibri" panose="020F0502020204030204" pitchFamily="34" charset="0"/>
              </a:rPr>
              <a:t>Micah</a:t>
            </a:r>
            <a:r>
              <a:rPr lang="en-US" sz="3600" dirty="0">
                <a:latin typeface="Calibri" panose="020F0502020204030204" pitchFamily="34" charset="0"/>
                <a:cs typeface="Calibri" panose="020F0502020204030204" pitchFamily="34" charset="0"/>
              </a:rPr>
              <a:t> falsely reported his income on their yearly taxes. The IRS conducted a tax audit and found proof of fraudulent activity. The authorities were contacted immediately, and </a:t>
            </a:r>
            <a:r>
              <a:rPr lang="en-US" sz="3600" b="1" dirty="0">
                <a:latin typeface="Calibri" panose="020F0502020204030204" pitchFamily="34" charset="0"/>
                <a:cs typeface="Calibri" panose="020F0502020204030204" pitchFamily="34" charset="0"/>
              </a:rPr>
              <a:t>Micah</a:t>
            </a:r>
            <a:r>
              <a:rPr lang="en-US" sz="3600" dirty="0">
                <a:latin typeface="Calibri" panose="020F0502020204030204" pitchFamily="34" charset="0"/>
                <a:cs typeface="Calibri" panose="020F0502020204030204" pitchFamily="34" charset="0"/>
              </a:rPr>
              <a:t> admitted to underreporting his income on his tax documents. Consequently, </a:t>
            </a:r>
            <a:r>
              <a:rPr lang="en-US" sz="3600" b="1" dirty="0">
                <a:latin typeface="Calibri" panose="020F0502020204030204" pitchFamily="34" charset="0"/>
                <a:cs typeface="Calibri" panose="020F0502020204030204" pitchFamily="34" charset="0"/>
              </a:rPr>
              <a:t>Micah</a:t>
            </a:r>
            <a:r>
              <a:rPr lang="en-US" sz="3600" dirty="0">
                <a:latin typeface="Calibri" panose="020F0502020204030204" pitchFamily="34" charset="0"/>
                <a:cs typeface="Calibri" panose="020F0502020204030204" pitchFamily="34" charset="0"/>
              </a:rPr>
              <a:t> was charged with a felony for tax evasion. </a:t>
            </a:r>
            <a:br>
              <a:rPr lang="en-US" sz="3600" dirty="0">
                <a:latin typeface="Calibri" panose="020F0502020204030204" pitchFamily="34" charset="0"/>
                <a:cs typeface="Calibri" panose="020F0502020204030204" pitchFamily="34" charset="0"/>
              </a:rPr>
            </a:b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Years since offense: </a:t>
            </a:r>
            <a:r>
              <a:rPr lang="en-US" sz="3600" b="1" dirty="0">
                <a:latin typeface="Calibri" panose="020F0502020204030204" pitchFamily="34" charset="0"/>
                <a:cs typeface="Calibri" panose="020F0502020204030204" pitchFamily="34" charset="0"/>
              </a:rPr>
              <a:t>12</a:t>
            </a:r>
          </a:p>
        </p:txBody>
      </p:sp>
      <p:sp>
        <p:nvSpPr>
          <p:cNvPr id="18" name="TextBox 17">
            <a:extLst>
              <a:ext uri="{FF2B5EF4-FFF2-40B4-BE49-F238E27FC236}">
                <a16:creationId xmlns:a16="http://schemas.microsoft.com/office/drawing/2014/main" id="{8A049D59-220F-445E-8A17-3406EF5C5724}"/>
              </a:ext>
            </a:extLst>
          </p:cNvPr>
          <p:cNvSpPr txBox="1"/>
          <p:nvPr/>
        </p:nvSpPr>
        <p:spPr>
          <a:xfrm>
            <a:off x="26694463" y="21513262"/>
            <a:ext cx="12538197" cy="3970318"/>
          </a:xfrm>
          <a:prstGeom prst="rect">
            <a:avLst/>
          </a:prstGeom>
          <a:noFill/>
        </p:spPr>
        <p:txBody>
          <a:bodyPr wrap="square" rtlCol="0">
            <a:spAutoFit/>
          </a:bodyPr>
          <a:lstStyle/>
          <a:p>
            <a:r>
              <a:rPr lang="en-US" sz="3600" b="1" dirty="0">
                <a:latin typeface="Calibri" panose="020F0502020204030204" pitchFamily="34" charset="0"/>
                <a:cs typeface="Calibri" panose="020F0502020204030204" pitchFamily="34" charset="0"/>
              </a:rPr>
              <a:t>Corey</a:t>
            </a:r>
            <a:r>
              <a:rPr lang="en-US" sz="3600" dirty="0">
                <a:latin typeface="Calibri" panose="020F0502020204030204" pitchFamily="34" charset="0"/>
                <a:cs typeface="Calibri" panose="020F0502020204030204" pitchFamily="34" charset="0"/>
              </a:rPr>
              <a:t> had been practicing new graffiti art styles on his neighbor's house. When the neighbor arrived home, they contacted the police about the graffiti. </a:t>
            </a:r>
            <a:r>
              <a:rPr lang="en-US" sz="3600" b="1" dirty="0">
                <a:latin typeface="Calibri" panose="020F0502020204030204" pitchFamily="34" charset="0"/>
                <a:cs typeface="Calibri" panose="020F0502020204030204" pitchFamily="34" charset="0"/>
              </a:rPr>
              <a:t>Corey</a:t>
            </a:r>
            <a:r>
              <a:rPr lang="en-US" sz="3600" dirty="0">
                <a:latin typeface="Calibri" panose="020F0502020204030204" pitchFamily="34" charset="0"/>
                <a:cs typeface="Calibri" panose="020F0502020204030204" pitchFamily="34" charset="0"/>
              </a:rPr>
              <a:t> later admitted to practicing graffiti on their neighbor’s house. Consequently, </a:t>
            </a:r>
            <a:r>
              <a:rPr lang="en-US" sz="3600" b="1" dirty="0">
                <a:latin typeface="Calibri" panose="020F0502020204030204" pitchFamily="34" charset="0"/>
                <a:cs typeface="Calibri" panose="020F0502020204030204" pitchFamily="34" charset="0"/>
              </a:rPr>
              <a:t>Corey</a:t>
            </a:r>
            <a:r>
              <a:rPr lang="en-US" sz="3600" dirty="0">
                <a:latin typeface="Calibri" panose="020F0502020204030204" pitchFamily="34" charset="0"/>
                <a:cs typeface="Calibri" panose="020F0502020204030204" pitchFamily="34" charset="0"/>
              </a:rPr>
              <a:t> was charged with a misdemeanor for the vandalism of private property.</a:t>
            </a:r>
          </a:p>
          <a:p>
            <a:r>
              <a:rPr lang="en-US" sz="3600" dirty="0">
                <a:latin typeface="Calibri" panose="020F0502020204030204" pitchFamily="34" charset="0"/>
                <a:cs typeface="Calibri" panose="020F0502020204030204" pitchFamily="34" charset="0"/>
              </a:rPr>
              <a:t> </a:t>
            </a:r>
          </a:p>
          <a:p>
            <a:r>
              <a:rPr lang="en-US" sz="3600" dirty="0">
                <a:latin typeface="Calibri" panose="020F0502020204030204" pitchFamily="34" charset="0"/>
                <a:cs typeface="Calibri" panose="020F0502020204030204" pitchFamily="34" charset="0"/>
              </a:rPr>
              <a:t>Years since offense: </a:t>
            </a:r>
            <a:r>
              <a:rPr lang="en-US" sz="3600" b="1" dirty="0">
                <a:latin typeface="Calibri" panose="020F0502020204030204" pitchFamily="34" charset="0"/>
                <a:cs typeface="Calibri" panose="020F0502020204030204" pitchFamily="34" charset="0"/>
              </a:rPr>
              <a:t>5</a:t>
            </a:r>
          </a:p>
        </p:txBody>
      </p:sp>
      <p:sp>
        <p:nvSpPr>
          <p:cNvPr id="19" name="TextBox 18">
            <a:extLst>
              <a:ext uri="{FF2B5EF4-FFF2-40B4-BE49-F238E27FC236}">
                <a16:creationId xmlns:a16="http://schemas.microsoft.com/office/drawing/2014/main" id="{729B37D4-5EFE-416F-AB50-08C3637C4061}"/>
              </a:ext>
            </a:extLst>
          </p:cNvPr>
          <p:cNvSpPr txBox="1"/>
          <p:nvPr/>
        </p:nvSpPr>
        <p:spPr>
          <a:xfrm>
            <a:off x="13950894" y="25867891"/>
            <a:ext cx="12538197" cy="2862322"/>
          </a:xfrm>
          <a:prstGeom prst="rect">
            <a:avLst/>
          </a:prstGeom>
          <a:noFill/>
        </p:spPr>
        <p:txBody>
          <a:bodyPr wrap="square" rtlCol="0">
            <a:spAutoFit/>
          </a:bodyPr>
          <a:lstStyle/>
          <a:p>
            <a:r>
              <a:rPr lang="en-US" sz="3600" b="1" dirty="0">
                <a:latin typeface="Calibri" panose="020F0502020204030204" pitchFamily="34" charset="0"/>
                <a:cs typeface="Calibri" panose="020F0502020204030204" pitchFamily="34" charset="0"/>
              </a:rPr>
              <a:t>Positive Comment</a:t>
            </a:r>
            <a:r>
              <a:rPr lang="en-US" sz="3600" dirty="0">
                <a:latin typeface="Calibri" panose="020F0502020204030204" pitchFamily="34" charset="0"/>
                <a:cs typeface="Calibri" panose="020F0502020204030204" pitchFamily="34" charset="0"/>
              </a:rPr>
              <a:t>: Taking liberties with one’s tax return is common and would not be a reason to eliminate this candidate.</a:t>
            </a:r>
          </a:p>
          <a:p>
            <a:r>
              <a:rPr lang="en-US" sz="3600" b="1" dirty="0">
                <a:latin typeface="Calibri" panose="020F0502020204030204" pitchFamily="34" charset="0"/>
                <a:cs typeface="Calibri" panose="020F0502020204030204" pitchFamily="34" charset="0"/>
              </a:rPr>
              <a:t>Negative Comment</a:t>
            </a:r>
            <a:r>
              <a:rPr lang="en-US" sz="3600" dirty="0">
                <a:latin typeface="Calibri" panose="020F0502020204030204" pitchFamily="34" charset="0"/>
                <a:cs typeface="Calibri" panose="020F0502020204030204" pitchFamily="34" charset="0"/>
              </a:rPr>
              <a:t>: This was not a mistake, it was a calculated move. Xavier intentionally broke the law, which hurts his chances of being hired. </a:t>
            </a:r>
          </a:p>
        </p:txBody>
      </p:sp>
      <p:sp>
        <p:nvSpPr>
          <p:cNvPr id="20" name="TextBox 19">
            <a:extLst>
              <a:ext uri="{FF2B5EF4-FFF2-40B4-BE49-F238E27FC236}">
                <a16:creationId xmlns:a16="http://schemas.microsoft.com/office/drawing/2014/main" id="{C12CED57-CB75-45B4-B062-20B25740DA93}"/>
              </a:ext>
            </a:extLst>
          </p:cNvPr>
          <p:cNvSpPr txBox="1"/>
          <p:nvPr/>
        </p:nvSpPr>
        <p:spPr>
          <a:xfrm>
            <a:off x="26694463" y="25867891"/>
            <a:ext cx="12614642" cy="3416320"/>
          </a:xfrm>
          <a:prstGeom prst="rect">
            <a:avLst/>
          </a:prstGeom>
          <a:noFill/>
        </p:spPr>
        <p:txBody>
          <a:bodyPr wrap="square" rtlCol="0">
            <a:spAutoFit/>
          </a:bodyPr>
          <a:lstStyle/>
          <a:p>
            <a:r>
              <a:rPr lang="en-US" sz="3600" b="1" dirty="0">
                <a:latin typeface="Calibri" panose="020F0502020204030204" pitchFamily="34" charset="0"/>
                <a:cs typeface="Calibri" panose="020F0502020204030204" pitchFamily="34" charset="0"/>
              </a:rPr>
              <a:t>Positive Comment</a:t>
            </a:r>
            <a:r>
              <a:rPr lang="en-US" sz="3600" dirty="0">
                <a:latin typeface="Calibri" panose="020F0502020204030204" pitchFamily="34" charset="0"/>
                <a:cs typeface="Calibri" panose="020F0502020204030204" pitchFamily="34" charset="0"/>
              </a:rPr>
              <a:t>: I like the way a lot of graffiti looks and graffiti has made a lot of people famous so I don’t think it should stop anyone from getting a job. </a:t>
            </a:r>
          </a:p>
          <a:p>
            <a:r>
              <a:rPr lang="en-US" sz="3600" b="1" dirty="0">
                <a:latin typeface="Calibri" panose="020F0502020204030204" pitchFamily="34" charset="0"/>
                <a:cs typeface="Calibri" panose="020F0502020204030204" pitchFamily="34" charset="0"/>
              </a:rPr>
              <a:t>Negative Comment</a:t>
            </a:r>
            <a:r>
              <a:rPr lang="en-US" sz="3600" dirty="0">
                <a:latin typeface="Calibri" panose="020F0502020204030204" pitchFamily="34" charset="0"/>
                <a:cs typeface="Calibri" panose="020F0502020204030204" pitchFamily="34" charset="0"/>
              </a:rPr>
              <a:t>: He lacks respect for others and their properties. He appears to have problems with impulse control. I would fear that his lack of respect would continue. </a:t>
            </a:r>
          </a:p>
        </p:txBody>
      </p:sp>
      <p:sp>
        <p:nvSpPr>
          <p:cNvPr id="21" name="TextBox 20">
            <a:extLst>
              <a:ext uri="{FF2B5EF4-FFF2-40B4-BE49-F238E27FC236}">
                <a16:creationId xmlns:a16="http://schemas.microsoft.com/office/drawing/2014/main" id="{728DBC4A-4662-47FE-8F72-0BA33C11CBA2}"/>
              </a:ext>
            </a:extLst>
          </p:cNvPr>
          <p:cNvSpPr txBox="1"/>
          <p:nvPr/>
        </p:nvSpPr>
        <p:spPr>
          <a:xfrm>
            <a:off x="13906677" y="5057441"/>
            <a:ext cx="17438186" cy="1015663"/>
          </a:xfrm>
          <a:prstGeom prst="rect">
            <a:avLst/>
          </a:prstGeom>
          <a:noFill/>
        </p:spPr>
        <p:txBody>
          <a:bodyPr wrap="square" rtlCol="0">
            <a:spAutoFit/>
          </a:bodyPr>
          <a:lstStyle/>
          <a:p>
            <a:r>
              <a:rPr lang="en-US" sz="6000" b="1" cap="small" dirty="0">
                <a:solidFill>
                  <a:srgbClr val="002060"/>
                </a:solidFill>
                <a:latin typeface="Calibri" panose="020F0502020204030204" pitchFamily="34" charset="0"/>
                <a:ea typeface="Cambria" panose="02040503050406030204" pitchFamily="18" charset="0"/>
                <a:cs typeface="Calibri" panose="020F0502020204030204" pitchFamily="34" charset="0"/>
                <a:sym typeface="EB Garamond"/>
              </a:rPr>
              <a:t>Study 2 – Demographics and Results</a:t>
            </a:r>
            <a:endParaRPr lang="en-US" sz="6000" b="1" dirty="0">
              <a:solidFill>
                <a:srgbClr val="002060"/>
              </a:solidFill>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365CB287-81D2-4878-B317-A48BF176C57D}"/>
              </a:ext>
            </a:extLst>
          </p:cNvPr>
          <p:cNvSpPr txBox="1"/>
          <p:nvPr/>
        </p:nvSpPr>
        <p:spPr>
          <a:xfrm>
            <a:off x="13950894" y="29838209"/>
            <a:ext cx="12461752" cy="6740307"/>
          </a:xfrm>
          <a:prstGeom prst="rect">
            <a:avLst/>
          </a:prstGeom>
          <a:noFill/>
        </p:spPr>
        <p:txBody>
          <a:bodyPr wrap="square" rtlCol="0">
            <a:spAutoFit/>
          </a:bodyPr>
          <a:lstStyle/>
          <a:p>
            <a:r>
              <a:rPr lang="en-US" sz="3600" dirty="0">
                <a:latin typeface="Calibri" charset="0"/>
                <a:ea typeface="Calibri" charset="0"/>
                <a:cs typeface="Calibri" charset="0"/>
              </a:rPr>
              <a:t>The results from this study has brought us to the conclusion that a follow up study can be done to analyze generational differences in naming convention. Generational differences in naming convention could possibly explain the lack of main effects found within our study. Repeating our first study with older adults could give our research more insight into possible generational differences seen in naming convention. We believe that finding these generational differences with naming should be our main future focus for research given the results we found. Additionally, we could use measure the confidence that participants have that the applicants would succeed in getting a job after being placed into the pool. </a:t>
            </a:r>
          </a:p>
        </p:txBody>
      </p:sp>
      <p:sp>
        <p:nvSpPr>
          <p:cNvPr id="25" name="TextBox 24">
            <a:extLst>
              <a:ext uri="{FF2B5EF4-FFF2-40B4-BE49-F238E27FC236}">
                <a16:creationId xmlns:a16="http://schemas.microsoft.com/office/drawing/2014/main" id="{7B0C263E-47FD-423A-B8BE-39BD8726C85A}"/>
              </a:ext>
            </a:extLst>
          </p:cNvPr>
          <p:cNvSpPr txBox="1"/>
          <p:nvPr/>
        </p:nvSpPr>
        <p:spPr>
          <a:xfrm>
            <a:off x="26694463" y="30669205"/>
            <a:ext cx="12614642" cy="5078313"/>
          </a:xfrm>
          <a:prstGeom prst="rect">
            <a:avLst/>
          </a:prstGeom>
          <a:noFill/>
        </p:spPr>
        <p:txBody>
          <a:bodyPr wrap="square" rtlCol="0">
            <a:spAutoFit/>
          </a:bodyPr>
          <a:lstStyle/>
          <a:p>
            <a:r>
              <a:rPr lang="en-US" sz="3600" dirty="0">
                <a:latin typeface="Calibri" charset="0"/>
                <a:ea typeface="Calibri" charset="0"/>
                <a:cs typeface="Calibri" charset="0"/>
              </a:rPr>
              <a:t>Bertrand, M., &amp; Mullainathan, S. (2003). Are Emily and Greg More 	Employable than Lakisha and Jamal? A Field Experiment on L	</a:t>
            </a:r>
            <a:r>
              <a:rPr lang="en-US" sz="3600" dirty="0" err="1">
                <a:latin typeface="Calibri" charset="0"/>
                <a:ea typeface="Calibri" charset="0"/>
                <a:cs typeface="Calibri" charset="0"/>
              </a:rPr>
              <a:t>abor</a:t>
            </a:r>
            <a:r>
              <a:rPr lang="en-US" sz="3600" dirty="0">
                <a:latin typeface="Calibri" charset="0"/>
                <a:ea typeface="Calibri" charset="0"/>
                <a:cs typeface="Calibri" charset="0"/>
              </a:rPr>
              <a:t> Market Discrimination. </a:t>
            </a:r>
            <a:r>
              <a:rPr lang="en-US" sz="3600" i="1" dirty="0">
                <a:latin typeface="Calibri" charset="0"/>
                <a:ea typeface="Calibri" charset="0"/>
                <a:cs typeface="Calibri" charset="0"/>
              </a:rPr>
              <a:t>The National Bureau for 	Economic Research</a:t>
            </a:r>
            <a:r>
              <a:rPr lang="en-US" sz="3600" dirty="0">
                <a:latin typeface="Calibri" charset="0"/>
                <a:ea typeface="Calibri" charset="0"/>
                <a:cs typeface="Calibri" charset="0"/>
              </a:rPr>
              <a:t>. </a:t>
            </a:r>
          </a:p>
          <a:p>
            <a:endParaRPr lang="en-US" sz="3600" dirty="0">
              <a:latin typeface="Calibri" charset="0"/>
              <a:ea typeface="Calibri" charset="0"/>
              <a:cs typeface="Calibri" charset="0"/>
            </a:endParaRPr>
          </a:p>
          <a:p>
            <a:r>
              <a:rPr lang="en-US" sz="3600" dirty="0" err="1">
                <a:latin typeface="Calibri" charset="0"/>
                <a:ea typeface="Calibri" charset="0"/>
                <a:cs typeface="Calibri" charset="0"/>
              </a:rPr>
              <a:t>Ravenzwaaij</a:t>
            </a:r>
            <a:r>
              <a:rPr lang="en-US" sz="3600" dirty="0">
                <a:latin typeface="Calibri" charset="0"/>
                <a:ea typeface="Calibri" charset="0"/>
                <a:cs typeface="Calibri" charset="0"/>
              </a:rPr>
              <a:t>, D. V., Van Der Maas, H. L., &amp; </a:t>
            </a:r>
            <a:r>
              <a:rPr lang="en-US" sz="3600" dirty="0" err="1">
                <a:latin typeface="Calibri" charset="0"/>
                <a:ea typeface="Calibri" charset="0"/>
                <a:cs typeface="Calibri" charset="0"/>
              </a:rPr>
              <a:t>Wagenmakers</a:t>
            </a:r>
            <a:r>
              <a:rPr lang="en-US" sz="3600" dirty="0">
                <a:latin typeface="Calibri" charset="0"/>
                <a:ea typeface="Calibri" charset="0"/>
                <a:cs typeface="Calibri" charset="0"/>
              </a:rPr>
              <a:t>, E. </a:t>
            </a:r>
          </a:p>
          <a:p>
            <a:r>
              <a:rPr lang="en-US" sz="3600" dirty="0">
                <a:latin typeface="Calibri" charset="0"/>
                <a:ea typeface="Calibri" charset="0"/>
                <a:cs typeface="Calibri" charset="0"/>
              </a:rPr>
              <a:t>	(2011). Does the Name-Race Implicit Association Test 	Measure 	Racial Prejudice? </a:t>
            </a:r>
            <a:r>
              <a:rPr lang="en-US" sz="3600" i="1" dirty="0">
                <a:latin typeface="Calibri" charset="0"/>
                <a:ea typeface="Calibri" charset="0"/>
                <a:cs typeface="Calibri" charset="0"/>
              </a:rPr>
              <a:t>Experimental Psychology,</a:t>
            </a:r>
            <a:r>
              <a:rPr lang="en-US" sz="3600" dirty="0">
                <a:latin typeface="Calibri" charset="0"/>
                <a:ea typeface="Calibri" charset="0"/>
                <a:cs typeface="Calibri" charset="0"/>
              </a:rPr>
              <a:t> </a:t>
            </a:r>
            <a:r>
              <a:rPr lang="en-US" sz="3600" i="1" dirty="0">
                <a:latin typeface="Calibri" charset="0"/>
                <a:ea typeface="Calibri" charset="0"/>
                <a:cs typeface="Calibri" charset="0"/>
              </a:rPr>
              <a:t>58</a:t>
            </a:r>
            <a:r>
              <a:rPr lang="en-US" sz="3600" dirty="0">
                <a:latin typeface="Calibri" charset="0"/>
                <a:ea typeface="Calibri" charset="0"/>
                <a:cs typeface="Calibri" charset="0"/>
              </a:rPr>
              <a:t>(4), 	271-277.</a:t>
            </a:r>
          </a:p>
        </p:txBody>
      </p:sp>
      <p:graphicFrame>
        <p:nvGraphicFramePr>
          <p:cNvPr id="4" name="Table 3">
            <a:extLst>
              <a:ext uri="{FF2B5EF4-FFF2-40B4-BE49-F238E27FC236}">
                <a16:creationId xmlns:a16="http://schemas.microsoft.com/office/drawing/2014/main" id="{694892E3-2930-4E63-BA52-A41A5D978F65}"/>
              </a:ext>
            </a:extLst>
          </p:cNvPr>
          <p:cNvGraphicFramePr>
            <a:graphicFrameLocks noGrp="1"/>
          </p:cNvGraphicFramePr>
          <p:nvPr>
            <p:extLst>
              <p:ext uri="{D42A27DB-BD31-4B8C-83A1-F6EECF244321}">
                <p14:modId xmlns:p14="http://schemas.microsoft.com/office/powerpoint/2010/main" val="325417339"/>
              </p:ext>
            </p:extLst>
          </p:nvPr>
        </p:nvGraphicFramePr>
        <p:xfrm>
          <a:off x="13950894" y="6475579"/>
          <a:ext cx="22407391" cy="2362200"/>
        </p:xfrm>
        <a:graphic>
          <a:graphicData uri="http://schemas.openxmlformats.org/drawingml/2006/table">
            <a:tbl>
              <a:tblPr>
                <a:tableStyleId>{AA6DAEE2-670C-4366-9323-1B50D3E7C0EE}</a:tableStyleId>
              </a:tblPr>
              <a:tblGrid>
                <a:gridCol w="3357733">
                  <a:extLst>
                    <a:ext uri="{9D8B030D-6E8A-4147-A177-3AD203B41FA5}">
                      <a16:colId xmlns:a16="http://schemas.microsoft.com/office/drawing/2014/main" val="244425906"/>
                    </a:ext>
                  </a:extLst>
                </a:gridCol>
                <a:gridCol w="2242116">
                  <a:extLst>
                    <a:ext uri="{9D8B030D-6E8A-4147-A177-3AD203B41FA5}">
                      <a16:colId xmlns:a16="http://schemas.microsoft.com/office/drawing/2014/main" val="587821806"/>
                    </a:ext>
                  </a:extLst>
                </a:gridCol>
                <a:gridCol w="1510137">
                  <a:extLst>
                    <a:ext uri="{9D8B030D-6E8A-4147-A177-3AD203B41FA5}">
                      <a16:colId xmlns:a16="http://schemas.microsoft.com/office/drawing/2014/main" val="3462288197"/>
                    </a:ext>
                  </a:extLst>
                </a:gridCol>
                <a:gridCol w="2507893">
                  <a:extLst>
                    <a:ext uri="{9D8B030D-6E8A-4147-A177-3AD203B41FA5}">
                      <a16:colId xmlns:a16="http://schemas.microsoft.com/office/drawing/2014/main" val="1059342054"/>
                    </a:ext>
                  </a:extLst>
                </a:gridCol>
                <a:gridCol w="6737056">
                  <a:extLst>
                    <a:ext uri="{9D8B030D-6E8A-4147-A177-3AD203B41FA5}">
                      <a16:colId xmlns:a16="http://schemas.microsoft.com/office/drawing/2014/main" val="286094370"/>
                    </a:ext>
                  </a:extLst>
                </a:gridCol>
                <a:gridCol w="1567542">
                  <a:extLst>
                    <a:ext uri="{9D8B030D-6E8A-4147-A177-3AD203B41FA5}">
                      <a16:colId xmlns:a16="http://schemas.microsoft.com/office/drawing/2014/main" val="4268168253"/>
                    </a:ext>
                  </a:extLst>
                </a:gridCol>
                <a:gridCol w="1574363">
                  <a:extLst>
                    <a:ext uri="{9D8B030D-6E8A-4147-A177-3AD203B41FA5}">
                      <a16:colId xmlns:a16="http://schemas.microsoft.com/office/drawing/2014/main" val="3549224196"/>
                    </a:ext>
                  </a:extLst>
                </a:gridCol>
                <a:gridCol w="1487452">
                  <a:extLst>
                    <a:ext uri="{9D8B030D-6E8A-4147-A177-3AD203B41FA5}">
                      <a16:colId xmlns:a16="http://schemas.microsoft.com/office/drawing/2014/main" val="3127206437"/>
                    </a:ext>
                  </a:extLst>
                </a:gridCol>
                <a:gridCol w="1423099">
                  <a:extLst>
                    <a:ext uri="{9D8B030D-6E8A-4147-A177-3AD203B41FA5}">
                      <a16:colId xmlns:a16="http://schemas.microsoft.com/office/drawing/2014/main" val="1129595454"/>
                    </a:ext>
                  </a:extLst>
                </a:gridCol>
              </a:tblGrid>
              <a:tr h="590550">
                <a:tc>
                  <a:txBody>
                    <a:bodyPr/>
                    <a:lstStyle/>
                    <a:p>
                      <a:pPr algn="l" fontAlgn="b"/>
                      <a:r>
                        <a:rPr lang="en-US" sz="3600" b="1" u="none" strike="noStrike" dirty="0">
                          <a:effectLst/>
                          <a:latin typeface="Calibri" panose="020F0502020204030204" pitchFamily="34" charset="0"/>
                          <a:cs typeface="Calibri" panose="020F0502020204030204" pitchFamily="34" charset="0"/>
                        </a:rPr>
                        <a:t> </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 Female</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Age</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 Hispanic</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5">
                  <a:txBody>
                    <a:bodyPr/>
                    <a:lstStyle/>
                    <a:p>
                      <a:pPr algn="ctr" fontAlgn="b"/>
                      <a:r>
                        <a:rPr lang="en-US" sz="3600" b="1" u="none" strike="noStrike" dirty="0">
                          <a:effectLst/>
                          <a:latin typeface="Calibri" panose="020F0502020204030204" pitchFamily="34" charset="0"/>
                          <a:cs typeface="Calibri" panose="020F0502020204030204" pitchFamily="34" charset="0"/>
                        </a:rPr>
                        <a:t>% Race</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46509494"/>
                  </a:ext>
                </a:extLst>
              </a:tr>
              <a:tr h="590550">
                <a:tc>
                  <a:txBody>
                    <a:bodyPr/>
                    <a:lstStyle/>
                    <a:p>
                      <a:pPr algn="l" fontAlgn="b"/>
                      <a:r>
                        <a:rPr lang="en-US" sz="3600" b="1" u="none" strike="noStrike" dirty="0">
                          <a:effectLst/>
                          <a:latin typeface="Calibri" panose="020F0502020204030204" pitchFamily="34" charset="0"/>
                          <a:cs typeface="Calibri" panose="020F0502020204030204" pitchFamily="34" charset="0"/>
                        </a:rPr>
                        <a:t> </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 </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 </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 </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American Indian / Alaska Native</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Asian</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Black</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White</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b="1" u="none" strike="noStrike" dirty="0">
                          <a:effectLst/>
                          <a:latin typeface="Calibri" panose="020F0502020204030204" pitchFamily="34" charset="0"/>
                          <a:cs typeface="Calibri" panose="020F0502020204030204" pitchFamily="34" charset="0"/>
                        </a:rPr>
                        <a:t>Other</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5801636"/>
                  </a:ext>
                </a:extLst>
              </a:tr>
              <a:tr h="590550">
                <a:tc>
                  <a:txBody>
                    <a:bodyPr/>
                    <a:lstStyle/>
                    <a:p>
                      <a:pPr algn="l" fontAlgn="b"/>
                      <a:r>
                        <a:rPr lang="en-US" sz="3600" b="1" u="none" strike="noStrike" dirty="0">
                          <a:effectLst/>
                          <a:latin typeface="Calibri" panose="020F0502020204030204" pitchFamily="34" charset="0"/>
                          <a:cs typeface="Calibri" panose="020F0502020204030204" pitchFamily="34" charset="0"/>
                        </a:rPr>
                        <a:t>Younger Adults</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75.70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19.50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2.70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0.00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5.40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0.00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89.20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2.70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1831922"/>
                  </a:ext>
                </a:extLst>
              </a:tr>
              <a:tr h="590550">
                <a:tc>
                  <a:txBody>
                    <a:bodyPr/>
                    <a:lstStyle/>
                    <a:p>
                      <a:pPr algn="l" fontAlgn="b"/>
                      <a:r>
                        <a:rPr lang="en-US" sz="3600" b="1" u="none" strike="noStrike" dirty="0">
                          <a:effectLst/>
                          <a:latin typeface="Calibri" panose="020F0502020204030204" pitchFamily="34" charset="0"/>
                          <a:cs typeface="Calibri" panose="020F0502020204030204" pitchFamily="34" charset="0"/>
                        </a:rPr>
                        <a:t>Older Adults</a:t>
                      </a:r>
                      <a:endParaRPr lang="en-US" sz="36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50.00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a:effectLst/>
                          <a:latin typeface="Calibri" panose="020F0502020204030204" pitchFamily="34" charset="0"/>
                          <a:cs typeface="Calibri" panose="020F0502020204030204" pitchFamily="34" charset="0"/>
                        </a:rPr>
                        <a:t>63.60</a:t>
                      </a:r>
                      <a:endParaRPr lang="en-US" sz="36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2.20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2.20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0.00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2.20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95.70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3600" u="none" strike="noStrike" dirty="0">
                          <a:effectLst/>
                          <a:latin typeface="Calibri" panose="020F0502020204030204" pitchFamily="34" charset="0"/>
                          <a:cs typeface="Calibri" panose="020F0502020204030204" pitchFamily="34" charset="0"/>
                        </a:rPr>
                        <a:t>0.00</a:t>
                      </a:r>
                      <a:endParaRPr lang="en-US" sz="36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87679398"/>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928</Words>
  <Application>Microsoft Office PowerPoint</Application>
  <PresentationFormat>Custom</PresentationFormat>
  <Paragraphs>60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THUNDERSTRIP VANCLEAVE</dc:creator>
  <cp:lastModifiedBy>Roach, Laurie M.</cp:lastModifiedBy>
  <cp:revision>41</cp:revision>
  <dcterms:modified xsi:type="dcterms:W3CDTF">2020-05-26T12:33:22Z</dcterms:modified>
</cp:coreProperties>
</file>