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3DF"/>
    <a:srgbClr val="F2E9D6"/>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216" autoAdjust="0"/>
    <p:restoredTop sz="95161" autoAdjust="0"/>
  </p:normalViewPr>
  <p:slideViewPr>
    <p:cSldViewPr snapToGrid="0">
      <p:cViewPr>
        <p:scale>
          <a:sx n="15" d="100"/>
          <a:sy n="15" d="100"/>
        </p:scale>
        <p:origin x="1776" y="150"/>
      </p:cViewPr>
      <p:guideLst>
        <p:guide orient="horz" pos="12096"/>
        <p:guide pos="13224"/>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universityofwieauclaire-my.sharepoint.com/personal/linddm9850_uwec_edu/Documents/Research%20Methods/Stream%20Team/Data%20Collection/Bag%20location%20and%20biomass%20los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universityofwieauclaire-my.sharepoint.com/personal/linddm9850_uwec_edu/Documents/Research%20Methods/Stream%20Team/Data%20Collection/Lab%20experiment.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97029767812559"/>
          <c:y val="0.18457058687031663"/>
          <c:w val="0.83277625973106606"/>
          <c:h val="0.48062292170588167"/>
        </c:manualLayout>
      </c:layout>
      <c:barChart>
        <c:barDir val="col"/>
        <c:grouping val="clustered"/>
        <c:varyColors val="0"/>
        <c:ser>
          <c:idx val="0"/>
          <c:order val="0"/>
          <c:tx>
            <c:strRef>
              <c:f>Sheet1!$T$25</c:f>
              <c:strCache>
                <c:ptCount val="1"/>
                <c:pt idx="0">
                  <c:v>Holes</c:v>
                </c:pt>
              </c:strCache>
            </c:strRef>
          </c:tx>
          <c:spPr>
            <a:solidFill>
              <a:schemeClr val="accent2"/>
            </a:solidFill>
            <a:ln w="9525" cap="flat" cmpd="sng" algn="ctr">
              <a:solidFill>
                <a:schemeClr val="tx1"/>
              </a:solidFill>
              <a:round/>
            </a:ln>
            <a:effectLst/>
          </c:spPr>
          <c:invertIfNegative val="0"/>
          <c:dLbls>
            <c:dLbl>
              <c:idx val="0"/>
              <c:layout>
                <c:manualLayout>
                  <c:x val="9.1242727476584977E-4"/>
                  <c:y val="-9.7110986111699823E-3"/>
                </c:manualLayout>
              </c:layout>
              <c:tx>
                <c:rich>
                  <a:bodyPr/>
                  <a:lstStyle/>
                  <a:p>
                    <a:r>
                      <a:rPr lang="en-US" dirty="0"/>
                      <a:t>D</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578-4A42-9C82-6E162B0FBB4A}"/>
                </c:ext>
              </c:extLst>
            </c:dLbl>
            <c:dLbl>
              <c:idx val="1"/>
              <c:tx>
                <c:rich>
                  <a:bodyPr/>
                  <a:lstStyle/>
                  <a:p>
                    <a:r>
                      <a:rPr lang="en-US"/>
                      <a:t>A</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578-4A42-9C82-6E162B0FBB4A}"/>
                </c:ext>
              </c:extLst>
            </c:dLbl>
            <c:dLbl>
              <c:idx val="2"/>
              <c:layout>
                <c:manualLayout>
                  <c:x val="-5.1152011776400674E-3"/>
                  <c:y val="-8.4862600949596068E-3"/>
                </c:manualLayout>
              </c:layout>
              <c:tx>
                <c:rich>
                  <a:bodyPr/>
                  <a:lstStyle/>
                  <a:p>
                    <a:r>
                      <a:rPr lang="en-US"/>
                      <a:t>A</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578-4A42-9C82-6E162B0FBB4A}"/>
                </c:ext>
              </c:extLst>
            </c:dLbl>
            <c:dLbl>
              <c:idx val="3"/>
              <c:layout>
                <c:manualLayout>
                  <c:x val="7.0508059646897606E-4"/>
                  <c:y val="-1.7461046199247855E-2"/>
                </c:manualLayout>
              </c:layout>
              <c:tx>
                <c:rich>
                  <a:bodyPr/>
                  <a:lstStyle/>
                  <a:p>
                    <a:r>
                      <a:rPr lang="en-US" dirty="0"/>
                      <a:t>C</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6.0895817464279182E-2"/>
                      <c:h val="9.6715175857751176E-2"/>
                    </c:manualLayout>
                  </c15:layout>
                </c:ext>
                <c:ext xmlns:c16="http://schemas.microsoft.com/office/drawing/2014/chart" uri="{C3380CC4-5D6E-409C-BE32-E72D297353CC}">
                  <c16:uniqueId val="{0000000A-8578-4A42-9C82-6E162B0FBB4A}"/>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Sheet1!$U$26:$U$29</c:f>
                <c:numCache>
                  <c:formatCode>General</c:formatCode>
                  <c:ptCount val="4"/>
                  <c:pt idx="0">
                    <c:v>4.6719018254525269</c:v>
                  </c:pt>
                  <c:pt idx="1">
                    <c:v>2.9227555491350898</c:v>
                  </c:pt>
                  <c:pt idx="2">
                    <c:v>0.20615528128088279</c:v>
                  </c:pt>
                  <c:pt idx="3">
                    <c:v>4.9006802248939545</c:v>
                  </c:pt>
                </c:numCache>
              </c:numRef>
            </c:plus>
            <c:minus>
              <c:numRef>
                <c:f>Sheet1!$U$26:$U$29</c:f>
                <c:numCache>
                  <c:formatCode>General</c:formatCode>
                  <c:ptCount val="4"/>
                  <c:pt idx="0">
                    <c:v>4.6719018254525269</c:v>
                  </c:pt>
                  <c:pt idx="1">
                    <c:v>2.9227555491350898</c:v>
                  </c:pt>
                  <c:pt idx="2">
                    <c:v>0.20615528128088279</c:v>
                  </c:pt>
                  <c:pt idx="3">
                    <c:v>4.9006802248939545</c:v>
                  </c:pt>
                </c:numCache>
              </c:numRef>
            </c:minus>
            <c:spPr>
              <a:noFill/>
              <a:ln w="19050">
                <a:solidFill>
                  <a:schemeClr val="tx1"/>
                </a:solidFill>
              </a:ln>
              <a:effectLst/>
            </c:spPr>
          </c:errBars>
          <c:cat>
            <c:strRef>
              <c:f>Sheet1!$S$26:$S$29</c:f>
              <c:strCache>
                <c:ptCount val="4"/>
                <c:pt idx="0">
                  <c:v>Oak</c:v>
                </c:pt>
                <c:pt idx="1">
                  <c:v>Elm</c:v>
                </c:pt>
                <c:pt idx="2">
                  <c:v>Buckthorn</c:v>
                </c:pt>
                <c:pt idx="3">
                  <c:v>Black Locust</c:v>
                </c:pt>
              </c:strCache>
            </c:strRef>
          </c:cat>
          <c:val>
            <c:numRef>
              <c:f>Sheet1!$T$26:$T$29</c:f>
              <c:numCache>
                <c:formatCode>General</c:formatCode>
                <c:ptCount val="4"/>
                <c:pt idx="0">
                  <c:v>42.6</c:v>
                </c:pt>
                <c:pt idx="1">
                  <c:v>90.724999999999994</c:v>
                </c:pt>
                <c:pt idx="2">
                  <c:v>99.674999999999997</c:v>
                </c:pt>
                <c:pt idx="3">
                  <c:v>55.85</c:v>
                </c:pt>
              </c:numCache>
            </c:numRef>
          </c:val>
          <c:extLst>
            <c:ext xmlns:c16="http://schemas.microsoft.com/office/drawing/2014/chart" uri="{C3380CC4-5D6E-409C-BE32-E72D297353CC}">
              <c16:uniqueId val="{00000000-8578-4A42-9C82-6E162B0FBB4A}"/>
            </c:ext>
          </c:extLst>
        </c:ser>
        <c:ser>
          <c:idx val="2"/>
          <c:order val="2"/>
          <c:tx>
            <c:strRef>
              <c:f>Sheet1!$V$25</c:f>
              <c:strCache>
                <c:ptCount val="1"/>
                <c:pt idx="0">
                  <c:v>No holes</c:v>
                </c:pt>
              </c:strCache>
            </c:strRef>
          </c:tx>
          <c:spPr>
            <a:solidFill>
              <a:schemeClr val="accent1">
                <a:lumMod val="75000"/>
              </a:schemeClr>
            </a:solidFill>
            <a:ln w="9525" cap="flat" cmpd="sng" algn="ctr">
              <a:solidFill>
                <a:schemeClr val="tx1"/>
              </a:solidFill>
              <a:round/>
            </a:ln>
            <a:effectLst/>
          </c:spPr>
          <c:invertIfNegative val="0"/>
          <c:dLbls>
            <c:dLbl>
              <c:idx val="0"/>
              <c:tx>
                <c:rich>
                  <a:bodyPr/>
                  <a:lstStyle/>
                  <a:p>
                    <a:r>
                      <a:rPr lang="en-US" dirty="0"/>
                      <a:t>D</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578-4A42-9C82-6E162B0FBB4A}"/>
                </c:ext>
              </c:extLst>
            </c:dLbl>
            <c:dLbl>
              <c:idx val="1"/>
              <c:layout>
                <c:manualLayout>
                  <c:x val="-9.1242727476584977E-4"/>
                  <c:y val="-3.5980354980507348E-2"/>
                </c:manualLayout>
              </c:layout>
              <c:tx>
                <c:rich>
                  <a:bodyPr/>
                  <a:lstStyle/>
                  <a:p>
                    <a:r>
                      <a:rPr lang="en-US"/>
                      <a:t>B</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578-4A42-9C82-6E162B0FBB4A}"/>
                </c:ext>
              </c:extLst>
            </c:dLbl>
            <c:dLbl>
              <c:idx val="2"/>
              <c:tx>
                <c:rich>
                  <a:bodyPr/>
                  <a:lstStyle/>
                  <a:p>
                    <a:r>
                      <a:rPr lang="en-US"/>
                      <a:t>A</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578-4A42-9C82-6E162B0FBB4A}"/>
                </c:ext>
              </c:extLst>
            </c:dLbl>
            <c:dLbl>
              <c:idx val="3"/>
              <c:tx>
                <c:rich>
                  <a:bodyPr/>
                  <a:lstStyle/>
                  <a:p>
                    <a:r>
                      <a:rPr lang="en-US" dirty="0"/>
                      <a:t>CD</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578-4A42-9C82-6E162B0FBB4A}"/>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Sheet1!$W$26:$W$29</c:f>
                <c:numCache>
                  <c:formatCode>General</c:formatCode>
                  <c:ptCount val="4"/>
                  <c:pt idx="0">
                    <c:v>3.0955613384328169</c:v>
                  </c:pt>
                  <c:pt idx="1">
                    <c:v>7.8029908795709</c:v>
                  </c:pt>
                  <c:pt idx="2">
                    <c:v>3.3816908985496168</c:v>
                  </c:pt>
                  <c:pt idx="3">
                    <c:v>2.3963513932643505</c:v>
                  </c:pt>
                </c:numCache>
              </c:numRef>
            </c:plus>
            <c:minus>
              <c:numRef>
                <c:f>Sheet1!$W$26:$W$29</c:f>
                <c:numCache>
                  <c:formatCode>General</c:formatCode>
                  <c:ptCount val="4"/>
                  <c:pt idx="0">
                    <c:v>3.0955613384328169</c:v>
                  </c:pt>
                  <c:pt idx="1">
                    <c:v>7.8029908795709</c:v>
                  </c:pt>
                  <c:pt idx="2">
                    <c:v>3.3816908985496168</c:v>
                  </c:pt>
                  <c:pt idx="3">
                    <c:v>2.3963513932643505</c:v>
                  </c:pt>
                </c:numCache>
              </c:numRef>
            </c:minus>
            <c:spPr>
              <a:noFill/>
              <a:ln w="19050">
                <a:solidFill>
                  <a:schemeClr val="tx1"/>
                </a:solidFill>
              </a:ln>
              <a:effectLst/>
            </c:spPr>
          </c:errBars>
          <c:cat>
            <c:strRef>
              <c:f>Sheet1!$S$26:$S$29</c:f>
              <c:strCache>
                <c:ptCount val="4"/>
                <c:pt idx="0">
                  <c:v>Oak</c:v>
                </c:pt>
                <c:pt idx="1">
                  <c:v>Elm</c:v>
                </c:pt>
                <c:pt idx="2">
                  <c:v>Buckthorn</c:v>
                </c:pt>
                <c:pt idx="3">
                  <c:v>Black Locust</c:v>
                </c:pt>
              </c:strCache>
            </c:strRef>
          </c:cat>
          <c:val>
            <c:numRef>
              <c:f>Sheet1!$V$26:$V$29</c:f>
              <c:numCache>
                <c:formatCode>General</c:formatCode>
                <c:ptCount val="4"/>
                <c:pt idx="0">
                  <c:v>39.625</c:v>
                </c:pt>
                <c:pt idx="1">
                  <c:v>72.099999999999994</c:v>
                </c:pt>
                <c:pt idx="2">
                  <c:v>90.474999999999994</c:v>
                </c:pt>
                <c:pt idx="3">
                  <c:v>48.174999999999997</c:v>
                </c:pt>
              </c:numCache>
            </c:numRef>
          </c:val>
          <c:extLst>
            <c:ext xmlns:c16="http://schemas.microsoft.com/office/drawing/2014/chart" uri="{C3380CC4-5D6E-409C-BE32-E72D297353CC}">
              <c16:uniqueId val="{00000001-8578-4A42-9C82-6E162B0FBB4A}"/>
            </c:ext>
          </c:extLst>
        </c:ser>
        <c:dLbls>
          <c:dLblPos val="outEnd"/>
          <c:showLegendKey val="0"/>
          <c:showVal val="1"/>
          <c:showCatName val="0"/>
          <c:showSerName val="0"/>
          <c:showPercent val="0"/>
          <c:showBubbleSize val="0"/>
        </c:dLbls>
        <c:gapWidth val="247"/>
        <c:overlap val="-24"/>
        <c:axId val="613302968"/>
        <c:axId val="613303296"/>
        <c:extLst>
          <c:ext xmlns:c15="http://schemas.microsoft.com/office/drawing/2012/chart" uri="{02D57815-91ED-43cb-92C2-25804820EDAC}">
            <c15:filteredBarSeries>
              <c15:ser>
                <c:idx val="1"/>
                <c:order val="1"/>
                <c:tx>
                  <c:strRef>
                    <c:extLst>
                      <c:ext uri="{02D57815-91ED-43cb-92C2-25804820EDAC}">
                        <c15:formulaRef>
                          <c15:sqref>Sheet1!$U$25</c15:sqref>
                        </c15:formulaRef>
                      </c:ext>
                    </c:extLst>
                    <c:strCache>
                      <c:ptCount val="1"/>
                      <c:pt idx="0">
                        <c:v>SD</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9525" cap="flat" cmpd="sng" algn="ctr">
                    <a:solidFill>
                      <a:schemeClr val="accent2">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strRef>
                    <c:extLst>
                      <c:ext uri="{02D57815-91ED-43cb-92C2-25804820EDAC}">
                        <c15:formulaRef>
                          <c15:sqref>Sheet1!$S$26:$S$29</c15:sqref>
                        </c15:formulaRef>
                      </c:ext>
                    </c:extLst>
                    <c:strCache>
                      <c:ptCount val="4"/>
                      <c:pt idx="0">
                        <c:v>Oak</c:v>
                      </c:pt>
                      <c:pt idx="1">
                        <c:v>Elm</c:v>
                      </c:pt>
                      <c:pt idx="2">
                        <c:v>Buckthorn</c:v>
                      </c:pt>
                      <c:pt idx="3">
                        <c:v>Black Locust</c:v>
                      </c:pt>
                    </c:strCache>
                  </c:strRef>
                </c:cat>
                <c:val>
                  <c:numRef>
                    <c:extLst>
                      <c:ext uri="{02D57815-91ED-43cb-92C2-25804820EDAC}">
                        <c15:formulaRef>
                          <c15:sqref>Sheet1!$U$26:$U$29</c15:sqref>
                        </c15:formulaRef>
                      </c:ext>
                    </c:extLst>
                    <c:numCache>
                      <c:formatCode>General</c:formatCode>
                      <c:ptCount val="4"/>
                      <c:pt idx="0">
                        <c:v>4.6719018254525269</c:v>
                      </c:pt>
                      <c:pt idx="1">
                        <c:v>2.9227555491350898</c:v>
                      </c:pt>
                      <c:pt idx="2">
                        <c:v>0.20615528128088279</c:v>
                      </c:pt>
                      <c:pt idx="3">
                        <c:v>4.9006802248939545</c:v>
                      </c:pt>
                    </c:numCache>
                  </c:numRef>
                </c:val>
                <c:extLst>
                  <c:ext xmlns:c16="http://schemas.microsoft.com/office/drawing/2014/chart" uri="{C3380CC4-5D6E-409C-BE32-E72D297353CC}">
                    <c16:uniqueId val="{00000002-8578-4A42-9C82-6E162B0FBB4A}"/>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Sheet1!$W$25</c15:sqref>
                        </c15:formulaRef>
                      </c:ext>
                    </c:extLst>
                    <c:strCache>
                      <c:ptCount val="1"/>
                      <c:pt idx="0">
                        <c:v>SD</c:v>
                      </c:pt>
                    </c:strCache>
                  </c:strRef>
                </c:tx>
                <c:spPr>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9525" cap="flat" cmpd="sng" algn="ctr">
                    <a:solidFill>
                      <a:schemeClr val="accent4">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extLst xmlns:c15="http://schemas.microsoft.com/office/drawing/2012/chart">
                      <c:ext xmlns:c15="http://schemas.microsoft.com/office/drawing/2012/chart" uri="{02D57815-91ED-43cb-92C2-25804820EDAC}">
                        <c15:formulaRef>
                          <c15:sqref>Sheet1!$S$26:$S$29</c15:sqref>
                        </c15:formulaRef>
                      </c:ext>
                    </c:extLst>
                    <c:strCache>
                      <c:ptCount val="4"/>
                      <c:pt idx="0">
                        <c:v>Oak</c:v>
                      </c:pt>
                      <c:pt idx="1">
                        <c:v>Elm</c:v>
                      </c:pt>
                      <c:pt idx="2">
                        <c:v>Buckthorn</c:v>
                      </c:pt>
                      <c:pt idx="3">
                        <c:v>Black Locust</c:v>
                      </c:pt>
                    </c:strCache>
                  </c:strRef>
                </c:cat>
                <c:val>
                  <c:numRef>
                    <c:extLst xmlns:c15="http://schemas.microsoft.com/office/drawing/2012/chart">
                      <c:ext xmlns:c15="http://schemas.microsoft.com/office/drawing/2012/chart" uri="{02D57815-91ED-43cb-92C2-25804820EDAC}">
                        <c15:formulaRef>
                          <c15:sqref>Sheet1!$W$26:$W$29</c15:sqref>
                        </c15:formulaRef>
                      </c:ext>
                    </c:extLst>
                    <c:numCache>
                      <c:formatCode>General</c:formatCode>
                      <c:ptCount val="4"/>
                      <c:pt idx="0">
                        <c:v>3.0955613384328169</c:v>
                      </c:pt>
                      <c:pt idx="1">
                        <c:v>7.8029908795709</c:v>
                      </c:pt>
                      <c:pt idx="2">
                        <c:v>3.3816908985496168</c:v>
                      </c:pt>
                      <c:pt idx="3">
                        <c:v>2.3963513932643505</c:v>
                      </c:pt>
                    </c:numCache>
                  </c:numRef>
                </c:val>
                <c:extLst xmlns:c15="http://schemas.microsoft.com/office/drawing/2012/chart">
                  <c:ext xmlns:c16="http://schemas.microsoft.com/office/drawing/2014/chart" uri="{C3380CC4-5D6E-409C-BE32-E72D297353CC}">
                    <c16:uniqueId val="{00000003-8578-4A42-9C82-6E162B0FBB4A}"/>
                  </c:ext>
                </c:extLst>
              </c15:ser>
            </c15:filteredBarSeries>
          </c:ext>
        </c:extLst>
      </c:barChart>
      <c:catAx>
        <c:axId val="613302968"/>
        <c:scaling>
          <c:orientation val="minMax"/>
        </c:scaling>
        <c:delete val="0"/>
        <c:axPos val="b"/>
        <c:title>
          <c:tx>
            <c:rich>
              <a:bodyPr rot="0" spcFirstLastPara="1" vertOverflow="ellipsis" vert="horz" wrap="square" anchor="ctr" anchorCtr="1"/>
              <a:lstStyle/>
              <a:p>
                <a:pPr>
                  <a:defRPr sz="4000" b="0" i="0" u="none" strike="noStrike" kern="1200" cap="all" baseline="0">
                    <a:solidFill>
                      <a:schemeClr val="tx1"/>
                    </a:solidFill>
                    <a:latin typeface="+mn-lt"/>
                    <a:ea typeface="+mn-ea"/>
                    <a:cs typeface="+mn-cs"/>
                  </a:defRPr>
                </a:pPr>
                <a:r>
                  <a:rPr lang="en-US" sz="4000">
                    <a:solidFill>
                      <a:schemeClr val="tx1"/>
                    </a:solidFill>
                  </a:rPr>
                  <a:t>Leaf Type</a:t>
                </a:r>
              </a:p>
            </c:rich>
          </c:tx>
          <c:layout>
            <c:manualLayout>
              <c:xMode val="edge"/>
              <c:yMode val="edge"/>
              <c:x val="0.4571595186262612"/>
              <c:y val="0.83531142992325524"/>
            </c:manualLayout>
          </c:layout>
          <c:overlay val="0"/>
          <c:spPr>
            <a:noFill/>
            <a:ln>
              <a:noFill/>
            </a:ln>
            <a:effectLst/>
          </c:spPr>
          <c:txPr>
            <a:bodyPr rot="0" spcFirstLastPara="1" vertOverflow="ellipsis" vert="horz" wrap="square" anchor="ctr" anchorCtr="1"/>
            <a:lstStyle/>
            <a:p>
              <a:pPr>
                <a:defRPr sz="4000" b="0" i="0" u="none" strike="noStrike" kern="1200" cap="all"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4000" b="0" i="0" u="none" strike="noStrike" kern="1200" baseline="0">
                <a:solidFill>
                  <a:schemeClr val="tx1"/>
                </a:solidFill>
                <a:latin typeface="+mn-lt"/>
                <a:ea typeface="+mn-ea"/>
                <a:cs typeface="+mn-cs"/>
              </a:defRPr>
            </a:pPr>
            <a:endParaRPr lang="en-US"/>
          </a:p>
        </c:txPr>
        <c:crossAx val="613303296"/>
        <c:crosses val="autoZero"/>
        <c:auto val="1"/>
        <c:lblAlgn val="ctr"/>
        <c:lblOffset val="100"/>
        <c:noMultiLvlLbl val="0"/>
      </c:catAx>
      <c:valAx>
        <c:axId val="613303296"/>
        <c:scaling>
          <c:orientation val="minMax"/>
          <c:max val="100"/>
        </c:scaling>
        <c:delete val="0"/>
        <c:axPos val="l"/>
        <c:title>
          <c:tx>
            <c:rich>
              <a:bodyPr rot="-5400000" spcFirstLastPara="1" vertOverflow="ellipsis" vert="horz" wrap="square" anchor="ctr" anchorCtr="1"/>
              <a:lstStyle/>
              <a:p>
                <a:pPr>
                  <a:defRPr sz="4000" b="0" i="0" u="none" strike="noStrike" kern="1200" cap="all" baseline="0">
                    <a:solidFill>
                      <a:schemeClr val="tx1"/>
                    </a:solidFill>
                    <a:latin typeface="+mn-lt"/>
                    <a:ea typeface="+mn-ea"/>
                    <a:cs typeface="+mn-cs"/>
                  </a:defRPr>
                </a:pPr>
                <a:r>
                  <a:rPr lang="en-US" sz="4000" dirty="0">
                    <a:solidFill>
                      <a:schemeClr val="tx1"/>
                    </a:solidFill>
                  </a:rPr>
                  <a:t>Mass lost (%)</a:t>
                </a:r>
              </a:p>
            </c:rich>
          </c:tx>
          <c:overlay val="0"/>
          <c:spPr>
            <a:noFill/>
            <a:ln>
              <a:noFill/>
            </a:ln>
            <a:effectLst/>
          </c:spPr>
          <c:txPr>
            <a:bodyPr rot="-5400000" spcFirstLastPara="1" vertOverflow="ellipsis" vert="horz" wrap="square" anchor="ctr" anchorCtr="1"/>
            <a:lstStyle/>
            <a:p>
              <a:pPr>
                <a:defRPr sz="4000" b="0" i="0" u="none" strike="noStrike" kern="1200" cap="all"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12700">
            <a:solidFill>
              <a:schemeClr val="tx1"/>
            </a:solidFill>
          </a:ln>
          <a:effectLst/>
        </c:spPr>
        <c:txPr>
          <a:bodyPr rot="-60000000" spcFirstLastPara="1" vertOverflow="ellipsis" vert="horz" wrap="square" anchor="ctr" anchorCtr="1"/>
          <a:lstStyle/>
          <a:p>
            <a:pPr>
              <a:defRPr sz="3600" b="0" i="0" u="none" strike="noStrike" kern="1200" baseline="0">
                <a:solidFill>
                  <a:schemeClr val="tx1"/>
                </a:solidFill>
                <a:latin typeface="+mn-lt"/>
                <a:ea typeface="+mn-ea"/>
                <a:cs typeface="+mn-cs"/>
              </a:defRPr>
            </a:pPr>
            <a:endParaRPr lang="en-US"/>
          </a:p>
        </c:txPr>
        <c:crossAx val="613302968"/>
        <c:crosses val="autoZero"/>
        <c:crossBetween val="between"/>
      </c:valAx>
      <c:spPr>
        <a:noFill/>
        <a:ln>
          <a:noFill/>
        </a:ln>
        <a:effectLst/>
      </c:spPr>
    </c:plotArea>
    <c:legend>
      <c:legendPos val="b"/>
      <c:layout>
        <c:manualLayout>
          <c:xMode val="edge"/>
          <c:yMode val="edge"/>
          <c:x val="0.75387465307427959"/>
          <c:y val="4.9737482142713951E-2"/>
          <c:w val="0.22012915099856276"/>
          <c:h val="0.15550588674671467"/>
        </c:manualLayout>
      </c:layout>
      <c:overlay val="0"/>
      <c:spPr>
        <a:noFill/>
        <a:ln>
          <a:noFill/>
        </a:ln>
        <a:effectLst/>
      </c:spPr>
      <c:txPr>
        <a:bodyPr rot="0" spcFirstLastPara="1" vertOverflow="ellipsis" vert="horz" wrap="square" anchor="ctr" anchorCtr="1"/>
        <a:lstStyle/>
        <a:p>
          <a:pPr>
            <a:defRPr sz="3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9F3DF"/>
    </a:solidFill>
    <a:ln>
      <a:solidFill>
        <a:schemeClr val="accent5"/>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59628440749606"/>
          <c:y val="7.6030167253217276E-2"/>
          <c:w val="0.83273969252932722"/>
          <c:h val="0.64019377422427393"/>
        </c:manualLayout>
      </c:layout>
      <c:barChart>
        <c:barDir val="col"/>
        <c:grouping val="clustered"/>
        <c:varyColors val="0"/>
        <c:ser>
          <c:idx val="1"/>
          <c:order val="0"/>
          <c:tx>
            <c:strRef>
              <c:f>Results!$C$1</c:f>
              <c:strCache>
                <c:ptCount val="1"/>
                <c:pt idx="0">
                  <c:v>Amphipods</c:v>
                </c:pt>
              </c:strCache>
            </c:strRef>
          </c:tx>
          <c:spPr>
            <a:solidFill>
              <a:schemeClr val="accent2"/>
            </a:solidFill>
            <a:ln>
              <a:solidFill>
                <a:schemeClr val="tx1"/>
              </a:solidFill>
            </a:ln>
            <a:effectLst/>
          </c:spPr>
          <c:invertIfNegative val="0"/>
          <c:dLbls>
            <c:dLbl>
              <c:idx val="0"/>
              <c:layout>
                <c:manualLayout>
                  <c:x val="0"/>
                  <c:y val="-4.1334149167458693E-2"/>
                </c:manualLayout>
              </c:layout>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322-46AE-9827-E7A4765EDA93}"/>
                </c:ext>
              </c:extLst>
            </c:dLbl>
            <c:dLbl>
              <c:idx val="1"/>
              <c:layout>
                <c:manualLayout>
                  <c:x val="0"/>
                  <c:y val="-9.5586022399510737E-2"/>
                </c:manualLayout>
              </c:layout>
              <c:tx>
                <c:rich>
                  <a:bodyPr/>
                  <a:lstStyle/>
                  <a:p>
                    <a:r>
                      <a:rPr lang="en-US"/>
                      <a:t>A</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322-46AE-9827-E7A4765EDA93}"/>
                </c:ext>
              </c:extLst>
            </c:dLbl>
            <c:dLbl>
              <c:idx val="2"/>
              <c:layout>
                <c:manualLayout>
                  <c:x val="4.1481358089865113E-3"/>
                  <c:y val="-2.3147123533776865E-2"/>
                </c:manualLayout>
              </c:layout>
              <c:tx>
                <c:rich>
                  <a:bodyPr/>
                  <a:lstStyle/>
                  <a:p>
                    <a:r>
                      <a:rPr lang="en-US"/>
                      <a:t>A</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322-46AE-9827-E7A4765EDA93}"/>
                </c:ext>
              </c:extLst>
            </c:dLbl>
            <c:dLbl>
              <c:idx val="3"/>
              <c:layout>
                <c:manualLayout>
                  <c:x val="1.0370339522466278E-3"/>
                  <c:y val="-2.8107221433871871E-2"/>
                </c:manualLayout>
              </c:layout>
              <c:tx>
                <c:rich>
                  <a:bodyPr/>
                  <a:lstStyle/>
                  <a:p>
                    <a:r>
                      <a:rPr lang="en-US"/>
                      <a:t>BC</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322-46AE-9827-E7A4765EDA93}"/>
                </c:ext>
              </c:extLst>
            </c:dLbl>
            <c:spPr>
              <a:noFill/>
              <a:ln>
                <a:noFill/>
              </a:ln>
              <a:effectLst/>
            </c:spPr>
            <c:txPr>
              <a:bodyPr rot="0" spcFirstLastPara="1" vertOverflow="ellipsis" vert="horz" wrap="square" anchor="ctr" anchorCtr="1"/>
              <a:lstStyle/>
              <a:p>
                <a:pPr>
                  <a:defRPr sz="4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Results!$E$2:$E$5</c:f>
                <c:numCache>
                  <c:formatCode>General</c:formatCode>
                  <c:ptCount val="4"/>
                  <c:pt idx="0">
                    <c:v>7.3189607661100728</c:v>
                  </c:pt>
                  <c:pt idx="1">
                    <c:v>16.103197181199139</c:v>
                  </c:pt>
                  <c:pt idx="2">
                    <c:v>5.5170663905502346</c:v>
                  </c:pt>
                  <c:pt idx="3">
                    <c:v>5.6693524939438076</c:v>
                  </c:pt>
                </c:numCache>
              </c:numRef>
            </c:plus>
            <c:minus>
              <c:numRef>
                <c:f>Results!$E$2:$E$5</c:f>
                <c:numCache>
                  <c:formatCode>General</c:formatCode>
                  <c:ptCount val="4"/>
                  <c:pt idx="0">
                    <c:v>7.3189607661100728</c:v>
                  </c:pt>
                  <c:pt idx="1">
                    <c:v>16.103197181199139</c:v>
                  </c:pt>
                  <c:pt idx="2">
                    <c:v>5.5170663905502346</c:v>
                  </c:pt>
                  <c:pt idx="3">
                    <c:v>5.6693524939438076</c:v>
                  </c:pt>
                </c:numCache>
              </c:numRef>
            </c:minus>
            <c:spPr>
              <a:noFill/>
              <a:ln w="19050" cap="flat" cmpd="sng" algn="ctr">
                <a:solidFill>
                  <a:schemeClr val="tx1">
                    <a:lumMod val="65000"/>
                    <a:lumOff val="35000"/>
                  </a:schemeClr>
                </a:solidFill>
                <a:round/>
              </a:ln>
              <a:effectLst/>
            </c:spPr>
          </c:errBars>
          <c:cat>
            <c:strRef>
              <c:f>Results!$A$2:$A$5</c:f>
              <c:strCache>
                <c:ptCount val="4"/>
                <c:pt idx="0">
                  <c:v>Oak</c:v>
                </c:pt>
                <c:pt idx="1">
                  <c:v>Elm</c:v>
                </c:pt>
                <c:pt idx="2">
                  <c:v>Buckthorn</c:v>
                </c:pt>
                <c:pt idx="3">
                  <c:v>Black Locust</c:v>
                </c:pt>
              </c:strCache>
            </c:strRef>
          </c:cat>
          <c:val>
            <c:numRef>
              <c:f>Results!$C$2:$C$5</c:f>
              <c:numCache>
                <c:formatCode>General</c:formatCode>
                <c:ptCount val="4"/>
                <c:pt idx="0">
                  <c:v>19.948508640364889</c:v>
                </c:pt>
                <c:pt idx="1">
                  <c:v>70.235401455968059</c:v>
                </c:pt>
                <c:pt idx="2">
                  <c:v>66.141510809827366</c:v>
                </c:pt>
                <c:pt idx="3">
                  <c:v>32.009692744748349</c:v>
                </c:pt>
              </c:numCache>
            </c:numRef>
          </c:val>
          <c:extLst xmlns:c15="http://schemas.microsoft.com/office/drawing/2012/chart">
            <c:ext xmlns:c16="http://schemas.microsoft.com/office/drawing/2014/chart" uri="{C3380CC4-5D6E-409C-BE32-E72D297353CC}">
              <c16:uniqueId val="{00000004-B322-46AE-9827-E7A4765EDA93}"/>
            </c:ext>
          </c:extLst>
        </c:ser>
        <c:ser>
          <c:idx val="0"/>
          <c:order val="1"/>
          <c:tx>
            <c:strRef>
              <c:f>Results!$B$1</c:f>
              <c:strCache>
                <c:ptCount val="1"/>
                <c:pt idx="0">
                  <c:v>Control</c:v>
                </c:pt>
              </c:strCache>
            </c:strRef>
          </c:tx>
          <c:spPr>
            <a:solidFill>
              <a:schemeClr val="accent1">
                <a:lumMod val="75000"/>
              </a:schemeClr>
            </a:solidFill>
            <a:ln>
              <a:solidFill>
                <a:schemeClr val="tx1"/>
              </a:solidFill>
            </a:ln>
            <a:effectLst/>
          </c:spPr>
          <c:invertIfNegative val="0"/>
          <c:dLbls>
            <c:dLbl>
              <c:idx val="0"/>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322-46AE-9827-E7A4765EDA93}"/>
                </c:ext>
              </c:extLst>
            </c:dLbl>
            <c:dLbl>
              <c:idx val="1"/>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322-46AE-9827-E7A4765EDA93}"/>
                </c:ext>
              </c:extLst>
            </c:dLbl>
            <c:dLbl>
              <c:idx val="2"/>
              <c:layout>
                <c:manualLayout>
                  <c:x val="-7.7607621163282668E-17"/>
                  <c:y val="-2.5649597947601306E-2"/>
                </c:manualLayout>
              </c:layout>
              <c:tx>
                <c:rich>
                  <a:bodyPr/>
                  <a:lstStyle/>
                  <a:p>
                    <a:r>
                      <a:rPr lang="en-US" dirty="0"/>
                      <a:t>B</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322-46AE-9827-E7A4765EDA93}"/>
                </c:ext>
              </c:extLst>
            </c:dLbl>
            <c:dLbl>
              <c:idx val="3"/>
              <c:layout>
                <c:manualLayout>
                  <c:x val="-1.5521524232656534E-16"/>
                  <c:y val="-1.5389758768560783E-2"/>
                </c:manualLayout>
              </c:layout>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B322-46AE-9827-E7A4765EDA93}"/>
                </c:ext>
              </c:extLst>
            </c:dLbl>
            <c:spPr>
              <a:noFill/>
              <a:ln>
                <a:noFill/>
              </a:ln>
              <a:effectLst/>
            </c:spPr>
            <c:txPr>
              <a:bodyPr rot="0" spcFirstLastPara="1" vertOverflow="ellipsis" vert="horz" wrap="square" anchor="ctr" anchorCtr="1"/>
              <a:lstStyle/>
              <a:p>
                <a:pPr>
                  <a:defRPr sz="4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errBars>
            <c:errBarType val="both"/>
            <c:errValType val="cust"/>
            <c:noEndCap val="0"/>
            <c:plus>
              <c:numRef>
                <c:f>Results!$D$2:$D$5</c:f>
                <c:numCache>
                  <c:formatCode>General</c:formatCode>
                  <c:ptCount val="4"/>
                  <c:pt idx="0">
                    <c:v>2.1679078160564091</c:v>
                  </c:pt>
                  <c:pt idx="1">
                    <c:v>1.2836200647875189</c:v>
                  </c:pt>
                  <c:pt idx="2">
                    <c:v>5.8155051190380567</c:v>
                  </c:pt>
                  <c:pt idx="3">
                    <c:v>4.7275527049412487</c:v>
                  </c:pt>
                </c:numCache>
              </c:numRef>
            </c:plus>
            <c:minus>
              <c:numRef>
                <c:f>Results!$D$2:$D$5</c:f>
                <c:numCache>
                  <c:formatCode>General</c:formatCode>
                  <c:ptCount val="4"/>
                  <c:pt idx="0">
                    <c:v>2.1679078160564091</c:v>
                  </c:pt>
                  <c:pt idx="1">
                    <c:v>1.2836200647875189</c:v>
                  </c:pt>
                  <c:pt idx="2">
                    <c:v>5.8155051190380567</c:v>
                  </c:pt>
                  <c:pt idx="3">
                    <c:v>4.7275527049412487</c:v>
                  </c:pt>
                </c:numCache>
              </c:numRef>
            </c:minus>
            <c:spPr>
              <a:noFill/>
              <a:ln w="19050" cap="flat" cmpd="sng" algn="ctr">
                <a:solidFill>
                  <a:schemeClr val="tx1">
                    <a:lumMod val="65000"/>
                    <a:lumOff val="35000"/>
                  </a:schemeClr>
                </a:solidFill>
                <a:round/>
              </a:ln>
              <a:effectLst/>
            </c:spPr>
          </c:errBars>
          <c:cat>
            <c:strRef>
              <c:f>Results!$A$2:$A$5</c:f>
              <c:strCache>
                <c:ptCount val="4"/>
                <c:pt idx="0">
                  <c:v>Oak</c:v>
                </c:pt>
                <c:pt idx="1">
                  <c:v>Elm</c:v>
                </c:pt>
                <c:pt idx="2">
                  <c:v>Buckthorn</c:v>
                </c:pt>
                <c:pt idx="3">
                  <c:v>Black Locust</c:v>
                </c:pt>
              </c:strCache>
            </c:strRef>
          </c:cat>
          <c:val>
            <c:numRef>
              <c:f>Results!$B$2:$B$5</c:f>
              <c:numCache>
                <c:formatCode>General</c:formatCode>
                <c:ptCount val="4"/>
                <c:pt idx="0">
                  <c:v>22.294618523865587</c:v>
                </c:pt>
                <c:pt idx="1">
                  <c:v>23.100092220843912</c:v>
                </c:pt>
                <c:pt idx="2">
                  <c:v>40.052353468269033</c:v>
                </c:pt>
                <c:pt idx="3">
                  <c:v>19.654448581843695</c:v>
                </c:pt>
              </c:numCache>
            </c:numRef>
          </c:val>
          <c:extLst>
            <c:ext xmlns:c16="http://schemas.microsoft.com/office/drawing/2014/chart" uri="{C3380CC4-5D6E-409C-BE32-E72D297353CC}">
              <c16:uniqueId val="{00000009-B322-46AE-9827-E7A4765EDA93}"/>
            </c:ext>
          </c:extLst>
        </c:ser>
        <c:dLbls>
          <c:dLblPos val="outEnd"/>
          <c:showLegendKey val="0"/>
          <c:showVal val="1"/>
          <c:showCatName val="0"/>
          <c:showSerName val="0"/>
          <c:showPercent val="0"/>
          <c:showBubbleSize val="0"/>
        </c:dLbls>
        <c:gapWidth val="219"/>
        <c:overlap val="-27"/>
        <c:axId val="613302968"/>
        <c:axId val="613303296"/>
        <c:extLst/>
      </c:barChart>
      <c:catAx>
        <c:axId val="613302968"/>
        <c:scaling>
          <c:orientation val="minMax"/>
        </c:scaling>
        <c:delete val="0"/>
        <c:axPos val="b"/>
        <c:title>
          <c:tx>
            <c:rich>
              <a:bodyPr rot="0" spcFirstLastPara="1" vertOverflow="ellipsis" vert="horz" wrap="square" anchor="ctr" anchorCtr="1"/>
              <a:lstStyle/>
              <a:p>
                <a:pPr>
                  <a:defRPr sz="4000" b="0" i="0" u="none" strike="noStrike" kern="1200" baseline="0">
                    <a:solidFill>
                      <a:schemeClr val="tx1"/>
                    </a:solidFill>
                    <a:latin typeface="+mn-lt"/>
                    <a:ea typeface="+mn-ea"/>
                    <a:cs typeface="+mn-cs"/>
                  </a:defRPr>
                </a:pPr>
                <a:r>
                  <a:rPr lang="en-US">
                    <a:solidFill>
                      <a:schemeClr val="tx1"/>
                    </a:solidFill>
                  </a:rPr>
                  <a:t>LEAF TYPE</a:t>
                </a:r>
              </a:p>
            </c:rich>
          </c:tx>
          <c:layout>
            <c:manualLayout>
              <c:xMode val="edge"/>
              <c:yMode val="edge"/>
              <c:x val="0.45932573419838219"/>
              <c:y val="0.85106658568305416"/>
            </c:manualLayout>
          </c:layout>
          <c:overlay val="0"/>
          <c:spPr>
            <a:noFill/>
            <a:ln>
              <a:noFill/>
            </a:ln>
            <a:effectLst/>
          </c:spPr>
          <c:txPr>
            <a:bodyPr rot="0" spcFirstLastPara="1" vertOverflow="ellipsis" vert="horz" wrap="square" anchor="ctr" anchorCtr="1"/>
            <a:lstStyle/>
            <a:p>
              <a:pPr>
                <a:defRPr sz="4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4000" b="0" i="0" u="none" strike="noStrike" kern="1200" baseline="0">
                <a:solidFill>
                  <a:schemeClr val="tx1"/>
                </a:solidFill>
                <a:latin typeface="+mn-lt"/>
                <a:ea typeface="+mn-ea"/>
                <a:cs typeface="+mn-cs"/>
              </a:defRPr>
            </a:pPr>
            <a:endParaRPr lang="en-US"/>
          </a:p>
        </c:txPr>
        <c:crossAx val="613303296"/>
        <c:crosses val="autoZero"/>
        <c:auto val="1"/>
        <c:lblAlgn val="ctr"/>
        <c:lblOffset val="100"/>
        <c:noMultiLvlLbl val="0"/>
      </c:catAx>
      <c:valAx>
        <c:axId val="613303296"/>
        <c:scaling>
          <c:orientation val="minMax"/>
        </c:scaling>
        <c:delete val="0"/>
        <c:axPos val="l"/>
        <c:title>
          <c:tx>
            <c:rich>
              <a:bodyPr rot="-5400000" spcFirstLastPara="1" vertOverflow="ellipsis" vert="horz" wrap="square" anchor="ctr" anchorCtr="1"/>
              <a:lstStyle/>
              <a:p>
                <a:pPr>
                  <a:defRPr sz="4000" b="0" i="0" u="none" strike="noStrike" kern="1200" baseline="0">
                    <a:solidFill>
                      <a:schemeClr val="tx1"/>
                    </a:solidFill>
                    <a:latin typeface="+mn-lt"/>
                    <a:ea typeface="+mn-ea"/>
                    <a:cs typeface="+mn-cs"/>
                  </a:defRPr>
                </a:pPr>
                <a:r>
                  <a:rPr lang="en-US">
                    <a:solidFill>
                      <a:schemeClr val="tx1"/>
                    </a:solidFill>
                  </a:rPr>
                  <a:t>MASS LOST (%)</a:t>
                </a:r>
              </a:p>
            </c:rich>
          </c:tx>
          <c:overlay val="0"/>
          <c:spPr>
            <a:noFill/>
            <a:ln>
              <a:noFill/>
            </a:ln>
            <a:effectLst/>
          </c:spPr>
          <c:txPr>
            <a:bodyPr rot="-5400000" spcFirstLastPara="1" vertOverflow="ellipsis" vert="horz" wrap="square" anchor="ctr" anchorCtr="1"/>
            <a:lstStyle/>
            <a:p>
              <a:pPr>
                <a:defRPr sz="4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12700">
            <a:solidFill>
              <a:schemeClr val="tx1"/>
            </a:solidFill>
          </a:ln>
          <a:effectLst/>
        </c:spPr>
        <c:txPr>
          <a:bodyPr rot="-60000000" spcFirstLastPara="1" vertOverflow="ellipsis" vert="horz" wrap="square" anchor="ctr" anchorCtr="1"/>
          <a:lstStyle/>
          <a:p>
            <a:pPr>
              <a:defRPr sz="3600" b="0" i="0" u="none" strike="noStrike" kern="1200" baseline="0">
                <a:solidFill>
                  <a:schemeClr val="tx1"/>
                </a:solidFill>
                <a:latin typeface="+mn-lt"/>
                <a:ea typeface="+mn-ea"/>
                <a:cs typeface="+mn-cs"/>
              </a:defRPr>
            </a:pPr>
            <a:endParaRPr lang="en-US"/>
          </a:p>
        </c:txPr>
        <c:crossAx val="613302968"/>
        <c:crosses val="autoZero"/>
        <c:crossBetween val="between"/>
      </c:valAx>
      <c:spPr>
        <a:noFill/>
        <a:ln>
          <a:noFill/>
        </a:ln>
        <a:effectLst/>
      </c:spPr>
    </c:plotArea>
    <c:legend>
      <c:legendPos val="b"/>
      <c:layout>
        <c:manualLayout>
          <c:xMode val="edge"/>
          <c:yMode val="edge"/>
          <c:x val="0.71480619689292046"/>
          <c:y val="0.11222661803520846"/>
          <c:w val="0.24481623572412284"/>
          <c:h val="0.16237743901757593"/>
        </c:manualLayout>
      </c:layout>
      <c:overlay val="0"/>
      <c:spPr>
        <a:noFill/>
        <a:ln>
          <a:noFill/>
        </a:ln>
        <a:effectLst/>
      </c:spPr>
      <c:txPr>
        <a:bodyPr rot="0" spcFirstLastPara="1" vertOverflow="ellipsis" vert="horz" wrap="square" anchor="ctr" anchorCtr="1"/>
        <a:lstStyle/>
        <a:p>
          <a:pPr>
            <a:defRPr sz="36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9F3DF"/>
    </a:solidFill>
    <a:ln>
      <a:solidFill>
        <a:schemeClr val="accent5"/>
      </a:solidFill>
    </a:ln>
    <a:effectLst/>
  </c:spPr>
  <c:txPr>
    <a:bodyPr/>
    <a:lstStyle/>
    <a:p>
      <a:pPr>
        <a:defRPr sz="4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12-12T18:33:05.879"/>
    </inkml:context>
    <inkml:brush xml:id="br0">
      <inkml:brushProperty name="width" value="0.025" units="cm"/>
      <inkml:brushProperty name="height" value="0.025" units="cm"/>
    </inkml:brush>
  </inkml:definitions>
  <inkml:trace contextRef="#ctx0" brushRef="#br0">31412 23047 11776,'0'0'-1280,"0"0"-1984,0 48-768</inkml:trace>
  <inkml:trace contextRef="#ctx0" brushRef="#br0" timeOffset="1">31269 22760 10496,'-48'48'3936,"0"-48"-2112,48 0-2208,0 0 640,0 0-832,0 0-160,0 0-704,0 48-224,0-48-1984,96 0-864</inkml:trace>
  <inkml:trace contextRef="#ctx0" brushRef="#br0" timeOffset="2">31173 23287 8832,'-96'0'3328,"48"0"-1792,0 0-2016,48 0 512,0 0-736,0 0-160,0 0-960,0 0-1984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12-19T13:50:47.281"/>
    </inkml:context>
    <inkml:brush xml:id="br0">
      <inkml:brushProperty name="width" value="0.1" units="cm"/>
      <inkml:brushProperty name="height" value="0.1" units="cm"/>
      <inkml:brushProperty name="color" value="#E71224"/>
    </inkml:brush>
  </inkml:definitions>
  <inkml:trace contextRef="#ctx0" brushRef="#br0">416 16 4864,'0'0'1824,"0"0"-960,0 0-576,0 0 448,0 0-64,0 0 64,0 0-224,0 0 32,0 0-320,0 0 0,0 0 0,-16 0 32,16 0 0,0 0 0,0 0 0,-16 0-64,16 0 32,0 0 0,0 0 32,-16 0 0,16 0 64,0 0-96,-16 0 32,16 0-96,0 0 0,0 0-32,-16 0 0,16 0 0,0 0 64,-16 0-32,16 0 0,-16-16-32,16 16 0,-16 0 64,0 0-97,16 0 1,-16 0-96,0 0-32,0 0 32,0 0 0,16 16 0,-16-16 0,0 0 64,16 0-32,-16 0 64,16 16-64,-16-16-32,16 0 32,-16 0-32,16 16 0,-16-16 0,16 16-96,-16 0 64,16-16 96,-16 16-32,16 0-32,-16 0 32,16 0-32,0 0 0,-16-16 0,16 16 0,0-16 0,-16 16 0,16 0 0,-16 0 64,16 0-96,0-16 0,0 16 32,0 0 0,0-16-96,-16 16 64,16-16 32,0 16 0,0-16 0,0 16 0,0-16 0,0 16 0,0 0 0,0 0 0,0 0 0,0-16 64,0 16-96,0 0 0,0 0 32,0-16 0,0 16 0,0 0 0,0 0 0,0 0 0,0-16 0,16 16 0,-16 0 0,0 0 0,0 0-96,16-16 64,-16 16 96,0 0 32,16 0-32,-16-16-64,0 16-64,16-16 32,-16 16 32,0-16 64,16 16-32,0-16-32,-16 16 32,16-16-32,-16 16 0,16-16 0,-16 16 0,16-16 0,-16 0 0,32 0 0,-16 16 0,0-16 64,16 0-32,-16 0-32,0 0 32,0 0-32,0 0 0,0 0 0,0 0 64,0 0 96,-16 0-64,32 0 0,-16-16-32,0 16 32,0-16-128,0 0 0,0 0-32,0 0 0,0 0 64,0 0 0,-16 0 0,16 0 64,0 0-32,0 0-32,0 0 32,0 0-32,-16 0 64,16-16 32,-16 16-32,16-16-64,0 16 96,-16 0-64,16 0-32,-16 0 32,0 0 32,0 0-32,0 16-32,0-16 224,0 0-64,-16 0 0,16 0 0,0 0-32,-16 16 64,16 0 32,-16-16-32,16 0 32,-16 0 160,0 0-224,16-16 0,-16 16-32,16 0 0,-16 16-64,16-16-64,-16 0 32,0 16-32,16-16 0,-16 16 64,16-16-32,-16 16 64,16 0-64,-16 0-32,0-16 32,16 16-32,-16 0-96,0 0 64,16-16-32,-16 16 0,16 0-160,-16 0-96,16 0-160,0 0-128,0 0-576,0 0-287,-16 0-1121,16 0-416,0 0-768</inkml:trace>
  <inkml:trace contextRef="#ctx0" brushRef="#br0" timeOffset="1827.6489">783 943 5120,'-16'0'1920,"32"0"-1024,-16 0-704,0 0 544,0 0-32,0 0 64,0 0-160,0 0 32,0 0-352,0 0 96,0 0 128,0 0-128,0 0 32,0 0-64,0 0 96,0 0-32,0 0 64,0 0-128,0 0-32,0 0-128,0 0 32,-16 0-65,16 0 1,0-16 32,0 16 32,-16-16-32,16 16-32,0-16-32,-16 0 64,16-16-96,0 0-64,0 16 64,-16-16 64,16 16 0,-16-16 0,16 16-96,0 0 32,0 0-64,-16 0-32,16 0 96,0 0 0,-16 0-32,16 0 32,0 0-64,0 0 64,-16 16-64,16 0-32,0-16 32,-16 0-32,16 16 0,0 0 0,0 0 0,0-16 64,0 16-96,0 0 0,0 0 32,0 0-96,0 0 64,0 0 32,16 0-160,0 0 32,0 0 64,0 0 96,0 0 0,0 0-32,0 0 32,0 16 32,16-16-32,-16 0-32,0 0-64,16 0 32,0 0-32,-16 0 0,0 0 128,0 16 32,0-16-192,0 0 0,0 0-384,-16 0-192,16 16-671,-16-16-353,0 0-608,16 0-224</inkml:trace>
  <inkml:trace contextRef="#ctx0" brushRef="#br0" timeOffset="2777.084">735 543 5248,'0'0'2016,"0"0"-1088,0 0-800,0 0 416,0 0-64,0 0 32,0 0 0,0 0 0,0 0-256,0 0 192,0 0 96,0 0-32,0 0 32,0 0-32,0 0 0,0 0-64,0 0 32,0 0-64,0 0 64,0 0-128,0 0-33,0 0-191,0 0-32,0 0 32,0 0 64,0 0-160,0 0-32,0 0 0,0 0 0,16 16 0,0-16-96,0 16 64,0 0 32,0 0 64,0 0-96,16 0 0,0 0 96,-16 0 96,16 0-64,-16 16-64,16 0 64,0 0 0,0 0-32,-16 0 32,16 0-64,0 0-32,-16-16 32,16 16-32,-1 0 0,1 0 0,0 0 0,0-17 64,0 17 32,-16-16 32,0 16-64,16 0-64,-16-16 160,0 0 128,0 0-160,0 0 0,0 0-64,0 0-64,0 0 32,-16 0 32,16-16-192,-16 16 32,0-16-960,0 16-352,0-16-1439,-16 16-609,16-16-224</inkml:trace>
  <inkml:trace contextRef="#ctx0" brushRef="#br0" timeOffset="4848.6032">1774 991 4736,'0'0'1760,"0"0"-960,0 0-576,0 0 480,0 0 64,0 0 96,0 0-96,0 0-32,0 0-384,0 0 64,0 0 32,0 0 32,0 0 32,0 0-128,0 0 0,0 0-96,0 0 64,0 0-64,0 0 0,0 0-96,0 0-32,0 0-32,0 0 0,0 0-64,0 0 32,0 0-128,0 0 0,0 0 32,0 0 64,0 0-32,0 0-32,0 16-64,0-16 32,0 16 32,0-16 64,0 16-32,0 16-32,0-16 32,0 16-32,0-16 0,0 16 0,0 0 0,0 0 63,0 0-31,0 0-32,0 0 32,0 16-32,0 0-95,0 0 63,0-16 32,0 0 63,0 0-94,0-16-1,0 16 32,0-16 63,0-16-31,0 16-32,0-16 96,0 0 0,0 0 96,0 0 96,0 0-64,0 0-64,16 0-64,-16-16-96,0 16 32,16-16 32,-16 0-96,0 0-64,16 0 64,-16-16 64,16 16-64,0-16-64,0 16-32,0-16 0,-16 16 96,16 0 0,0 0 32,0 0 64,0 0-96,0 16 0,-16-16 32,16 16 64,-16-16-96,16 16 0,-16 0 32,0 0 64,16-16-32,-16 16-96,16 0 32,-16 0 32,16 0 0,-16 0 0,16 0 0,-16 0 0,0 0 0,0 0-96,0 0 0,0 0 128,0 0 32,16 0-96,-16 16 32,0-16 0,16 16 0,-16 0 0,0 0 0,0-16 0,0 32 64,0-16-32,0 0 64,0 16 0,0 0 32,0-16-64,0 0-64,0 0 32,0 0 32,0 0-96,0-16-64,0 16 128,0-16 32,0 0 0,0 0-64,0 0-192,0 0-128,0 0-671,0 0-321,0-16-704,0 16-352,16-16-1120</inkml:trace>
  <inkml:trace contextRef="#ctx0" brushRef="#br0" timeOffset="5954.0431">2381 1326 4480,'0'-16'1664,"0"16"-896,0 0-544,0 0 480,0 0-128,0 0 32,0 0 32,0 0 0,0 0-352,0 0 96,0 0 64,0 0-96,0 0 32,0 0-32,0 0 32,0 0 0,-16 0 0,16 0-128,0 0 0,0 0-96,0 0 64,-16 0 0,16 0 96,0 0-32,-16 0 0,16 16-96,-16-16 32,0 16 0,16-16-97,-16 16-95,16-16 0,-16 16 32,16-16-96,-16 16 0,16 0 32,0 16 0,-16-16 64,16 16-96,0-16 0,0 16-32,0-16 1,0 16-1,0-16 0,16 0 128,-16 0 32,0 0-128,16 0-32,0-16 96,-16 16 95,16-16 97,0 0-96,0 16-32,0-16-32,0 0-64,-16-16 32,16 16 32,0 0-32,0-16-32,0 16 32,0-16 32,0 0-32,-16 0-32,32 0 32,-32 16 32,16-32-32,0 16-32,-16-16 32,16 16-32,-16 0 0,16-16 64,-16 16-32,0 0 64,-16 0-64,16 0-32,0 0-64,-16 0 32,16 0 96,-16 0 32,0 16-32,16-16 32,-16 0-128,0 16 0,16 0 32,-16-16 0,16 16 0,-16 0 0,16 0-96,-16 0 64,0 0-32,16 16 0,0-16-352,0 0-224,-16 0-639,16 0-257,0 0-800,16 0-288,0 0-416</inkml:trace>
  <inkml:trace contextRef="#ctx0" brushRef="#br0" timeOffset="6761.2559">2620 991 4992,'0'0'1824,"16"0"-960,-16-16-384,0 16 576,0 0-96,0 0 64,0 0-96,0 0 0,0 0-512,0 0-96,0 0 0,0 0-192,0 0-64,0 0-32,0 16 32,0-16 32,16 0 32,-16 16 0,0-16 0,0 32 0,16-16-64,-16 16 32,16-16-128,-16 0 0,0 16 96,0 0 32,16 0-128,-32 0-32,32 0 96,-16 0 32,0 0 0,0 16 32,0 0-64,16-16 64,-16 0 0,0 0 32,0 0-64,16 0-64,0 0 32,-16-16 32,0 0 32,0 0 96,0-1-32,0 1-97,0-16-31,0 16 0,0-16 32,0 0-96,0 0 0,0 0-543,0 0-161,16 0-1280,0-16-448,-16-15-1120</inkml:trace>
  <inkml:trace contextRef="#ctx0" brushRef="#br0" timeOffset="7983.4396">2908 1454 4864,'0'0'1824,"0"0"-960,0 0-512,0 0 576,0 0-416,0 0-32,0 0-96,0 0 64,16-16-224,-16 16 64,0 0 128,0 0 64,0 0-192,16 0-96,0 16-32,-16-16-32,16 0 0,0 0 0,0 0 0,-16 0 64,16 0 32,0 0-32,0 0-32,-16 0 160,16-16 0,-16 16 32,16-16-64,-16 16 0,16-16-160,-16 16-32,16-16-32,-16 0 32,0 16-64,0-16-32,0 0 32,0 16-32,16-16 0,-16 16 64,0-16-96,0 16 0,0-16 32,0 16 64,0-16 32,0 16 96,0-16-33,-16 16 1,16 0 32,0 0 32,0 0-32,-16 0 32,16 0-128,-16 0 0,0 0-32,0 0 32,0 0-64,0 16-32,16-16 32,-16 16-32,0-16 64,0 16 32,16-16-32,-16 16-64,16-16 96,0 0 0,-16 16-128,16-16 32,0 16 64,-16-16 32,16 16-32,0-16-64,0 16-64,0 0 32,0-16 32,0 32 64,0 0-32,0-16-32,0 0 32,16 0-32,-16 0 0,16 0 0,-16 0 0,16 0-96,0 0 64,0 0 96,-16 0 96,16-16-64,0 16 0,-16-16 32,16 16 0,0-16-160,-16 16 32,16-16 64,0 16 32,-16-16-32,16 0 32,-16 0-128,16 15 0,0-15 32,-16 0 64,16-15-96,-16 15 0,16 0-32,-16 0-64,0 0-352,0 0-160,16 0-352,-16 0-127,0-16-737,16 16-256,-16 0-1696</inkml:trace>
  <inkml:trace contextRef="#ctx0" brushRef="#br0" timeOffset="9456.2965">3579 1262 5376,'0'0'2112,"0"0"-1152,0 0-832,0 0 480,0 0-64,0 0-32,0 0 0,0 0 0,0 0-256,0 0 32,0 0 128,0 0 128,0 0 64,0 0-192,-16-16 0,16 16-64,0 0 96,0 0-32,-16 0 0,16-16-160,0 16 0,-16 0-33,16 0 97,0 0-96,0 0 32,-16-16-32,16 16 32,-16 0-64,16 0 32,0 0-128,-16 0 0,16 0-32,-16 0 32,16 0-64,-16 0 64,0 16-128,16-16 0,-16 0 32,0 16 0,16-16 0,-16 16 0,0-16 0,16 16 64,0-16-32,0 16 64,-16-16-128,16 16-64,0-16 64,-16 16 0,16-16-64,0 16 64,0-16 96,0 16 32,0-16-128,0 0 32,0 16 0,16-16 0,0 0-96,-16 16 64,16-16 32,0 0 64,0 0-32,0 0-32,-16 0 160,16 0 32,0 16-160,-16-16 0,16 0 32,-16 0 32,16 0-32,-16 16-64,16 0 32,0-16-32,-16 16 0,16 0 0,0 0 0,-16-16 64,16 16-96,-16 0-64,16-16 64,-16 16 0,16 0 32,-16-16 0,16 16 0,-16 0 64,0 0-32,0 0-32,16 0-64,-16-16 32,0 16 32,0 0 0,0 0 0,0-16 64,0 16-32,0-16 64,0 0-64,0 16 64,0-16-128,0 0 0,0 0 32,-16 16 64,16-16-32,0 0 64,-16 0-128,0 0 0,0 0 96,0 0 32,16 0-32,-16 0 32,0-16-128,0 16-64,0 0 64,0 0 64,16-16 0,-16 16-32,16 0 32,-16 0-32,0-16 0,16 16 0,-16 0-96,16 0 64,-16 0-32,16 0 0,0 0-288,0 0-96,-16-16-640,16 16-223,0 0-961,16 0-3008</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dirty="0"/>
              <a:t>Click to edit Master title style</a:t>
            </a:r>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4/24/2018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512330" y="31202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8" Type="http://schemas.openxmlformats.org/officeDocument/2006/relationships/image" Target="../media/image4.jpeg"/><Relationship Id="rId21" Type="http://schemas.openxmlformats.org/officeDocument/2006/relationships/chart" Target="../charts/chart2.xml"/><Relationship Id="rId17" Type="http://schemas.openxmlformats.org/officeDocument/2006/relationships/image" Target="../media/image3.jpeg"/><Relationship Id="rId2" Type="http://schemas.openxmlformats.org/officeDocument/2006/relationships/customXml" Target="../ink/ink1.xml"/><Relationship Id="rId16" Type="http://schemas.openxmlformats.org/officeDocument/2006/relationships/image" Target="../media/image2.jpg"/><Relationship Id="rId20" Type="http://schemas.openxmlformats.org/officeDocument/2006/relationships/chart" Target="../charts/chart1.xml"/><Relationship Id="rId1" Type="http://schemas.openxmlformats.org/officeDocument/2006/relationships/slideLayout" Target="../slideLayouts/slideLayout1.xml"/><Relationship Id="rId24" Type="http://schemas.openxmlformats.org/officeDocument/2006/relationships/image" Target="../media/image7.png"/><Relationship Id="rId15" Type="http://schemas.openxmlformats.org/officeDocument/2006/relationships/image" Target="../media/image10.png"/><Relationship Id="rId23" Type="http://schemas.openxmlformats.org/officeDocument/2006/relationships/customXml" Target="../ink/ink2.xml"/><Relationship Id="rId19" Type="http://schemas.openxmlformats.org/officeDocument/2006/relationships/image" Target="../media/image5.jpg"/><Relationship Id="rId2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02688" y="1371600"/>
            <a:ext cx="39211911" cy="1631341"/>
          </a:xfrm>
        </p:spPr>
        <p:txBody>
          <a:bodyPr>
            <a:noAutofit/>
          </a:bodyPr>
          <a:lstStyle/>
          <a:p>
            <a:pPr algn="l"/>
            <a:r>
              <a:rPr lang="en-US" sz="9600" dirty="0">
                <a:latin typeface="Minion Pro" panose="02040503050306020203" pitchFamily="18" charset="0"/>
              </a:rPr>
              <a:t>Effects of Invertebrate Shredders and Leaf Type on Leaf Breakdown in Streams</a:t>
            </a:r>
          </a:p>
        </p:txBody>
      </p:sp>
      <p:sp>
        <p:nvSpPr>
          <p:cNvPr id="6" name="Title 1"/>
          <p:cNvSpPr txBox="1">
            <a:spLocks/>
          </p:cNvSpPr>
          <p:nvPr/>
        </p:nvSpPr>
        <p:spPr>
          <a:xfrm>
            <a:off x="1447799" y="3344200"/>
            <a:ext cx="13073261" cy="123312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1">
                    <a:lumMod val="50000"/>
                  </a:schemeClr>
                </a:solidFill>
                <a:latin typeface="Minion Pro" panose="02040503050306020203" pitchFamily="18" charset="0"/>
              </a:rPr>
              <a:t>Kevin Kasza, Dana Lind and Lawton Menard |  Biology</a:t>
            </a:r>
          </a:p>
          <a:p>
            <a:pPr algn="l"/>
            <a:r>
              <a:rPr lang="en-US" sz="4000" dirty="0">
                <a:solidFill>
                  <a:schemeClr val="bg1">
                    <a:lumMod val="50000"/>
                  </a:schemeClr>
                </a:solidFill>
                <a:latin typeface="Minion Pro" panose="02040503050306020203" pitchFamily="18" charset="0"/>
              </a:rPr>
              <a:t>Mentor: Todd Wellnitz</a:t>
            </a:r>
          </a:p>
        </p:txBody>
      </p:sp>
      <p:sp>
        <p:nvSpPr>
          <p:cNvPr id="8" name="Subtitle 2"/>
          <p:cNvSpPr txBox="1">
            <a:spLocks/>
          </p:cNvSpPr>
          <p:nvPr/>
        </p:nvSpPr>
        <p:spPr>
          <a:xfrm>
            <a:off x="1094768" y="9381585"/>
            <a:ext cx="13154632" cy="22889115"/>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4000" dirty="0"/>
              <a:t>Leaf litter is a vital source of nutrients for stream-dwelling organisms and the rate at which these nutrients are released by decomposition is important to the overall functioning of the stream</a:t>
            </a:r>
            <a:r>
              <a:rPr lang="en-US" sz="4000" baseline="30000" dirty="0"/>
              <a:t>1</a:t>
            </a:r>
            <a:r>
              <a:rPr lang="en-US" sz="4000" dirty="0"/>
              <a:t>. </a:t>
            </a:r>
          </a:p>
          <a:p>
            <a:pPr algn="l"/>
            <a:r>
              <a:rPr lang="en-US" sz="4000" dirty="0"/>
              <a:t>Both microorganisms and aquatic “shedders” (invertebrates that feed on leaves) are important for breaking down leaves that fall into streams, but their relative contributions to leaf breakdown may vary among tree species. </a:t>
            </a:r>
          </a:p>
          <a:p>
            <a:pPr algn="l"/>
            <a:r>
              <a:rPr lang="en-US" sz="4000" dirty="0"/>
              <a:t>We hypothesized 1) that leaves from native trees of oak and maple would decompose more slowly in streams compared to non-native species of buckthorn and black locust</a:t>
            </a:r>
            <a:r>
              <a:rPr lang="en-US" sz="4000" baseline="30000" dirty="0"/>
              <a:t>2</a:t>
            </a:r>
            <a:r>
              <a:rPr lang="en-US" sz="4000" dirty="0"/>
              <a:t>, and 2) amphipod shedders (Fig. 1) would consume more native than non-native leaf biomass because they are adapted to consuming native leaves.</a:t>
            </a:r>
          </a:p>
          <a:p>
            <a:pPr algn="l"/>
            <a:endParaRPr lang="en-US" sz="4000" dirty="0"/>
          </a:p>
          <a:p>
            <a:pPr algn="l"/>
            <a:endParaRPr lang="en-US" sz="4000" dirty="0"/>
          </a:p>
          <a:p>
            <a:pPr algn="l"/>
            <a:endParaRPr lang="en-US" sz="4000" dirty="0"/>
          </a:p>
          <a:p>
            <a:pPr algn="l"/>
            <a:endParaRPr lang="en-US" sz="4000" dirty="0"/>
          </a:p>
          <a:p>
            <a:pPr algn="l"/>
            <a:endParaRPr lang="en-US" sz="4000" dirty="0"/>
          </a:p>
          <a:p>
            <a:pPr algn="l">
              <a:spcBef>
                <a:spcPts val="0"/>
              </a:spcBef>
            </a:pPr>
            <a:endParaRPr lang="en-US" sz="4000" dirty="0"/>
          </a:p>
          <a:p>
            <a:pPr algn="l">
              <a:spcBef>
                <a:spcPts val="0"/>
              </a:spcBef>
            </a:pPr>
            <a:r>
              <a:rPr lang="en-US" sz="4000" dirty="0"/>
              <a:t>To test these hypotheses, we conducted a field and a laboratory experiment. In the field study, leaf bags of nylon mesh (Figs. 2 &amp; 3) that either excluded or allowed amphipod access, and contained either oak, maple, buckthorn or black locust leaves, were put into Taylor Creek for 4 weeks and then removed and weighed. In the laboratory experiment (Fig. 4) we examined the` consumption rates of the four leaf types in the presence of absence to amphipods. </a:t>
            </a:r>
          </a:p>
        </p:txBody>
      </p:sp>
      <p:sp>
        <p:nvSpPr>
          <p:cNvPr id="3" name="TextBox 2"/>
          <p:cNvSpPr txBox="1"/>
          <p:nvPr/>
        </p:nvSpPr>
        <p:spPr>
          <a:xfrm>
            <a:off x="5553313" y="8022523"/>
            <a:ext cx="519088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37" name="TextBox 36"/>
          <p:cNvSpPr txBox="1"/>
          <p:nvPr/>
        </p:nvSpPr>
        <p:spPr>
          <a:xfrm>
            <a:off x="19549189" y="7991246"/>
            <a:ext cx="3848657"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Methods</a:t>
            </a:r>
          </a:p>
        </p:txBody>
      </p:sp>
      <p:sp>
        <p:nvSpPr>
          <p:cNvPr id="42" name="TextBox 41"/>
          <p:cNvSpPr txBox="1"/>
          <p:nvPr/>
        </p:nvSpPr>
        <p:spPr>
          <a:xfrm>
            <a:off x="33175576" y="8022523"/>
            <a:ext cx="2952510"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46" name="TextBox 45"/>
          <p:cNvSpPr txBox="1"/>
          <p:nvPr/>
        </p:nvSpPr>
        <p:spPr>
          <a:xfrm>
            <a:off x="31462148" y="29598381"/>
            <a:ext cx="5712217"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Conclusion</a:t>
            </a:r>
          </a:p>
        </p:txBody>
      </p:sp>
      <p:sp>
        <p:nvSpPr>
          <p:cNvPr id="25" name="Rectangle 24"/>
          <p:cNvSpPr/>
          <p:nvPr/>
        </p:nvSpPr>
        <p:spPr>
          <a:xfrm>
            <a:off x="28145172" y="31220920"/>
            <a:ext cx="12438358" cy="4508927"/>
          </a:xfrm>
          <a:prstGeom prst="rect">
            <a:avLst/>
          </a:prstGeom>
        </p:spPr>
        <p:txBody>
          <a:bodyPr wrap="square" anchor="t">
            <a:spAutoFit/>
          </a:bodyPr>
          <a:lstStyle/>
          <a:p>
            <a:r>
              <a:rPr lang="en-US" sz="4100" dirty="0">
                <a:solidFill>
                  <a:srgbClr val="000000"/>
                </a:solidFill>
                <a:cs typeface="Calibri"/>
              </a:rPr>
              <a:t>The results show that leaves of buckthorn (invasive), and elm (native), consistently break down faster than the other leaf types. This suggests that individual leaf qualities, rather than nativity, determine breakdown rate. </a:t>
            </a:r>
            <a:r>
              <a:rPr lang="en-US" sz="4100" dirty="0"/>
              <a:t>In addition, the presence of stream shredders in the lab experiment caused the difference in breakdown rate due to individual leaf characteristics to be more evident. </a:t>
            </a:r>
          </a:p>
        </p:txBody>
      </p:sp>
      <p:sp>
        <p:nvSpPr>
          <p:cNvPr id="4" name="Rectangle 3">
            <a:extLst>
              <a:ext uri="{FF2B5EF4-FFF2-40B4-BE49-F238E27FC236}">
                <a16:creationId xmlns:a16="http://schemas.microsoft.com/office/drawing/2014/main" id="{46E49545-0881-47C6-972B-74CAD194B00D}"/>
              </a:ext>
            </a:extLst>
          </p:cNvPr>
          <p:cNvSpPr/>
          <p:nvPr/>
        </p:nvSpPr>
        <p:spPr>
          <a:xfrm>
            <a:off x="14965145" y="9299090"/>
            <a:ext cx="6076940" cy="5632311"/>
          </a:xfrm>
          <a:prstGeom prst="rect">
            <a:avLst/>
          </a:prstGeom>
        </p:spPr>
        <p:txBody>
          <a:bodyPr wrap="square">
            <a:spAutoFit/>
          </a:bodyPr>
          <a:lstStyle/>
          <a:p>
            <a:pPr fontAlgn="base"/>
            <a:r>
              <a:rPr lang="en-US" sz="4000" b="1" dirty="0">
                <a:solidFill>
                  <a:srgbClr val="000000"/>
                </a:solidFill>
                <a:latin typeface="Calibri" panose="020F0502020204030204" pitchFamily="34" charset="0"/>
              </a:rPr>
              <a:t>Figure 2. </a:t>
            </a:r>
            <a:r>
              <a:rPr lang="en-US" sz="4000" dirty="0">
                <a:solidFill>
                  <a:srgbClr val="000000"/>
                </a:solidFill>
                <a:latin typeface="Calibri" panose="020F0502020204030204" pitchFamily="34" charset="0"/>
              </a:rPr>
              <a:t>Two of the 32 mesh bags used in the field experiment.  Each measured 15 x 10 cm and was made from nylon screening folded over and stapled. Half the bags (16) had holes to allow amphipod shredders access to the leaves.</a:t>
            </a:r>
            <a:endParaRPr lang="en-US" sz="4000" dirty="0">
              <a:solidFill>
                <a:srgbClr val="000000"/>
              </a:solidFill>
              <a:latin typeface="Arial" panose="020B0604020202020204" pitchFamily="34" charset="0"/>
            </a:endParaRPr>
          </a:p>
        </p:txBody>
      </p:sp>
      <p:sp>
        <p:nvSpPr>
          <p:cNvPr id="17" name="Rectangle 16">
            <a:extLst>
              <a:ext uri="{FF2B5EF4-FFF2-40B4-BE49-F238E27FC236}">
                <a16:creationId xmlns:a16="http://schemas.microsoft.com/office/drawing/2014/main" id="{4C37AF2E-3008-4E73-803D-CB41A38D9872}"/>
              </a:ext>
            </a:extLst>
          </p:cNvPr>
          <p:cNvSpPr/>
          <p:nvPr/>
        </p:nvSpPr>
        <p:spPr>
          <a:xfrm>
            <a:off x="21503438" y="15090033"/>
            <a:ext cx="5833970" cy="6309420"/>
          </a:xfrm>
          <a:prstGeom prst="rect">
            <a:avLst/>
          </a:prstGeom>
        </p:spPr>
        <p:txBody>
          <a:bodyPr wrap="square">
            <a:spAutoFit/>
          </a:bodyPr>
          <a:lstStyle/>
          <a:p>
            <a:pPr fontAlgn="base"/>
            <a:r>
              <a:rPr lang="en-US" sz="4400" b="1" dirty="0">
                <a:solidFill>
                  <a:srgbClr val="000000"/>
                </a:solidFill>
                <a:latin typeface="Calibri" panose="020F0502020204030204" pitchFamily="34" charset="0"/>
              </a:rPr>
              <a:t>Figure 3. </a:t>
            </a:r>
            <a:r>
              <a:rPr lang="en-US" sz="4000" dirty="0">
                <a:solidFill>
                  <a:srgbClr val="000000"/>
                </a:solidFill>
                <a:latin typeface="Calibri" panose="020F0502020204030204" pitchFamily="34" charset="0"/>
              </a:rPr>
              <a:t>Using a 4 x 2 factorial design, mesh bags were separated into 8-bag blocks (4 leaf species x 2 shredder treatments) and attached to poles that held them in place in the stream. After 4 weeks the leaves were removed, dried and weighed.</a:t>
            </a:r>
            <a:endParaRPr lang="en-US" sz="4000" dirty="0">
              <a:solidFill>
                <a:srgbClr val="000000"/>
              </a:solidFill>
              <a:latin typeface="Arial" panose="020B0604020202020204" pitchFamily="34" charset="0"/>
            </a:endParaRPr>
          </a:p>
        </p:txBody>
      </p:sp>
      <p:sp>
        <p:nvSpPr>
          <p:cNvPr id="9" name="Rectangle 8">
            <a:extLst>
              <a:ext uri="{FF2B5EF4-FFF2-40B4-BE49-F238E27FC236}">
                <a16:creationId xmlns:a16="http://schemas.microsoft.com/office/drawing/2014/main" id="{70DAA372-3A8F-414F-B436-11B291E18BE9}"/>
              </a:ext>
            </a:extLst>
          </p:cNvPr>
          <p:cNvSpPr/>
          <p:nvPr/>
        </p:nvSpPr>
        <p:spPr>
          <a:xfrm>
            <a:off x="14704845" y="21903489"/>
            <a:ext cx="6437181" cy="6863417"/>
          </a:xfrm>
          <a:prstGeom prst="rect">
            <a:avLst/>
          </a:prstGeom>
        </p:spPr>
        <p:txBody>
          <a:bodyPr wrap="square">
            <a:spAutoFit/>
          </a:bodyPr>
          <a:lstStyle/>
          <a:p>
            <a:pPr fontAlgn="base"/>
            <a:r>
              <a:rPr lang="en-US" sz="4000" b="1" dirty="0">
                <a:solidFill>
                  <a:srgbClr val="000000"/>
                </a:solidFill>
                <a:latin typeface="Calibri" panose="020F0502020204030204" pitchFamily="34" charset="0"/>
              </a:rPr>
              <a:t>Figure 4.  </a:t>
            </a:r>
            <a:r>
              <a:rPr lang="en-US" sz="4000" dirty="0">
                <a:solidFill>
                  <a:srgbClr val="000000"/>
                </a:solidFill>
                <a:latin typeface="Calibri" panose="020F0502020204030204" pitchFamily="34" charset="0"/>
              </a:rPr>
              <a:t>Photo of the 36 plastic cups used in the laboratory experiment.  Each cup had two, pre-weighed leaf disks and half had amphipods in 4 x 2 (leaf types x amphipod treatments) factorial design. The experiment ran 1 week, after which leaves were removed, dried and weighed.</a:t>
            </a:r>
            <a:endParaRPr lang="en-US" sz="4000" dirty="0">
              <a:solidFill>
                <a:srgbClr val="000000"/>
              </a:solidFill>
            </a:endParaRPr>
          </a:p>
        </p:txBody>
      </p:sp>
      <p:sp>
        <p:nvSpPr>
          <p:cNvPr id="27" name="Rectangle 26">
            <a:extLst>
              <a:ext uri="{FF2B5EF4-FFF2-40B4-BE49-F238E27FC236}">
                <a16:creationId xmlns:a16="http://schemas.microsoft.com/office/drawing/2014/main" id="{FAB84C64-777E-481D-A63F-3FF0D6E4374C}"/>
              </a:ext>
            </a:extLst>
          </p:cNvPr>
          <p:cNvSpPr/>
          <p:nvPr/>
        </p:nvSpPr>
        <p:spPr>
          <a:xfrm>
            <a:off x="28643190" y="16329266"/>
            <a:ext cx="11763756" cy="2554545"/>
          </a:xfrm>
          <a:prstGeom prst="rect">
            <a:avLst/>
          </a:prstGeom>
        </p:spPr>
        <p:txBody>
          <a:bodyPr wrap="square">
            <a:spAutoFit/>
          </a:bodyPr>
          <a:lstStyle/>
          <a:p>
            <a:r>
              <a:rPr lang="en-US" sz="4000" b="1" dirty="0">
                <a:solidFill>
                  <a:srgbClr val="000000"/>
                </a:solidFill>
                <a:latin typeface="Calibri" panose="020F0502020204030204" pitchFamily="34" charset="0"/>
              </a:rPr>
              <a:t>Field Experiment. </a:t>
            </a:r>
            <a:r>
              <a:rPr lang="en-US" sz="4000" dirty="0">
                <a:solidFill>
                  <a:srgbClr val="000000"/>
                </a:solidFill>
                <a:latin typeface="Calibri" panose="020F0502020204030204" pitchFamily="34" charset="0"/>
              </a:rPr>
              <a:t>Mean (± SEM) percent of initial leaf weight lost after being in Taylor Creek for 1 month. Columns having the same letters are not different (Tukey’s p &gt; 0.05).</a:t>
            </a:r>
            <a:endParaRPr lang="en-US" sz="4000" dirty="0"/>
          </a:p>
        </p:txBody>
      </p:sp>
      <mc:AlternateContent xmlns:mc="http://schemas.openxmlformats.org/markup-compatibility/2006" xmlns:p14="http://schemas.microsoft.com/office/powerpoint/2010/main">
        <mc:Choice Requires="p14">
          <p:contentPart p14:bwMode="auto" r:id="rId2">
            <p14:nvContentPartPr>
              <p14:cNvPr id="29" name="Ink 28">
                <a:extLst>
                  <a:ext uri="{FF2B5EF4-FFF2-40B4-BE49-F238E27FC236}">
                    <a16:creationId xmlns:a16="http://schemas.microsoft.com/office/drawing/2014/main" id="{FD166A96-4137-4937-BCB6-31191B6E1D07}"/>
                  </a:ext>
                </a:extLst>
              </p14:cNvPr>
              <p14:cNvContentPartPr/>
              <p14:nvPr/>
            </p14:nvContentPartPr>
            <p14:xfrm>
              <a:off x="-8180049" y="6527906"/>
              <a:ext cx="155520" cy="189900"/>
            </p14:xfrm>
          </p:contentPart>
        </mc:Choice>
        <mc:Fallback xmlns="">
          <p:pic>
            <p:nvPicPr>
              <p:cNvPr id="29" name="Ink 28">
                <a:extLst>
                  <a:ext uri="{FF2B5EF4-FFF2-40B4-BE49-F238E27FC236}">
                    <a16:creationId xmlns:a16="http://schemas.microsoft.com/office/drawing/2014/main" id="{FD166A96-4137-4937-BCB6-31191B6E1D07}"/>
                  </a:ext>
                </a:extLst>
              </p:cNvPr>
              <p:cNvPicPr/>
              <p:nvPr/>
            </p:nvPicPr>
            <p:blipFill>
              <a:blip r:embed="rId15"/>
              <a:stretch>
                <a:fillRect/>
              </a:stretch>
            </p:blipFill>
            <p:spPr>
              <a:xfrm>
                <a:off x="-8184369" y="6523598"/>
                <a:ext cx="164160" cy="198516"/>
              </a:xfrm>
              <a:prstGeom prst="rect">
                <a:avLst/>
              </a:prstGeom>
            </p:spPr>
          </p:pic>
        </mc:Fallback>
      </mc:AlternateContent>
      <p:sp>
        <p:nvSpPr>
          <p:cNvPr id="38" name="Rectangle 37">
            <a:extLst>
              <a:ext uri="{FF2B5EF4-FFF2-40B4-BE49-F238E27FC236}">
                <a16:creationId xmlns:a16="http://schemas.microsoft.com/office/drawing/2014/main" id="{C9F2C322-D549-4965-BAA0-55F2CE625055}"/>
              </a:ext>
            </a:extLst>
          </p:cNvPr>
          <p:cNvSpPr/>
          <p:nvPr/>
        </p:nvSpPr>
        <p:spPr>
          <a:xfrm>
            <a:off x="28493750" y="26273591"/>
            <a:ext cx="12089779" cy="2554545"/>
          </a:xfrm>
          <a:prstGeom prst="rect">
            <a:avLst/>
          </a:prstGeom>
        </p:spPr>
        <p:txBody>
          <a:bodyPr wrap="square">
            <a:spAutoFit/>
          </a:bodyPr>
          <a:lstStyle/>
          <a:p>
            <a:r>
              <a:rPr lang="en-US" sz="4000" b="1" dirty="0">
                <a:solidFill>
                  <a:srgbClr val="000000"/>
                </a:solidFill>
                <a:latin typeface="Calibri" panose="020F0502020204030204" pitchFamily="34" charset="0"/>
              </a:rPr>
              <a:t>Laboratory Study. </a:t>
            </a:r>
            <a:r>
              <a:rPr lang="en-US" sz="4000" dirty="0">
                <a:solidFill>
                  <a:srgbClr val="000000"/>
                </a:solidFill>
                <a:latin typeface="Calibri" panose="020F0502020204030204" pitchFamily="34" charset="0"/>
              </a:rPr>
              <a:t>Mean</a:t>
            </a:r>
            <a:r>
              <a:rPr lang="en-US" sz="4000" b="1" dirty="0">
                <a:solidFill>
                  <a:srgbClr val="000000"/>
                </a:solidFill>
                <a:latin typeface="Calibri" panose="020F0502020204030204" pitchFamily="34" charset="0"/>
              </a:rPr>
              <a:t> </a:t>
            </a:r>
            <a:r>
              <a:rPr lang="en-US" sz="4000" dirty="0">
                <a:solidFill>
                  <a:srgbClr val="000000"/>
                </a:solidFill>
                <a:latin typeface="Calibri" panose="020F0502020204030204" pitchFamily="34" charset="0"/>
              </a:rPr>
              <a:t>(± SEM) dry weight of leaf discs as a percent of initial mass after decomposing in water plastic cups with or without amphipods. Columns having the same letters are not different (Tukey’s p &gt; 0.05).</a:t>
            </a:r>
            <a:endParaRPr lang="en-US" sz="4000" dirty="0"/>
          </a:p>
        </p:txBody>
      </p:sp>
      <p:sp>
        <p:nvSpPr>
          <p:cNvPr id="35" name="TextBox 34"/>
          <p:cNvSpPr txBox="1"/>
          <p:nvPr/>
        </p:nvSpPr>
        <p:spPr>
          <a:xfrm>
            <a:off x="2604870" y="29598381"/>
            <a:ext cx="9620567" cy="1015663"/>
          </a:xfrm>
          <a:prstGeom prst="rect">
            <a:avLst/>
          </a:prstGeom>
          <a:noFill/>
        </p:spPr>
        <p:txBody>
          <a:bodyPr wrap="square" rtlCol="0">
            <a:spAutoFit/>
          </a:bodyPr>
          <a:lstStyle/>
          <a:p>
            <a:pPr algn="ctr"/>
            <a:r>
              <a:rPr lang="en-US" sz="6000" cap="small" dirty="0">
                <a:solidFill>
                  <a:srgbClr val="DD9E11"/>
                </a:solidFill>
                <a:latin typeface="Minion Pro" panose="02040503050306020203" pitchFamily="18" charset="0"/>
              </a:rPr>
              <a:t>Literature  Cited</a:t>
            </a:r>
          </a:p>
        </p:txBody>
      </p:sp>
      <p:grpSp>
        <p:nvGrpSpPr>
          <p:cNvPr id="7" name="Group 6">
            <a:extLst>
              <a:ext uri="{FF2B5EF4-FFF2-40B4-BE49-F238E27FC236}">
                <a16:creationId xmlns:a16="http://schemas.microsoft.com/office/drawing/2014/main" id="{9FE9964A-86E7-1546-BA40-B63BE2E37813}"/>
              </a:ext>
            </a:extLst>
          </p:cNvPr>
          <p:cNvGrpSpPr/>
          <p:nvPr/>
        </p:nvGrpSpPr>
        <p:grpSpPr>
          <a:xfrm>
            <a:off x="1316778" y="18444315"/>
            <a:ext cx="12468832" cy="5659242"/>
            <a:chOff x="1247169" y="25431206"/>
            <a:chExt cx="12468832" cy="5659242"/>
          </a:xfrm>
        </p:grpSpPr>
        <p:sp>
          <p:nvSpPr>
            <p:cNvPr id="33" name="Rectangle 32">
              <a:extLst>
                <a:ext uri="{FF2B5EF4-FFF2-40B4-BE49-F238E27FC236}">
                  <a16:creationId xmlns:a16="http://schemas.microsoft.com/office/drawing/2014/main" id="{A7E74321-9EB0-4E0D-91E6-AA7918D8C055}"/>
                </a:ext>
              </a:extLst>
            </p:cNvPr>
            <p:cNvSpPr/>
            <p:nvPr/>
          </p:nvSpPr>
          <p:spPr>
            <a:xfrm>
              <a:off x="1247169" y="25431206"/>
              <a:ext cx="12468832" cy="5659242"/>
            </a:xfrm>
            <a:prstGeom prst="rect">
              <a:avLst/>
            </a:prstGeom>
            <a:solidFill>
              <a:srgbClr val="F9F3DF"/>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372600" y="26218942"/>
              <a:ext cx="4305300" cy="3908762"/>
            </a:xfrm>
            <a:prstGeom prst="rect">
              <a:avLst/>
            </a:prstGeom>
            <a:noFill/>
          </p:spPr>
          <p:txBody>
            <a:bodyPr wrap="square" rtlCol="0">
              <a:spAutoFit/>
            </a:bodyPr>
            <a:lstStyle/>
            <a:p>
              <a:r>
                <a:rPr lang="en-US" sz="4000" b="1" dirty="0"/>
                <a:t>Figure 1. </a:t>
              </a:r>
              <a:r>
                <a:rPr lang="en-US" sz="4000" dirty="0"/>
                <a:t>The amphipod shown here is a common shredder found in many  Wisconsin streams. </a:t>
              </a:r>
            </a:p>
          </p:txBody>
        </p:sp>
        <p:pic>
          <p:nvPicPr>
            <p:cNvPr id="18" name="Picture 17"/>
            <p:cNvPicPr>
              <a:picLocks noChangeAspect="1"/>
            </p:cNvPicPr>
            <p:nvPr/>
          </p:nvPicPr>
          <p:blipFill rotWithShape="1">
            <a:blip r:embed="rId16">
              <a:extLst>
                <a:ext uri="{28A0092B-C50C-407E-A947-70E740481C1C}">
                  <a14:useLocalDpi xmlns:a14="http://schemas.microsoft.com/office/drawing/2010/main" val="0"/>
                </a:ext>
              </a:extLst>
            </a:blip>
            <a:srcRect l="11365" t="17375" r="8019" b="19410"/>
            <a:stretch/>
          </p:blipFill>
          <p:spPr>
            <a:xfrm>
              <a:off x="1550313" y="25969560"/>
              <a:ext cx="7565150" cy="4815239"/>
            </a:xfrm>
            <a:prstGeom prst="rect">
              <a:avLst/>
            </a:prstGeom>
          </p:spPr>
        </p:pic>
        <p:sp>
          <p:nvSpPr>
            <p:cNvPr id="24" name="Rectangle 23"/>
            <p:cNvSpPr/>
            <p:nvPr/>
          </p:nvSpPr>
          <p:spPr>
            <a:xfrm>
              <a:off x="1613059" y="30290011"/>
              <a:ext cx="7378541" cy="369332"/>
            </a:xfrm>
            <a:prstGeom prst="rect">
              <a:avLst/>
            </a:prstGeom>
          </p:spPr>
          <p:txBody>
            <a:bodyPr wrap="square">
              <a:spAutoFit/>
            </a:bodyPr>
            <a:lstStyle/>
            <a:p>
              <a:r>
                <a:rPr lang="en-US" sz="1800" dirty="0">
                  <a:solidFill>
                    <a:schemeClr val="bg1"/>
                  </a:solidFill>
                </a:rPr>
                <a:t>http://</a:t>
              </a:r>
              <a:r>
                <a:rPr lang="en-US" sz="1800" dirty="0" err="1">
                  <a:solidFill>
                    <a:schemeClr val="bg1"/>
                  </a:solidFill>
                </a:rPr>
                <a:t>dailyparasite.blogspot.com</a:t>
              </a:r>
              <a:r>
                <a:rPr lang="en-US" sz="1800" dirty="0">
                  <a:solidFill>
                    <a:schemeClr val="bg1"/>
                  </a:solidFill>
                </a:rPr>
                <a:t>/2014/11/</a:t>
              </a:r>
              <a:r>
                <a:rPr lang="en-US" sz="1800" dirty="0" err="1">
                  <a:solidFill>
                    <a:schemeClr val="bg1"/>
                  </a:solidFill>
                </a:rPr>
                <a:t>leptorhynchoides-thecatus.html</a:t>
              </a:r>
              <a:endParaRPr lang="en-US" sz="1800" dirty="0">
                <a:solidFill>
                  <a:schemeClr val="bg1"/>
                </a:solidFill>
              </a:endParaRPr>
            </a:p>
          </p:txBody>
        </p:sp>
      </p:grpSp>
      <p:pic>
        <p:nvPicPr>
          <p:cNvPr id="52" name="Picture 7">
            <a:extLst>
              <a:ext uri="{FF2B5EF4-FFF2-40B4-BE49-F238E27FC236}">
                <a16:creationId xmlns:a16="http://schemas.microsoft.com/office/drawing/2014/main" id="{84129599-CC88-44DB-8A20-AB9351213512}"/>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21642" r="11688" b="2885"/>
          <a:stretch/>
        </p:blipFill>
        <p:spPr bwMode="auto">
          <a:xfrm>
            <a:off x="14812637" y="15223582"/>
            <a:ext cx="6229448" cy="6159434"/>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53" name="Picture 52" descr="A picture containing indoor, grill, metal, table&#10;&#10;Description generated with very high confidence">
            <a:extLst>
              <a:ext uri="{FF2B5EF4-FFF2-40B4-BE49-F238E27FC236}">
                <a16:creationId xmlns:a16="http://schemas.microsoft.com/office/drawing/2014/main" id="{5998B943-491A-428F-81C8-11A3C12FFF6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rot="5400000">
            <a:off x="21039608" y="22337400"/>
            <a:ext cx="6638462" cy="5770642"/>
          </a:xfrm>
          <a:prstGeom prst="rect">
            <a:avLst/>
          </a:prstGeom>
          <a:ln>
            <a:solidFill>
              <a:schemeClr val="accent1"/>
            </a:solidFill>
          </a:ln>
        </p:spPr>
      </p:pic>
      <p:sp>
        <p:nvSpPr>
          <p:cNvPr id="54" name="TextBox 53"/>
          <p:cNvSpPr txBox="1"/>
          <p:nvPr/>
        </p:nvSpPr>
        <p:spPr>
          <a:xfrm>
            <a:off x="19344532" y="29598381"/>
            <a:ext cx="5190886"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Discussion</a:t>
            </a:r>
          </a:p>
        </p:txBody>
      </p:sp>
      <p:sp>
        <p:nvSpPr>
          <p:cNvPr id="40" name="TextBox 39"/>
          <p:cNvSpPr txBox="1"/>
          <p:nvPr/>
        </p:nvSpPr>
        <p:spPr>
          <a:xfrm>
            <a:off x="14704726" y="31162517"/>
            <a:ext cx="12746323" cy="5016758"/>
          </a:xfrm>
          <a:prstGeom prst="rect">
            <a:avLst/>
          </a:prstGeom>
          <a:noFill/>
        </p:spPr>
        <p:txBody>
          <a:bodyPr wrap="square" rtlCol="0">
            <a:spAutoFit/>
          </a:bodyPr>
          <a:lstStyle/>
          <a:p>
            <a:r>
              <a:rPr lang="en-US" sz="4000" dirty="0"/>
              <a:t>Our results support findings by Freund et al.</a:t>
            </a:r>
            <a:r>
              <a:rPr lang="en-US" sz="4000" baseline="30000" dirty="0"/>
              <a:t>3</a:t>
            </a:r>
            <a:r>
              <a:rPr lang="en-US" sz="4000" dirty="0"/>
              <a:t> who found that native species do not necessarily decay at different rates than invasive species. Rather, as Kennedy &amp; El-Sabaawi</a:t>
            </a:r>
            <a:r>
              <a:rPr lang="en-US" sz="4000" baseline="30000" dirty="0"/>
              <a:t>2</a:t>
            </a:r>
            <a:r>
              <a:rPr lang="en-US" sz="4000" dirty="0"/>
              <a:t> suggested, leaf composition may have a more significant effect on leaf decay, and may also influence the effect of leaf mass lost due to invertebrates. A</a:t>
            </a:r>
            <a:r>
              <a:rPr lang="en-US" sz="4000" dirty="0">
                <a:solidFill>
                  <a:srgbClr val="000000"/>
                </a:solidFill>
                <a:cs typeface="Calibri"/>
              </a:rPr>
              <a:t>mphipod stream shredder presence was much more significant in stagnant water versus in stream water with mesh bags to exclude shredders. </a:t>
            </a:r>
            <a:endParaRPr lang="en-US" sz="4000" dirty="0"/>
          </a:p>
        </p:txBody>
      </p:sp>
      <p:pic>
        <p:nvPicPr>
          <p:cNvPr id="10" name="Picture 9">
            <a:extLst>
              <a:ext uri="{FF2B5EF4-FFF2-40B4-BE49-F238E27FC236}">
                <a16:creationId xmlns:a16="http://schemas.microsoft.com/office/drawing/2014/main" id="{8A6EB5AB-CAC0-4223-9FA1-672340855181}"/>
              </a:ext>
            </a:extLst>
          </p:cNvPr>
          <p:cNvPicPr>
            <a:picLocks noChangeAspect="1"/>
          </p:cNvPicPr>
          <p:nvPr/>
        </p:nvPicPr>
        <p:blipFill rotWithShape="1">
          <a:blip r:embed="rId19">
            <a:extLst>
              <a:ext uri="{28A0092B-C50C-407E-A947-70E740481C1C}">
                <a14:useLocalDpi xmlns:a14="http://schemas.microsoft.com/office/drawing/2010/main" val="0"/>
              </a:ext>
            </a:extLst>
          </a:blip>
          <a:srcRect l="2271" r="2416"/>
          <a:stretch/>
        </p:blipFill>
        <p:spPr>
          <a:xfrm>
            <a:off x="1593273" y="5047831"/>
            <a:ext cx="38595300" cy="2355594"/>
          </a:xfrm>
          <a:prstGeom prst="rect">
            <a:avLst/>
          </a:prstGeom>
        </p:spPr>
      </p:pic>
      <p:graphicFrame>
        <p:nvGraphicFramePr>
          <p:cNvPr id="49" name="Chart 48">
            <a:extLst>
              <a:ext uri="{FF2B5EF4-FFF2-40B4-BE49-F238E27FC236}">
                <a16:creationId xmlns:a16="http://schemas.microsoft.com/office/drawing/2014/main" id="{83E72124-19F2-4ACC-B1DA-7EED2F9B7ACB}"/>
              </a:ext>
            </a:extLst>
          </p:cNvPr>
          <p:cNvGraphicFramePr>
            <a:graphicFrameLocks/>
          </p:cNvGraphicFramePr>
          <p:nvPr>
            <p:extLst>
              <p:ext uri="{D42A27DB-BD31-4B8C-83A1-F6EECF244321}">
                <p14:modId xmlns:p14="http://schemas.microsoft.com/office/powerpoint/2010/main" val="71373428"/>
              </p:ext>
            </p:extLst>
          </p:nvPr>
        </p:nvGraphicFramePr>
        <p:xfrm>
          <a:off x="28429569" y="9342215"/>
          <a:ext cx="11777377" cy="6983144"/>
        </p:xfrm>
        <a:graphic>
          <a:graphicData uri="http://schemas.openxmlformats.org/drawingml/2006/chart">
            <c:chart xmlns:c="http://schemas.openxmlformats.org/drawingml/2006/chart" xmlns:r="http://schemas.openxmlformats.org/officeDocument/2006/relationships" r:id="rId20"/>
          </a:graphicData>
        </a:graphic>
      </p:graphicFrame>
      <p:graphicFrame>
        <p:nvGraphicFramePr>
          <p:cNvPr id="50" name="Chart 49">
            <a:extLst>
              <a:ext uri="{FF2B5EF4-FFF2-40B4-BE49-F238E27FC236}">
                <a16:creationId xmlns:a16="http://schemas.microsoft.com/office/drawing/2014/main" id="{07CE2A80-C11B-4E8A-843D-D2C0AD1C1456}"/>
              </a:ext>
            </a:extLst>
          </p:cNvPr>
          <p:cNvGraphicFramePr>
            <a:graphicFrameLocks/>
          </p:cNvGraphicFramePr>
          <p:nvPr>
            <p:extLst>
              <p:ext uri="{D42A27DB-BD31-4B8C-83A1-F6EECF244321}">
                <p14:modId xmlns:p14="http://schemas.microsoft.com/office/powerpoint/2010/main" val="2489729602"/>
              </p:ext>
            </p:extLst>
          </p:nvPr>
        </p:nvGraphicFramePr>
        <p:xfrm>
          <a:off x="28444645" y="19273342"/>
          <a:ext cx="12000401" cy="7011046"/>
        </p:xfrm>
        <a:graphic>
          <a:graphicData uri="http://schemas.openxmlformats.org/drawingml/2006/chart">
            <c:chart xmlns:c="http://schemas.openxmlformats.org/drawingml/2006/chart" xmlns:r="http://schemas.openxmlformats.org/officeDocument/2006/relationships" r:id="rId21"/>
          </a:graphicData>
        </a:graphic>
      </p:graphicFrame>
      <p:pic>
        <p:nvPicPr>
          <p:cNvPr id="11" name="Picture 10" descr="A close up of a piece of paper&#10;&#10;Description generated with high confidence">
            <a:extLst>
              <a:ext uri="{FF2B5EF4-FFF2-40B4-BE49-F238E27FC236}">
                <a16:creationId xmlns:a16="http://schemas.microsoft.com/office/drawing/2014/main" id="{9EB64410-C104-4160-8865-8578F275490E}"/>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1499551" y="9561256"/>
            <a:ext cx="5650711" cy="4960439"/>
          </a:xfrm>
          <a:prstGeom prst="rect">
            <a:avLst/>
          </a:prstGeom>
          <a:ln>
            <a:solidFill>
              <a:schemeClr val="accent1"/>
            </a:solidFill>
          </a:ln>
        </p:spPr>
      </p:pic>
      <mc:AlternateContent xmlns:mc="http://schemas.openxmlformats.org/markup-compatibility/2006">
        <mc:Choice xmlns:p14="http://schemas.microsoft.com/office/powerpoint/2010/main" Requires="p14">
          <p:contentPart p14:bwMode="auto" r:id="rId23">
            <p14:nvContentPartPr>
              <p14:cNvPr id="32" name="Ink 31">
                <a:extLst>
                  <a:ext uri="{FF2B5EF4-FFF2-40B4-BE49-F238E27FC236}">
                    <a16:creationId xmlns:a16="http://schemas.microsoft.com/office/drawing/2014/main" id="{BE0E6750-A0CC-4636-BCE3-9AD56B144D52}"/>
                  </a:ext>
                </a:extLst>
              </p14:cNvPr>
              <p14:cNvContentPartPr/>
              <p14:nvPr/>
            </p14:nvContentPartPr>
            <p14:xfrm>
              <a:off x="24937872" y="10602038"/>
              <a:ext cx="1311840" cy="621720"/>
            </p14:xfrm>
          </p:contentPart>
        </mc:Choice>
        <mc:Fallback>
          <p:pic>
            <p:nvPicPr>
              <p:cNvPr id="32" name="Ink 31">
                <a:extLst>
                  <a:ext uri="{FF2B5EF4-FFF2-40B4-BE49-F238E27FC236}">
                    <a16:creationId xmlns:a16="http://schemas.microsoft.com/office/drawing/2014/main" id="{BE0E6750-A0CC-4636-BCE3-9AD56B144D52}"/>
                  </a:ext>
                </a:extLst>
              </p:cNvPr>
              <p:cNvPicPr/>
              <p:nvPr/>
            </p:nvPicPr>
            <p:blipFill>
              <a:blip r:embed="rId24"/>
              <a:stretch>
                <a:fillRect/>
              </a:stretch>
            </p:blipFill>
            <p:spPr>
              <a:xfrm>
                <a:off x="24919872" y="10584038"/>
                <a:ext cx="1347480" cy="657360"/>
              </a:xfrm>
              <a:prstGeom prst="rect">
                <a:avLst/>
              </a:prstGeom>
            </p:spPr>
          </p:pic>
        </mc:Fallback>
      </mc:AlternateContent>
      <p:sp>
        <p:nvSpPr>
          <p:cNvPr id="47" name="TextBox 46">
            <a:extLst>
              <a:ext uri="{FF2B5EF4-FFF2-40B4-BE49-F238E27FC236}">
                <a16:creationId xmlns:a16="http://schemas.microsoft.com/office/drawing/2014/main" id="{ABE69782-C6AB-4F99-98F4-FDF90A9D7D19}"/>
              </a:ext>
            </a:extLst>
          </p:cNvPr>
          <p:cNvSpPr txBox="1"/>
          <p:nvPr/>
        </p:nvSpPr>
        <p:spPr>
          <a:xfrm>
            <a:off x="1320023" y="30940502"/>
            <a:ext cx="12690581" cy="5247590"/>
          </a:xfrm>
          <a:prstGeom prst="rect">
            <a:avLst/>
          </a:prstGeom>
          <a:noFill/>
        </p:spPr>
        <p:txBody>
          <a:bodyPr wrap="square" rtlCol="0">
            <a:spAutoFit/>
          </a:bodyPr>
          <a:lstStyle/>
          <a:p>
            <a:pPr marL="457200" indent="-457200">
              <a:spcAft>
                <a:spcPts val="1200"/>
              </a:spcAft>
              <a:buFont typeface="+mj-lt"/>
              <a:buAutoNum type="arabicPeriod"/>
            </a:pPr>
            <a:r>
              <a:rPr lang="en-US" sz="3500" dirty="0"/>
              <a:t>Webster JR, Benfield EF. 1986. Vascular plant breakdown in freshwater ecosystems.  Annual Review of Ecology and Systematics 17(1):567–594.</a:t>
            </a:r>
          </a:p>
          <a:p>
            <a:pPr marL="457200" indent="-457200">
              <a:spcAft>
                <a:spcPts val="1200"/>
              </a:spcAft>
              <a:buFont typeface="+mj-lt"/>
              <a:buAutoNum type="arabicPeriod"/>
            </a:pPr>
            <a:r>
              <a:rPr lang="en-US" sz="3500" dirty="0"/>
              <a:t>Kennedy KTM, El-</a:t>
            </a:r>
            <a:r>
              <a:rPr lang="en-US" sz="3500" dirty="0" err="1"/>
              <a:t>Sabaawi</a:t>
            </a:r>
            <a:r>
              <a:rPr lang="en-US" sz="3500" dirty="0"/>
              <a:t> RW. 2017. A global meta-analysis of exotic versus native leaf decay in stream ecosystems. Freshwater Biology 62(6):977–989.</a:t>
            </a:r>
          </a:p>
          <a:p>
            <a:pPr marL="457200" indent="-457200">
              <a:spcAft>
                <a:spcPts val="1200"/>
              </a:spcAft>
              <a:buFont typeface="+mj-lt"/>
              <a:buAutoNum type="arabicPeriod"/>
            </a:pPr>
            <a:r>
              <a:rPr lang="en-US" sz="3500" dirty="0"/>
              <a:t>Freund G. et al. 2013. Rapid in-stream decomposition of leaves of common buckthorn (</a:t>
            </a:r>
            <a:r>
              <a:rPr lang="en-US" sz="3500" i="1" dirty="0"/>
              <a:t>Rhamnus cathartica</a:t>
            </a:r>
            <a:r>
              <a:rPr lang="en-US" sz="3500" dirty="0"/>
              <a:t>), an invasive tree species. Journal of Freshwater Ecology 28(3):355–363.</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742</Words>
  <Application>Microsoft Office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Minion Pro</vt:lpstr>
      <vt:lpstr>Office Theme</vt:lpstr>
      <vt:lpstr>Effects of Invertebrate Shredders and Leaf Type on Leaf Breakdown in Streams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Invertebrate Shredders and Microbes on Leaf Breakdown in Streams</dc:title>
  <dc:creator/>
  <cp:lastModifiedBy/>
  <cp:revision>44</cp:revision>
  <dcterms:created xsi:type="dcterms:W3CDTF">2017-04-21T15:48:01Z</dcterms:created>
  <dcterms:modified xsi:type="dcterms:W3CDTF">2018-04-25T16:38:50Z</dcterms:modified>
</cp:coreProperties>
</file>