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1"/>
  </p:sldMasterIdLst>
  <p:notesMasterIdLst>
    <p:notesMasterId r:id="rId3"/>
  </p:notesMasterIdLst>
  <p:sldIdLst>
    <p:sldId id="256" r:id="rId2"/>
  </p:sldIdLst>
  <p:sldSz cx="42062400" cy="3840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>
          <p15:clr>
            <a:srgbClr val="A4A3A4"/>
          </p15:clr>
        </p15:guide>
        <p15:guide id="2" pos="132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663"/>
    <a:srgbClr val="C3A4CC"/>
    <a:srgbClr val="3D2463"/>
    <a:srgbClr val="DD9E11"/>
    <a:srgbClr val="EDAC1A"/>
    <a:srgbClr val="C7B393"/>
    <a:srgbClr val="AE9162"/>
    <a:srgbClr val="5C5240"/>
    <a:srgbClr val="6E6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49" autoAdjust="0"/>
    <p:restoredTop sz="93907" autoAdjust="0"/>
  </p:normalViewPr>
  <p:slideViewPr>
    <p:cSldViewPr snapToGrid="0">
      <p:cViewPr varScale="1">
        <p:scale>
          <a:sx n="21" d="100"/>
          <a:sy n="21" d="100"/>
        </p:scale>
        <p:origin x="2496" y="48"/>
      </p:cViewPr>
      <p:guideLst>
        <p:guide orient="horz" pos="12096"/>
        <p:guide pos="132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zzim\Documents\Quanatative%20Data%20Char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zzim\Documents\Quanatative%20Data%20Char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62197985438306E-2"/>
          <c:y val="2.4406583704781038E-2"/>
          <c:w val="0.49296973752472051"/>
          <c:h val="0.94630551584948175"/>
        </c:manualLayout>
      </c:layout>
      <c:pieChart>
        <c:varyColors val="1"/>
        <c:ser>
          <c:idx val="0"/>
          <c:order val="0"/>
          <c:explosion val="1"/>
          <c:dPt>
            <c:idx val="0"/>
            <c:bubble3D val="0"/>
            <c:spPr>
              <a:solidFill>
                <a:schemeClr val="tx2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210-4667-A3E8-D2C7EE7C8FEE}"/>
              </c:ext>
            </c:extLst>
          </c:dPt>
          <c:dPt>
            <c:idx val="1"/>
            <c:bubble3D val="0"/>
            <c:spPr>
              <a:solidFill>
                <a:srgbClr val="F3C66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210-4667-A3E8-D2C7EE7C8FEE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Sheet1!$A$1:$A$2</c:f>
              <c:strCache>
                <c:ptCount val="2"/>
                <c:pt idx="0">
                  <c:v>Accessed Peer-Reviewed Research in the last 6 Months </c:v>
                </c:pt>
                <c:pt idx="1">
                  <c:v>Did Not Access Peer-Reviewed Research in the last 6 Months</c:v>
                </c:pt>
              </c:strCache>
            </c:strRef>
          </c:cat>
          <c:val>
            <c:numRef>
              <c:f>Sheet1!$B$1:$B$2</c:f>
              <c:numCache>
                <c:formatCode>0.00%</c:formatCode>
                <c:ptCount val="2"/>
                <c:pt idx="0">
                  <c:v>0.67679999999999996</c:v>
                </c:pt>
                <c:pt idx="1">
                  <c:v>0.32319999999999999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210-4667-A3E8-D2C7EE7C8FEE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2181820765517184"/>
          <c:y val="0.28537005517599701"/>
          <c:w val="0.33648145418345127"/>
          <c:h val="0.42287609377215363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4000" dirty="0"/>
              <a:t>Methods by which SLPs Obtained Peer-Reviewed Research Articles</a:t>
            </a:r>
            <a:r>
              <a:rPr lang="en-US" sz="4000" baseline="0" dirty="0"/>
              <a:t> </a:t>
            </a:r>
            <a:endParaRPr lang="en-US" sz="40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tx2">
                <a:lumMod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Sheet1!$A$23:$A$32</c:f>
              <c:strCache>
                <c:ptCount val="10"/>
                <c:pt idx="0">
                  <c:v>ASHA Journals </c:v>
                </c:pt>
                <c:pt idx="1">
                  <c:v>Continuing Education</c:v>
                </c:pt>
                <c:pt idx="2">
                  <c:v>ASHA Practice Portal</c:v>
                </c:pt>
                <c:pt idx="3">
                  <c:v>FaceBook Groups</c:v>
                </c:pt>
                <c:pt idx="4">
                  <c:v>Google Scholar</c:v>
                </c:pt>
                <c:pt idx="5">
                  <c:v>Open Access Journals</c:v>
                </c:pt>
                <c:pt idx="6">
                  <c:v>SIG Listserv</c:v>
                </c:pt>
                <c:pt idx="7">
                  <c:v>Access Through Work</c:v>
                </c:pt>
                <c:pt idx="8">
                  <c:v>Seminars</c:v>
                </c:pt>
                <c:pt idx="9">
                  <c:v>Blogs</c:v>
                </c:pt>
              </c:strCache>
            </c:strRef>
          </c:cat>
          <c:val>
            <c:numRef>
              <c:f>Sheet1!$B$23:$B$32</c:f>
              <c:numCache>
                <c:formatCode>0.00%</c:formatCode>
                <c:ptCount val="10"/>
                <c:pt idx="0" formatCode="0%">
                  <c:v>0.82840000000000003</c:v>
                </c:pt>
                <c:pt idx="1">
                  <c:v>0.40300000000000002</c:v>
                </c:pt>
                <c:pt idx="2">
                  <c:v>0.32090000000000002</c:v>
                </c:pt>
                <c:pt idx="3">
                  <c:v>0.27610000000000001</c:v>
                </c:pt>
                <c:pt idx="4">
                  <c:v>0.25369999999999998</c:v>
                </c:pt>
                <c:pt idx="5">
                  <c:v>0.21640000000000001</c:v>
                </c:pt>
                <c:pt idx="6">
                  <c:v>0.20150000000000001</c:v>
                </c:pt>
                <c:pt idx="7">
                  <c:v>0.19400000000000001</c:v>
                </c:pt>
                <c:pt idx="8">
                  <c:v>0.11940000000000001</c:v>
                </c:pt>
                <c:pt idx="9">
                  <c:v>0.11940000000000001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FF-40A4-B424-0738D3FA1A0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24902104"/>
        <c:axId val="224898168"/>
      </c:barChart>
      <c:catAx>
        <c:axId val="2249021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4898168"/>
        <c:crosses val="autoZero"/>
        <c:auto val="1"/>
        <c:lblAlgn val="ctr"/>
        <c:lblOffset val="100"/>
        <c:noMultiLvlLbl val="0"/>
      </c:catAx>
      <c:valAx>
        <c:axId val="224898168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dirty="0"/>
                  <a:t>*Other categories less than 10% include: Library, Paper Copy, College Course, Directly from Author, Other, Speechbite.com, Listserv, PsychBITE.com, Twitter</a:t>
                </a:r>
              </a:p>
            </c:rich>
          </c:tx>
          <c:layout>
            <c:manualLayout>
              <c:xMode val="edge"/>
              <c:yMode val="edge"/>
              <c:x val="0.10895204446424984"/>
              <c:y val="0.968945061454475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crossAx val="224902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4000" dirty="0"/>
              <a:t>Methods by which SLPs Obtained Information about EBP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50000"/>
              </a:schemeClr>
            </a:solidFill>
            <a:ln w="9525" cap="flat" cmpd="sng" algn="ctr">
              <a:noFill/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Sheet1!$A$1:$A$10</c:f>
              <c:strCache>
                <c:ptCount val="10"/>
                <c:pt idx="0">
                  <c:v>Continuing Education Courses </c:v>
                </c:pt>
                <c:pt idx="1">
                  <c:v>Consulting Colleagues </c:v>
                </c:pt>
                <c:pt idx="2">
                  <c:v>Seminars/Workshops</c:v>
                </c:pt>
                <c:pt idx="3">
                  <c:v>Reading Research Articles</c:v>
                </c:pt>
                <c:pt idx="4">
                  <c:v>Open Internet Searches</c:v>
                </c:pt>
                <c:pt idx="5">
                  <c:v>FaceBook</c:v>
                </c:pt>
                <c:pt idx="6">
                  <c:v>Own Clinical Experience </c:v>
                </c:pt>
                <c:pt idx="7">
                  <c:v>Consulting Professionals</c:v>
                </c:pt>
                <c:pt idx="8">
                  <c:v>Blogs</c:v>
                </c:pt>
                <c:pt idx="9">
                  <c:v>Reading Reviews of Research Articles  </c:v>
                </c:pt>
              </c:strCache>
            </c:strRef>
          </c:cat>
          <c:val>
            <c:numRef>
              <c:f>Sheet1!$B$1:$B$10</c:f>
              <c:numCache>
                <c:formatCode>0.00%</c:formatCode>
                <c:ptCount val="10"/>
                <c:pt idx="0">
                  <c:v>0.77</c:v>
                </c:pt>
                <c:pt idx="1">
                  <c:v>0.72</c:v>
                </c:pt>
                <c:pt idx="2">
                  <c:v>0.6</c:v>
                </c:pt>
                <c:pt idx="3">
                  <c:v>0.52</c:v>
                </c:pt>
                <c:pt idx="4">
                  <c:v>0.48</c:v>
                </c:pt>
                <c:pt idx="5">
                  <c:v>0.48</c:v>
                </c:pt>
                <c:pt idx="6">
                  <c:v>0.45</c:v>
                </c:pt>
                <c:pt idx="7">
                  <c:v>0.38</c:v>
                </c:pt>
                <c:pt idx="8">
                  <c:v>0.36</c:v>
                </c:pt>
                <c:pt idx="9">
                  <c:v>0.31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BA-41E4-8714-B5E21DFD23D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28962528"/>
        <c:axId val="228963840"/>
      </c:barChart>
      <c:catAx>
        <c:axId val="2289625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8963840"/>
        <c:crosses val="autoZero"/>
        <c:auto val="1"/>
        <c:lblAlgn val="ctr"/>
        <c:lblOffset val="100"/>
        <c:noMultiLvlLbl val="0"/>
      </c:catAx>
      <c:valAx>
        <c:axId val="228963840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dirty="0"/>
                  <a:t>Other categories less than 30% include: SIG Listserv, Case Studies, College Courses, Other Social Media, Journal Self Study, Other, Twitter, None</a:t>
                </a:r>
              </a:p>
            </c:rich>
          </c:tx>
          <c:layout>
            <c:manualLayout>
              <c:xMode val="edge"/>
              <c:yMode val="edge"/>
              <c:x val="0.11072509227895837"/>
              <c:y val="0.968481077858687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crossAx val="228962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40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521E3-DE7D-4701-8F3B-7102D8A9414D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8313" y="1143000"/>
            <a:ext cx="3381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D358CD-ECFC-43F1-B0F0-233E0B9A3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435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023360">
              <a:lnSpc>
                <a:spcPct val="90000"/>
              </a:lnSpc>
              <a:spcBef>
                <a:spcPts val="4400"/>
              </a:spcBef>
            </a:pPr>
            <a:r>
              <a:rPr lang="en-US" sz="1200" dirty="0"/>
              <a:t>What is the purpose of your poster? What message do you want viewers to glean from it? Scientific posters generally follow the same progression of topics:</a:t>
            </a:r>
          </a:p>
          <a:p>
            <a:pPr marL="457200" indent="-457200" defTabSz="402336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background</a:t>
            </a:r>
          </a:p>
          <a:p>
            <a:pPr marL="457200" indent="-457200" defTabSz="402336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Methods</a:t>
            </a:r>
          </a:p>
          <a:p>
            <a:pPr marL="457200" indent="-457200" defTabSz="402336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Results</a:t>
            </a:r>
          </a:p>
          <a:p>
            <a:pPr marL="457200" indent="-457200" defTabSz="402336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Discussion</a:t>
            </a:r>
          </a:p>
          <a:p>
            <a:pPr marL="457200" indent="-457200" defTabSz="402336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References</a:t>
            </a:r>
          </a:p>
          <a:p>
            <a:pPr marL="457200" indent="-457200" defTabSz="402336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Acknowledgements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358CD-ECFC-43F1-B0F0-233E0B9A3CD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48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3070" y="4492877"/>
            <a:ext cx="25845169" cy="14232014"/>
          </a:xfrm>
        </p:spPr>
        <p:txBody>
          <a:bodyPr bIns="0" anchor="b">
            <a:normAutofit/>
          </a:bodyPr>
          <a:lstStyle>
            <a:lvl1pPr algn="l">
              <a:defRPr sz="24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23069" y="24992210"/>
            <a:ext cx="25845169" cy="5474678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7360" b="0" cap="all" baseline="0">
                <a:solidFill>
                  <a:schemeClr val="tx1"/>
                </a:solidFill>
              </a:defRPr>
            </a:lvl1pPr>
            <a:lvl2pPr marL="1577340" indent="0" algn="ctr">
              <a:buNone/>
              <a:defRPr sz="6900"/>
            </a:lvl2pPr>
            <a:lvl3pPr marL="3154680" indent="0" algn="ctr">
              <a:buNone/>
              <a:defRPr sz="6210"/>
            </a:lvl3pPr>
            <a:lvl4pPr marL="4732020" indent="0" algn="ctr">
              <a:buNone/>
              <a:defRPr sz="5520"/>
            </a:lvl4pPr>
            <a:lvl5pPr marL="6309360" indent="0" algn="ctr">
              <a:buNone/>
              <a:defRPr sz="5520"/>
            </a:lvl5pPr>
            <a:lvl6pPr marL="7886700" indent="0" algn="ctr">
              <a:buNone/>
              <a:defRPr sz="5520"/>
            </a:lvl6pPr>
            <a:lvl7pPr marL="9464040" indent="0" algn="ctr">
              <a:buNone/>
              <a:defRPr sz="5520"/>
            </a:lvl7pPr>
            <a:lvl8pPr marL="11041380" indent="0" algn="ctr">
              <a:buNone/>
              <a:defRPr sz="5520"/>
            </a:lvl8pPr>
            <a:lvl9pPr marL="12618720" indent="0" algn="ctr">
              <a:buNone/>
              <a:defRPr sz="55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23068" y="1844127"/>
            <a:ext cx="14196943" cy="173152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99636" y="4474249"/>
            <a:ext cx="3689223" cy="2820037"/>
          </a:xfrm>
        </p:spPr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725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6640061" y="10343693"/>
            <a:ext cx="3022817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937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2931" y="4474257"/>
            <a:ext cx="5073924" cy="26095378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40061" y="4474257"/>
            <a:ext cx="24385037" cy="260953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1822929" y="4474257"/>
            <a:ext cx="0" cy="26095378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268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6640061" y="10343693"/>
            <a:ext cx="3022817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9490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059" y="9834328"/>
            <a:ext cx="25838209" cy="10572520"/>
          </a:xfrm>
        </p:spPr>
        <p:txBody>
          <a:bodyPr anchor="b">
            <a:normAutofit/>
          </a:bodyPr>
          <a:lstStyle>
            <a:lvl1pPr algn="l"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40063" y="21314701"/>
            <a:ext cx="25838209" cy="5672402"/>
          </a:xfrm>
        </p:spPr>
        <p:txBody>
          <a:bodyPr tIns="91440">
            <a:normAutofit/>
          </a:bodyPr>
          <a:lstStyle>
            <a:lvl1pPr marL="0" indent="0" algn="l">
              <a:buNone/>
              <a:defRPr sz="8280">
                <a:solidFill>
                  <a:schemeClr val="tx1"/>
                </a:solidFill>
              </a:defRPr>
            </a:lvl1pPr>
            <a:lvl2pPr marL="157734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2pPr>
            <a:lvl3pPr marL="3154680" indent="0">
              <a:buNone/>
              <a:defRPr sz="6210">
                <a:solidFill>
                  <a:schemeClr val="tx1">
                    <a:tint val="75000"/>
                  </a:schemeClr>
                </a:solidFill>
              </a:defRPr>
            </a:lvl3pPr>
            <a:lvl4pPr marL="4732020" indent="0">
              <a:buNone/>
              <a:defRPr sz="5520">
                <a:solidFill>
                  <a:schemeClr val="tx1">
                    <a:tint val="75000"/>
                  </a:schemeClr>
                </a:solidFill>
              </a:defRPr>
            </a:lvl4pPr>
            <a:lvl5pPr marL="6309360" indent="0">
              <a:buNone/>
              <a:defRPr sz="5520">
                <a:solidFill>
                  <a:schemeClr val="tx1">
                    <a:tint val="75000"/>
                  </a:schemeClr>
                </a:solidFill>
              </a:defRPr>
            </a:lvl5pPr>
            <a:lvl6pPr marL="7886700" indent="0">
              <a:buNone/>
              <a:defRPr sz="5520">
                <a:solidFill>
                  <a:schemeClr val="tx1">
                    <a:tint val="75000"/>
                  </a:schemeClr>
                </a:solidFill>
              </a:defRPr>
            </a:lvl6pPr>
            <a:lvl7pPr marL="9464040" indent="0">
              <a:buNone/>
              <a:defRPr sz="5520">
                <a:solidFill>
                  <a:schemeClr val="tx1">
                    <a:tint val="75000"/>
                  </a:schemeClr>
                </a:solidFill>
              </a:defRPr>
            </a:lvl7pPr>
            <a:lvl8pPr marL="11041380" indent="0">
              <a:buNone/>
              <a:defRPr sz="5520">
                <a:solidFill>
                  <a:schemeClr val="tx1">
                    <a:tint val="75000"/>
                  </a:schemeClr>
                </a:solidFill>
              </a:defRPr>
            </a:lvl8pPr>
            <a:lvl9pPr marL="12618720" indent="0">
              <a:buNone/>
              <a:defRPr sz="5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640059" y="21307916"/>
            <a:ext cx="2583820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8308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061" y="4507387"/>
            <a:ext cx="30228178" cy="59321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40056" y="11278042"/>
            <a:ext cx="14379007" cy="192503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490237" y="11278045"/>
            <a:ext cx="14377999" cy="192503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6640061" y="10343693"/>
            <a:ext cx="3022817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24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6640061" y="10343693"/>
            <a:ext cx="3022817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059" y="4503321"/>
            <a:ext cx="30228182" cy="591538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40058" y="11309483"/>
            <a:ext cx="14378524" cy="4490881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0120" b="0" cap="all" baseline="0">
                <a:solidFill>
                  <a:schemeClr val="accent1"/>
                </a:solidFill>
              </a:defRPr>
            </a:lvl1pPr>
            <a:lvl2pPr marL="1577340" indent="0">
              <a:buNone/>
              <a:defRPr sz="6900" b="1"/>
            </a:lvl2pPr>
            <a:lvl3pPr marL="3154680" indent="0">
              <a:buNone/>
              <a:defRPr sz="6210" b="1"/>
            </a:lvl3pPr>
            <a:lvl4pPr marL="4732020" indent="0">
              <a:buNone/>
              <a:defRPr sz="5520" b="1"/>
            </a:lvl4pPr>
            <a:lvl5pPr marL="6309360" indent="0">
              <a:buNone/>
              <a:defRPr sz="5520" b="1"/>
            </a:lvl5pPr>
            <a:lvl6pPr marL="7886700" indent="0">
              <a:buNone/>
              <a:defRPr sz="5520" b="1"/>
            </a:lvl6pPr>
            <a:lvl7pPr marL="9464040" indent="0">
              <a:buNone/>
              <a:defRPr sz="5520" b="1"/>
            </a:lvl7pPr>
            <a:lvl8pPr marL="11041380" indent="0">
              <a:buNone/>
              <a:defRPr sz="5520" b="1"/>
            </a:lvl8pPr>
            <a:lvl9pPr marL="12618720" indent="0">
              <a:buNone/>
              <a:defRPr sz="55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0058" y="15815915"/>
            <a:ext cx="14378524" cy="148089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490237" y="11328825"/>
            <a:ext cx="14377999" cy="449252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0120" b="0" cap="all" baseline="0">
                <a:solidFill>
                  <a:schemeClr val="accent1"/>
                </a:solidFill>
              </a:defRPr>
            </a:lvl1pPr>
            <a:lvl2pPr marL="1577340" indent="0">
              <a:buNone/>
              <a:defRPr sz="6900" b="1"/>
            </a:lvl2pPr>
            <a:lvl3pPr marL="3154680" indent="0">
              <a:buNone/>
              <a:defRPr sz="6210" b="1"/>
            </a:lvl3pPr>
            <a:lvl4pPr marL="4732020" indent="0">
              <a:buNone/>
              <a:defRPr sz="5520" b="1"/>
            </a:lvl4pPr>
            <a:lvl5pPr marL="6309360" indent="0">
              <a:buNone/>
              <a:defRPr sz="5520" b="1"/>
            </a:lvl5pPr>
            <a:lvl6pPr marL="7886700" indent="0">
              <a:buNone/>
              <a:defRPr sz="5520" b="1"/>
            </a:lvl6pPr>
            <a:lvl7pPr marL="9464040" indent="0">
              <a:buNone/>
              <a:defRPr sz="5520" b="1"/>
            </a:lvl7pPr>
            <a:lvl8pPr marL="11041380" indent="0">
              <a:buNone/>
              <a:defRPr sz="5520" b="1"/>
            </a:lvl8pPr>
            <a:lvl9pPr marL="12618720" indent="0">
              <a:buNone/>
              <a:defRPr sz="55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490237" y="15800352"/>
            <a:ext cx="14377999" cy="1476927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396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6640061" y="10343693"/>
            <a:ext cx="3022817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15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71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9593" y="4474252"/>
            <a:ext cx="11159370" cy="12583855"/>
          </a:xfrm>
        </p:spPr>
        <p:txBody>
          <a:bodyPr anchor="b">
            <a:normAutofit/>
          </a:bodyPr>
          <a:lstStyle>
            <a:lvl1pPr algn="l">
              <a:defRPr sz="110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58618" y="4474254"/>
            <a:ext cx="17609619" cy="260894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9596" y="17950758"/>
            <a:ext cx="11165897" cy="12589814"/>
          </a:xfrm>
        </p:spPr>
        <p:txBody>
          <a:bodyPr>
            <a:normAutofit/>
          </a:bodyPr>
          <a:lstStyle>
            <a:lvl1pPr marL="0" indent="0" algn="l">
              <a:buNone/>
              <a:defRPr sz="7360"/>
            </a:lvl1pPr>
            <a:lvl2pPr marL="1577340" indent="0">
              <a:buNone/>
              <a:defRPr sz="4830"/>
            </a:lvl2pPr>
            <a:lvl3pPr marL="3154680" indent="0">
              <a:buNone/>
              <a:defRPr sz="4140"/>
            </a:lvl3pPr>
            <a:lvl4pPr marL="4732020" indent="0">
              <a:buNone/>
              <a:defRPr sz="3450"/>
            </a:lvl4pPr>
            <a:lvl5pPr marL="6309360" indent="0">
              <a:buNone/>
              <a:defRPr sz="3450"/>
            </a:lvl5pPr>
            <a:lvl6pPr marL="7886700" indent="0">
              <a:buNone/>
              <a:defRPr sz="3450"/>
            </a:lvl6pPr>
            <a:lvl7pPr marL="9464040" indent="0">
              <a:buNone/>
              <a:defRPr sz="3450"/>
            </a:lvl7pPr>
            <a:lvl8pPr marL="11041380" indent="0">
              <a:buNone/>
              <a:defRPr sz="3450"/>
            </a:lvl8pPr>
            <a:lvl9pPr marL="12618720" indent="0">
              <a:buNone/>
              <a:defRPr sz="34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6632041" y="17950750"/>
            <a:ext cx="1114707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717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2983907" y="2700160"/>
            <a:ext cx="16152380" cy="28834966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3083" y="6325273"/>
            <a:ext cx="14926701" cy="10251270"/>
          </a:xfrm>
        </p:spPr>
        <p:txBody>
          <a:bodyPr anchor="b">
            <a:normAutofit/>
          </a:bodyPr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944589" y="6286244"/>
            <a:ext cx="10280991" cy="21651431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11040"/>
            </a:lvl1pPr>
            <a:lvl2pPr marL="1577340" indent="0">
              <a:buNone/>
              <a:defRPr sz="9660"/>
            </a:lvl2pPr>
            <a:lvl3pPr marL="3154680" indent="0">
              <a:buNone/>
              <a:defRPr sz="8280"/>
            </a:lvl3pPr>
            <a:lvl4pPr marL="4732020" indent="0">
              <a:buNone/>
              <a:defRPr sz="6900"/>
            </a:lvl4pPr>
            <a:lvl5pPr marL="6309360" indent="0">
              <a:buNone/>
              <a:defRPr sz="6900"/>
            </a:lvl5pPr>
            <a:lvl6pPr marL="7886700" indent="0">
              <a:buNone/>
              <a:defRPr sz="6900"/>
            </a:lvl6pPr>
            <a:lvl7pPr marL="9464040" indent="0">
              <a:buNone/>
              <a:defRPr sz="6900"/>
            </a:lvl7pPr>
            <a:lvl8pPr marL="11041380" indent="0">
              <a:buNone/>
              <a:defRPr sz="6900"/>
            </a:lvl8pPr>
            <a:lvl9pPr marL="12618720" indent="0">
              <a:buNone/>
              <a:defRPr sz="69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40063" y="17617555"/>
            <a:ext cx="14905316" cy="11220955"/>
          </a:xfrm>
        </p:spPr>
        <p:txBody>
          <a:bodyPr>
            <a:normAutofit/>
          </a:bodyPr>
          <a:lstStyle>
            <a:lvl1pPr marL="0" indent="0" algn="l">
              <a:buNone/>
              <a:defRPr sz="8280"/>
            </a:lvl1pPr>
            <a:lvl2pPr marL="1577340" indent="0">
              <a:buNone/>
              <a:defRPr sz="4830"/>
            </a:lvl2pPr>
            <a:lvl3pPr marL="3154680" indent="0">
              <a:buNone/>
              <a:defRPr sz="4140"/>
            </a:lvl3pPr>
            <a:lvl4pPr marL="4732020" indent="0">
              <a:buNone/>
              <a:defRPr sz="3450"/>
            </a:lvl4pPr>
            <a:lvl5pPr marL="6309360" indent="0">
              <a:buNone/>
              <a:defRPr sz="3450"/>
            </a:lvl5pPr>
            <a:lvl6pPr marL="7886700" indent="0">
              <a:buNone/>
              <a:defRPr sz="3450"/>
            </a:lvl6pPr>
            <a:lvl7pPr marL="9464040" indent="0">
              <a:buNone/>
              <a:defRPr sz="3450"/>
            </a:lvl7pPr>
            <a:lvl8pPr marL="11041380" indent="0">
              <a:buNone/>
              <a:defRPr sz="3450"/>
            </a:lvl8pPr>
            <a:lvl9pPr marL="12618720" indent="0">
              <a:buNone/>
              <a:defRPr sz="34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08654" y="30631202"/>
            <a:ext cx="14961132" cy="1792689"/>
          </a:xfrm>
        </p:spPr>
        <p:txBody>
          <a:bodyPr/>
          <a:lstStyle>
            <a:lvl1pPr algn="l">
              <a:defRPr/>
            </a:lvl1pPr>
          </a:lstStyle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12640" y="1784392"/>
            <a:ext cx="14957144" cy="179721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6629893" y="17604188"/>
            <a:ext cx="1491326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6640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1288110"/>
            <a:ext cx="42062400" cy="22845312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3" y="34133420"/>
            <a:ext cx="42062405" cy="43384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34166311"/>
            <a:ext cx="420624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40061" y="4505315"/>
            <a:ext cx="30228178" cy="5875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40061" y="11288108"/>
            <a:ext cx="30228178" cy="19323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74093" y="1850075"/>
            <a:ext cx="10894143" cy="17315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40059" y="1844127"/>
            <a:ext cx="18556418" cy="17315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43535" y="4474249"/>
            <a:ext cx="3660432" cy="282003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880">
                <a:solidFill>
                  <a:schemeClr val="accent1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FBCE710-79AF-4F22-90A8-4244DC554EE2}"/>
              </a:ext>
            </a:extLst>
          </p:cNvPr>
          <p:cNvSpPr/>
          <p:nvPr userDrawn="1"/>
        </p:nvSpPr>
        <p:spPr>
          <a:xfrm>
            <a:off x="0" y="0"/>
            <a:ext cx="42062400" cy="384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258C06F-21A7-4C52-AC4A-08293D182381}"/>
              </a:ext>
            </a:extLst>
          </p:cNvPr>
          <p:cNvSpPr/>
          <p:nvPr userDrawn="1"/>
        </p:nvSpPr>
        <p:spPr>
          <a:xfrm>
            <a:off x="498764" y="602975"/>
            <a:ext cx="41023309" cy="370719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F651252-386C-4438-AD2A-D9681DCB91D5}"/>
              </a:ext>
            </a:extLst>
          </p:cNvPr>
          <p:cNvSpPr/>
          <p:nvPr userDrawn="1"/>
        </p:nvSpPr>
        <p:spPr>
          <a:xfrm>
            <a:off x="789710" y="974035"/>
            <a:ext cx="40399854" cy="35704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5706C7E-2127-40E3-81ED-090C59F7AEEE}"/>
              </a:ext>
            </a:extLst>
          </p:cNvPr>
          <p:cNvSpPr/>
          <p:nvPr userDrawn="1"/>
        </p:nvSpPr>
        <p:spPr>
          <a:xfrm>
            <a:off x="28488616" y="36966042"/>
            <a:ext cx="13772005" cy="348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67" i="1" dirty="0">
                <a:solidFill>
                  <a:schemeClr val="bg1"/>
                </a:solidFill>
              </a:rPr>
              <a:t>We thank the Office of Research and Sponsored Programs for supporting this research, and Learning &amp; Technology Services for printing this poster.</a:t>
            </a:r>
            <a:r>
              <a:rPr lang="en-US" sz="1667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116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3154680" rtl="0" eaLnBrk="1" latinLnBrk="0" hangingPunct="1">
        <a:lnSpc>
          <a:spcPct val="90000"/>
        </a:lnSpc>
        <a:spcBef>
          <a:spcPct val="0"/>
        </a:spcBef>
        <a:buNone/>
        <a:defRPr sz="1472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051560" indent="-1051560" algn="l" defTabSz="3154680" rtl="0" eaLnBrk="1" latinLnBrk="0" hangingPunct="1">
        <a:lnSpc>
          <a:spcPct val="120000"/>
        </a:lnSpc>
        <a:spcBef>
          <a:spcPts val="46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9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154680" indent="-1051560" algn="l" defTabSz="3154680" rtl="0" eaLnBrk="1" latinLnBrk="0" hangingPunct="1">
        <a:lnSpc>
          <a:spcPct val="120000"/>
        </a:lnSpc>
        <a:spcBef>
          <a:spcPts val="23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736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5257800" indent="-1051560" algn="l" defTabSz="3154680" rtl="0" eaLnBrk="1" latinLnBrk="0" hangingPunct="1">
        <a:lnSpc>
          <a:spcPct val="120000"/>
        </a:lnSpc>
        <a:spcBef>
          <a:spcPts val="23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736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7360920" indent="-1051560" algn="l" defTabSz="3154680" rtl="0" eaLnBrk="1" latinLnBrk="0" hangingPunct="1">
        <a:lnSpc>
          <a:spcPct val="120000"/>
        </a:lnSpc>
        <a:spcBef>
          <a:spcPts val="23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644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9464040" indent="-1051560" algn="l" defTabSz="3154680" rtl="0" eaLnBrk="1" latinLnBrk="0" hangingPunct="1">
        <a:lnSpc>
          <a:spcPct val="120000"/>
        </a:lnSpc>
        <a:spcBef>
          <a:spcPts val="23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552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1567160" indent="-1051560" algn="l" defTabSz="4206240" rtl="0" eaLnBrk="1" latinLnBrk="0" hangingPunct="1">
        <a:lnSpc>
          <a:spcPct val="120000"/>
        </a:lnSpc>
        <a:spcBef>
          <a:spcPts val="23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552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13670280" indent="-1051560" algn="l" defTabSz="4206240" rtl="0" eaLnBrk="1" latinLnBrk="0" hangingPunct="1">
        <a:lnSpc>
          <a:spcPct val="120000"/>
        </a:lnSpc>
        <a:spcBef>
          <a:spcPts val="23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552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15773400" indent="-1051560" algn="l" defTabSz="4206240" rtl="0" eaLnBrk="1" latinLnBrk="0" hangingPunct="1">
        <a:lnSpc>
          <a:spcPct val="120000"/>
        </a:lnSpc>
        <a:spcBef>
          <a:spcPts val="23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552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17876520" indent="-1051560" algn="l" defTabSz="4206240" rtl="0" eaLnBrk="1" latinLnBrk="0" hangingPunct="1">
        <a:lnSpc>
          <a:spcPct val="120000"/>
        </a:lnSpc>
        <a:spcBef>
          <a:spcPts val="23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552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54680" rtl="0" eaLnBrk="1" latinLnBrk="0" hangingPunct="1">
        <a:defRPr sz="6210" kern="1200">
          <a:solidFill>
            <a:schemeClr val="tx1"/>
          </a:solidFill>
          <a:latin typeface="+mn-lt"/>
          <a:ea typeface="+mn-ea"/>
          <a:cs typeface="+mn-cs"/>
        </a:defRPr>
      </a:lvl1pPr>
      <a:lvl2pPr marL="1577340" algn="l" defTabSz="3154680" rtl="0" eaLnBrk="1" latinLnBrk="0" hangingPunct="1">
        <a:defRPr sz="6210" kern="1200">
          <a:solidFill>
            <a:schemeClr val="tx1"/>
          </a:solidFill>
          <a:latin typeface="+mn-lt"/>
          <a:ea typeface="+mn-ea"/>
          <a:cs typeface="+mn-cs"/>
        </a:defRPr>
      </a:lvl2pPr>
      <a:lvl3pPr marL="3154680" algn="l" defTabSz="3154680" rtl="0" eaLnBrk="1" latinLnBrk="0" hangingPunct="1">
        <a:defRPr sz="6210" kern="1200">
          <a:solidFill>
            <a:schemeClr val="tx1"/>
          </a:solidFill>
          <a:latin typeface="+mn-lt"/>
          <a:ea typeface="+mn-ea"/>
          <a:cs typeface="+mn-cs"/>
        </a:defRPr>
      </a:lvl3pPr>
      <a:lvl4pPr marL="4732020" algn="l" defTabSz="3154680" rtl="0" eaLnBrk="1" latinLnBrk="0" hangingPunct="1">
        <a:defRPr sz="6210" kern="1200">
          <a:solidFill>
            <a:schemeClr val="tx1"/>
          </a:solidFill>
          <a:latin typeface="+mn-lt"/>
          <a:ea typeface="+mn-ea"/>
          <a:cs typeface="+mn-cs"/>
        </a:defRPr>
      </a:lvl4pPr>
      <a:lvl5pPr marL="6309360" algn="l" defTabSz="3154680" rtl="0" eaLnBrk="1" latinLnBrk="0" hangingPunct="1">
        <a:defRPr sz="6210" kern="1200">
          <a:solidFill>
            <a:schemeClr val="tx1"/>
          </a:solidFill>
          <a:latin typeface="+mn-lt"/>
          <a:ea typeface="+mn-ea"/>
          <a:cs typeface="+mn-cs"/>
        </a:defRPr>
      </a:lvl5pPr>
      <a:lvl6pPr marL="7886700" algn="l" defTabSz="3154680" rtl="0" eaLnBrk="1" latinLnBrk="0" hangingPunct="1">
        <a:defRPr sz="6210" kern="1200">
          <a:solidFill>
            <a:schemeClr val="tx1"/>
          </a:solidFill>
          <a:latin typeface="+mn-lt"/>
          <a:ea typeface="+mn-ea"/>
          <a:cs typeface="+mn-cs"/>
        </a:defRPr>
      </a:lvl6pPr>
      <a:lvl7pPr marL="9464040" algn="l" defTabSz="3154680" rtl="0" eaLnBrk="1" latinLnBrk="0" hangingPunct="1">
        <a:defRPr sz="6210" kern="1200">
          <a:solidFill>
            <a:schemeClr val="tx1"/>
          </a:solidFill>
          <a:latin typeface="+mn-lt"/>
          <a:ea typeface="+mn-ea"/>
          <a:cs typeface="+mn-cs"/>
        </a:defRPr>
      </a:lvl7pPr>
      <a:lvl8pPr marL="11041380" algn="l" defTabSz="3154680" rtl="0" eaLnBrk="1" latinLnBrk="0" hangingPunct="1">
        <a:defRPr sz="6210" kern="1200">
          <a:solidFill>
            <a:schemeClr val="tx1"/>
          </a:solidFill>
          <a:latin typeface="+mn-lt"/>
          <a:ea typeface="+mn-ea"/>
          <a:cs typeface="+mn-cs"/>
        </a:defRPr>
      </a:lvl8pPr>
      <a:lvl9pPr marL="12618720" algn="l" defTabSz="3154680" rtl="0" eaLnBrk="1" latinLnBrk="0" hangingPunct="1">
        <a:defRPr sz="62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chart" Target="../charts/chart3.xml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11" Type="http://schemas.openxmlformats.org/officeDocument/2006/relationships/chart" Target="../charts/chart2.xm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9F8BCFF8-990C-4848-BA39-1A457D3B29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73576" y="22237411"/>
            <a:ext cx="11810300" cy="60384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A4FA98-57B9-4426-8B22-775692695F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80" t="4767" r="3990" b="10102"/>
          <a:stretch/>
        </p:blipFill>
        <p:spPr>
          <a:xfrm>
            <a:off x="15574554" y="15097427"/>
            <a:ext cx="9988675" cy="86718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0A70D7-2A6F-4A41-A0F3-5F0303C494F4}"/>
              </a:ext>
            </a:extLst>
          </p:cNvPr>
          <p:cNvSpPr txBox="1"/>
          <p:nvPr/>
        </p:nvSpPr>
        <p:spPr>
          <a:xfrm>
            <a:off x="15436349" y="14855513"/>
            <a:ext cx="10265087" cy="10902613"/>
          </a:xfrm>
          <a:prstGeom prst="roundRect">
            <a:avLst/>
          </a:prstGeom>
          <a:noFill/>
          <a:ln w="127000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ctr"/>
            <a:r>
              <a:rPr lang="en-US" sz="3200" dirty="0"/>
              <a:t> 205 practicing SLPs</a:t>
            </a:r>
          </a:p>
          <a:p>
            <a:pPr algn="ctr"/>
            <a:r>
              <a:rPr lang="en-US" sz="3200" dirty="0"/>
              <a:t>Mean of 12.53 years of experience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89FB8C-0AAA-4A27-A688-4BF742C458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04440" y="7273331"/>
            <a:ext cx="7223592" cy="659136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382401" y="5053942"/>
            <a:ext cx="34198560" cy="858067"/>
          </a:xfrm>
          <a:prstGeom prst="rect">
            <a:avLst/>
          </a:prstGeom>
        </p:spPr>
        <p:txBody>
          <a:bodyPr anchor="b"/>
          <a:lstStyle>
            <a:lvl1pPr algn="ctr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6000" cap="small" dirty="0">
              <a:solidFill>
                <a:srgbClr val="DD9E11"/>
              </a:solidFill>
              <a:latin typeface="Minion Pro" panose="02040503050306020203" pitchFamily="18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445405" y="6837818"/>
            <a:ext cx="12409839" cy="4860284"/>
          </a:xfrm>
          <a:prstGeom prst="roundRect">
            <a:avLst>
              <a:gd name="adj" fmla="val 28570"/>
            </a:avLst>
          </a:prstGeom>
          <a:ln w="127000">
            <a:solidFill>
              <a:schemeClr val="tx2">
                <a:lumMod val="75000"/>
              </a:schemeClr>
            </a:solidFill>
          </a:ln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800" dirty="0"/>
              <a:t> Investigated the gap between </a:t>
            </a:r>
            <a:r>
              <a:rPr lang="en-US" sz="2800" b="1" dirty="0"/>
              <a:t>evidence-based practice (EBP) </a:t>
            </a:r>
            <a:r>
              <a:rPr lang="en-US" sz="2800" dirty="0"/>
              <a:t>and the clinical methods used by practicing </a:t>
            </a:r>
            <a:r>
              <a:rPr lang="en-US" sz="2800" b="1" dirty="0"/>
              <a:t>speech-language pathologists (SLPs)</a:t>
            </a: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800" dirty="0"/>
              <a:t>A survey was developed and distributed to practicing SLPs to:</a:t>
            </a:r>
          </a:p>
          <a:p>
            <a:pPr marL="2468880" lvl="1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Identify how often SLPs consult </a:t>
            </a:r>
            <a:r>
              <a:rPr lang="en-US" sz="2800" b="1" dirty="0"/>
              <a:t>research</a:t>
            </a:r>
            <a:endParaRPr lang="en-US" sz="2800" dirty="0"/>
          </a:p>
          <a:p>
            <a:pPr marL="2468880" lvl="1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Identify </a:t>
            </a:r>
            <a:r>
              <a:rPr lang="en-US" sz="2800" b="1" dirty="0"/>
              <a:t>barriers and facilitators </a:t>
            </a:r>
            <a:r>
              <a:rPr lang="en-US" sz="2800" dirty="0"/>
              <a:t>of information access to EBP</a:t>
            </a:r>
          </a:p>
          <a:p>
            <a:pPr marL="2468880" lvl="1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Identify barrier and facilitators of </a:t>
            </a:r>
            <a:r>
              <a:rPr lang="en-US" sz="2800" b="1" dirty="0"/>
              <a:t>implementation of EBP</a:t>
            </a:r>
          </a:p>
          <a:p>
            <a:pPr marL="2468880" lvl="1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Results will be used to identify potential methods for </a:t>
            </a:r>
            <a:r>
              <a:rPr lang="en-US" sz="2800" b="1" dirty="0"/>
              <a:t>increasing access to and use of EBP</a:t>
            </a:r>
            <a:r>
              <a:rPr lang="en-US" sz="2800" dirty="0"/>
              <a:t> across clinical settings</a:t>
            </a:r>
          </a:p>
          <a:p>
            <a:br>
              <a:rPr lang="en-US" sz="9600" dirty="0"/>
            </a:b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502154" y="6258468"/>
            <a:ext cx="4158989" cy="91940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3D246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cap="small" dirty="0">
                <a:solidFill>
                  <a:srgbClr val="F3C663"/>
                </a:solidFill>
                <a:latin typeface="Minion Pro" panose="02040503050306020203" pitchFamily="18" charset="0"/>
              </a:rPr>
              <a:t>Introduction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94065B-F0DD-45DB-9CCC-6EC87E7CF464}"/>
              </a:ext>
            </a:extLst>
          </p:cNvPr>
          <p:cNvSpPr txBox="1"/>
          <p:nvPr/>
        </p:nvSpPr>
        <p:spPr>
          <a:xfrm>
            <a:off x="1515884" y="12614296"/>
            <a:ext cx="12217360" cy="8531423"/>
          </a:xfrm>
          <a:prstGeom prst="roundRect">
            <a:avLst>
              <a:gd name="adj" fmla="val 14003"/>
            </a:avLst>
          </a:prstGeom>
          <a:noFill/>
          <a:ln w="127000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en-US" sz="2800" dirty="0"/>
              <a:t>SLPs and other healthcare professionals consistently reported difficulty accessing and implementing research-backed information (Nail-</a:t>
            </a:r>
            <a:r>
              <a:rPr lang="en-US" sz="2800" dirty="0" err="1"/>
              <a:t>Chitwetalu</a:t>
            </a:r>
            <a:r>
              <a:rPr lang="en-US" sz="2800" dirty="0"/>
              <a:t> &amp; </a:t>
            </a:r>
            <a:r>
              <a:rPr lang="en-US" sz="2800" dirty="0" err="1"/>
              <a:t>Berstein</a:t>
            </a:r>
            <a:r>
              <a:rPr lang="en-US" sz="2800" dirty="0"/>
              <a:t>-Ratner, 2007; </a:t>
            </a:r>
            <a:r>
              <a:rPr lang="en-US" sz="2800" dirty="0" err="1"/>
              <a:t>Zipoli</a:t>
            </a:r>
            <a:r>
              <a:rPr lang="en-US" sz="2800" dirty="0"/>
              <a:t> &amp; Kennedy, 2005). </a:t>
            </a:r>
          </a:p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en-US" sz="2800" dirty="0"/>
              <a:t>Nursing disciplines reported information availability, understanding, and value as key barriers (Nail-</a:t>
            </a:r>
            <a:r>
              <a:rPr lang="en-US" sz="2800" dirty="0" err="1"/>
              <a:t>Chiwetalu</a:t>
            </a:r>
            <a:r>
              <a:rPr lang="en-US" sz="2800" dirty="0"/>
              <a:t> &amp; </a:t>
            </a:r>
            <a:r>
              <a:rPr lang="en-US" sz="2800" dirty="0" err="1"/>
              <a:t>Berstein</a:t>
            </a:r>
            <a:r>
              <a:rPr lang="en-US" sz="2800" dirty="0"/>
              <a:t>-Ratner 2007)</a:t>
            </a:r>
          </a:p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en-US" sz="2800" dirty="0"/>
              <a:t>79% of occupational therapists reported consulting colleagues to be the primary way that they accessed EBP (Powell &amp; Case-Smith, 2003).</a:t>
            </a:r>
          </a:p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en-US" sz="2800" dirty="0"/>
              <a:t>Lack of time has been identified as the largest barrier (</a:t>
            </a:r>
            <a:r>
              <a:rPr lang="en-US" sz="2800" dirty="0" err="1"/>
              <a:t>Coumou</a:t>
            </a:r>
            <a:r>
              <a:rPr lang="en-US" sz="2800" dirty="0"/>
              <a:t> &amp; </a:t>
            </a:r>
            <a:r>
              <a:rPr lang="en-US" sz="2800" dirty="0" err="1"/>
              <a:t>Meijman</a:t>
            </a:r>
            <a:r>
              <a:rPr lang="en-US" sz="2800" dirty="0"/>
              <a:t>, 2006).</a:t>
            </a:r>
          </a:p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en-US" sz="2800" dirty="0"/>
              <a:t>Survey completed by SLPS in 2005 (</a:t>
            </a:r>
            <a:r>
              <a:rPr lang="en-US" sz="2800" dirty="0" err="1"/>
              <a:t>Zipoli</a:t>
            </a:r>
            <a:r>
              <a:rPr lang="en-US" sz="2800" dirty="0"/>
              <a:t> &amp; Kennedy 2005)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800" dirty="0"/>
              <a:t>50% of respondents ‘‘disagreed’’ or ‘‘strongly disagreed’’ that they had the professional time to participate in EBP 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800" dirty="0"/>
              <a:t>17.7% of SLPs drew upon research studies within the last six months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800" dirty="0"/>
              <a:t>More experienced SLPs reported that they were less inclined to access research, relying more on personal experience.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800" dirty="0"/>
              <a:t>Less experienced SLPs held better attitudes toward the use of EBP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79E096-201A-46D4-9251-6FBEA68260C7}"/>
              </a:ext>
            </a:extLst>
          </p:cNvPr>
          <p:cNvSpPr txBox="1"/>
          <p:nvPr/>
        </p:nvSpPr>
        <p:spPr>
          <a:xfrm>
            <a:off x="5824757" y="11937395"/>
            <a:ext cx="3823438" cy="91940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3D246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cap="small" dirty="0">
                <a:solidFill>
                  <a:srgbClr val="F3C663"/>
                </a:solidFill>
                <a:latin typeface="Minion Pro" panose="02040503050306020203" pitchFamily="18" charset="0"/>
              </a:rPr>
              <a:t>Background</a:t>
            </a:r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3F127C9B-AB86-4D68-BE1B-89160FDD71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1001172"/>
              </p:ext>
            </p:extLst>
          </p:nvPr>
        </p:nvGraphicFramePr>
        <p:xfrm>
          <a:off x="980834" y="21584393"/>
          <a:ext cx="13511284" cy="45691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4" name="Subtitle 2">
            <a:extLst>
              <a:ext uri="{FF2B5EF4-FFF2-40B4-BE49-F238E27FC236}">
                <a16:creationId xmlns:a16="http://schemas.microsoft.com/office/drawing/2014/main" id="{57B58EFC-22E5-415A-8AB5-43D3D3AEBAC5}"/>
              </a:ext>
            </a:extLst>
          </p:cNvPr>
          <p:cNvSpPr txBox="1">
            <a:spLocks/>
          </p:cNvSpPr>
          <p:nvPr/>
        </p:nvSpPr>
        <p:spPr>
          <a:xfrm>
            <a:off x="28081705" y="29341028"/>
            <a:ext cx="11832703" cy="6997183"/>
          </a:xfrm>
          <a:prstGeom prst="roundRect">
            <a:avLst>
              <a:gd name="adj" fmla="val 18457"/>
            </a:avLst>
          </a:prstGeom>
          <a:ln w="127000">
            <a:solidFill>
              <a:schemeClr val="tx2">
                <a:lumMod val="75000"/>
              </a:schemeClr>
            </a:solidFill>
          </a:ln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9D3E04-4271-4229-B87E-F1430BC288C6}"/>
              </a:ext>
            </a:extLst>
          </p:cNvPr>
          <p:cNvSpPr txBox="1"/>
          <p:nvPr/>
        </p:nvSpPr>
        <p:spPr>
          <a:xfrm>
            <a:off x="28960848" y="28701697"/>
            <a:ext cx="9778211" cy="91940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3D246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cap="small" dirty="0">
                <a:solidFill>
                  <a:srgbClr val="F3C663"/>
                </a:solidFill>
                <a:latin typeface="Minion Pro" panose="02040503050306020203" pitchFamily="18" charset="0"/>
              </a:rPr>
              <a:t>Implications/Future Directions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E745CDD-C0D6-47B6-8E86-F267300C8BBA}"/>
              </a:ext>
            </a:extLst>
          </p:cNvPr>
          <p:cNvSpPr txBox="1"/>
          <p:nvPr/>
        </p:nvSpPr>
        <p:spPr>
          <a:xfrm>
            <a:off x="4451328" y="35569193"/>
            <a:ext cx="15030353" cy="996017"/>
          </a:xfrm>
          <a:prstGeom prst="round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50" dirty="0" err="1"/>
              <a:t>Coumou</a:t>
            </a:r>
            <a:r>
              <a:rPr lang="en-US" sz="1050" dirty="0"/>
              <a:t>, H. C., &amp; </a:t>
            </a:r>
            <a:r>
              <a:rPr lang="en-US" sz="1050" dirty="0" err="1"/>
              <a:t>Meijman</a:t>
            </a:r>
            <a:r>
              <a:rPr lang="en-US" sz="1050" dirty="0"/>
              <a:t>, F. J. (2006). How do primary care physicians seek answers to clinical questions? A literature review IRP. </a:t>
            </a:r>
            <a:r>
              <a:rPr lang="en-US" sz="1050" i="1" dirty="0"/>
              <a:t>Journal of the Medical Library Association, 94</a:t>
            </a:r>
            <a:r>
              <a:rPr lang="en-US" sz="1050" dirty="0"/>
              <a:t>(1), 55.</a:t>
            </a:r>
          </a:p>
          <a:p>
            <a:r>
              <a:rPr lang="en-US" sz="1050" dirty="0"/>
              <a:t>Council for Clinical Certification in Audiology and Speech-Language Pathology of the American Speech-Language-Hearing Association. (2013). 2014 Standards for the Certificate of Clinical Competence in Speech-Language Pathology. Retrieved March 27, 2018 </a:t>
            </a:r>
          </a:p>
          <a:p>
            <a:r>
              <a:rPr lang="en-US" sz="1050" dirty="0"/>
              <a:t>Nail-</a:t>
            </a:r>
            <a:r>
              <a:rPr lang="en-US" sz="1050" dirty="0" err="1"/>
              <a:t>Chiwetalu</a:t>
            </a:r>
            <a:r>
              <a:rPr lang="en-US" sz="1050" dirty="0"/>
              <a:t>, B., &amp; Ratner, N. B. (2007). An assessment of the information-seeking abilities and needs of practicing speech-language pathologists. Journal of the Medical Library Association, 95(2), 182.</a:t>
            </a:r>
          </a:p>
          <a:p>
            <a:r>
              <a:rPr lang="en-US" sz="1050" dirty="0"/>
              <a:t>Powell, C. A., &amp; Case-Smith, J. (2003). Information literacy skills of occupational therapy graduates: a survey of learning outcomes. Journal of the Medical Library Association.</a:t>
            </a:r>
          </a:p>
          <a:p>
            <a:r>
              <a:rPr lang="en-US" sz="1050" dirty="0" err="1"/>
              <a:t>Zipoli</a:t>
            </a:r>
            <a:r>
              <a:rPr lang="en-US" sz="1050" dirty="0"/>
              <a:t>, R. P., &amp; Kennedy, M. (2005). Evidence-based practice among speech-language pathologists: Attitudes, utilization, and barriers. American Journal of Speech-Language Pathology, 14(3), 208-220.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1C26A13-1FCA-4CA8-BF3E-B15201477026}"/>
              </a:ext>
            </a:extLst>
          </p:cNvPr>
          <p:cNvSpPr/>
          <p:nvPr/>
        </p:nvSpPr>
        <p:spPr>
          <a:xfrm>
            <a:off x="29284863" y="29646889"/>
            <a:ext cx="1020030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en-US" sz="2800" dirty="0"/>
              <a:t>SLPs are accessing peer-reviewed research more frequently</a:t>
            </a:r>
          </a:p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en-US" sz="2800" dirty="0"/>
              <a:t>A gap between EBP and the clinical methods used by SLPs continues to exist</a:t>
            </a:r>
          </a:p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en-US" sz="2800" dirty="0"/>
              <a:t>SLPs continue to rely heavily on colleagues to increase their knowledge of EBP</a:t>
            </a:r>
          </a:p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en-US" sz="2800" dirty="0"/>
              <a:t>Barriers and facilitators of EBP extend beyond knowledge of and access to EBP information</a:t>
            </a:r>
          </a:p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en-US" sz="2800" dirty="0"/>
              <a:t>Further qualitative and quantitative analyses will be conducted to analyze: </a:t>
            </a:r>
          </a:p>
          <a:p>
            <a:pPr marL="914400" lvl="1" indent="-457200" fontAlgn="base">
              <a:buFont typeface="Arial" panose="020B0604020202020204" pitchFamily="34" charset="0"/>
              <a:buChar char="•"/>
            </a:pPr>
            <a:r>
              <a:rPr lang="en-US" sz="2800" dirty="0"/>
              <a:t>Variables that impact SLP use of EBP</a:t>
            </a:r>
          </a:p>
          <a:p>
            <a:pPr marL="914400" lvl="1" indent="-457200" fontAlgn="base">
              <a:buFont typeface="Arial" panose="020B0604020202020204" pitchFamily="34" charset="0"/>
              <a:buChar char="•"/>
            </a:pPr>
            <a:r>
              <a:rPr lang="en-US" sz="2800" dirty="0"/>
              <a:t>Barriers and facilitators of EBP access and use</a:t>
            </a:r>
          </a:p>
          <a:p>
            <a:pPr marL="914400" lvl="1" indent="-457200" fontAlgn="base">
              <a:buFont typeface="Arial" panose="020B0604020202020204" pitchFamily="34" charset="0"/>
              <a:buChar char="•"/>
            </a:pPr>
            <a:r>
              <a:rPr lang="en-US" sz="2800" dirty="0"/>
              <a:t>Graduate schools’ areas of strength and areas of challenge in preparing clinicians to use EBP</a:t>
            </a:r>
          </a:p>
          <a:p>
            <a:pPr marL="914400" lvl="1" indent="-457200" fontAlgn="base">
              <a:buFont typeface="Arial" panose="020B0604020202020204" pitchFamily="34" charset="0"/>
              <a:buChar char="•"/>
            </a:pPr>
            <a:r>
              <a:rPr lang="en-US" sz="2800" dirty="0"/>
              <a:t>Potential methods of graduate school’s support of the use of EBP among practicing clinicians after graduation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1C14A05-2A61-45F8-80A9-2529FA52AA2A}"/>
              </a:ext>
            </a:extLst>
          </p:cNvPr>
          <p:cNvSpPr txBox="1"/>
          <p:nvPr/>
        </p:nvSpPr>
        <p:spPr>
          <a:xfrm>
            <a:off x="18823200" y="14178026"/>
            <a:ext cx="3491382" cy="91940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3D246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cap="small" dirty="0">
                <a:solidFill>
                  <a:srgbClr val="F3C663"/>
                </a:solidFill>
                <a:latin typeface="Minion Pro" panose="02040503050306020203" pitchFamily="18" charset="0"/>
              </a:rPr>
              <a:t>Methods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CB4043-6F34-41E7-BE98-2C80C7BB423B}"/>
              </a:ext>
            </a:extLst>
          </p:cNvPr>
          <p:cNvSpPr txBox="1"/>
          <p:nvPr/>
        </p:nvSpPr>
        <p:spPr>
          <a:xfrm>
            <a:off x="2061983" y="1563913"/>
            <a:ext cx="37938433" cy="4460796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Minion Pro" panose="02040503050306020203" pitchFamily="18" charset="0"/>
              </a:rPr>
              <a:t> 										</a:t>
            </a:r>
            <a:r>
              <a:rPr lang="en-US" sz="8000" dirty="0">
                <a:solidFill>
                  <a:srgbClr val="F3C663"/>
                </a:solidFill>
                <a:latin typeface="Minion Pro" panose="02040503050306020203" pitchFamily="18" charset="0"/>
              </a:rPr>
              <a:t>Research into Evidence-Based Practice Among</a:t>
            </a:r>
          </a:p>
          <a:p>
            <a:r>
              <a:rPr lang="en-US" sz="8000" dirty="0">
                <a:solidFill>
                  <a:srgbClr val="F3C663"/>
                </a:solidFill>
                <a:latin typeface="Minion Pro" panose="02040503050306020203" pitchFamily="18" charset="0"/>
              </a:rPr>
              <a:t> 												Practicing Speech-Language Pathologists</a:t>
            </a:r>
          </a:p>
          <a:p>
            <a:r>
              <a:rPr lang="en-US" sz="4800" dirty="0">
                <a:solidFill>
                  <a:schemeClr val="bg1"/>
                </a:solidFill>
                <a:latin typeface="Minion Pro" panose="02040503050306020203" pitchFamily="18" charset="0"/>
              </a:rPr>
              <a:t>Josie Zimmel, Kaitlyn </a:t>
            </a:r>
            <a:r>
              <a:rPr lang="en-US" sz="4800" dirty="0" err="1">
                <a:solidFill>
                  <a:schemeClr val="bg1"/>
                </a:solidFill>
                <a:latin typeface="Minion Pro" panose="02040503050306020203" pitchFamily="18" charset="0"/>
              </a:rPr>
              <a:t>Bruggenthies</a:t>
            </a:r>
            <a:r>
              <a:rPr lang="en-US" sz="4800" dirty="0">
                <a:solidFill>
                  <a:schemeClr val="bg1"/>
                </a:solidFill>
                <a:latin typeface="Minion Pro" panose="02040503050306020203" pitchFamily="18" charset="0"/>
              </a:rPr>
              <a:t>  |   Communication Sciences and Disorders Undergraduate Student Researcher</a:t>
            </a:r>
          </a:p>
          <a:p>
            <a:r>
              <a:rPr lang="en-US" sz="4800" dirty="0">
                <a:solidFill>
                  <a:schemeClr val="bg1"/>
                </a:solidFill>
                <a:latin typeface="Minion Pro" panose="02040503050306020203" pitchFamily="18" charset="0"/>
              </a:rPr>
              <a:t>			</a:t>
            </a:r>
            <a:r>
              <a:rPr lang="en-US" sz="3600" dirty="0">
                <a:solidFill>
                  <a:schemeClr val="bg1"/>
                </a:solidFill>
                <a:latin typeface="Minion Pro" panose="02040503050306020203" pitchFamily="18" charset="0"/>
              </a:rPr>
              <a:t>Rebecca Jarzynski, M.S., CCC-SLP Jerry Hoepner, Ph.D., SLP Abby Hemmerich, Ph.D., SLP |   Communication Sciences and Disorders Faculty</a:t>
            </a:r>
            <a:endParaRPr lang="en-US" sz="3600" dirty="0">
              <a:solidFill>
                <a:srgbClr val="F3C663"/>
              </a:solidFill>
              <a:latin typeface="Minion Pro" panose="02040503050306020203" pitchFamily="18" charset="0"/>
            </a:endParaRPr>
          </a:p>
        </p:txBody>
      </p:sp>
      <p:pic>
        <p:nvPicPr>
          <p:cNvPr id="33" name="Picture 32" descr="A close up of a blue background&#10;&#10;Description generated with high confidence">
            <a:extLst>
              <a:ext uri="{FF2B5EF4-FFF2-40B4-BE49-F238E27FC236}">
                <a16:creationId xmlns:a16="http://schemas.microsoft.com/office/drawing/2014/main" id="{18E60C11-AB48-42C3-AC76-4BD36D3160A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9500" y="3816338"/>
            <a:ext cx="1964584" cy="1980218"/>
          </a:xfrm>
          <a:prstGeom prst="rect">
            <a:avLst/>
          </a:prstGeom>
        </p:spPr>
      </p:pic>
      <p:pic>
        <p:nvPicPr>
          <p:cNvPr id="34" name="Picture 3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C3D51111-D2EA-4C1E-9863-3F5FFA167DF8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4828" y="3797506"/>
            <a:ext cx="1964585" cy="198021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8E0BEF0-007C-4BF9-9B19-E0EA3960BD64}"/>
              </a:ext>
            </a:extLst>
          </p:cNvPr>
          <p:cNvSpPr txBox="1"/>
          <p:nvPr/>
        </p:nvSpPr>
        <p:spPr>
          <a:xfrm>
            <a:off x="17007362" y="6708744"/>
            <a:ext cx="7123058" cy="91940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3D246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cap="small" dirty="0">
                <a:solidFill>
                  <a:srgbClr val="F3C663"/>
                </a:solidFill>
                <a:latin typeface="Minion Pro" panose="02040503050306020203" pitchFamily="18" charset="0"/>
              </a:rPr>
              <a:t>Evidence-Based Practice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78AE66-5424-4A0E-B9FD-D55E80B42760}"/>
              </a:ext>
            </a:extLst>
          </p:cNvPr>
          <p:cNvSpPr txBox="1"/>
          <p:nvPr/>
        </p:nvSpPr>
        <p:spPr>
          <a:xfrm>
            <a:off x="29127344" y="23122980"/>
            <a:ext cx="94490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dirty="0"/>
              <a:t>Daily Use of EBP as Reported by SLPs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7F4127-8809-41DE-9BF3-601283A2CA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345594" y="14055855"/>
            <a:ext cx="14576980" cy="811210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88BB463-9E76-45E3-AAB6-C57F615519D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310479" y="6494647"/>
            <a:ext cx="14539073" cy="7220198"/>
          </a:xfrm>
          <a:prstGeom prst="rect">
            <a:avLst/>
          </a:prstGeom>
        </p:spPr>
      </p:pic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6A76041F-1481-41DC-8F19-9A59FC07F1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464476"/>
              </p:ext>
            </p:extLst>
          </p:nvPr>
        </p:nvGraphicFramePr>
        <p:xfrm>
          <a:off x="1040083" y="26423447"/>
          <a:ext cx="12940613" cy="8837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43E0802E-D283-42CB-91D4-E6CB3CD75965}"/>
              </a:ext>
            </a:extLst>
          </p:cNvPr>
          <p:cNvSpPr txBox="1"/>
          <p:nvPr/>
        </p:nvSpPr>
        <p:spPr>
          <a:xfrm>
            <a:off x="980834" y="35607502"/>
            <a:ext cx="3446362" cy="91940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3D2463"/>
            </a:solidFill>
          </a:ln>
        </p:spPr>
        <p:txBody>
          <a:bodyPr wrap="square" rtlCol="0">
            <a:spAutoFit/>
          </a:bodyPr>
          <a:lstStyle/>
          <a:p>
            <a:r>
              <a:rPr lang="en-US" sz="4800" cap="small" dirty="0">
                <a:solidFill>
                  <a:srgbClr val="F3C663"/>
                </a:solidFill>
                <a:latin typeface="Minion Pro" panose="02040503050306020203" pitchFamily="18" charset="0"/>
              </a:rPr>
              <a:t>References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846DF4-1C26-40B6-8F7D-DB4718291B05}"/>
              </a:ext>
            </a:extLst>
          </p:cNvPr>
          <p:cNvSpPr/>
          <p:nvPr/>
        </p:nvSpPr>
        <p:spPr>
          <a:xfrm>
            <a:off x="28544493" y="1888220"/>
            <a:ext cx="10940671" cy="1781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33D160D-B204-4C39-8DE0-E6A9D5F3F50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0848" y="2067314"/>
            <a:ext cx="10074415" cy="1569930"/>
          </a:xfrm>
          <a:prstGeom prst="rect">
            <a:avLst/>
          </a:prstGeom>
        </p:spPr>
      </p:pic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16C0590F-4F7D-4ACD-9983-77D5D0A4E4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3348002"/>
              </p:ext>
            </p:extLst>
          </p:nvPr>
        </p:nvGraphicFramePr>
        <p:xfrm>
          <a:off x="14313194" y="26423446"/>
          <a:ext cx="12940613" cy="8837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</p:spTree>
    <p:extLst>
      <p:ext uri="{BB962C8B-B14F-4D97-AF65-F5344CB8AC3E}">
        <p14:creationId xmlns:p14="http://schemas.microsoft.com/office/powerpoint/2010/main" val="3483387248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0</TotalTime>
  <Words>677</Words>
  <Application>Microsoft Office PowerPoint</Application>
  <PresentationFormat>Custom</PresentationFormat>
  <Paragraphs>86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Gill Sans MT</vt:lpstr>
      <vt:lpstr>Minion Pro</vt:lpstr>
      <vt:lpstr>Wingdings</vt:lpstr>
      <vt:lpstr>Gallery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2017-04-21T15:48:01Z</dcterms:created>
  <dcterms:modified xsi:type="dcterms:W3CDTF">2018-11-21T18:51:17Z</dcterms:modified>
</cp:coreProperties>
</file>