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2" r:id="rId1"/>
  </p:sldMasterIdLst>
  <p:notesMasterIdLst>
    <p:notesMasterId r:id="rId3"/>
  </p:notes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9E11"/>
    <a:srgbClr val="F3C663"/>
    <a:srgbClr val="EDAC1A"/>
    <a:srgbClr val="3D2463"/>
    <a:srgbClr val="C7B393"/>
    <a:srgbClr val="AE9162"/>
    <a:srgbClr val="5C5240"/>
    <a:srgbClr val="6E6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3510" autoAdjust="0"/>
  </p:normalViewPr>
  <p:slideViewPr>
    <p:cSldViewPr snapToGrid="0">
      <p:cViewPr>
        <p:scale>
          <a:sx n="30" d="100"/>
          <a:sy n="30" d="100"/>
        </p:scale>
        <p:origin x="0" y="16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FD66D-8773-4F89-9AB3-92E4F095B916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69643-644C-412D-8641-EE4396A3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44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69643-644C-412D-8641-EE4396A34B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67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98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8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7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11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5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7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359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accent1">
            <a:lumMod val="75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778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8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C406F4-0C60-47F2-8F34-7A3EF4B32C19}"/>
              </a:ext>
            </a:extLst>
          </p:cNvPr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B2493-F814-4E87-8456-D7B0BE0A2989}"/>
              </a:ext>
            </a:extLst>
          </p:cNvPr>
          <p:cNvSpPr/>
          <p:nvPr userDrawn="1"/>
        </p:nvSpPr>
        <p:spPr>
          <a:xfrm>
            <a:off x="498764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201592-E374-4EBB-BBF6-CCAF8951CD0F}"/>
              </a:ext>
            </a:extLst>
          </p:cNvPr>
          <p:cNvSpPr/>
          <p:nvPr userDrawn="1"/>
        </p:nvSpPr>
        <p:spPr>
          <a:xfrm>
            <a:off x="789710" y="974035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F7DC1D-5D6B-40BD-9C93-5C90BFA1A9C6}"/>
              </a:ext>
            </a:extLst>
          </p:cNvPr>
          <p:cNvCxnSpPr/>
          <p:nvPr userDrawn="1"/>
        </p:nvCxnSpPr>
        <p:spPr>
          <a:xfrm>
            <a:off x="14360707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336460-6125-4BDC-A578-FEDB951118A6}"/>
              </a:ext>
            </a:extLst>
          </p:cNvPr>
          <p:cNvCxnSpPr/>
          <p:nvPr userDrawn="1"/>
        </p:nvCxnSpPr>
        <p:spPr>
          <a:xfrm>
            <a:off x="27710236" y="7629108"/>
            <a:ext cx="0" cy="2847364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2DEFABA-952C-4874-9D5F-210125C9000C}"/>
              </a:ext>
            </a:extLst>
          </p:cNvPr>
          <p:cNvCxnSpPr/>
          <p:nvPr userDrawn="1"/>
        </p:nvCxnSpPr>
        <p:spPr>
          <a:xfrm>
            <a:off x="1662545" y="7629108"/>
            <a:ext cx="386396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E2B23C10-3C9F-4019-A50A-ABBBFD593EC1}"/>
              </a:ext>
            </a:extLst>
          </p:cNvPr>
          <p:cNvSpPr/>
          <p:nvPr userDrawn="1"/>
        </p:nvSpPr>
        <p:spPr>
          <a:xfrm>
            <a:off x="1332584" y="1852864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34E714-84AB-4276-8617-4C8D09148065}"/>
              </a:ext>
            </a:extLst>
          </p:cNvPr>
          <p:cNvSpPr/>
          <p:nvPr userDrawn="1"/>
        </p:nvSpPr>
        <p:spPr>
          <a:xfrm>
            <a:off x="14681903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654298-1900-49A8-A728-363E95614B9E}"/>
              </a:ext>
            </a:extLst>
          </p:cNvPr>
          <p:cNvSpPr/>
          <p:nvPr userDrawn="1"/>
        </p:nvSpPr>
        <p:spPr>
          <a:xfrm>
            <a:off x="1332584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6B2CF5-9D48-4DFA-BE07-F76A2D0CF6F2}"/>
              </a:ext>
            </a:extLst>
          </p:cNvPr>
          <p:cNvSpPr/>
          <p:nvPr userDrawn="1"/>
        </p:nvSpPr>
        <p:spPr>
          <a:xfrm>
            <a:off x="28488616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66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8B4C73-507A-46C8-8C49-F132BA76835A}"/>
              </a:ext>
            </a:extLst>
          </p:cNvPr>
          <p:cNvSpPr/>
          <p:nvPr userDrawn="1"/>
        </p:nvSpPr>
        <p:spPr>
          <a:xfrm>
            <a:off x="28031225" y="8232082"/>
            <a:ext cx="12723015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603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209DD0-A537-40A5-B7D3-44F18D849F6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9430" y="3729895"/>
            <a:ext cx="10001180" cy="15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1902" y="2941680"/>
            <a:ext cx="23405496" cy="2057341"/>
          </a:xfrm>
        </p:spPr>
        <p:txBody>
          <a:bodyPr>
            <a:noAutofit/>
          </a:bodyPr>
          <a:lstStyle/>
          <a:p>
            <a:pPr algn="l"/>
            <a:r>
              <a:rPr lang="en-US" sz="8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Narrative Intervention to Teach Emotion Recognition </a:t>
            </a:r>
            <a:br>
              <a:rPr lang="en-US" sz="8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Children During the Middle Childhood Years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468749" y="6075306"/>
            <a:ext cx="17961269" cy="2043557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Kayley Eslinger</a:t>
            </a:r>
          </a:p>
          <a:p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Mentor: Deborah </a:t>
            </a:r>
            <a:r>
              <a:rPr lang="en-US" sz="4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Elledge</a:t>
            </a:r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Ph.D., CCC-SLP</a:t>
            </a:r>
          </a:p>
          <a:p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Wisconsin – </a:t>
            </a:r>
            <a:r>
              <a:rPr lang="en-US" sz="4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Eau</a:t>
            </a:r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Claire </a:t>
            </a:r>
          </a:p>
          <a:p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Communication Sciences and Disorders</a:t>
            </a:r>
          </a:p>
          <a:p>
            <a:endParaRPr lang="en-US" sz="4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1652" y="9937808"/>
            <a:ext cx="11028290" cy="1005475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90403" y="8326289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chemeClr val="accent1">
                    <a:lumMod val="75000"/>
                  </a:schemeClr>
                </a:solidFill>
                <a:latin typeface="Minion Pro" panose="02040503050306020203" pitchFamily="18" charset="0"/>
              </a:rPr>
              <a:t>Background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90403" y="17112830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chemeClr val="accent1">
                    <a:lumMod val="75000"/>
                  </a:schemeClr>
                </a:solidFill>
                <a:latin typeface="Minion Pro" panose="02040503050306020203" pitchFamily="18" charset="0"/>
              </a:rPr>
              <a:t>Methods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4495" y="17316147"/>
            <a:ext cx="6113237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 developing 7;4-year-old female</a:t>
            </a:r>
            <a:endParaRPr lang="en-US" sz="2800" dirty="0"/>
          </a:p>
          <a:p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Procedure: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was an ABA single-case design. The intervention sessions were thirty minutes each, three times/week for six weeks. </a:t>
            </a:r>
          </a:p>
          <a:p>
            <a:pPr>
              <a:lnSpc>
                <a:spcPct val="150000"/>
              </a:lnSpc>
            </a:pPr>
            <a:endParaRPr lang="en-US" sz="3200" dirty="0"/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E6F6F0-6730-4530-AA1A-32E6C5752481}"/>
              </a:ext>
            </a:extLst>
          </p:cNvPr>
          <p:cNvSpPr/>
          <p:nvPr/>
        </p:nvSpPr>
        <p:spPr>
          <a:xfrm>
            <a:off x="1390403" y="9569170"/>
            <a:ext cx="12620015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of emotion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recognition: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Instrumental to successful relationships at school with teachers and peers 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Voltmer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von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Salisch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2017)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narratives: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Narratives require an individual to apply mental states to characters and make sense of their actions to understand the perception and intentions of others (Dodd, Ocampo, &amp; Kennedy, 2011)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measures of emotion recognition increase with a narrative intervention approach for children during the middle childhood years?</a:t>
            </a:r>
          </a:p>
          <a:p>
            <a:endParaRPr lang="en-US" sz="36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D7ADF35-AE43-474C-8BAB-5B23D85CC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600457"/>
              </p:ext>
            </p:extLst>
          </p:nvPr>
        </p:nvGraphicFramePr>
        <p:xfrm>
          <a:off x="28101974" y="9225286"/>
          <a:ext cx="12867678" cy="8227714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3762111">
                  <a:extLst>
                    <a:ext uri="{9D8B030D-6E8A-4147-A177-3AD203B41FA5}">
                      <a16:colId xmlns:a16="http://schemas.microsoft.com/office/drawing/2014/main" val="2081431931"/>
                    </a:ext>
                  </a:extLst>
                </a:gridCol>
                <a:gridCol w="3035189">
                  <a:extLst>
                    <a:ext uri="{9D8B030D-6E8A-4147-A177-3AD203B41FA5}">
                      <a16:colId xmlns:a16="http://schemas.microsoft.com/office/drawing/2014/main" val="3036086497"/>
                    </a:ext>
                  </a:extLst>
                </a:gridCol>
                <a:gridCol w="3035189">
                  <a:extLst>
                    <a:ext uri="{9D8B030D-6E8A-4147-A177-3AD203B41FA5}">
                      <a16:colId xmlns:a16="http://schemas.microsoft.com/office/drawing/2014/main" val="3386923314"/>
                    </a:ext>
                  </a:extLst>
                </a:gridCol>
                <a:gridCol w="3035189">
                  <a:extLst>
                    <a:ext uri="{9D8B030D-6E8A-4147-A177-3AD203B41FA5}">
                      <a16:colId xmlns:a16="http://schemas.microsoft.com/office/drawing/2014/main" val="715146055"/>
                    </a:ext>
                  </a:extLst>
                </a:gridCol>
              </a:tblGrid>
              <a:tr h="186449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Preintervention and Postintervention Perspective-Taking Score and Psychological Terms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580107"/>
                  </a:ext>
                </a:extLst>
              </a:tr>
              <a:tr h="88143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Preintervention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Postintervention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103844"/>
                  </a:ext>
                </a:extLst>
              </a:tr>
              <a:tr h="22085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Harry’s Perspective</a:t>
                      </a:r>
                      <a:endParaRPr lang="en-US" sz="2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Children’s Perspective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Harry’s Perspective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Children’s Perspective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3095289"/>
                  </a:ext>
                </a:extLst>
              </a:tr>
              <a:tr h="8814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310381"/>
                  </a:ext>
                </a:extLst>
              </a:tr>
              <a:tr h="102598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Terms Used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257969"/>
                  </a:ext>
                </a:extLst>
              </a:tr>
              <a:tr h="13658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Hate</a:t>
                      </a:r>
                      <a:endParaRPr lang="en-US" sz="2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Saw; Believed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Realize; Look; Hate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Think; Look; Hate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6060167"/>
                  </a:ext>
                </a:extLst>
              </a:tr>
            </a:tbl>
          </a:graphicData>
        </a:graphic>
      </p:graphicFrame>
      <p:sp>
        <p:nvSpPr>
          <p:cNvPr id="14" name="Rectangle 2">
            <a:extLst>
              <a:ext uri="{FF2B5EF4-FFF2-40B4-BE49-F238E27FC236}">
                <a16:creationId xmlns:a16="http://schemas.microsoft.com/office/drawing/2014/main" id="{68193F12-1DD9-4414-BC0C-436954794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5054" y="9375917"/>
            <a:ext cx="96570300" cy="170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251078D-D523-46B1-870E-26BDEC86D154}"/>
              </a:ext>
            </a:extLst>
          </p:cNvPr>
          <p:cNvSpPr txBox="1"/>
          <p:nvPr/>
        </p:nvSpPr>
        <p:spPr>
          <a:xfrm>
            <a:off x="14568445" y="12466479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chemeClr val="accent1">
                    <a:lumMod val="75000"/>
                  </a:schemeClr>
                </a:solidFill>
                <a:latin typeface="Minion Pro" panose="02040503050306020203" pitchFamily="18" charset="0"/>
              </a:rPr>
              <a:t>Results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5E44184-DA80-4F76-99BA-50BE3B5B9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21854"/>
              </p:ext>
            </p:extLst>
          </p:nvPr>
        </p:nvGraphicFramePr>
        <p:xfrm>
          <a:off x="14893290" y="26390507"/>
          <a:ext cx="12325812" cy="2406904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4159740">
                  <a:extLst>
                    <a:ext uri="{9D8B030D-6E8A-4147-A177-3AD203B41FA5}">
                      <a16:colId xmlns:a16="http://schemas.microsoft.com/office/drawing/2014/main" val="1660175201"/>
                    </a:ext>
                  </a:extLst>
                </a:gridCol>
                <a:gridCol w="4083036">
                  <a:extLst>
                    <a:ext uri="{9D8B030D-6E8A-4147-A177-3AD203B41FA5}">
                      <a16:colId xmlns:a16="http://schemas.microsoft.com/office/drawing/2014/main" val="1847712051"/>
                    </a:ext>
                  </a:extLst>
                </a:gridCol>
                <a:gridCol w="4083036">
                  <a:extLst>
                    <a:ext uri="{9D8B030D-6E8A-4147-A177-3AD203B41FA5}">
                      <a16:colId xmlns:a16="http://schemas.microsoft.com/office/drawing/2014/main" val="4158868892"/>
                    </a:ext>
                  </a:extLst>
                </a:gridCol>
              </a:tblGrid>
              <a:tr h="54022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Preintervention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Postintervention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0939757"/>
                  </a:ext>
                </a:extLst>
              </a:tr>
              <a:tr h="17452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“I think people can have different opinions about the same thing.”</a:t>
                      </a:r>
                      <a:endParaRPr lang="en-US" sz="2800" b="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Like Me at All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Fairly Like Me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783732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9E90254-8A20-4468-B1DC-5799F69B2595}"/>
              </a:ext>
            </a:extLst>
          </p:cNvPr>
          <p:cNvSpPr txBox="1"/>
          <p:nvPr/>
        </p:nvSpPr>
        <p:spPr>
          <a:xfrm>
            <a:off x="14670471" y="25488379"/>
            <a:ext cx="12002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Reactivity Index (IRI) Differences: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FE0730-2111-4207-80BA-1393B3D33454}"/>
              </a:ext>
            </a:extLst>
          </p:cNvPr>
          <p:cNvSpPr txBox="1"/>
          <p:nvPr/>
        </p:nvSpPr>
        <p:spPr>
          <a:xfrm>
            <a:off x="14682373" y="13615038"/>
            <a:ext cx="127476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Emotions represented by multiple pictures on the child’s version of “Reading the Mind in the Eyes” test :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F0E0071-748A-40F4-88F9-166343590F20}"/>
              </a:ext>
            </a:extLst>
          </p:cNvPr>
          <p:cNvSpPr txBox="1"/>
          <p:nvPr/>
        </p:nvSpPr>
        <p:spPr>
          <a:xfrm>
            <a:off x="28114129" y="17904370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chemeClr val="accent1">
                    <a:lumMod val="75000"/>
                  </a:schemeClr>
                </a:solidFill>
                <a:latin typeface="Minion Pro" panose="02040503050306020203" pitchFamily="18" charset="0"/>
              </a:rPr>
              <a:t>Conclusions</a:t>
            </a:r>
            <a:endParaRPr lang="en-US" sz="6000" cap="small" dirty="0">
              <a:solidFill>
                <a:srgbClr val="FF0000"/>
              </a:solidFill>
              <a:latin typeface="Minion Pro" panose="02040503050306020203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FE4A955-7952-4EEE-BD98-89585C7BA657}"/>
              </a:ext>
            </a:extLst>
          </p:cNvPr>
          <p:cNvSpPr txBox="1"/>
          <p:nvPr/>
        </p:nvSpPr>
        <p:spPr>
          <a:xfrm>
            <a:off x="27999427" y="8186142"/>
            <a:ext cx="11766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Retell: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7B1C153-4D50-493B-9369-0A30C2543480}"/>
              </a:ext>
            </a:extLst>
          </p:cNvPr>
          <p:cNvSpPr txBox="1"/>
          <p:nvPr/>
        </p:nvSpPr>
        <p:spPr>
          <a:xfrm>
            <a:off x="28114129" y="28486208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chemeClr val="accent1">
                    <a:lumMod val="75000"/>
                  </a:schemeClr>
                </a:solidFill>
                <a:latin typeface="Minion Pro" panose="02040503050306020203" pitchFamily="18" charset="0"/>
              </a:rPr>
              <a:t>references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E524C8-6016-4959-BA8A-87D0AD2E0E71}"/>
              </a:ext>
            </a:extLst>
          </p:cNvPr>
          <p:cNvSpPr txBox="1"/>
          <p:nvPr/>
        </p:nvSpPr>
        <p:spPr>
          <a:xfrm>
            <a:off x="28411023" y="29573273"/>
            <a:ext cx="12201515" cy="7467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</a:rPr>
              <a:t>Aldrich, N. J., Tenenbaum, H. R., Brooks, P. J., Harrison, K., &amp; Sines, J. (2011). Perspective taking in children's narratives about jealousy.</a:t>
            </a:r>
            <a:r>
              <a:rPr lang="en-US" sz="1800" i="1" dirty="0">
                <a:ea typeface="Calibri" panose="020F0502020204030204" pitchFamily="34" charset="0"/>
              </a:rPr>
              <a:t> British Journal of Developmental Psychology, 29</a:t>
            </a:r>
            <a:r>
              <a:rPr lang="en-US" sz="1800" dirty="0">
                <a:ea typeface="Calibri" panose="020F0502020204030204" pitchFamily="34" charset="0"/>
              </a:rPr>
              <a:t>(1), 86-109. </a:t>
            </a:r>
          </a:p>
          <a:p>
            <a:pPr marL="457200" indent="-457200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Allard, H. (1977). </a:t>
            </a:r>
            <a:r>
              <a:rPr lang="en-US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Miss Nelson is missing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. New York, NY: Houghton Mifflin</a:t>
            </a:r>
          </a:p>
          <a:p>
            <a:pPr marL="457200" indent="-457200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Baron-Cohen, S. Wheelwright, S. </a:t>
            </a: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Scahill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V. Lawson, J. and </a:t>
            </a: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Spong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A. (2001). Are intuitive physics and intuitive psychology independent? A test with children with Asperger Syndrome. Journal of Developmental and Learning Disorders 5:47-78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Dodd, J. L., Ocampo, A., &amp; Kennedy, K. S. (2011). Perspective Taking through Narratives: An Intervention for Students with ASD. </a:t>
            </a:r>
            <a:r>
              <a:rPr lang="en-US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Communication Disorders Quarterly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(1), 23-33.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Garton, A., &amp; </a:t>
            </a: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Gringart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E., (2005). The development of a scale to measure empathy in 8- and 9-year old children.  Australian Journal of Education and Developmental Psychology, 5, 17-25.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Munsch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R. (1989). </a:t>
            </a:r>
            <a:r>
              <a:rPr lang="en-US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Thomas’ snowsuit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. Toronto, Canada: Annick Press.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Soto, G. (1996). </a:t>
            </a:r>
            <a:r>
              <a:rPr lang="en-US" sz="1800" i="1" dirty="0">
                <a:ea typeface="Calibri" panose="020F0502020204030204" pitchFamily="34" charset="0"/>
                <a:cs typeface="Times New Roman" panose="02020603050405020304" pitchFamily="18" charset="0"/>
              </a:rPr>
              <a:t>Too many tamales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. New York, NY: Putnam.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Voltmer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K., &amp; von </a:t>
            </a:r>
            <a:r>
              <a:rPr lang="en-US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Salisch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, M. (2017). Three meta-analyses of children's emotion knowledge and their school success. Learning &amp; Individual Differences, 59107-118. doi:10.1016/j.lindif.2017.08.006</a:t>
            </a: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946815-1B04-45A1-99EC-5080E4077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9133" y="23392700"/>
            <a:ext cx="3643675" cy="4554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CE68AB-96E3-4B3E-A33F-37A85988C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7799" y="28665056"/>
            <a:ext cx="3329608" cy="39403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120B45-9B6E-41BA-857D-B1B1A16A8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8203" y="33187137"/>
            <a:ext cx="3962215" cy="33903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3E483E-6AB8-4154-AAE8-58D0028CBB2B}"/>
              </a:ext>
            </a:extLst>
          </p:cNvPr>
          <p:cNvSpPr txBox="1"/>
          <p:nvPr/>
        </p:nvSpPr>
        <p:spPr>
          <a:xfrm>
            <a:off x="14568445" y="8361016"/>
            <a:ext cx="1218895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Measures: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Child’s version of “Reading the Mind in the Eyes” test (Baron-Cohen, Wheelwright,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Scahill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Lawson, 2001)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Interpersonal Reactivity Index (IRI) (Garton and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Gringart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retell activity, using the book, Harry the Dirty Dog by Gene Zion [1956]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5EF2DD-FC4D-4F04-8666-4C5239B4D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8857" y="18254905"/>
            <a:ext cx="5826884" cy="9148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F6AECB-8E7D-41E8-A760-B95E4AED79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13564" y="29431954"/>
            <a:ext cx="4393035" cy="59365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BAEC34A-DA96-49D8-949D-891A8F4390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6247" y="2349572"/>
            <a:ext cx="4105993" cy="4105993"/>
          </a:xfrm>
          <a:prstGeom prst="rect">
            <a:avLst/>
          </a:prstGeom>
        </p:spPr>
      </p:pic>
      <p:sp>
        <p:nvSpPr>
          <p:cNvPr id="59" name="Arrow: Up 58">
            <a:extLst>
              <a:ext uri="{FF2B5EF4-FFF2-40B4-BE49-F238E27FC236}">
                <a16:creationId xmlns:a16="http://schemas.microsoft.com/office/drawing/2014/main" id="{20EDB3DF-A101-45D4-908F-41B7DEA08F4F}"/>
              </a:ext>
            </a:extLst>
          </p:cNvPr>
          <p:cNvSpPr/>
          <p:nvPr/>
        </p:nvSpPr>
        <p:spPr>
          <a:xfrm>
            <a:off x="35014572" y="19614054"/>
            <a:ext cx="3015536" cy="3146632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B0DFD9-9D4B-41D6-A998-4C06213E8357}"/>
              </a:ext>
            </a:extLst>
          </p:cNvPr>
          <p:cNvSpPr txBox="1"/>
          <p:nvPr/>
        </p:nvSpPr>
        <p:spPr>
          <a:xfrm>
            <a:off x="34868994" y="21035364"/>
            <a:ext cx="33066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Emotion</a:t>
            </a:r>
          </a:p>
          <a:p>
            <a:pPr algn="ctr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Recognition</a:t>
            </a:r>
            <a:endParaRPr lang="en-US" sz="24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E953A7B-B524-4F7E-AD5A-AEAFEDD540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18862" y="15078164"/>
            <a:ext cx="9624676" cy="98848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E744C54-7FDE-4372-9B6E-88C9F54B1667}"/>
              </a:ext>
            </a:extLst>
          </p:cNvPr>
          <p:cNvSpPr txBox="1"/>
          <p:nvPr/>
        </p:nvSpPr>
        <p:spPr>
          <a:xfrm>
            <a:off x="14611988" y="29574293"/>
            <a:ext cx="8522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Retell Differences in Story Endings: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227C2D-8C18-4954-9F65-C788097F300D}"/>
              </a:ext>
            </a:extLst>
          </p:cNvPr>
          <p:cNvSpPr txBox="1"/>
          <p:nvPr/>
        </p:nvSpPr>
        <p:spPr>
          <a:xfrm>
            <a:off x="14682373" y="30476421"/>
            <a:ext cx="76961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Harry’s Perspective: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Pre-intervention: “And then he had a happy ending”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Post-intervention: “The moral of the story don’t run away from your home”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Children’s Perspective: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Pre-intervention: “And we gave him a bath and found out it was Harry.”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Post-intervention: “Moral of the story don’t judge things by their looks.”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3AFBE0-F12D-4CBD-8779-74D9EF49EC6B}"/>
              </a:ext>
            </a:extLst>
          </p:cNvPr>
          <p:cNvSpPr txBox="1"/>
          <p:nvPr/>
        </p:nvSpPr>
        <p:spPr>
          <a:xfrm>
            <a:off x="28309592" y="23235182"/>
            <a:ext cx="3215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FF766A-48AE-4F60-B78A-C49C5CC9E2D6}"/>
              </a:ext>
            </a:extLst>
          </p:cNvPr>
          <p:cNvSpPr txBox="1"/>
          <p:nvPr/>
        </p:nvSpPr>
        <p:spPr>
          <a:xfrm>
            <a:off x="28148031" y="24008859"/>
            <a:ext cx="85229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Single-subject design limits generalizability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testing conditions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F6C3F-3A10-4FE6-A990-220C7E9A2F12}"/>
              </a:ext>
            </a:extLst>
          </p:cNvPr>
          <p:cNvSpPr txBox="1"/>
          <p:nvPr/>
        </p:nvSpPr>
        <p:spPr>
          <a:xfrm>
            <a:off x="28245054" y="25239609"/>
            <a:ext cx="9114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Directions:</a:t>
            </a:r>
          </a:p>
        </p:txBody>
      </p:sp>
      <p:sp>
        <p:nvSpPr>
          <p:cNvPr id="67" name="Arrow: Up 66">
            <a:extLst>
              <a:ext uri="{FF2B5EF4-FFF2-40B4-BE49-F238E27FC236}">
                <a16:creationId xmlns:a16="http://schemas.microsoft.com/office/drawing/2014/main" id="{49FBF877-C413-424E-95E9-BE6C7AACC185}"/>
              </a:ext>
            </a:extLst>
          </p:cNvPr>
          <p:cNvSpPr/>
          <p:nvPr/>
        </p:nvSpPr>
        <p:spPr>
          <a:xfrm>
            <a:off x="29490975" y="19633554"/>
            <a:ext cx="3015536" cy="3146632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0D5F40-FACC-4CB4-9459-800EC84746FA}"/>
              </a:ext>
            </a:extLst>
          </p:cNvPr>
          <p:cNvSpPr txBox="1"/>
          <p:nvPr/>
        </p:nvSpPr>
        <p:spPr>
          <a:xfrm>
            <a:off x="28245054" y="26073154"/>
            <a:ext cx="73403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effect of intervention on emotional recognition skills in other populations: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spectrum disorder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language impairments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D4E2A4-E16B-4B2A-9298-D6ED3FF23AEF}"/>
              </a:ext>
            </a:extLst>
          </p:cNvPr>
          <p:cNvSpPr txBox="1"/>
          <p:nvPr/>
        </p:nvSpPr>
        <p:spPr>
          <a:xfrm>
            <a:off x="30044310" y="21004586"/>
            <a:ext cx="2104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Perspective--Taking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499544-621B-444E-8BC1-F727934471C1}"/>
              </a:ext>
            </a:extLst>
          </p:cNvPr>
          <p:cNvSpPr txBox="1"/>
          <p:nvPr/>
        </p:nvSpPr>
        <p:spPr>
          <a:xfrm>
            <a:off x="1181419" y="27600116"/>
            <a:ext cx="8194829" cy="1034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books and intervention protocol followed the procedure used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Dodd, Ocampo, &amp; Kennedy (2011) that targeted perspective taking through narratives for children with ASD. </a:t>
            </a:r>
          </a:p>
          <a:p>
            <a:pPr>
              <a:spcAft>
                <a:spcPts val="800"/>
              </a:spcAft>
            </a:pP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 of data collection was: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Preintervention data collected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Intervention of 180 minutes conducted over a 2-week period; 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Miss Nelson Is Missing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Harry Allard [1977]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Intervention of 180 minutes conducted over a 2-week period; 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Too Many Tamales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Gary Soto [1996]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Intervention of 180 minutes conducted over a 2-week period; </a:t>
            </a: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Thomas’s Snowsuit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Robert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Munsch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[1989]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Postintervention data collected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1768A5E-0893-4712-83D7-64F054AFEB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933088" y="25004011"/>
            <a:ext cx="4981197" cy="350818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D62A92-401E-48A9-885B-2BE6948F5A42}"/>
              </a:ext>
            </a:extLst>
          </p:cNvPr>
          <p:cNvSpPr txBox="1"/>
          <p:nvPr/>
        </p:nvSpPr>
        <p:spPr>
          <a:xfrm>
            <a:off x="35844417" y="28477160"/>
            <a:ext cx="50365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http://blog.earlymoments.com/6-favorite-first-grade-books-from-my-childhood/</a:t>
            </a:r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560</Words>
  <Application>Microsoft Office PowerPoint</Application>
  <PresentationFormat>Custom</PresentationFormat>
  <Paragraphs>103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Minion Pro</vt:lpstr>
      <vt:lpstr>Times New Roman</vt:lpstr>
      <vt:lpstr>Office Theme</vt:lpstr>
      <vt:lpstr>Narrative Intervention to Teach Emotion Recognition  in Children During the Middle Childhood Years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2017-04-21T15:48:01Z</dcterms:created>
  <dcterms:modified xsi:type="dcterms:W3CDTF">2018-04-27T14:06:40Z</dcterms:modified>
</cp:coreProperties>
</file>