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Masters/slideMaster1.xml" ContentType="application/vnd.openxmlformats-officedocument.presentationml.slideMaster+xml"/>
  <Override PartName="/ppt/notesSlides/notesSlide55.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4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3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 id="391" r:id="rId137"/>
  </p:sldIdLst>
  <p:sldSz cx="9144000" cy="5143500" type="screen16x9"/>
  <p:notesSz cx="6858000" cy="9144000"/>
  <p:embeddedFontLst>
    <p:embeddedFont>
      <p:font typeface="Amatic SC" panose="00000500000000000000" pitchFamily="2" charset="-79"/>
      <p:regular r:id="rId139"/>
      <p:bold r:id="rId140"/>
    </p:embeddedFont>
    <p:embeddedFont>
      <p:font typeface="Caveat" panose="020B0604020202020204" charset="0"/>
      <p:regular r:id="rId141"/>
      <p:bold r:id="rId142"/>
    </p:embeddedFont>
    <p:embeddedFont>
      <p:font typeface="Proxima Nova" panose="020B0604020202020204" charset="0"/>
      <p:regular r:id="rId143"/>
      <p:bold r:id="rId144"/>
      <p:italic r:id="rId145"/>
      <p:boldItalic r:id="rId1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0" d="100"/>
          <a:sy n="110" d="100"/>
        </p:scale>
        <p:origin x="108" y="31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notesMaster" Target="notesMasters/notesMaster1.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theme" Target="theme/theme1.xml"/><Relationship Id="rId5" Type="http://schemas.openxmlformats.org/officeDocument/2006/relationships/slide" Target="slides/slide4.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font" Target="fonts/font1.fntdata"/><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font" Target="fonts/font2.fntdata"/><Relationship Id="rId145"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customXml" Target="../customXml/item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font" Target="fonts/font3.fntdata"/><Relationship Id="rId146" Type="http://schemas.openxmlformats.org/officeDocument/2006/relationships/font" Target="fonts/font8.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customXml" Target="../customXml/item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font" Target="fonts/font4.fntdata"/><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font" Target="fonts/font5.fntdata"/><Relationship Id="rId14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font" Target="fonts/font6.fntdata"/><Relationship Id="rId90" Type="http://schemas.openxmlformats.org/officeDocument/2006/relationships/slide" Target="slides/slide8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5ecdc28e2b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5ecdc28e2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2428b7e5ec9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2428b7e5ec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5"/>
        <p:cNvGrpSpPr/>
        <p:nvPr/>
      </p:nvGrpSpPr>
      <p:grpSpPr>
        <a:xfrm>
          <a:off x="0" y="0"/>
          <a:ext cx="0" cy="0"/>
          <a:chOff x="0" y="0"/>
          <a:chExt cx="0" cy="0"/>
        </a:xfrm>
      </p:grpSpPr>
      <p:sp>
        <p:nvSpPr>
          <p:cNvPr id="776" name="Google Shape;776;g23bb64666c4_0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7" name="Google Shape;777;g23bb64666c4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5"/>
        <p:cNvGrpSpPr/>
        <p:nvPr/>
      </p:nvGrpSpPr>
      <p:grpSpPr>
        <a:xfrm>
          <a:off x="0" y="0"/>
          <a:ext cx="0" cy="0"/>
          <a:chOff x="0" y="0"/>
          <a:chExt cx="0" cy="0"/>
        </a:xfrm>
      </p:grpSpPr>
      <p:sp>
        <p:nvSpPr>
          <p:cNvPr id="786" name="Google Shape;786;g23bb64666c4_0_6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7" name="Google Shape;787;g23bb64666c4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8"/>
        <p:cNvGrpSpPr/>
        <p:nvPr/>
      </p:nvGrpSpPr>
      <p:grpSpPr>
        <a:xfrm>
          <a:off x="0" y="0"/>
          <a:ext cx="0" cy="0"/>
          <a:chOff x="0" y="0"/>
          <a:chExt cx="0" cy="0"/>
        </a:xfrm>
      </p:grpSpPr>
      <p:sp>
        <p:nvSpPr>
          <p:cNvPr id="799" name="Google Shape;799;g23bb64666c4_0_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0" name="Google Shape;800;g23bb64666c4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4"/>
        <p:cNvGrpSpPr/>
        <p:nvPr/>
      </p:nvGrpSpPr>
      <p:grpSpPr>
        <a:xfrm>
          <a:off x="0" y="0"/>
          <a:ext cx="0" cy="0"/>
          <a:chOff x="0" y="0"/>
          <a:chExt cx="0" cy="0"/>
        </a:xfrm>
      </p:grpSpPr>
      <p:sp>
        <p:nvSpPr>
          <p:cNvPr id="805" name="Google Shape;805;g23bb64666c4_0_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6" name="Google Shape;806;g23bb64666c4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0"/>
        <p:cNvGrpSpPr/>
        <p:nvPr/>
      </p:nvGrpSpPr>
      <p:grpSpPr>
        <a:xfrm>
          <a:off x="0" y="0"/>
          <a:ext cx="0" cy="0"/>
          <a:chOff x="0" y="0"/>
          <a:chExt cx="0" cy="0"/>
        </a:xfrm>
      </p:grpSpPr>
      <p:sp>
        <p:nvSpPr>
          <p:cNvPr id="811" name="Google Shape;811;g23bb64666c4_0_8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2" name="Google Shape;812;g23bb64666c4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7"/>
        <p:cNvGrpSpPr/>
        <p:nvPr/>
      </p:nvGrpSpPr>
      <p:grpSpPr>
        <a:xfrm>
          <a:off x="0" y="0"/>
          <a:ext cx="0" cy="0"/>
          <a:chOff x="0" y="0"/>
          <a:chExt cx="0" cy="0"/>
        </a:xfrm>
      </p:grpSpPr>
      <p:sp>
        <p:nvSpPr>
          <p:cNvPr id="818" name="Google Shape;818;g23bb64666c4_0_9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9" name="Google Shape;819;g23bb64666c4_0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7"/>
        <p:cNvGrpSpPr/>
        <p:nvPr/>
      </p:nvGrpSpPr>
      <p:grpSpPr>
        <a:xfrm>
          <a:off x="0" y="0"/>
          <a:ext cx="0" cy="0"/>
          <a:chOff x="0" y="0"/>
          <a:chExt cx="0" cy="0"/>
        </a:xfrm>
      </p:grpSpPr>
      <p:sp>
        <p:nvSpPr>
          <p:cNvPr id="828" name="Google Shape;828;g23bb64666c4_0_1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9" name="Google Shape;829;g23bb64666c4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4"/>
        <p:cNvGrpSpPr/>
        <p:nvPr/>
      </p:nvGrpSpPr>
      <p:grpSpPr>
        <a:xfrm>
          <a:off x="0" y="0"/>
          <a:ext cx="0" cy="0"/>
          <a:chOff x="0" y="0"/>
          <a:chExt cx="0" cy="0"/>
        </a:xfrm>
      </p:grpSpPr>
      <p:sp>
        <p:nvSpPr>
          <p:cNvPr id="835" name="Google Shape;835;g23bb64666c4_0_17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6" name="Google Shape;836;g23bb64666c4_0_1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0"/>
        <p:cNvGrpSpPr/>
        <p:nvPr/>
      </p:nvGrpSpPr>
      <p:grpSpPr>
        <a:xfrm>
          <a:off x="0" y="0"/>
          <a:ext cx="0" cy="0"/>
          <a:chOff x="0" y="0"/>
          <a:chExt cx="0" cy="0"/>
        </a:xfrm>
      </p:grpSpPr>
      <p:sp>
        <p:nvSpPr>
          <p:cNvPr id="841" name="Google Shape;841;g23bb64666c4_0_1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2" name="Google Shape;842;g23bb64666c4_0_1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5"/>
        <p:cNvGrpSpPr/>
        <p:nvPr/>
      </p:nvGrpSpPr>
      <p:grpSpPr>
        <a:xfrm>
          <a:off x="0" y="0"/>
          <a:ext cx="0" cy="0"/>
          <a:chOff x="0" y="0"/>
          <a:chExt cx="0" cy="0"/>
        </a:xfrm>
      </p:grpSpPr>
      <p:sp>
        <p:nvSpPr>
          <p:cNvPr id="846" name="Google Shape;846;g23bb64666c4_0_1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7" name="Google Shape;847;g23bb64666c4_0_1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23d233c528c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23d233c528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0"/>
        <p:cNvGrpSpPr/>
        <p:nvPr/>
      </p:nvGrpSpPr>
      <p:grpSpPr>
        <a:xfrm>
          <a:off x="0" y="0"/>
          <a:ext cx="0" cy="0"/>
          <a:chOff x="0" y="0"/>
          <a:chExt cx="0" cy="0"/>
        </a:xfrm>
      </p:grpSpPr>
      <p:sp>
        <p:nvSpPr>
          <p:cNvPr id="851" name="Google Shape;851;g23bb64666c4_0_19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2" name="Google Shape;852;g23bb64666c4_0_1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8"/>
        <p:cNvGrpSpPr/>
        <p:nvPr/>
      </p:nvGrpSpPr>
      <p:grpSpPr>
        <a:xfrm>
          <a:off x="0" y="0"/>
          <a:ext cx="0" cy="0"/>
          <a:chOff x="0" y="0"/>
          <a:chExt cx="0" cy="0"/>
        </a:xfrm>
      </p:grpSpPr>
      <p:sp>
        <p:nvSpPr>
          <p:cNvPr id="859" name="Google Shape;859;g23bb64666c4_0_2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0" name="Google Shape;860;g23bb64666c4_0_2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6"/>
        <p:cNvGrpSpPr/>
        <p:nvPr/>
      </p:nvGrpSpPr>
      <p:grpSpPr>
        <a:xfrm>
          <a:off x="0" y="0"/>
          <a:ext cx="0" cy="0"/>
          <a:chOff x="0" y="0"/>
          <a:chExt cx="0" cy="0"/>
        </a:xfrm>
      </p:grpSpPr>
      <p:sp>
        <p:nvSpPr>
          <p:cNvPr id="867" name="Google Shape;867;g23bb64666c4_0_20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8" name="Google Shape;868;g23bb64666c4_0_2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4"/>
        <p:cNvGrpSpPr/>
        <p:nvPr/>
      </p:nvGrpSpPr>
      <p:grpSpPr>
        <a:xfrm>
          <a:off x="0" y="0"/>
          <a:ext cx="0" cy="0"/>
          <a:chOff x="0" y="0"/>
          <a:chExt cx="0" cy="0"/>
        </a:xfrm>
      </p:grpSpPr>
      <p:sp>
        <p:nvSpPr>
          <p:cNvPr id="875" name="Google Shape;875;g23bb64666c4_0_30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6" name="Google Shape;876;g23bb64666c4_0_3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0"/>
        <p:cNvGrpSpPr/>
        <p:nvPr/>
      </p:nvGrpSpPr>
      <p:grpSpPr>
        <a:xfrm>
          <a:off x="0" y="0"/>
          <a:ext cx="0" cy="0"/>
          <a:chOff x="0" y="0"/>
          <a:chExt cx="0" cy="0"/>
        </a:xfrm>
      </p:grpSpPr>
      <p:sp>
        <p:nvSpPr>
          <p:cNvPr id="881" name="Google Shape;881;g23bb64666c4_0_2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2" name="Google Shape;882;g23bb64666c4_0_2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0"/>
        <p:cNvGrpSpPr/>
        <p:nvPr/>
      </p:nvGrpSpPr>
      <p:grpSpPr>
        <a:xfrm>
          <a:off x="0" y="0"/>
          <a:ext cx="0" cy="0"/>
          <a:chOff x="0" y="0"/>
          <a:chExt cx="0" cy="0"/>
        </a:xfrm>
      </p:grpSpPr>
      <p:sp>
        <p:nvSpPr>
          <p:cNvPr id="891" name="Google Shape;891;g23bb64666c4_0_2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2" name="Google Shape;892;g23bb64666c4_0_2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7"/>
        <p:cNvGrpSpPr/>
        <p:nvPr/>
      </p:nvGrpSpPr>
      <p:grpSpPr>
        <a:xfrm>
          <a:off x="0" y="0"/>
          <a:ext cx="0" cy="0"/>
          <a:chOff x="0" y="0"/>
          <a:chExt cx="0" cy="0"/>
        </a:xfrm>
      </p:grpSpPr>
      <p:sp>
        <p:nvSpPr>
          <p:cNvPr id="898" name="Google Shape;898;g23bb64666c4_0_26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9" name="Google Shape;899;g23bb64666c4_0_2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2"/>
        <p:cNvGrpSpPr/>
        <p:nvPr/>
      </p:nvGrpSpPr>
      <p:grpSpPr>
        <a:xfrm>
          <a:off x="0" y="0"/>
          <a:ext cx="0" cy="0"/>
          <a:chOff x="0" y="0"/>
          <a:chExt cx="0" cy="0"/>
        </a:xfrm>
      </p:grpSpPr>
      <p:sp>
        <p:nvSpPr>
          <p:cNvPr id="903" name="Google Shape;903;g23bb64666c4_0_27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4" name="Google Shape;904;g23bb64666c4_0_2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7"/>
        <p:cNvGrpSpPr/>
        <p:nvPr/>
      </p:nvGrpSpPr>
      <p:grpSpPr>
        <a:xfrm>
          <a:off x="0" y="0"/>
          <a:ext cx="0" cy="0"/>
          <a:chOff x="0" y="0"/>
          <a:chExt cx="0" cy="0"/>
        </a:xfrm>
      </p:grpSpPr>
      <p:sp>
        <p:nvSpPr>
          <p:cNvPr id="908" name="Google Shape;908;g23bb64666c4_0_3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9" name="Google Shape;909;g23bb64666c4_0_3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5"/>
        <p:cNvGrpSpPr/>
        <p:nvPr/>
      </p:nvGrpSpPr>
      <p:grpSpPr>
        <a:xfrm>
          <a:off x="0" y="0"/>
          <a:ext cx="0" cy="0"/>
          <a:chOff x="0" y="0"/>
          <a:chExt cx="0" cy="0"/>
        </a:xfrm>
      </p:grpSpPr>
      <p:sp>
        <p:nvSpPr>
          <p:cNvPr id="916" name="Google Shape;916;g23bb64666c4_0_3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7" name="Google Shape;917;g23bb64666c4_0_3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23d233c528c_0_9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23d233c528c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3"/>
        <p:cNvGrpSpPr/>
        <p:nvPr/>
      </p:nvGrpSpPr>
      <p:grpSpPr>
        <a:xfrm>
          <a:off x="0" y="0"/>
          <a:ext cx="0" cy="0"/>
          <a:chOff x="0" y="0"/>
          <a:chExt cx="0" cy="0"/>
        </a:xfrm>
      </p:grpSpPr>
      <p:sp>
        <p:nvSpPr>
          <p:cNvPr id="924" name="Google Shape;924;g23bb64666c4_0_2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5" name="Google Shape;925;g23bb64666c4_0_2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1"/>
        <p:cNvGrpSpPr/>
        <p:nvPr/>
      </p:nvGrpSpPr>
      <p:grpSpPr>
        <a:xfrm>
          <a:off x="0" y="0"/>
          <a:ext cx="0" cy="0"/>
          <a:chOff x="0" y="0"/>
          <a:chExt cx="0" cy="0"/>
        </a:xfrm>
      </p:grpSpPr>
      <p:sp>
        <p:nvSpPr>
          <p:cNvPr id="932" name="Google Shape;932;g23bb64666c4_0_2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3" name="Google Shape;933;g23bb64666c4_0_2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1"/>
        <p:cNvGrpSpPr/>
        <p:nvPr/>
      </p:nvGrpSpPr>
      <p:grpSpPr>
        <a:xfrm>
          <a:off x="0" y="0"/>
          <a:ext cx="0" cy="0"/>
          <a:chOff x="0" y="0"/>
          <a:chExt cx="0" cy="0"/>
        </a:xfrm>
      </p:grpSpPr>
      <p:sp>
        <p:nvSpPr>
          <p:cNvPr id="942" name="Google Shape;942;g23bb64666c4_0_3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3" name="Google Shape;943;g23bb64666c4_0_3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8"/>
        <p:cNvGrpSpPr/>
        <p:nvPr/>
      </p:nvGrpSpPr>
      <p:grpSpPr>
        <a:xfrm>
          <a:off x="0" y="0"/>
          <a:ext cx="0" cy="0"/>
          <a:chOff x="0" y="0"/>
          <a:chExt cx="0" cy="0"/>
        </a:xfrm>
      </p:grpSpPr>
      <p:sp>
        <p:nvSpPr>
          <p:cNvPr id="949" name="Google Shape;949;g23bb64666c4_0_2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0" name="Google Shape;950;g23bb64666c4_0_2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3"/>
        <p:cNvGrpSpPr/>
        <p:nvPr/>
      </p:nvGrpSpPr>
      <p:grpSpPr>
        <a:xfrm>
          <a:off x="0" y="0"/>
          <a:ext cx="0" cy="0"/>
          <a:chOff x="0" y="0"/>
          <a:chExt cx="0" cy="0"/>
        </a:xfrm>
      </p:grpSpPr>
      <p:sp>
        <p:nvSpPr>
          <p:cNvPr id="954" name="Google Shape;954;g23bb64666c4_0_30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5" name="Google Shape;955;g23bb64666c4_0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8"/>
        <p:cNvGrpSpPr/>
        <p:nvPr/>
      </p:nvGrpSpPr>
      <p:grpSpPr>
        <a:xfrm>
          <a:off x="0" y="0"/>
          <a:ext cx="0" cy="0"/>
          <a:chOff x="0" y="0"/>
          <a:chExt cx="0" cy="0"/>
        </a:xfrm>
      </p:grpSpPr>
      <p:sp>
        <p:nvSpPr>
          <p:cNvPr id="959" name="Google Shape;959;g23bb64666c4_0_3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0" name="Google Shape;960;g23bb64666c4_0_3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6"/>
        <p:cNvGrpSpPr/>
        <p:nvPr/>
      </p:nvGrpSpPr>
      <p:grpSpPr>
        <a:xfrm>
          <a:off x="0" y="0"/>
          <a:ext cx="0" cy="0"/>
          <a:chOff x="0" y="0"/>
          <a:chExt cx="0" cy="0"/>
        </a:xfrm>
      </p:grpSpPr>
      <p:sp>
        <p:nvSpPr>
          <p:cNvPr id="967" name="Google Shape;967;g23bb64666c4_0_20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8" name="Google Shape;968;g23bb64666c4_0_2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4"/>
        <p:cNvGrpSpPr/>
        <p:nvPr/>
      </p:nvGrpSpPr>
      <p:grpSpPr>
        <a:xfrm>
          <a:off x="0" y="0"/>
          <a:ext cx="0" cy="0"/>
          <a:chOff x="0" y="0"/>
          <a:chExt cx="0" cy="0"/>
        </a:xfrm>
      </p:grpSpPr>
      <p:sp>
        <p:nvSpPr>
          <p:cNvPr id="975" name="Google Shape;975;g23bb64666c4_0_19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6" name="Google Shape;976;g23bb64666c4_0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2"/>
        <p:cNvGrpSpPr/>
        <p:nvPr/>
      </p:nvGrpSpPr>
      <p:grpSpPr>
        <a:xfrm>
          <a:off x="0" y="0"/>
          <a:ext cx="0" cy="0"/>
          <a:chOff x="0" y="0"/>
          <a:chExt cx="0" cy="0"/>
        </a:xfrm>
      </p:grpSpPr>
      <p:sp>
        <p:nvSpPr>
          <p:cNvPr id="983" name="Google Shape;983;g23bb64666c4_0_3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4" name="Google Shape;984;g23bb64666c4_0_3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2"/>
        <p:cNvGrpSpPr/>
        <p:nvPr/>
      </p:nvGrpSpPr>
      <p:grpSpPr>
        <a:xfrm>
          <a:off x="0" y="0"/>
          <a:ext cx="0" cy="0"/>
          <a:chOff x="0" y="0"/>
          <a:chExt cx="0" cy="0"/>
        </a:xfrm>
      </p:grpSpPr>
      <p:sp>
        <p:nvSpPr>
          <p:cNvPr id="993" name="Google Shape;993;g23bb64666c4_0_3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4" name="Google Shape;994;g23bb64666c4_0_3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193f2c3a263_0_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193f2c3a263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9"/>
        <p:cNvGrpSpPr/>
        <p:nvPr/>
      </p:nvGrpSpPr>
      <p:grpSpPr>
        <a:xfrm>
          <a:off x="0" y="0"/>
          <a:ext cx="0" cy="0"/>
          <a:chOff x="0" y="0"/>
          <a:chExt cx="0" cy="0"/>
        </a:xfrm>
      </p:grpSpPr>
      <p:sp>
        <p:nvSpPr>
          <p:cNvPr id="1000" name="Google Shape;1000;g23bb64666c4_0_3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1" name="Google Shape;1001;g23bb64666c4_0_3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4"/>
        <p:cNvGrpSpPr/>
        <p:nvPr/>
      </p:nvGrpSpPr>
      <p:grpSpPr>
        <a:xfrm>
          <a:off x="0" y="0"/>
          <a:ext cx="0" cy="0"/>
          <a:chOff x="0" y="0"/>
          <a:chExt cx="0" cy="0"/>
        </a:xfrm>
      </p:grpSpPr>
      <p:sp>
        <p:nvSpPr>
          <p:cNvPr id="1005" name="Google Shape;1005;g23bb64666c4_0_3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6" name="Google Shape;1006;g23bb64666c4_0_3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9"/>
        <p:cNvGrpSpPr/>
        <p:nvPr/>
      </p:nvGrpSpPr>
      <p:grpSpPr>
        <a:xfrm>
          <a:off x="0" y="0"/>
          <a:ext cx="0" cy="0"/>
          <a:chOff x="0" y="0"/>
          <a:chExt cx="0" cy="0"/>
        </a:xfrm>
      </p:grpSpPr>
      <p:sp>
        <p:nvSpPr>
          <p:cNvPr id="1010" name="Google Shape;1010;g23bb64666c4_0_4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1" name="Google Shape;1011;g23bb64666c4_0_4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7"/>
        <p:cNvGrpSpPr/>
        <p:nvPr/>
      </p:nvGrpSpPr>
      <p:grpSpPr>
        <a:xfrm>
          <a:off x="0" y="0"/>
          <a:ext cx="0" cy="0"/>
          <a:chOff x="0" y="0"/>
          <a:chExt cx="0" cy="0"/>
        </a:xfrm>
      </p:grpSpPr>
      <p:sp>
        <p:nvSpPr>
          <p:cNvPr id="1018" name="Google Shape;1018;g23bb64666c4_0_38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9" name="Google Shape;1019;g23bb64666c4_0_3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5"/>
        <p:cNvGrpSpPr/>
        <p:nvPr/>
      </p:nvGrpSpPr>
      <p:grpSpPr>
        <a:xfrm>
          <a:off x="0" y="0"/>
          <a:ext cx="0" cy="0"/>
          <a:chOff x="0" y="0"/>
          <a:chExt cx="0" cy="0"/>
        </a:xfrm>
      </p:grpSpPr>
      <p:sp>
        <p:nvSpPr>
          <p:cNvPr id="1026" name="Google Shape;1026;g23bb64666c4_0_39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7" name="Google Shape;1027;g23bb64666c4_0_3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3"/>
        <p:cNvGrpSpPr/>
        <p:nvPr/>
      </p:nvGrpSpPr>
      <p:grpSpPr>
        <a:xfrm>
          <a:off x="0" y="0"/>
          <a:ext cx="0" cy="0"/>
          <a:chOff x="0" y="0"/>
          <a:chExt cx="0" cy="0"/>
        </a:xfrm>
      </p:grpSpPr>
      <p:sp>
        <p:nvSpPr>
          <p:cNvPr id="1034" name="Google Shape;1034;g23bb64666c4_0_3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5" name="Google Shape;1035;g23bb64666c4_0_3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3"/>
        <p:cNvGrpSpPr/>
        <p:nvPr/>
      </p:nvGrpSpPr>
      <p:grpSpPr>
        <a:xfrm>
          <a:off x="0" y="0"/>
          <a:ext cx="0" cy="0"/>
          <a:chOff x="0" y="0"/>
          <a:chExt cx="0" cy="0"/>
        </a:xfrm>
      </p:grpSpPr>
      <p:sp>
        <p:nvSpPr>
          <p:cNvPr id="1044" name="Google Shape;1044;g23bb64666c4_0_3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5" name="Google Shape;1045;g23bb64666c4_0_3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193f2c3a263_0_1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193f2c3a263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22b7c278928_0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22b7c278928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1a575087a91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1a575087a91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23bb64666c4_0_16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23bb64666c4_0_1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25ecdc28e2b_0_2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25ecdc28e2b_0_2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25ecdc28e2b_0_3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25ecdc28e2b_0_3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25ecdc28e2b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25ecdc28e2b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25ecdc28e2b_0_9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25ecdc28e2b_0_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25ecdc28e2b_0_9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25ecdc28e2b_0_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25ecdc28e2b_0_10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25ecdc28e2b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25ecdc28e2b_0_1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25ecdc28e2b_0_1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23bb64666c4_0_1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23bb64666c4_0_1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25ecdc28e2b_0_3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25ecdc28e2b_0_3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25ecdc28e2b_0_2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g25ecdc28e2b_0_2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25ecdc28e2b_0_28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25ecdc28e2b_0_2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260e3d53ca4_0_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260e3d53ca4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25ecdc28e2b_0_29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25ecdc28e2b_0_2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23d233c528c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23d233c528c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25ecdc28e2b_0_3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25ecdc28e2b_0_3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23bb64666c4_0_15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23bb64666c4_0_1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25ecdc28e2b_0_3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8" name="Google Shape;278;g25ecdc28e2b_0_3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25ecdc28e2b_0_3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25ecdc28e2b_0_3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25ecdc28e2b_0_36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25ecdc28e2b_0_3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25ecdc28e2b_0_36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g25ecdc28e2b_0_3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25ecdc28e2b_0_3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25ecdc28e2b_0_3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25fdf5c4328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 name="Google Shape;313;g25fdf5c4328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g25fdf5c4328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2" name="Google Shape;322;g25fdf5c4328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25fdf5c4328_0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0" name="Google Shape;330;g25fdf5c4328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23d233c528c_0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23d233c528c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25fdf5c4328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25fdf5c4328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25fdf5c4328_0_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1" name="Google Shape;351;g25fdf5c4328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g25fdf5c4328_0_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7" name="Google Shape;357;g25fdf5c4328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25fdf5c4328_0_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2" name="Google Shape;362;g25fdf5c4328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g25fdf5c4328_0_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7" name="Google Shape;367;g25fdf5c4328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g25fdf5c4328_0_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6" name="Google Shape;376;g25fdf5c4328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25fdf5c4328_0_8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7" name="Google Shape;387;g25fdf5c4328_0_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g25fdf5c4328_0_10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7" name="Google Shape;397;g25fdf5c4328_0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g25fdf5c4328_0_1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5" name="Google Shape;405;g25fdf5c4328_0_1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g25fdf5c4328_0_1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3" name="Google Shape;413;g25fdf5c4328_0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23d233c528c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23d233c528c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g260e3d53ca4_0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g260e3d53ca4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g260e3d53ca4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9" name="Google Shape;429;g260e3d53ca4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g23bb64666c4_0_10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8" name="Google Shape;438;g23bb64666c4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g260e3d53ca4_0_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5" name="Google Shape;445;g260e3d53ca4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g260e3d53ca4_0_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0" name="Google Shape;450;g260e3d53ca4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Google Shape;454;g260e3d53ca4_0_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5" name="Google Shape;455;g260e3d53ca4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g260e3d53ca4_0_7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3" name="Google Shape;463;g260e3d53ca4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g23ecc4110ce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1" name="Google Shape;471;g23ecc4110ce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
        <p:cNvGrpSpPr/>
        <p:nvPr/>
      </p:nvGrpSpPr>
      <p:grpSpPr>
        <a:xfrm>
          <a:off x="0" y="0"/>
          <a:ext cx="0" cy="0"/>
          <a:chOff x="0" y="0"/>
          <a:chExt cx="0" cy="0"/>
        </a:xfrm>
      </p:grpSpPr>
      <p:sp>
        <p:nvSpPr>
          <p:cNvPr id="478" name="Google Shape;478;g260e3d53ca4_0_9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9" name="Google Shape;479;g260e3d53ca4_0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g260e3d53ca4_0_1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4" name="Google Shape;484;g260e3d53ca4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23d233c528c_0_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23d233c528c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g260e3d53ca4_0_1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9" name="Google Shape;489;g260e3d53ca4_0_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g260e3d53ca4_0_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4" name="Google Shape;494;g260e3d53ca4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g23bb64666c4_0_1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9" name="Google Shape;509;g23bb64666c4_0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4"/>
        <p:cNvGrpSpPr/>
        <p:nvPr/>
      </p:nvGrpSpPr>
      <p:grpSpPr>
        <a:xfrm>
          <a:off x="0" y="0"/>
          <a:ext cx="0" cy="0"/>
          <a:chOff x="0" y="0"/>
          <a:chExt cx="0" cy="0"/>
        </a:xfrm>
      </p:grpSpPr>
      <p:sp>
        <p:nvSpPr>
          <p:cNvPr id="515" name="Google Shape;515;g260e3d53ca4_0_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6" name="Google Shape;516;g260e3d53ca4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g260e3d53ca4_0_2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1" name="Google Shape;521;g260e3d53ca4_0_2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4"/>
        <p:cNvGrpSpPr/>
        <p:nvPr/>
      </p:nvGrpSpPr>
      <p:grpSpPr>
        <a:xfrm>
          <a:off x="0" y="0"/>
          <a:ext cx="0" cy="0"/>
          <a:chOff x="0" y="0"/>
          <a:chExt cx="0" cy="0"/>
        </a:xfrm>
      </p:grpSpPr>
      <p:sp>
        <p:nvSpPr>
          <p:cNvPr id="525" name="Google Shape;525;g23ecc4110ce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6" name="Google Shape;526;g23ecc4110c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g260e3d53ca4_0_14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4" name="Google Shape;534;g260e3d53ca4_0_1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0"/>
        <p:cNvGrpSpPr/>
        <p:nvPr/>
      </p:nvGrpSpPr>
      <p:grpSpPr>
        <a:xfrm>
          <a:off x="0" y="0"/>
          <a:ext cx="0" cy="0"/>
          <a:chOff x="0" y="0"/>
          <a:chExt cx="0" cy="0"/>
        </a:xfrm>
      </p:grpSpPr>
      <p:sp>
        <p:nvSpPr>
          <p:cNvPr id="541" name="Google Shape;541;g23ecc4110ce_0_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2" name="Google Shape;542;g23ecc4110ce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g260e3d53ca4_0_1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0" name="Google Shape;550;g260e3d53ca4_0_1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3"/>
        <p:cNvGrpSpPr/>
        <p:nvPr/>
      </p:nvGrpSpPr>
      <p:grpSpPr>
        <a:xfrm>
          <a:off x="0" y="0"/>
          <a:ext cx="0" cy="0"/>
          <a:chOff x="0" y="0"/>
          <a:chExt cx="0" cy="0"/>
        </a:xfrm>
      </p:grpSpPr>
      <p:sp>
        <p:nvSpPr>
          <p:cNvPr id="554" name="Google Shape;554;g260e3d53ca4_0_1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5" name="Google Shape;555;g260e3d53ca4_0_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23d233c528c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23d233c528c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g260e3d53ca4_0_1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0" name="Google Shape;560;g260e3d53ca4_0_1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3"/>
        <p:cNvGrpSpPr/>
        <p:nvPr/>
      </p:nvGrpSpPr>
      <p:grpSpPr>
        <a:xfrm>
          <a:off x="0" y="0"/>
          <a:ext cx="0" cy="0"/>
          <a:chOff x="0" y="0"/>
          <a:chExt cx="0" cy="0"/>
        </a:xfrm>
      </p:grpSpPr>
      <p:sp>
        <p:nvSpPr>
          <p:cNvPr id="564" name="Google Shape;564;g260e3d53ca4_0_1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5" name="Google Shape;565;g260e3d53ca4_0_1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8"/>
        <p:cNvGrpSpPr/>
        <p:nvPr/>
      </p:nvGrpSpPr>
      <p:grpSpPr>
        <a:xfrm>
          <a:off x="0" y="0"/>
          <a:ext cx="0" cy="0"/>
          <a:chOff x="0" y="0"/>
          <a:chExt cx="0" cy="0"/>
        </a:xfrm>
      </p:grpSpPr>
      <p:sp>
        <p:nvSpPr>
          <p:cNvPr id="579" name="Google Shape;579;g23bb64666c4_0_1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0" name="Google Shape;580;g23bb64666c4_0_1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5"/>
        <p:cNvGrpSpPr/>
        <p:nvPr/>
      </p:nvGrpSpPr>
      <p:grpSpPr>
        <a:xfrm>
          <a:off x="0" y="0"/>
          <a:ext cx="0" cy="0"/>
          <a:chOff x="0" y="0"/>
          <a:chExt cx="0" cy="0"/>
        </a:xfrm>
      </p:grpSpPr>
      <p:sp>
        <p:nvSpPr>
          <p:cNvPr id="586" name="Google Shape;586;g260e3d53ca4_0_2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7" name="Google Shape;587;g260e3d53ca4_0_2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0"/>
        <p:cNvGrpSpPr/>
        <p:nvPr/>
      </p:nvGrpSpPr>
      <p:grpSpPr>
        <a:xfrm>
          <a:off x="0" y="0"/>
          <a:ext cx="0" cy="0"/>
          <a:chOff x="0" y="0"/>
          <a:chExt cx="0" cy="0"/>
        </a:xfrm>
      </p:grpSpPr>
      <p:sp>
        <p:nvSpPr>
          <p:cNvPr id="591" name="Google Shape;591;g260e3d53ca4_0_1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2" name="Google Shape;592;g260e3d53ca4_0_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5"/>
        <p:cNvGrpSpPr/>
        <p:nvPr/>
      </p:nvGrpSpPr>
      <p:grpSpPr>
        <a:xfrm>
          <a:off x="0" y="0"/>
          <a:ext cx="0" cy="0"/>
          <a:chOff x="0" y="0"/>
          <a:chExt cx="0" cy="0"/>
        </a:xfrm>
      </p:grpSpPr>
      <p:sp>
        <p:nvSpPr>
          <p:cNvPr id="596" name="Google Shape;596;g260e3d53ca4_0_19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7" name="Google Shape;597;g260e3d53ca4_0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3"/>
        <p:cNvGrpSpPr/>
        <p:nvPr/>
      </p:nvGrpSpPr>
      <p:grpSpPr>
        <a:xfrm>
          <a:off x="0" y="0"/>
          <a:ext cx="0" cy="0"/>
          <a:chOff x="0" y="0"/>
          <a:chExt cx="0" cy="0"/>
        </a:xfrm>
      </p:grpSpPr>
      <p:sp>
        <p:nvSpPr>
          <p:cNvPr id="604" name="Google Shape;604;g260e3d53ca4_0_19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5" name="Google Shape;605;g260e3d53ca4_0_1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Google Shape;612;g260e3d53ca4_0_18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3" name="Google Shape;613;g260e3d53ca4_0_1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Google Shape;620;g260e3d53ca4_0_2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1" name="Google Shape;621;g260e3d53ca4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
        <p:cNvGrpSpPr/>
        <p:nvPr/>
      </p:nvGrpSpPr>
      <p:grpSpPr>
        <a:xfrm>
          <a:off x="0" y="0"/>
          <a:ext cx="0" cy="0"/>
          <a:chOff x="0" y="0"/>
          <a:chExt cx="0" cy="0"/>
        </a:xfrm>
      </p:grpSpPr>
      <p:sp>
        <p:nvSpPr>
          <p:cNvPr id="635" name="Google Shape;635;g23bb64666c4_0_1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6" name="Google Shape;636;g23bb64666c4_0_1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23d233c528c_0_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23d233c528c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p:cNvGrpSpPr/>
        <p:nvPr/>
      </p:nvGrpSpPr>
      <p:grpSpPr>
        <a:xfrm>
          <a:off x="0" y="0"/>
          <a:ext cx="0" cy="0"/>
          <a:chOff x="0" y="0"/>
          <a:chExt cx="0" cy="0"/>
        </a:xfrm>
      </p:grpSpPr>
      <p:sp>
        <p:nvSpPr>
          <p:cNvPr id="642" name="Google Shape;642;g260e3d53ca4_0_2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3" name="Google Shape;643;g260e3d53ca4_0_2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7"/>
        <p:cNvGrpSpPr/>
        <p:nvPr/>
      </p:nvGrpSpPr>
      <p:grpSpPr>
        <a:xfrm>
          <a:off x="0" y="0"/>
          <a:ext cx="0" cy="0"/>
          <a:chOff x="0" y="0"/>
          <a:chExt cx="0" cy="0"/>
        </a:xfrm>
      </p:grpSpPr>
      <p:sp>
        <p:nvSpPr>
          <p:cNvPr id="648" name="Google Shape;648;g260e3d53ca4_0_2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9" name="Google Shape;649;g260e3d53ca4_0_2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2"/>
        <p:cNvGrpSpPr/>
        <p:nvPr/>
      </p:nvGrpSpPr>
      <p:grpSpPr>
        <a:xfrm>
          <a:off x="0" y="0"/>
          <a:ext cx="0" cy="0"/>
          <a:chOff x="0" y="0"/>
          <a:chExt cx="0" cy="0"/>
        </a:xfrm>
      </p:grpSpPr>
      <p:sp>
        <p:nvSpPr>
          <p:cNvPr id="653" name="Google Shape;653;g260e3d53ca4_0_24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4" name="Google Shape;654;g260e3d53ca4_0_2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7"/>
        <p:cNvGrpSpPr/>
        <p:nvPr/>
      </p:nvGrpSpPr>
      <p:grpSpPr>
        <a:xfrm>
          <a:off x="0" y="0"/>
          <a:ext cx="0" cy="0"/>
          <a:chOff x="0" y="0"/>
          <a:chExt cx="0" cy="0"/>
        </a:xfrm>
      </p:grpSpPr>
      <p:sp>
        <p:nvSpPr>
          <p:cNvPr id="658" name="Google Shape;658;g260e3d53ca4_0_2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9" name="Google Shape;659;g260e3d53ca4_0_2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5"/>
        <p:cNvGrpSpPr/>
        <p:nvPr/>
      </p:nvGrpSpPr>
      <p:grpSpPr>
        <a:xfrm>
          <a:off x="0" y="0"/>
          <a:ext cx="0" cy="0"/>
          <a:chOff x="0" y="0"/>
          <a:chExt cx="0" cy="0"/>
        </a:xfrm>
      </p:grpSpPr>
      <p:sp>
        <p:nvSpPr>
          <p:cNvPr id="666" name="Google Shape;666;g260e3d53ca4_0_2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7" name="Google Shape;667;g260e3d53ca4_0_2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1"/>
        <p:cNvGrpSpPr/>
        <p:nvPr/>
      </p:nvGrpSpPr>
      <p:grpSpPr>
        <a:xfrm>
          <a:off x="0" y="0"/>
          <a:ext cx="0" cy="0"/>
          <a:chOff x="0" y="0"/>
          <a:chExt cx="0" cy="0"/>
        </a:xfrm>
      </p:grpSpPr>
      <p:sp>
        <p:nvSpPr>
          <p:cNvPr id="672" name="Google Shape;672;g260e3d53ca4_0_26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3" name="Google Shape;673;g260e3d53ca4_0_2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0"/>
        <p:cNvGrpSpPr/>
        <p:nvPr/>
      </p:nvGrpSpPr>
      <p:grpSpPr>
        <a:xfrm>
          <a:off x="0" y="0"/>
          <a:ext cx="0" cy="0"/>
          <a:chOff x="0" y="0"/>
          <a:chExt cx="0" cy="0"/>
        </a:xfrm>
      </p:grpSpPr>
      <p:sp>
        <p:nvSpPr>
          <p:cNvPr id="681" name="Google Shape;681;g260e3d53ca4_0_2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2" name="Google Shape;682;g260e3d53ca4_0_2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0"/>
        <p:cNvGrpSpPr/>
        <p:nvPr/>
      </p:nvGrpSpPr>
      <p:grpSpPr>
        <a:xfrm>
          <a:off x="0" y="0"/>
          <a:ext cx="0" cy="0"/>
          <a:chOff x="0" y="0"/>
          <a:chExt cx="0" cy="0"/>
        </a:xfrm>
      </p:grpSpPr>
      <p:sp>
        <p:nvSpPr>
          <p:cNvPr id="691" name="Google Shape;691;g23bb64666c4_0_1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2" name="Google Shape;692;g23bb64666c4_0_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7"/>
        <p:cNvGrpSpPr/>
        <p:nvPr/>
      </p:nvGrpSpPr>
      <p:grpSpPr>
        <a:xfrm>
          <a:off x="0" y="0"/>
          <a:ext cx="0" cy="0"/>
          <a:chOff x="0" y="0"/>
          <a:chExt cx="0" cy="0"/>
        </a:xfrm>
      </p:grpSpPr>
      <p:sp>
        <p:nvSpPr>
          <p:cNvPr id="698" name="Google Shape;698;g260e3d53ca4_0_2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9" name="Google Shape;699;g260e3d53ca4_0_2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2"/>
        <p:cNvGrpSpPr/>
        <p:nvPr/>
      </p:nvGrpSpPr>
      <p:grpSpPr>
        <a:xfrm>
          <a:off x="0" y="0"/>
          <a:ext cx="0" cy="0"/>
          <a:chOff x="0" y="0"/>
          <a:chExt cx="0" cy="0"/>
        </a:xfrm>
      </p:grpSpPr>
      <p:sp>
        <p:nvSpPr>
          <p:cNvPr id="703" name="Google Shape;703;g260e3d53ca4_0_2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4" name="Google Shape;704;g260e3d53ca4_0_2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23d233c528c_0_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23d233c528c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7"/>
        <p:cNvGrpSpPr/>
        <p:nvPr/>
      </p:nvGrpSpPr>
      <p:grpSpPr>
        <a:xfrm>
          <a:off x="0" y="0"/>
          <a:ext cx="0" cy="0"/>
          <a:chOff x="0" y="0"/>
          <a:chExt cx="0" cy="0"/>
        </a:xfrm>
      </p:grpSpPr>
      <p:sp>
        <p:nvSpPr>
          <p:cNvPr id="708" name="Google Shape;708;g260e3d53ca4_0_2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9" name="Google Shape;709;g260e3d53ca4_0_2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5"/>
        <p:cNvGrpSpPr/>
        <p:nvPr/>
      </p:nvGrpSpPr>
      <p:grpSpPr>
        <a:xfrm>
          <a:off x="0" y="0"/>
          <a:ext cx="0" cy="0"/>
          <a:chOff x="0" y="0"/>
          <a:chExt cx="0" cy="0"/>
        </a:xfrm>
      </p:grpSpPr>
      <p:sp>
        <p:nvSpPr>
          <p:cNvPr id="716" name="Google Shape;716;g260e3d53ca4_0_3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7" name="Google Shape;717;g260e3d53ca4_0_3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5"/>
        <p:cNvGrpSpPr/>
        <p:nvPr/>
      </p:nvGrpSpPr>
      <p:grpSpPr>
        <a:xfrm>
          <a:off x="0" y="0"/>
          <a:ext cx="0" cy="0"/>
          <a:chOff x="0" y="0"/>
          <a:chExt cx="0" cy="0"/>
        </a:xfrm>
      </p:grpSpPr>
      <p:sp>
        <p:nvSpPr>
          <p:cNvPr id="726" name="Google Shape;726;g23bb64666c4_0_1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7" name="Google Shape;727;g23bb64666c4_0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2"/>
        <p:cNvGrpSpPr/>
        <p:nvPr/>
      </p:nvGrpSpPr>
      <p:grpSpPr>
        <a:xfrm>
          <a:off x="0" y="0"/>
          <a:ext cx="0" cy="0"/>
          <a:chOff x="0" y="0"/>
          <a:chExt cx="0" cy="0"/>
        </a:xfrm>
      </p:grpSpPr>
      <p:sp>
        <p:nvSpPr>
          <p:cNvPr id="733" name="Google Shape;733;g23bb64666c4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4" name="Google Shape;734;g23bb64666c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7"/>
        <p:cNvGrpSpPr/>
        <p:nvPr/>
      </p:nvGrpSpPr>
      <p:grpSpPr>
        <a:xfrm>
          <a:off x="0" y="0"/>
          <a:ext cx="0" cy="0"/>
          <a:chOff x="0" y="0"/>
          <a:chExt cx="0" cy="0"/>
        </a:xfrm>
      </p:grpSpPr>
      <p:sp>
        <p:nvSpPr>
          <p:cNvPr id="738" name="Google Shape;738;g23bb64666c4_0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9" name="Google Shape;739;g23bb64666c4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2"/>
        <p:cNvGrpSpPr/>
        <p:nvPr/>
      </p:nvGrpSpPr>
      <p:grpSpPr>
        <a:xfrm>
          <a:off x="0" y="0"/>
          <a:ext cx="0" cy="0"/>
          <a:chOff x="0" y="0"/>
          <a:chExt cx="0" cy="0"/>
        </a:xfrm>
      </p:grpSpPr>
      <p:sp>
        <p:nvSpPr>
          <p:cNvPr id="743" name="Google Shape;743;g23bb64666c4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4" name="Google Shape;744;g23bb64666c4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8"/>
        <p:cNvGrpSpPr/>
        <p:nvPr/>
      </p:nvGrpSpPr>
      <p:grpSpPr>
        <a:xfrm>
          <a:off x="0" y="0"/>
          <a:ext cx="0" cy="0"/>
          <a:chOff x="0" y="0"/>
          <a:chExt cx="0" cy="0"/>
        </a:xfrm>
      </p:grpSpPr>
      <p:sp>
        <p:nvSpPr>
          <p:cNvPr id="749" name="Google Shape;749;g23bb64666c4_0_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0" name="Google Shape;750;g23bb64666c4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8"/>
        <p:cNvGrpSpPr/>
        <p:nvPr/>
      </p:nvGrpSpPr>
      <p:grpSpPr>
        <a:xfrm>
          <a:off x="0" y="0"/>
          <a:ext cx="0" cy="0"/>
          <a:chOff x="0" y="0"/>
          <a:chExt cx="0" cy="0"/>
        </a:xfrm>
      </p:grpSpPr>
      <p:sp>
        <p:nvSpPr>
          <p:cNvPr id="759" name="Google Shape;759;g23bb64666c4_0_1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0" name="Google Shape;760;g23bb64666c4_0_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5"/>
        <p:cNvGrpSpPr/>
        <p:nvPr/>
      </p:nvGrpSpPr>
      <p:grpSpPr>
        <a:xfrm>
          <a:off x="0" y="0"/>
          <a:ext cx="0" cy="0"/>
          <a:chOff x="0" y="0"/>
          <a:chExt cx="0" cy="0"/>
        </a:xfrm>
      </p:grpSpPr>
      <p:sp>
        <p:nvSpPr>
          <p:cNvPr id="766" name="Google Shape;766;g23bb64666c4_0_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7" name="Google Shape;767;g23bb64666c4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0"/>
        <p:cNvGrpSpPr/>
        <p:nvPr/>
      </p:nvGrpSpPr>
      <p:grpSpPr>
        <a:xfrm>
          <a:off x="0" y="0"/>
          <a:ext cx="0" cy="0"/>
          <a:chOff x="0" y="0"/>
          <a:chExt cx="0" cy="0"/>
        </a:xfrm>
      </p:grpSpPr>
      <p:sp>
        <p:nvSpPr>
          <p:cNvPr id="771" name="Google Shape;771;g23bb64666c4_0_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2" name="Google Shape;772;g23bb64666c4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0"/>
              </a:spcBef>
              <a:spcAft>
                <a:spcPts val="0"/>
              </a:spcAft>
              <a:buClr>
                <a:schemeClr val="dk2"/>
              </a:buClr>
              <a:buSzPts val="1400"/>
              <a:buChar char="○"/>
              <a:defRPr>
                <a:solidFill>
                  <a:schemeClr val="dk2"/>
                </a:solidFill>
              </a:defRPr>
            </a:lvl2pPr>
            <a:lvl3pPr marL="1371600" lvl="2" indent="-317500" rtl="0">
              <a:lnSpc>
                <a:spcPct val="115000"/>
              </a:lnSpc>
              <a:spcBef>
                <a:spcPts val="0"/>
              </a:spcBef>
              <a:spcAft>
                <a:spcPts val="0"/>
              </a:spcAft>
              <a:buClr>
                <a:schemeClr val="dk2"/>
              </a:buClr>
              <a:buSzPts val="1400"/>
              <a:buChar char="■"/>
              <a:defRPr>
                <a:solidFill>
                  <a:schemeClr val="dk2"/>
                </a:solidFill>
              </a:defRPr>
            </a:lvl3pPr>
            <a:lvl4pPr marL="1828800" lvl="3" indent="-317500" rtl="0">
              <a:lnSpc>
                <a:spcPct val="115000"/>
              </a:lnSpc>
              <a:spcBef>
                <a:spcPts val="0"/>
              </a:spcBef>
              <a:spcAft>
                <a:spcPts val="0"/>
              </a:spcAft>
              <a:buClr>
                <a:schemeClr val="dk2"/>
              </a:buClr>
              <a:buSzPts val="1400"/>
              <a:buChar char="●"/>
              <a:defRPr>
                <a:solidFill>
                  <a:schemeClr val="dk2"/>
                </a:solidFill>
              </a:defRPr>
            </a:lvl4pPr>
            <a:lvl5pPr marL="2286000" lvl="4" indent="-317500" rtl="0">
              <a:lnSpc>
                <a:spcPct val="115000"/>
              </a:lnSpc>
              <a:spcBef>
                <a:spcPts val="0"/>
              </a:spcBef>
              <a:spcAft>
                <a:spcPts val="0"/>
              </a:spcAft>
              <a:buClr>
                <a:schemeClr val="dk2"/>
              </a:buClr>
              <a:buSzPts val="1400"/>
              <a:buChar char="○"/>
              <a:defRPr>
                <a:solidFill>
                  <a:schemeClr val="dk2"/>
                </a:solidFill>
              </a:defRPr>
            </a:lvl5pPr>
            <a:lvl6pPr marL="2743200" lvl="5" indent="-317500" rtl="0">
              <a:lnSpc>
                <a:spcPct val="115000"/>
              </a:lnSpc>
              <a:spcBef>
                <a:spcPts val="0"/>
              </a:spcBef>
              <a:spcAft>
                <a:spcPts val="0"/>
              </a:spcAft>
              <a:buClr>
                <a:schemeClr val="dk2"/>
              </a:buClr>
              <a:buSzPts val="1400"/>
              <a:buChar char="■"/>
              <a:defRPr>
                <a:solidFill>
                  <a:schemeClr val="dk2"/>
                </a:solidFill>
              </a:defRPr>
            </a:lvl6pPr>
            <a:lvl7pPr marL="3200400" lvl="6" indent="-317500" rtl="0">
              <a:lnSpc>
                <a:spcPct val="115000"/>
              </a:lnSpc>
              <a:spcBef>
                <a:spcPts val="0"/>
              </a:spcBef>
              <a:spcAft>
                <a:spcPts val="0"/>
              </a:spcAft>
              <a:buClr>
                <a:schemeClr val="dk2"/>
              </a:buClr>
              <a:buSzPts val="1400"/>
              <a:buChar char="●"/>
              <a:defRPr>
                <a:solidFill>
                  <a:schemeClr val="dk2"/>
                </a:solidFill>
              </a:defRPr>
            </a:lvl7pPr>
            <a:lvl8pPr marL="3657600" lvl="7" indent="-317500" rtl="0">
              <a:lnSpc>
                <a:spcPct val="115000"/>
              </a:lnSpc>
              <a:spcBef>
                <a:spcPts val="0"/>
              </a:spcBef>
              <a:spcAft>
                <a:spcPts val="0"/>
              </a:spcAft>
              <a:buClr>
                <a:schemeClr val="dk2"/>
              </a:buClr>
              <a:buSzPts val="1400"/>
              <a:buChar char="○"/>
              <a:defRPr>
                <a:solidFill>
                  <a:schemeClr val="dk2"/>
                </a:solidFill>
              </a:defRPr>
            </a:lvl8pPr>
            <a:lvl9pPr marL="4114800" lvl="8" indent="-317500" rtl="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00.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notesSlide" Target="../notesSlides/notesSlide100.xml"/><Relationship Id="rId1" Type="http://schemas.openxmlformats.org/officeDocument/2006/relationships/slideLayout" Target="../slideLayouts/slideLayout11.xml"/><Relationship Id="rId6" Type="http://schemas.openxmlformats.org/officeDocument/2006/relationships/image" Target="../media/image68.jpg"/><Relationship Id="rId5" Type="http://schemas.openxmlformats.org/officeDocument/2006/relationships/image" Target="../media/image67.jpg"/><Relationship Id="rId4" Type="http://schemas.openxmlformats.org/officeDocument/2006/relationships/image" Target="../media/image66.jpg"/></Relationships>
</file>

<file path=ppt/slides/_rels/slide101.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notesSlide" Target="../notesSlides/notesSlide101.xml"/><Relationship Id="rId1" Type="http://schemas.openxmlformats.org/officeDocument/2006/relationships/slideLayout" Target="../slideLayouts/slideLayout11.xml"/><Relationship Id="rId4" Type="http://schemas.openxmlformats.org/officeDocument/2006/relationships/image" Target="../media/image70.jpg"/></Relationships>
</file>

<file path=ppt/slides/_rels/slide102.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notesSlide" Target="../notesSlides/notesSlide102.xml"/><Relationship Id="rId1" Type="http://schemas.openxmlformats.org/officeDocument/2006/relationships/slideLayout" Target="../slideLayouts/slideLayout11.xml"/></Relationships>
</file>

<file path=ppt/slides/_rels/slide103.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notesSlide" Target="../notesSlides/notesSlide103.xml"/><Relationship Id="rId1" Type="http://schemas.openxmlformats.org/officeDocument/2006/relationships/slideLayout" Target="../slideLayouts/slideLayout11.xml"/></Relationships>
</file>

<file path=ppt/slides/_rels/slide10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04.xml"/><Relationship Id="rId1" Type="http://schemas.openxmlformats.org/officeDocument/2006/relationships/slideLayout" Target="../slideLayouts/slideLayout11.xml"/></Relationships>
</file>

<file path=ppt/slides/_rels/slide105.xml.rels><?xml version="1.0" encoding="UTF-8" standalone="yes"?>
<Relationships xmlns="http://schemas.openxmlformats.org/package/2006/relationships"><Relationship Id="rId3" Type="http://schemas.openxmlformats.org/officeDocument/2006/relationships/image" Target="../media/image74.jpg"/><Relationship Id="rId2" Type="http://schemas.openxmlformats.org/officeDocument/2006/relationships/notesSlide" Target="../notesSlides/notesSlide105.xml"/><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106.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0.xml"/><Relationship Id="rId1" Type="http://schemas.openxmlformats.org/officeDocument/2006/relationships/slideLayout" Target="../slideLayouts/slideLayout11.xml"/></Relationships>
</file>

<file path=ppt/slides/_rels/slide111.xml.rels><?xml version="1.0" encoding="UTF-8" standalone="yes"?>
<Relationships xmlns="http://schemas.openxmlformats.org/package/2006/relationships"><Relationship Id="rId3" Type="http://schemas.openxmlformats.org/officeDocument/2006/relationships/image" Target="../media/image75.jpg"/><Relationship Id="rId2" Type="http://schemas.openxmlformats.org/officeDocument/2006/relationships/notesSlide" Target="../notesSlides/notesSlide111.xml"/><Relationship Id="rId1" Type="http://schemas.openxmlformats.org/officeDocument/2006/relationships/slideLayout" Target="../slideLayouts/slideLayout11.xml"/></Relationships>
</file>

<file path=ppt/slides/_rels/slide112.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notesSlide" Target="../notesSlides/notesSlide112.xml"/><Relationship Id="rId1" Type="http://schemas.openxmlformats.org/officeDocument/2006/relationships/slideLayout" Target="../slideLayouts/slideLayout11.xml"/></Relationships>
</file>

<file path=ppt/slides/_rels/slide11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13.xml"/><Relationship Id="rId1" Type="http://schemas.openxmlformats.org/officeDocument/2006/relationships/slideLayout" Target="../slideLayouts/slideLayout11.xml"/></Relationships>
</file>

<file path=ppt/slides/_rels/slide114.xml.rels><?xml version="1.0" encoding="UTF-8" standalone="yes"?>
<Relationships xmlns="http://schemas.openxmlformats.org/package/2006/relationships"><Relationship Id="rId3" Type="http://schemas.openxmlformats.org/officeDocument/2006/relationships/image" Target="../media/image78.jpg"/><Relationship Id="rId2" Type="http://schemas.openxmlformats.org/officeDocument/2006/relationships/notesSlide" Target="../notesSlides/notesSlide114.xml"/><Relationship Id="rId1" Type="http://schemas.openxmlformats.org/officeDocument/2006/relationships/slideLayout" Target="../slideLayouts/slideLayout3.xml"/></Relationships>
</file>

<file path=ppt/slides/_rels/slide115.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115.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3" Type="http://schemas.openxmlformats.org/officeDocument/2006/relationships/image" Target="../media/image79.jpg"/><Relationship Id="rId2" Type="http://schemas.openxmlformats.org/officeDocument/2006/relationships/notesSlide" Target="../notesSlides/notesSlide118.xml"/><Relationship Id="rId1" Type="http://schemas.openxmlformats.org/officeDocument/2006/relationships/slideLayout" Target="../slideLayouts/slideLayout11.xml"/></Relationships>
</file>

<file path=ppt/slides/_rels/slide119.xml.rels><?xml version="1.0" encoding="UTF-8" standalone="yes"?>
<Relationships xmlns="http://schemas.openxmlformats.org/package/2006/relationships"><Relationship Id="rId3" Type="http://schemas.openxmlformats.org/officeDocument/2006/relationships/image" Target="../media/image80.jpg"/><Relationship Id="rId2" Type="http://schemas.openxmlformats.org/officeDocument/2006/relationships/notesSlide" Target="../notesSlides/notesSlide119.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3" Type="http://schemas.openxmlformats.org/officeDocument/2006/relationships/image" Target="../media/image81.jpg"/><Relationship Id="rId2" Type="http://schemas.openxmlformats.org/officeDocument/2006/relationships/notesSlide" Target="../notesSlides/notesSlide120.xml"/><Relationship Id="rId1" Type="http://schemas.openxmlformats.org/officeDocument/2006/relationships/slideLayout" Target="../slideLayouts/slideLayout11.xml"/></Relationships>
</file>

<file path=ppt/slides/_rels/slide12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121.xml"/><Relationship Id="rId1" Type="http://schemas.openxmlformats.org/officeDocument/2006/relationships/slideLayout" Target="../slideLayouts/slideLayout3.xml"/></Relationships>
</file>

<file path=ppt/slides/_rels/slide122.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122.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3" Type="http://schemas.openxmlformats.org/officeDocument/2006/relationships/image" Target="../media/image83.jpg"/><Relationship Id="rId2" Type="http://schemas.openxmlformats.org/officeDocument/2006/relationships/notesSlide" Target="../notesSlides/notesSlide125.xml"/><Relationship Id="rId1" Type="http://schemas.openxmlformats.org/officeDocument/2006/relationships/slideLayout" Target="../slideLayouts/slideLayout11.xml"/></Relationships>
</file>

<file path=ppt/slides/_rels/slide126.xml.rels><?xml version="1.0" encoding="UTF-8" standalone="yes"?>
<Relationships xmlns="http://schemas.openxmlformats.org/package/2006/relationships"><Relationship Id="rId3" Type="http://schemas.openxmlformats.org/officeDocument/2006/relationships/image" Target="../media/image84.jpg"/><Relationship Id="rId2" Type="http://schemas.openxmlformats.org/officeDocument/2006/relationships/notesSlide" Target="../notesSlides/notesSlide126.xml"/><Relationship Id="rId1" Type="http://schemas.openxmlformats.org/officeDocument/2006/relationships/slideLayout" Target="../slideLayouts/slideLayout11.xml"/></Relationships>
</file>

<file path=ppt/slides/_rels/slide127.xml.rels><?xml version="1.0" encoding="UTF-8" standalone="yes"?>
<Relationships xmlns="http://schemas.openxmlformats.org/package/2006/relationships"><Relationship Id="rId3" Type="http://schemas.openxmlformats.org/officeDocument/2006/relationships/image" Target="../media/image85.jpg"/><Relationship Id="rId2" Type="http://schemas.openxmlformats.org/officeDocument/2006/relationships/notesSlide" Target="../notesSlides/notesSlide127.xml"/><Relationship Id="rId1" Type="http://schemas.openxmlformats.org/officeDocument/2006/relationships/slideLayout" Target="../slideLayouts/slideLayout11.xml"/></Relationships>
</file>

<file path=ppt/slides/_rels/slide12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28.xml"/><Relationship Id="rId1" Type="http://schemas.openxmlformats.org/officeDocument/2006/relationships/slideLayout" Target="../slideLayouts/slideLayout3.xml"/></Relationships>
</file>

<file path=ppt/slides/_rels/slide129.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129.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3" Type="http://schemas.openxmlformats.org/officeDocument/2006/relationships/image" Target="../media/image87.jpg"/><Relationship Id="rId2" Type="http://schemas.openxmlformats.org/officeDocument/2006/relationships/notesSlide" Target="../notesSlides/notesSlide132.xml"/><Relationship Id="rId1" Type="http://schemas.openxmlformats.org/officeDocument/2006/relationships/slideLayout" Target="../slideLayouts/slideLayout11.xml"/></Relationships>
</file>

<file path=ppt/slides/_rels/slide133.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133.xml"/><Relationship Id="rId1" Type="http://schemas.openxmlformats.org/officeDocument/2006/relationships/slideLayout" Target="../slideLayouts/slideLayout11.xml"/></Relationships>
</file>

<file path=ppt/slides/_rels/slide134.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notesSlide" Target="../notesSlides/notesSlide134.xml"/><Relationship Id="rId1" Type="http://schemas.openxmlformats.org/officeDocument/2006/relationships/slideLayout" Target="../slideLayouts/slideLayout11.xml"/></Relationships>
</file>

<file path=ppt/slides/_rels/slide135.xml.rels><?xml version="1.0" encoding="UTF-8" standalone="yes"?>
<Relationships xmlns="http://schemas.openxmlformats.org/package/2006/relationships"><Relationship Id="rId3" Type="http://schemas.openxmlformats.org/officeDocument/2006/relationships/image" Target="../media/image90.jpg"/><Relationship Id="rId2" Type="http://schemas.openxmlformats.org/officeDocument/2006/relationships/notesSlide" Target="../notesSlides/notesSlide135.xml"/><Relationship Id="rId1" Type="http://schemas.openxmlformats.org/officeDocument/2006/relationships/slideLayout" Target="../slideLayouts/slideLayout3.xml"/></Relationships>
</file>

<file path=ppt/slides/_rels/slide136.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136.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1.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1.xml"/><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17.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24.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7.xml"/><Relationship Id="rId1" Type="http://schemas.openxmlformats.org/officeDocument/2006/relationships/slideLayout" Target="../slideLayouts/slideLayout11.xml"/><Relationship Id="rId4" Type="http://schemas.openxmlformats.org/officeDocument/2006/relationships/image" Target="../media/image19.jpg"/></Relationships>
</file>

<file path=ppt/slides/_rels/slide2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WQlfi4mk5Vk" TargetMode="External"/><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2.jpg"/></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31.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37.xml"/><Relationship Id="rId1" Type="http://schemas.openxmlformats.org/officeDocument/2006/relationships/slideLayout" Target="../slideLayouts/slideLayout11.xml"/><Relationship Id="rId4" Type="http://schemas.openxmlformats.org/officeDocument/2006/relationships/image" Target="../media/image25.jpg"/></Relationships>
</file>

<file path=ppt/slides/_rels/slide3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9.xml"/><Relationship Id="rId1" Type="http://schemas.openxmlformats.org/officeDocument/2006/relationships/slideLayout" Target="../slideLayouts/slideLayout3.xml"/><Relationship Id="rId5" Type="http://schemas.openxmlformats.org/officeDocument/2006/relationships/image" Target="../media/image28.png"/><Relationship Id="rId4" Type="http://schemas.openxmlformats.org/officeDocument/2006/relationships/image" Target="../media/image27.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40.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44.xml"/><Relationship Id="rId1" Type="http://schemas.openxmlformats.org/officeDocument/2006/relationships/slideLayout" Target="../slideLayouts/slideLayout11.xml"/><Relationship Id="rId4" Type="http://schemas.openxmlformats.org/officeDocument/2006/relationships/image" Target="../media/image30.jpg"/></Relationships>
</file>

<file path=ppt/slides/_rels/slide4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46.xml"/><Relationship Id="rId1" Type="http://schemas.openxmlformats.org/officeDocument/2006/relationships/slideLayout" Target="../slideLayouts/slideLayout11.xml"/><Relationship Id="rId4" Type="http://schemas.openxmlformats.org/officeDocument/2006/relationships/image" Target="../media/image33.jpg"/></Relationships>
</file>

<file path=ppt/slides/_rels/slide47.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48.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50.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52.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5.xml"/><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56.xml"/><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57.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8.xml"/><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9.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0.xml"/><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1.xml"/><Relationship Id="rId1" Type="http://schemas.openxmlformats.org/officeDocument/2006/relationships/slideLayout" Target="../slideLayouts/slideLayout3.xml"/><Relationship Id="rId5" Type="http://schemas.openxmlformats.org/officeDocument/2006/relationships/image" Target="../media/image47.png"/><Relationship Id="rId4" Type="http://schemas.openxmlformats.org/officeDocument/2006/relationships/image" Target="../media/image46.png"/></Relationships>
</file>

<file path=ppt/slides/_rels/slide62.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62.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65.xml"/><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66.xml"/><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67.xml"/><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8.xml"/><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9.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70.xml"/><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1.xml"/><Relationship Id="rId1" Type="http://schemas.openxmlformats.org/officeDocument/2006/relationships/slideLayout" Target="../slideLayouts/slideLayout3.xml"/><Relationship Id="rId5" Type="http://schemas.openxmlformats.org/officeDocument/2006/relationships/image" Target="../media/image47.png"/><Relationship Id="rId4" Type="http://schemas.openxmlformats.org/officeDocument/2006/relationships/image" Target="../media/image46.png"/></Relationships>
</file>

<file path=ppt/slides/_rels/slide72.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72.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75.xml"/><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notesSlide" Target="../notesSlides/notesSlide76.xml"/><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notesSlide" Target="../notesSlides/notesSlide77.xml"/><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8.xml"/><Relationship Id="rId1" Type="http://schemas.openxmlformats.org/officeDocument/2006/relationships/slideLayout" Target="../slideLayouts/slideLayout3.xml"/><Relationship Id="rId5" Type="http://schemas.openxmlformats.org/officeDocument/2006/relationships/image" Target="../media/image47.png"/><Relationship Id="rId4" Type="http://schemas.openxmlformats.org/officeDocument/2006/relationships/image" Target="../media/image46.png"/></Relationships>
</file>

<file path=ppt/slides/_rels/slide79.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79.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3" Type="http://schemas.openxmlformats.org/officeDocument/2006/relationships/image" Target="../media/image57.gif"/><Relationship Id="rId2" Type="http://schemas.openxmlformats.org/officeDocument/2006/relationships/notesSlide" Target="../notesSlides/notesSlide83.xml"/><Relationship Id="rId1" Type="http://schemas.openxmlformats.org/officeDocument/2006/relationships/slideLayout" Target="../slideLayouts/slideLayout11.xml"/></Relationships>
</file>

<file path=ppt/slides/_rels/slide8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84.xml"/><Relationship Id="rId1" Type="http://schemas.openxmlformats.org/officeDocument/2006/relationships/slideLayout" Target="../slideLayouts/slideLayout11.xml"/></Relationships>
</file>

<file path=ppt/slides/_rels/slide85.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notesSlide" Target="../notesSlides/notesSlide85.xml"/><Relationship Id="rId1" Type="http://schemas.openxmlformats.org/officeDocument/2006/relationships/slideLayout" Target="../slideLayouts/slideLayout11.xml"/><Relationship Id="rId4" Type="http://schemas.openxmlformats.org/officeDocument/2006/relationships/image" Target="../media/image60.png"/></Relationships>
</file>

<file path=ppt/slides/_rels/slide8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86.xml"/><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87.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9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90.xml"/><Relationship Id="rId1" Type="http://schemas.openxmlformats.org/officeDocument/2006/relationships/slideLayout" Target="../slideLayouts/slideLayout11.xml"/></Relationships>
</file>

<file path=ppt/slides/_rels/slide9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91.xml"/><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92.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95.xml"/><Relationship Id="rId1" Type="http://schemas.openxmlformats.org/officeDocument/2006/relationships/slideLayout" Target="../slideLayouts/slideLayout11.xml"/></Relationships>
</file>

<file path=ppt/slides/_rels/slide96.xml.rels><?xml version="1.0" encoding="UTF-8" standalone="yes"?>
<Relationships xmlns="http://schemas.openxmlformats.org/package/2006/relationships"><Relationship Id="rId3" Type="http://schemas.openxmlformats.org/officeDocument/2006/relationships/image" Target="../media/image57.gif"/><Relationship Id="rId2" Type="http://schemas.openxmlformats.org/officeDocument/2006/relationships/notesSlide" Target="../notesSlides/notesSlide96.xml"/><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3" Type="http://schemas.openxmlformats.org/officeDocument/2006/relationships/hyperlink" Target="http://www.youtube.com/watch?v=9IV_IjVJbRg" TargetMode="External"/><Relationship Id="rId2" Type="http://schemas.openxmlformats.org/officeDocument/2006/relationships/notesSlide" Target="../notesSlides/notesSlide97.xml"/><Relationship Id="rId1" Type="http://schemas.openxmlformats.org/officeDocument/2006/relationships/slideLayout" Target="../slideLayouts/slideLayout11.xml"/><Relationship Id="rId4" Type="http://schemas.openxmlformats.org/officeDocument/2006/relationships/image" Target="../media/image14.jpg"/></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60583" y="28032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Mapping Our World:</a:t>
            </a:r>
            <a:endParaRPr>
              <a:solidFill>
                <a:schemeClr val="lt1"/>
              </a:solidFill>
              <a:latin typeface="Proxima Nova"/>
              <a:ea typeface="Proxima Nova"/>
              <a:cs typeface="Proxima Nova"/>
              <a:sym typeface="Proxima Nova"/>
            </a:endParaRPr>
          </a:p>
          <a:p>
            <a:pPr marL="0" lvl="0" indent="0" algn="ctr" rtl="0">
              <a:spcBef>
                <a:spcPts val="0"/>
              </a:spcBef>
              <a:spcAft>
                <a:spcPts val="0"/>
              </a:spcAft>
              <a:buNone/>
            </a:pPr>
            <a:r>
              <a:rPr lang="en">
                <a:solidFill>
                  <a:schemeClr val="lt1"/>
                </a:solidFill>
                <a:latin typeface="Proxima Nova"/>
                <a:ea typeface="Proxima Nova"/>
                <a:cs typeface="Proxima Nova"/>
                <a:sym typeface="Proxima Nova"/>
              </a:rPr>
              <a:t>The Art of Cartography</a:t>
            </a:r>
            <a:endParaRPr>
              <a:solidFill>
                <a:schemeClr val="lt1"/>
              </a:solidFill>
              <a:latin typeface="Proxima Nova"/>
              <a:ea typeface="Proxima Nova"/>
              <a:cs typeface="Proxima Nova"/>
              <a:sym typeface="Proxima Nova"/>
            </a:endParaRPr>
          </a:p>
        </p:txBody>
      </p:sp>
      <p:sp>
        <p:nvSpPr>
          <p:cNvPr id="55" name="Google Shape;55;p13"/>
          <p:cNvSpPr txBox="1">
            <a:spLocks noGrp="1"/>
          </p:cNvSpPr>
          <p:nvPr>
            <p:ph type="subTitle" idx="1"/>
          </p:nvPr>
        </p:nvSpPr>
        <p:spPr>
          <a:xfrm>
            <a:off x="360575" y="23943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2600">
                <a:solidFill>
                  <a:schemeClr val="lt1"/>
                </a:solidFill>
              </a:rPr>
              <a:t>An Elementary Art Unit in Six Lessons</a:t>
            </a:r>
            <a:endParaRPr sz="2600">
              <a:solidFill>
                <a:schemeClr val="l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2"/>
          <p:cNvSpPr txBox="1"/>
          <p:nvPr/>
        </p:nvSpPr>
        <p:spPr>
          <a:xfrm>
            <a:off x="1138950" y="1591350"/>
            <a:ext cx="6866100" cy="1960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200">
                <a:latin typeface="Proxima Nova"/>
                <a:ea typeface="Proxima Nova"/>
                <a:cs typeface="Proxima Nova"/>
                <a:sym typeface="Proxima Nova"/>
              </a:rPr>
              <a:t>A document with detailed lesson plans and additional resources are available for download on the American Geographical Society Library’s website. </a:t>
            </a:r>
            <a:endParaRPr sz="2200">
              <a:latin typeface="Proxima Nova"/>
              <a:ea typeface="Proxima Nova"/>
              <a:cs typeface="Proxima Nova"/>
              <a:sym typeface="Proxima Nova"/>
            </a:endParaRPr>
          </a:p>
          <a:p>
            <a:pPr marL="0" lvl="0" indent="0" algn="ctr" rtl="0">
              <a:spcBef>
                <a:spcPts val="0"/>
              </a:spcBef>
              <a:spcAft>
                <a:spcPts val="0"/>
              </a:spcAft>
              <a:buNone/>
            </a:pPr>
            <a:endParaRPr sz="2200">
              <a:latin typeface="Proxima Nova"/>
              <a:ea typeface="Proxima Nova"/>
              <a:cs typeface="Proxima Nova"/>
              <a:sym typeface="Proxima Nova"/>
            </a:endParaRPr>
          </a:p>
          <a:p>
            <a:pPr marL="0" lvl="0" indent="0" algn="ctr" rtl="0">
              <a:spcBef>
                <a:spcPts val="0"/>
              </a:spcBef>
              <a:spcAft>
                <a:spcPts val="0"/>
              </a:spcAft>
              <a:buNone/>
            </a:pPr>
            <a:r>
              <a:rPr lang="en" sz="2200">
                <a:latin typeface="Proxima Nova"/>
                <a:ea typeface="Proxima Nova"/>
                <a:cs typeface="Proxima Nova"/>
                <a:sym typeface="Proxima Nova"/>
              </a:rPr>
              <a:t>Look for it in the K-12 Resources tab.</a:t>
            </a:r>
            <a:endParaRPr sz="2200">
              <a:latin typeface="Proxima Nova"/>
              <a:ea typeface="Proxima Nova"/>
              <a:cs typeface="Proxima Nova"/>
              <a:sym typeface="Proxima Nova"/>
            </a:endParaRPr>
          </a:p>
        </p:txBody>
      </p:sp>
      <p:sp>
        <p:nvSpPr>
          <p:cNvPr id="115" name="Google Shape;115;p22"/>
          <p:cNvSpPr/>
          <p:nvPr/>
        </p:nvSpPr>
        <p:spPr>
          <a:xfrm>
            <a:off x="693000" y="1160550"/>
            <a:ext cx="7758000" cy="2822400"/>
          </a:xfrm>
          <a:prstGeom prst="rect">
            <a:avLst/>
          </a:prstGeom>
          <a:noFill/>
          <a:ln w="9525" cap="flat" cmpd="sng">
            <a:solidFill>
              <a:schemeClr val="dk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Shape 778"/>
        <p:cNvGrpSpPr/>
        <p:nvPr/>
      </p:nvGrpSpPr>
      <p:grpSpPr>
        <a:xfrm>
          <a:off x="0" y="0"/>
          <a:ext cx="0" cy="0"/>
          <a:chOff x="0" y="0"/>
          <a:chExt cx="0" cy="0"/>
        </a:xfrm>
      </p:grpSpPr>
      <p:pic>
        <p:nvPicPr>
          <p:cNvPr id="779" name="Google Shape;779;p112"/>
          <p:cNvPicPr preferRelativeResize="0"/>
          <p:nvPr/>
        </p:nvPicPr>
        <p:blipFill rotWithShape="1">
          <a:blip r:embed="rId3">
            <a:alphaModFix/>
          </a:blip>
          <a:srcRect l="8919" t="8178" r="8721" b="9374"/>
          <a:stretch/>
        </p:blipFill>
        <p:spPr>
          <a:xfrm>
            <a:off x="390863" y="1563850"/>
            <a:ext cx="2113176" cy="3167452"/>
          </a:xfrm>
          <a:prstGeom prst="rect">
            <a:avLst/>
          </a:prstGeom>
          <a:noFill/>
          <a:ln>
            <a:noFill/>
          </a:ln>
        </p:spPr>
      </p:pic>
      <p:pic>
        <p:nvPicPr>
          <p:cNvPr id="780" name="Google Shape;780;p112"/>
          <p:cNvPicPr preferRelativeResize="0"/>
          <p:nvPr/>
        </p:nvPicPr>
        <p:blipFill rotWithShape="1">
          <a:blip r:embed="rId4">
            <a:alphaModFix/>
          </a:blip>
          <a:srcRect l="11360" t="8083" r="12956" b="9265"/>
          <a:stretch/>
        </p:blipFill>
        <p:spPr>
          <a:xfrm>
            <a:off x="2504038" y="1563850"/>
            <a:ext cx="1941848" cy="3167452"/>
          </a:xfrm>
          <a:prstGeom prst="rect">
            <a:avLst/>
          </a:prstGeom>
          <a:noFill/>
          <a:ln>
            <a:noFill/>
          </a:ln>
        </p:spPr>
      </p:pic>
      <p:pic>
        <p:nvPicPr>
          <p:cNvPr id="781" name="Google Shape;781;p112"/>
          <p:cNvPicPr preferRelativeResize="0"/>
          <p:nvPr/>
        </p:nvPicPr>
        <p:blipFill rotWithShape="1">
          <a:blip r:embed="rId5">
            <a:alphaModFix/>
          </a:blip>
          <a:srcRect l="12962" t="8006" r="13841" b="9191"/>
          <a:stretch/>
        </p:blipFill>
        <p:spPr>
          <a:xfrm>
            <a:off x="4445888" y="1563850"/>
            <a:ext cx="1895274" cy="3167452"/>
          </a:xfrm>
          <a:prstGeom prst="rect">
            <a:avLst/>
          </a:prstGeom>
          <a:noFill/>
          <a:ln>
            <a:noFill/>
          </a:ln>
        </p:spPr>
      </p:pic>
      <p:pic>
        <p:nvPicPr>
          <p:cNvPr id="782" name="Google Shape;782;p112"/>
          <p:cNvPicPr preferRelativeResize="0"/>
          <p:nvPr/>
        </p:nvPicPr>
        <p:blipFill rotWithShape="1">
          <a:blip r:embed="rId6">
            <a:alphaModFix/>
          </a:blip>
          <a:srcRect t="8006" b="9191"/>
          <a:stretch/>
        </p:blipFill>
        <p:spPr>
          <a:xfrm>
            <a:off x="6187238" y="1563850"/>
            <a:ext cx="2565899" cy="3167452"/>
          </a:xfrm>
          <a:prstGeom prst="rect">
            <a:avLst/>
          </a:prstGeom>
          <a:noFill/>
          <a:ln>
            <a:noFill/>
          </a:ln>
        </p:spPr>
      </p:pic>
      <p:sp>
        <p:nvSpPr>
          <p:cNvPr id="783" name="Google Shape;783;p112"/>
          <p:cNvSpPr txBox="1"/>
          <p:nvPr/>
        </p:nvSpPr>
        <p:spPr>
          <a:xfrm>
            <a:off x="5607550" y="4683050"/>
            <a:ext cx="3194100" cy="4605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Martin Behaim's Erdapfel</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
        <p:nvSpPr>
          <p:cNvPr id="784" name="Google Shape;784;p112"/>
          <p:cNvSpPr txBox="1"/>
          <p:nvPr/>
        </p:nvSpPr>
        <p:spPr>
          <a:xfrm>
            <a:off x="390900" y="272325"/>
            <a:ext cx="8362200" cy="110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500">
                <a:latin typeface="Proxima Nova"/>
                <a:ea typeface="Proxima Nova"/>
                <a:cs typeface="Proxima Nova"/>
                <a:sym typeface="Proxima Nova"/>
              </a:rPr>
              <a:t>If you tried to peel the “skin” of the Earth and glue it down on a piece of paper, what would happen? Would it lay flat?</a:t>
            </a:r>
            <a:endParaRPr sz="2500">
              <a:latin typeface="Proxima Nova"/>
              <a:ea typeface="Proxima Nova"/>
              <a:cs typeface="Proxima Nova"/>
              <a:sym typeface="Proxima Nova"/>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Shape 788"/>
        <p:cNvGrpSpPr/>
        <p:nvPr/>
      </p:nvGrpSpPr>
      <p:grpSpPr>
        <a:xfrm>
          <a:off x="0" y="0"/>
          <a:ext cx="0" cy="0"/>
          <a:chOff x="0" y="0"/>
          <a:chExt cx="0" cy="0"/>
        </a:xfrm>
      </p:grpSpPr>
      <p:sp>
        <p:nvSpPr>
          <p:cNvPr id="789" name="Google Shape;789;p113"/>
          <p:cNvSpPr/>
          <p:nvPr/>
        </p:nvSpPr>
        <p:spPr>
          <a:xfrm>
            <a:off x="5804575" y="788275"/>
            <a:ext cx="3181800" cy="38907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90" name="Google Shape;790;p113"/>
          <p:cNvPicPr preferRelativeResize="0"/>
          <p:nvPr/>
        </p:nvPicPr>
        <p:blipFill rotWithShape="1">
          <a:blip r:embed="rId3">
            <a:alphaModFix/>
          </a:blip>
          <a:srcRect l="2476" t="3668" r="2996" b="3463"/>
          <a:stretch/>
        </p:blipFill>
        <p:spPr>
          <a:xfrm>
            <a:off x="300450" y="767175"/>
            <a:ext cx="5346473" cy="3890802"/>
          </a:xfrm>
          <a:prstGeom prst="rect">
            <a:avLst/>
          </a:prstGeom>
          <a:noFill/>
          <a:ln>
            <a:noFill/>
          </a:ln>
        </p:spPr>
      </p:pic>
      <p:sp>
        <p:nvSpPr>
          <p:cNvPr id="791" name="Google Shape;791;p113"/>
          <p:cNvSpPr txBox="1"/>
          <p:nvPr/>
        </p:nvSpPr>
        <p:spPr>
          <a:xfrm>
            <a:off x="2509900" y="4559525"/>
            <a:ext cx="3122400" cy="5109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Mercator Projection</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
        <p:nvSpPr>
          <p:cNvPr id="792" name="Google Shape;792;p113"/>
          <p:cNvSpPr txBox="1"/>
          <p:nvPr/>
        </p:nvSpPr>
        <p:spPr>
          <a:xfrm>
            <a:off x="6478200" y="214975"/>
            <a:ext cx="2436600" cy="4443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93" name="Google Shape;793;p113"/>
          <p:cNvSpPr txBox="1"/>
          <p:nvPr/>
        </p:nvSpPr>
        <p:spPr>
          <a:xfrm>
            <a:off x="5790250" y="795775"/>
            <a:ext cx="3024000" cy="3890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Proxima Nova"/>
                <a:ea typeface="Proxima Nova"/>
                <a:cs typeface="Proxima Nova"/>
                <a:sym typeface="Proxima Nova"/>
              </a:rPr>
              <a:t>Imagine the Earth</a:t>
            </a:r>
            <a:endParaRPr sz="2000">
              <a:latin typeface="Proxima Nova"/>
              <a:ea typeface="Proxima Nova"/>
              <a:cs typeface="Proxima Nova"/>
              <a:sym typeface="Proxima Nova"/>
            </a:endParaRPr>
          </a:p>
          <a:p>
            <a:pPr marL="0" lvl="0" indent="0" algn="l" rtl="0">
              <a:spcBef>
                <a:spcPts val="0"/>
              </a:spcBef>
              <a:spcAft>
                <a:spcPts val="0"/>
              </a:spcAft>
              <a:buNone/>
            </a:pPr>
            <a:r>
              <a:rPr lang="en" sz="2000">
                <a:latin typeface="Proxima Nova"/>
                <a:ea typeface="Proxima Nova"/>
                <a:cs typeface="Proxima Nova"/>
                <a:sym typeface="Proxima Nova"/>
              </a:rPr>
              <a:t>as a hollow ball </a:t>
            </a:r>
            <a:endParaRPr sz="2000">
              <a:latin typeface="Proxima Nova"/>
              <a:ea typeface="Proxima Nova"/>
              <a:cs typeface="Proxima Nova"/>
              <a:sym typeface="Proxima Nova"/>
            </a:endParaRPr>
          </a:p>
          <a:p>
            <a:pPr marL="0" lvl="0" indent="0" algn="l" rtl="0">
              <a:spcBef>
                <a:spcPts val="0"/>
              </a:spcBef>
              <a:spcAft>
                <a:spcPts val="0"/>
              </a:spcAft>
              <a:buNone/>
            </a:pPr>
            <a:r>
              <a:rPr lang="en" sz="2000">
                <a:latin typeface="Proxima Nova"/>
                <a:ea typeface="Proxima Nova"/>
                <a:cs typeface="Proxima Nova"/>
                <a:sym typeface="Proxima Nova"/>
              </a:rPr>
              <a:t>with a light inside. </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spcBef>
                <a:spcPts val="0"/>
              </a:spcBef>
              <a:spcAft>
                <a:spcPts val="0"/>
              </a:spcAft>
              <a:buNone/>
            </a:pPr>
            <a:r>
              <a:rPr lang="en" sz="2000">
                <a:latin typeface="Proxima Nova"/>
                <a:ea typeface="Proxima Nova"/>
                <a:cs typeface="Proxima Nova"/>
                <a:sym typeface="Proxima Nova"/>
              </a:rPr>
              <a:t>When the light </a:t>
            </a:r>
            <a:endParaRPr sz="2000">
              <a:latin typeface="Proxima Nova"/>
              <a:ea typeface="Proxima Nova"/>
              <a:cs typeface="Proxima Nova"/>
              <a:sym typeface="Proxima Nova"/>
            </a:endParaRPr>
          </a:p>
          <a:p>
            <a:pPr marL="0" lvl="0" indent="0" algn="l" rtl="0">
              <a:spcBef>
                <a:spcPts val="0"/>
              </a:spcBef>
              <a:spcAft>
                <a:spcPts val="0"/>
              </a:spcAft>
              <a:buNone/>
            </a:pPr>
            <a:r>
              <a:rPr lang="en" sz="2000">
                <a:latin typeface="Proxima Nova"/>
                <a:ea typeface="Proxima Nova"/>
                <a:cs typeface="Proxima Nova"/>
                <a:sym typeface="Proxima Nova"/>
              </a:rPr>
              <a:t>shines through the ball, ball, its image is </a:t>
            </a:r>
            <a:endParaRPr sz="2000">
              <a:latin typeface="Proxima Nova"/>
              <a:ea typeface="Proxima Nova"/>
              <a:cs typeface="Proxima Nova"/>
              <a:sym typeface="Proxima Nova"/>
            </a:endParaRPr>
          </a:p>
          <a:p>
            <a:pPr marL="0" lvl="0" indent="0" algn="l" rtl="0">
              <a:spcBef>
                <a:spcPts val="0"/>
              </a:spcBef>
              <a:spcAft>
                <a:spcPts val="0"/>
              </a:spcAft>
              <a:buNone/>
            </a:pPr>
            <a:r>
              <a:rPr lang="en" sz="2000">
                <a:latin typeface="Proxima Nova"/>
                <a:ea typeface="Proxima Nova"/>
                <a:cs typeface="Proxima Nova"/>
                <a:sym typeface="Proxima Nova"/>
              </a:rPr>
              <a:t>projected onto the sheet of paper around it.  </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spcBef>
                <a:spcPts val="0"/>
              </a:spcBef>
              <a:spcAft>
                <a:spcPts val="0"/>
              </a:spcAft>
              <a:buNone/>
            </a:pPr>
            <a:r>
              <a:rPr lang="en" sz="2000">
                <a:latin typeface="Proxima Nova"/>
                <a:ea typeface="Proxima Nova"/>
                <a:cs typeface="Proxima Nova"/>
                <a:sym typeface="Proxima Nova"/>
              </a:rPr>
              <a:t>The top and bottom are stretched.</a:t>
            </a:r>
            <a:endParaRPr sz="2000">
              <a:latin typeface="Proxima Nova"/>
              <a:ea typeface="Proxima Nova"/>
              <a:cs typeface="Proxima Nova"/>
              <a:sym typeface="Proxima Nova"/>
            </a:endParaRPr>
          </a:p>
        </p:txBody>
      </p:sp>
      <p:pic>
        <p:nvPicPr>
          <p:cNvPr id="794" name="Google Shape;794;p113"/>
          <p:cNvPicPr preferRelativeResize="0"/>
          <p:nvPr/>
        </p:nvPicPr>
        <p:blipFill rotWithShape="1">
          <a:blip r:embed="rId4">
            <a:alphaModFix/>
          </a:blip>
          <a:srcRect l="16969" t="6851" r="15017" b="3934"/>
          <a:stretch/>
        </p:blipFill>
        <p:spPr>
          <a:xfrm>
            <a:off x="7971950" y="853175"/>
            <a:ext cx="1071751" cy="2185274"/>
          </a:xfrm>
          <a:prstGeom prst="rect">
            <a:avLst/>
          </a:prstGeom>
          <a:noFill/>
          <a:ln>
            <a:noFill/>
          </a:ln>
        </p:spPr>
      </p:pic>
      <p:sp>
        <p:nvSpPr>
          <p:cNvPr id="795" name="Google Shape;795;p113"/>
          <p:cNvSpPr txBox="1"/>
          <p:nvPr/>
        </p:nvSpPr>
        <p:spPr>
          <a:xfrm>
            <a:off x="315100" y="100325"/>
            <a:ext cx="8599800" cy="695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3100">
                <a:solidFill>
                  <a:schemeClr val="dk1"/>
                </a:solidFill>
                <a:latin typeface="Proxima Nova"/>
                <a:ea typeface="Proxima Nova"/>
                <a:cs typeface="Proxima Nova"/>
                <a:sym typeface="Proxima Nova"/>
              </a:rPr>
              <a:t>This map is a Mercator projection.</a:t>
            </a:r>
            <a:endParaRPr sz="2700"/>
          </a:p>
        </p:txBody>
      </p:sp>
      <p:sp>
        <p:nvSpPr>
          <p:cNvPr id="796" name="Google Shape;796;p113"/>
          <p:cNvSpPr txBox="1"/>
          <p:nvPr/>
        </p:nvSpPr>
        <p:spPr>
          <a:xfrm>
            <a:off x="5921300" y="4604450"/>
            <a:ext cx="3122400" cy="4656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Maps: Getting From Here to There</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Harvey Weiss</a:t>
            </a:r>
            <a:endParaRPr sz="1000">
              <a:latin typeface="Proxima Nova"/>
              <a:ea typeface="Proxima Nova"/>
              <a:cs typeface="Proxima Nova"/>
              <a:sym typeface="Proxima Nova"/>
            </a:endParaRPr>
          </a:p>
        </p:txBody>
      </p:sp>
      <p:sp>
        <p:nvSpPr>
          <p:cNvPr id="797" name="Google Shape;797;p113"/>
          <p:cNvSpPr/>
          <p:nvPr/>
        </p:nvSpPr>
        <p:spPr>
          <a:xfrm>
            <a:off x="7954425" y="2823450"/>
            <a:ext cx="702300" cy="2151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Shape 801"/>
        <p:cNvGrpSpPr/>
        <p:nvPr/>
      </p:nvGrpSpPr>
      <p:grpSpPr>
        <a:xfrm>
          <a:off x="0" y="0"/>
          <a:ext cx="0" cy="0"/>
          <a:chOff x="0" y="0"/>
          <a:chExt cx="0" cy="0"/>
        </a:xfrm>
      </p:grpSpPr>
      <p:pic>
        <p:nvPicPr>
          <p:cNvPr id="802" name="Google Shape;802;p114"/>
          <p:cNvPicPr preferRelativeResize="0"/>
          <p:nvPr/>
        </p:nvPicPr>
        <p:blipFill>
          <a:blip r:embed="rId3">
            <a:alphaModFix/>
          </a:blip>
          <a:stretch>
            <a:fillRect/>
          </a:stretch>
        </p:blipFill>
        <p:spPr>
          <a:xfrm>
            <a:off x="152400" y="168125"/>
            <a:ext cx="8839204" cy="4307385"/>
          </a:xfrm>
          <a:prstGeom prst="rect">
            <a:avLst/>
          </a:prstGeom>
          <a:noFill/>
          <a:ln>
            <a:noFill/>
          </a:ln>
        </p:spPr>
      </p:pic>
      <p:sp>
        <p:nvSpPr>
          <p:cNvPr id="803" name="Google Shape;803;p114"/>
          <p:cNvSpPr txBox="1"/>
          <p:nvPr/>
        </p:nvSpPr>
        <p:spPr>
          <a:xfrm>
            <a:off x="5860325" y="4402300"/>
            <a:ext cx="3194100" cy="3930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Cahill-Keyes Projection</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Shape 807"/>
        <p:cNvGrpSpPr/>
        <p:nvPr/>
      </p:nvGrpSpPr>
      <p:grpSpPr>
        <a:xfrm>
          <a:off x="0" y="0"/>
          <a:ext cx="0" cy="0"/>
          <a:chOff x="0" y="0"/>
          <a:chExt cx="0" cy="0"/>
        </a:xfrm>
      </p:grpSpPr>
      <p:pic>
        <p:nvPicPr>
          <p:cNvPr id="808" name="Google Shape;808;p115"/>
          <p:cNvPicPr preferRelativeResize="0"/>
          <p:nvPr/>
        </p:nvPicPr>
        <p:blipFill rotWithShape="1">
          <a:blip r:embed="rId3">
            <a:alphaModFix/>
          </a:blip>
          <a:srcRect l="3042" t="5209" r="3061" b="4967"/>
          <a:stretch/>
        </p:blipFill>
        <p:spPr>
          <a:xfrm>
            <a:off x="512225" y="398675"/>
            <a:ext cx="8119552" cy="4346151"/>
          </a:xfrm>
          <a:prstGeom prst="rect">
            <a:avLst/>
          </a:prstGeom>
          <a:noFill/>
          <a:ln>
            <a:noFill/>
          </a:ln>
        </p:spPr>
      </p:pic>
      <p:sp>
        <p:nvSpPr>
          <p:cNvPr id="809" name="Google Shape;809;p115"/>
          <p:cNvSpPr txBox="1"/>
          <p:nvPr/>
        </p:nvSpPr>
        <p:spPr>
          <a:xfrm>
            <a:off x="5570250" y="4650125"/>
            <a:ext cx="31140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World</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Shape 813"/>
        <p:cNvGrpSpPr/>
        <p:nvPr/>
      </p:nvGrpSpPr>
      <p:grpSpPr>
        <a:xfrm>
          <a:off x="0" y="0"/>
          <a:ext cx="0" cy="0"/>
          <a:chOff x="0" y="0"/>
          <a:chExt cx="0" cy="0"/>
        </a:xfrm>
      </p:grpSpPr>
      <p:pic>
        <p:nvPicPr>
          <p:cNvPr id="814" name="Google Shape;814;p116"/>
          <p:cNvPicPr preferRelativeResize="0"/>
          <p:nvPr/>
        </p:nvPicPr>
        <p:blipFill>
          <a:blip r:embed="rId3">
            <a:alphaModFix/>
          </a:blip>
          <a:stretch>
            <a:fillRect/>
          </a:stretch>
        </p:blipFill>
        <p:spPr>
          <a:xfrm>
            <a:off x="1395674" y="1247000"/>
            <a:ext cx="6352674" cy="3490050"/>
          </a:xfrm>
          <a:prstGeom prst="rect">
            <a:avLst/>
          </a:prstGeom>
          <a:noFill/>
          <a:ln>
            <a:noFill/>
          </a:ln>
        </p:spPr>
      </p:pic>
      <p:sp>
        <p:nvSpPr>
          <p:cNvPr id="815" name="Google Shape;815;p116"/>
          <p:cNvSpPr txBox="1"/>
          <p:nvPr/>
        </p:nvSpPr>
        <p:spPr>
          <a:xfrm>
            <a:off x="1246900" y="86000"/>
            <a:ext cx="6755700" cy="1161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400">
                <a:solidFill>
                  <a:schemeClr val="dk1"/>
                </a:solidFill>
                <a:latin typeface="Proxima Nova"/>
                <a:ea typeface="Proxima Nova"/>
                <a:cs typeface="Proxima Nova"/>
                <a:sym typeface="Proxima Nova"/>
              </a:rPr>
              <a:t>Every projection has limitations and advantages.</a:t>
            </a:r>
            <a:endParaRPr sz="2400">
              <a:solidFill>
                <a:schemeClr val="dk1"/>
              </a:solidFill>
              <a:latin typeface="Proxima Nova"/>
              <a:ea typeface="Proxima Nova"/>
              <a:cs typeface="Proxima Nova"/>
              <a:sym typeface="Proxima Nova"/>
            </a:endParaRPr>
          </a:p>
          <a:p>
            <a:pPr marL="0" lvl="0" indent="0" algn="ctr" rtl="0">
              <a:spcBef>
                <a:spcPts val="0"/>
              </a:spcBef>
              <a:spcAft>
                <a:spcPts val="0"/>
              </a:spcAft>
              <a:buNone/>
            </a:pPr>
            <a:endParaRPr sz="1200">
              <a:solidFill>
                <a:schemeClr val="dk1"/>
              </a:solidFill>
              <a:latin typeface="Proxima Nova"/>
              <a:ea typeface="Proxima Nova"/>
              <a:cs typeface="Proxima Nova"/>
              <a:sym typeface="Proxima Nova"/>
            </a:endParaRPr>
          </a:p>
          <a:p>
            <a:pPr marL="0" lvl="0" indent="0" algn="ctr" rtl="0">
              <a:spcBef>
                <a:spcPts val="0"/>
              </a:spcBef>
              <a:spcAft>
                <a:spcPts val="0"/>
              </a:spcAft>
              <a:buNone/>
            </a:pPr>
            <a:r>
              <a:rPr lang="en" sz="2400">
                <a:solidFill>
                  <a:schemeClr val="dk1"/>
                </a:solidFill>
                <a:latin typeface="Proxima Nova"/>
                <a:ea typeface="Proxima Nova"/>
                <a:cs typeface="Proxima Nova"/>
                <a:sym typeface="Proxima Nova"/>
              </a:rPr>
              <a:t>How do these two map projections compare?</a:t>
            </a:r>
            <a:endParaRPr sz="2400">
              <a:solidFill>
                <a:schemeClr val="dk1"/>
              </a:solidFill>
              <a:latin typeface="Proxima Nova"/>
              <a:ea typeface="Proxima Nova"/>
              <a:cs typeface="Proxima Nova"/>
              <a:sym typeface="Proxima Nova"/>
            </a:endParaRPr>
          </a:p>
        </p:txBody>
      </p:sp>
      <p:sp>
        <p:nvSpPr>
          <p:cNvPr id="816" name="Google Shape;816;p116"/>
          <p:cNvSpPr txBox="1"/>
          <p:nvPr/>
        </p:nvSpPr>
        <p:spPr>
          <a:xfrm>
            <a:off x="4683025" y="4675150"/>
            <a:ext cx="31140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Peters Projection vs. Mercator</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Ambrose Lyons</a:t>
            </a:r>
            <a:endParaRPr sz="1000">
              <a:latin typeface="Proxima Nova"/>
              <a:ea typeface="Proxima Nova"/>
              <a:cs typeface="Proxima Nova"/>
              <a:sym typeface="Proxima Nova"/>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Shape 820"/>
        <p:cNvGrpSpPr/>
        <p:nvPr/>
      </p:nvGrpSpPr>
      <p:grpSpPr>
        <a:xfrm>
          <a:off x="0" y="0"/>
          <a:ext cx="0" cy="0"/>
          <a:chOff x="0" y="0"/>
          <a:chExt cx="0" cy="0"/>
        </a:xfrm>
      </p:grpSpPr>
      <p:sp>
        <p:nvSpPr>
          <p:cNvPr id="821" name="Google Shape;821;p117"/>
          <p:cNvSpPr txBox="1"/>
          <p:nvPr/>
        </p:nvSpPr>
        <p:spPr>
          <a:xfrm>
            <a:off x="343950" y="545163"/>
            <a:ext cx="84561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Turn Your Globe into a World Map</a:t>
            </a:r>
            <a:endParaRPr sz="35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100">
                <a:solidFill>
                  <a:schemeClr val="dk1"/>
                </a:solidFill>
                <a:latin typeface="Proxima Nova"/>
                <a:ea typeface="Proxima Nova"/>
                <a:cs typeface="Proxima Nova"/>
                <a:sym typeface="Proxima Nova"/>
              </a:rPr>
              <a:t>You can work with a partner to explore ways of flattening the globe.</a:t>
            </a:r>
            <a:endParaRPr sz="5100">
              <a:latin typeface="Proxima Nova"/>
              <a:ea typeface="Proxima Nova"/>
              <a:cs typeface="Proxima Nova"/>
              <a:sym typeface="Proxima Nova"/>
            </a:endParaRPr>
          </a:p>
        </p:txBody>
      </p:sp>
      <p:sp>
        <p:nvSpPr>
          <p:cNvPr id="822" name="Google Shape;822;p117"/>
          <p:cNvSpPr txBox="1"/>
          <p:nvPr/>
        </p:nvSpPr>
        <p:spPr>
          <a:xfrm>
            <a:off x="319475" y="1643425"/>
            <a:ext cx="3779700" cy="32325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Start by brainstorming and planning with your partner. How will you cut up the globe?</a:t>
            </a:r>
            <a:endParaRPr sz="1800">
              <a:latin typeface="Proxima Nova"/>
              <a:ea typeface="Proxima Nova"/>
              <a:cs typeface="Proxima Nova"/>
              <a:sym typeface="Proxima Nova"/>
            </a:endParaRPr>
          </a:p>
          <a:p>
            <a:pPr marL="457200" lvl="0" indent="0" algn="l" rtl="0">
              <a:spcBef>
                <a:spcPts val="0"/>
              </a:spcBef>
              <a:spcAft>
                <a:spcPts val="0"/>
              </a:spcAft>
              <a:buNone/>
            </a:pPr>
            <a:endParaRPr sz="12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scissors to cut your globe into pieces.</a:t>
            </a:r>
            <a:endParaRPr sz="1800">
              <a:latin typeface="Proxima Nova"/>
              <a:ea typeface="Proxima Nova"/>
              <a:cs typeface="Proxima Nova"/>
              <a:sym typeface="Proxima Nova"/>
            </a:endParaRPr>
          </a:p>
          <a:p>
            <a:pPr marL="457200" lvl="0" indent="0" algn="l" rtl="0">
              <a:spcBef>
                <a:spcPts val="0"/>
              </a:spcBef>
              <a:spcAft>
                <a:spcPts val="0"/>
              </a:spcAft>
              <a:buNone/>
            </a:pPr>
            <a:endParaRPr sz="12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Glue your globe pieces onto a piece of paper to create a flat world map.</a:t>
            </a:r>
            <a:endParaRPr sz="1800">
              <a:latin typeface="Proxima Nova"/>
              <a:ea typeface="Proxima Nova"/>
              <a:cs typeface="Proxima Nova"/>
              <a:sym typeface="Proxima Nova"/>
            </a:endParaRPr>
          </a:p>
          <a:p>
            <a:pPr marL="457200" lvl="0" indent="0" algn="l" rtl="0">
              <a:spcBef>
                <a:spcPts val="0"/>
              </a:spcBef>
              <a:spcAft>
                <a:spcPts val="0"/>
              </a:spcAft>
              <a:buNone/>
            </a:pPr>
            <a:endParaRPr sz="12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Try another way!</a:t>
            </a:r>
            <a:endParaRPr sz="1800">
              <a:latin typeface="Proxima Nova"/>
              <a:ea typeface="Proxima Nova"/>
              <a:cs typeface="Proxima Nova"/>
              <a:sym typeface="Proxima Nova"/>
            </a:endParaRPr>
          </a:p>
        </p:txBody>
      </p:sp>
      <p:sp>
        <p:nvSpPr>
          <p:cNvPr id="823" name="Google Shape;823;p117"/>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117"/>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sp>
        <p:nvSpPr>
          <p:cNvPr id="825" name="Google Shape;825;p117"/>
          <p:cNvSpPr txBox="1"/>
          <p:nvPr/>
        </p:nvSpPr>
        <p:spPr>
          <a:xfrm>
            <a:off x="5660100" y="4510900"/>
            <a:ext cx="32679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Port of San Francisco: Strategic Center of World Trade</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pic>
        <p:nvPicPr>
          <p:cNvPr id="826" name="Google Shape;826;p117"/>
          <p:cNvPicPr preferRelativeResize="0"/>
          <p:nvPr/>
        </p:nvPicPr>
        <p:blipFill rotWithShape="1">
          <a:blip r:embed="rId3">
            <a:alphaModFix/>
          </a:blip>
          <a:srcRect l="1760" t="3805" r="2048" b="2919"/>
          <a:stretch/>
        </p:blipFill>
        <p:spPr>
          <a:xfrm>
            <a:off x="4319150" y="2039625"/>
            <a:ext cx="4559498" cy="2532199"/>
          </a:xfrm>
          <a:prstGeom prst="rect">
            <a:avLst/>
          </a:prstGeom>
          <a:noFill/>
          <a:ln>
            <a:noFill/>
          </a:ln>
        </p:spPr>
      </p:pic>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Shape 830"/>
        <p:cNvGrpSpPr/>
        <p:nvPr/>
      </p:nvGrpSpPr>
      <p:grpSpPr>
        <a:xfrm>
          <a:off x="0" y="0"/>
          <a:ext cx="0" cy="0"/>
          <a:chOff x="0" y="0"/>
          <a:chExt cx="0" cy="0"/>
        </a:xfrm>
      </p:grpSpPr>
      <p:sp>
        <p:nvSpPr>
          <p:cNvPr id="831" name="Google Shape;831;p118"/>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832" name="Google Shape;832;p118"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833" name="Google Shape;833;p118"/>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32"/>
                                        </p:tgtEl>
                                        <p:attrNameLst>
                                          <p:attrName>style.visibility</p:attrName>
                                        </p:attrNameLst>
                                      </p:cBhvr>
                                      <p:to>
                                        <p:strVal val="visible"/>
                                      </p:to>
                                    </p:set>
                                    <p:animEffect transition="in" filter="fade">
                                      <p:cBhvr>
                                        <p:cTn id="7" dur="1000"/>
                                        <p:tgtEl>
                                          <p:spTgt spid="8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37"/>
        <p:cNvGrpSpPr/>
        <p:nvPr/>
      </p:nvGrpSpPr>
      <p:grpSpPr>
        <a:xfrm>
          <a:off x="0" y="0"/>
          <a:ext cx="0" cy="0"/>
          <a:chOff x="0" y="0"/>
          <a:chExt cx="0" cy="0"/>
        </a:xfrm>
      </p:grpSpPr>
      <p:sp>
        <p:nvSpPr>
          <p:cNvPr id="838" name="Google Shape;838;p119"/>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Telling Stories With Maps:</a:t>
            </a:r>
            <a:endParaRPr>
              <a:solidFill>
                <a:schemeClr val="lt1"/>
              </a:solidFill>
              <a:latin typeface="Proxima Nova"/>
              <a:ea typeface="Proxima Nova"/>
              <a:cs typeface="Proxima Nova"/>
              <a:sym typeface="Proxima Nova"/>
            </a:endParaRPr>
          </a:p>
          <a:p>
            <a:pPr marL="0" lvl="0" indent="0" algn="ctr" rtl="0">
              <a:spcBef>
                <a:spcPts val="0"/>
              </a:spcBef>
              <a:spcAft>
                <a:spcPts val="0"/>
              </a:spcAft>
              <a:buNone/>
            </a:pPr>
            <a:r>
              <a:rPr lang="en">
                <a:solidFill>
                  <a:schemeClr val="lt1"/>
                </a:solidFill>
                <a:latin typeface="Proxima Nova"/>
                <a:ea typeface="Proxima Nova"/>
                <a:cs typeface="Proxima Nova"/>
                <a:sym typeface="Proxima Nova"/>
              </a:rPr>
              <a:t>Mapping the World</a:t>
            </a:r>
            <a:endParaRPr>
              <a:solidFill>
                <a:schemeClr val="lt1"/>
              </a:solidFill>
              <a:latin typeface="Proxima Nova"/>
              <a:ea typeface="Proxima Nova"/>
              <a:cs typeface="Proxima Nova"/>
              <a:sym typeface="Proxima Nova"/>
            </a:endParaRPr>
          </a:p>
        </p:txBody>
      </p:sp>
      <p:sp>
        <p:nvSpPr>
          <p:cNvPr id="839" name="Google Shape;839;p119"/>
          <p:cNvSpPr txBox="1">
            <a:spLocks noGrp="1"/>
          </p:cNvSpPr>
          <p:nvPr>
            <p:ph type="subTitle" idx="1"/>
          </p:nvPr>
        </p:nvSpPr>
        <p:spPr>
          <a:xfrm>
            <a:off x="311700" y="279717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Lesson Six</a:t>
            </a:r>
            <a:endParaRPr>
              <a:solidFill>
                <a:schemeClr val="lt1"/>
              </a:solidFill>
              <a:latin typeface="Proxima Nova"/>
              <a:ea typeface="Proxima Nova"/>
              <a:cs typeface="Proxima Nova"/>
              <a:sym typeface="Proxima Nova"/>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43"/>
        <p:cNvGrpSpPr/>
        <p:nvPr/>
      </p:nvGrpSpPr>
      <p:grpSpPr>
        <a:xfrm>
          <a:off x="0" y="0"/>
          <a:ext cx="0" cy="0"/>
          <a:chOff x="0" y="0"/>
          <a:chExt cx="0" cy="0"/>
        </a:xfrm>
      </p:grpSpPr>
      <p:sp>
        <p:nvSpPr>
          <p:cNvPr id="844" name="Google Shape;844;p120"/>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One</a:t>
            </a:r>
            <a:endParaRPr>
              <a:solidFill>
                <a:schemeClr val="lt1"/>
              </a:solidFill>
              <a:latin typeface="Proxima Nova"/>
              <a:ea typeface="Proxima Nova"/>
              <a:cs typeface="Proxima Nova"/>
              <a:sym typeface="Proxima Nova"/>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Shape 848"/>
        <p:cNvGrpSpPr/>
        <p:nvPr/>
      </p:nvGrpSpPr>
      <p:grpSpPr>
        <a:xfrm>
          <a:off x="0" y="0"/>
          <a:ext cx="0" cy="0"/>
          <a:chOff x="0" y="0"/>
          <a:chExt cx="0" cy="0"/>
        </a:xfrm>
      </p:grpSpPr>
      <p:sp>
        <p:nvSpPr>
          <p:cNvPr id="849" name="Google Shape;849;p121"/>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that maps can </a:t>
            </a:r>
            <a:r>
              <a:rPr lang="en" b="1">
                <a:solidFill>
                  <a:srgbClr val="000000"/>
                </a:solidFill>
                <a:latin typeface="Proxima Nova"/>
                <a:ea typeface="Proxima Nova"/>
                <a:cs typeface="Proxima Nova"/>
                <a:sym typeface="Proxima Nova"/>
              </a:rPr>
              <a:t>tell stories</a:t>
            </a:r>
            <a:r>
              <a:rPr lang="en">
                <a:solidFill>
                  <a:srgbClr val="000000"/>
                </a:solidFill>
                <a:latin typeface="Proxima Nova"/>
                <a:ea typeface="Proxima Nova"/>
                <a:cs typeface="Proxima Nova"/>
                <a:sym typeface="Proxima Nova"/>
              </a:rPr>
              <a:t> about our world.</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a:t>
            </a:r>
            <a:r>
              <a:rPr lang="en" b="1">
                <a:solidFill>
                  <a:schemeClr val="dk1"/>
                </a:solidFill>
                <a:latin typeface="Proxima Nova"/>
                <a:ea typeface="Proxima Nova"/>
                <a:cs typeface="Proxima Nova"/>
                <a:sym typeface="Proxima Nova"/>
              </a:rPr>
              <a:t>brainstorm</a:t>
            </a:r>
            <a:r>
              <a:rPr lang="en">
                <a:solidFill>
                  <a:schemeClr val="dk1"/>
                </a:solidFill>
                <a:latin typeface="Proxima Nova"/>
                <a:ea typeface="Proxima Nova"/>
                <a:cs typeface="Proxima Nova"/>
                <a:sym typeface="Proxima Nova"/>
              </a:rPr>
              <a:t> ideas for a map that shows </a:t>
            </a:r>
            <a:r>
              <a:rPr lang="en" b="1">
                <a:solidFill>
                  <a:schemeClr val="dk1"/>
                </a:solidFill>
                <a:latin typeface="Proxima Nova"/>
                <a:ea typeface="Proxima Nova"/>
                <a:cs typeface="Proxima Nova"/>
                <a:sym typeface="Proxima Nova"/>
              </a:rPr>
              <a:t>my future world</a:t>
            </a:r>
            <a:r>
              <a:rPr lang="en">
                <a:solidFill>
                  <a:schemeClr val="dk1"/>
                </a:solidFill>
                <a:latin typeface="Proxima Nova"/>
                <a:ea typeface="Proxima Nova"/>
                <a:cs typeface="Proxima Nova"/>
                <a:sym typeface="Proxima Nova"/>
              </a:rPr>
              <a:t>.</a:t>
            </a:r>
            <a:endParaRPr>
              <a:solidFill>
                <a:schemeClr val="dk1"/>
              </a:solidFill>
              <a:latin typeface="Proxima Nova"/>
              <a:ea typeface="Proxima Nova"/>
              <a:cs typeface="Proxima Nova"/>
              <a:sym typeface="Proxima Nov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19"/>
        <p:cNvGrpSpPr/>
        <p:nvPr/>
      </p:nvGrpSpPr>
      <p:grpSpPr>
        <a:xfrm>
          <a:off x="0" y="0"/>
          <a:ext cx="0" cy="0"/>
          <a:chOff x="0" y="0"/>
          <a:chExt cx="0" cy="0"/>
        </a:xfrm>
      </p:grpSpPr>
      <p:sp>
        <p:nvSpPr>
          <p:cNvPr id="120" name="Google Shape;120;p2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Mapping Our World: </a:t>
            </a:r>
            <a:endParaRPr>
              <a:solidFill>
                <a:schemeClr val="lt1"/>
              </a:solidFill>
              <a:latin typeface="Proxima Nova"/>
              <a:ea typeface="Proxima Nova"/>
              <a:cs typeface="Proxima Nova"/>
              <a:sym typeface="Proxima Nova"/>
            </a:endParaRPr>
          </a:p>
          <a:p>
            <a:pPr marL="0" lvl="0" indent="0" algn="ctr" rtl="0">
              <a:spcBef>
                <a:spcPts val="0"/>
              </a:spcBef>
              <a:spcAft>
                <a:spcPts val="0"/>
              </a:spcAft>
              <a:buNone/>
            </a:pPr>
            <a:r>
              <a:rPr lang="en">
                <a:solidFill>
                  <a:schemeClr val="lt1"/>
                </a:solidFill>
                <a:latin typeface="Proxima Nova"/>
                <a:ea typeface="Proxima Nova"/>
                <a:cs typeface="Proxima Nova"/>
                <a:sym typeface="Proxima Nova"/>
              </a:rPr>
              <a:t>The Art of Cartography</a:t>
            </a:r>
            <a:endParaRPr>
              <a:solidFill>
                <a:schemeClr val="lt1"/>
              </a:solidFill>
              <a:latin typeface="Proxima Nova"/>
              <a:ea typeface="Proxima Nova"/>
              <a:cs typeface="Proxima Nova"/>
              <a:sym typeface="Proxima Nova"/>
            </a:endParaRPr>
          </a:p>
        </p:txBody>
      </p:sp>
      <p:sp>
        <p:nvSpPr>
          <p:cNvPr id="121" name="Google Shape;121;p23"/>
          <p:cNvSpPr txBox="1">
            <a:spLocks noGrp="1"/>
          </p:cNvSpPr>
          <p:nvPr>
            <p:ph type="subTitle" idx="1"/>
          </p:nvPr>
        </p:nvSpPr>
        <p:spPr>
          <a:xfrm>
            <a:off x="311700" y="279717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Student Slides</a:t>
            </a:r>
            <a:endParaRPr>
              <a:solidFill>
                <a:schemeClr val="lt1"/>
              </a:solidFill>
              <a:latin typeface="Proxima Nova"/>
              <a:ea typeface="Proxima Nova"/>
              <a:cs typeface="Proxima Nova"/>
              <a:sym typeface="Proxima Nova"/>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Shape 853"/>
        <p:cNvGrpSpPr/>
        <p:nvPr/>
      </p:nvGrpSpPr>
      <p:grpSpPr>
        <a:xfrm>
          <a:off x="0" y="0"/>
          <a:ext cx="0" cy="0"/>
          <a:chOff x="0" y="0"/>
          <a:chExt cx="0" cy="0"/>
        </a:xfrm>
      </p:grpSpPr>
      <p:sp>
        <p:nvSpPr>
          <p:cNvPr id="854" name="Google Shape;854;p122"/>
          <p:cNvSpPr/>
          <p:nvPr/>
        </p:nvSpPr>
        <p:spPr>
          <a:xfrm>
            <a:off x="6994150" y="1304250"/>
            <a:ext cx="2006400" cy="17772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122"/>
          <p:cNvSpPr txBox="1"/>
          <p:nvPr/>
        </p:nvSpPr>
        <p:spPr>
          <a:xfrm>
            <a:off x="687950" y="4586325"/>
            <a:ext cx="6204600" cy="4854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Ice Cream Special</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Fani Nomidou-Koukoutsi, Age 8, Greece (Barbara Petchenik Children's World Map Competition, 1999)</a:t>
            </a:r>
            <a:endParaRPr sz="1000">
              <a:latin typeface="Proxima Nova"/>
              <a:ea typeface="Proxima Nova"/>
              <a:cs typeface="Proxima Nova"/>
              <a:sym typeface="Proxima Nova"/>
            </a:endParaRPr>
          </a:p>
        </p:txBody>
      </p:sp>
      <p:pic>
        <p:nvPicPr>
          <p:cNvPr id="856" name="Google Shape;856;p122"/>
          <p:cNvPicPr preferRelativeResize="0"/>
          <p:nvPr/>
        </p:nvPicPr>
        <p:blipFill>
          <a:blip r:embed="rId3">
            <a:alphaModFix/>
          </a:blip>
          <a:stretch>
            <a:fillRect/>
          </a:stretch>
        </p:blipFill>
        <p:spPr>
          <a:xfrm>
            <a:off x="72275" y="80750"/>
            <a:ext cx="6734940" cy="4564500"/>
          </a:xfrm>
          <a:prstGeom prst="rect">
            <a:avLst/>
          </a:prstGeom>
          <a:noFill/>
          <a:ln>
            <a:noFill/>
          </a:ln>
        </p:spPr>
      </p:pic>
      <p:sp>
        <p:nvSpPr>
          <p:cNvPr id="857" name="Google Shape;857;p122"/>
          <p:cNvSpPr txBox="1"/>
          <p:nvPr/>
        </p:nvSpPr>
        <p:spPr>
          <a:xfrm>
            <a:off x="7051475" y="1374050"/>
            <a:ext cx="1949400" cy="197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Is this a map?</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story does this artwork tell about our world?</a:t>
            </a:r>
            <a:endParaRPr sz="1800">
              <a:latin typeface="Proxima Nova"/>
              <a:ea typeface="Proxima Nova"/>
              <a:cs typeface="Proxima Nova"/>
              <a:sym typeface="Proxima Nova"/>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Shape 861"/>
        <p:cNvGrpSpPr/>
        <p:nvPr/>
      </p:nvGrpSpPr>
      <p:grpSpPr>
        <a:xfrm>
          <a:off x="0" y="0"/>
          <a:ext cx="0" cy="0"/>
          <a:chOff x="0" y="0"/>
          <a:chExt cx="0" cy="0"/>
        </a:xfrm>
      </p:grpSpPr>
      <p:sp>
        <p:nvSpPr>
          <p:cNvPr id="862" name="Google Shape;862;p123"/>
          <p:cNvSpPr/>
          <p:nvPr/>
        </p:nvSpPr>
        <p:spPr>
          <a:xfrm>
            <a:off x="6892550" y="1490525"/>
            <a:ext cx="1977900" cy="2135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63" name="Google Shape;863;p123"/>
          <p:cNvPicPr preferRelativeResize="0"/>
          <p:nvPr/>
        </p:nvPicPr>
        <p:blipFill>
          <a:blip r:embed="rId3">
            <a:alphaModFix/>
          </a:blip>
          <a:stretch>
            <a:fillRect/>
          </a:stretch>
        </p:blipFill>
        <p:spPr>
          <a:xfrm>
            <a:off x="138225" y="100313"/>
            <a:ext cx="6483425" cy="4666275"/>
          </a:xfrm>
          <a:prstGeom prst="rect">
            <a:avLst/>
          </a:prstGeom>
          <a:noFill/>
          <a:ln>
            <a:noFill/>
          </a:ln>
        </p:spPr>
      </p:pic>
      <p:sp>
        <p:nvSpPr>
          <p:cNvPr id="864" name="Google Shape;864;p123"/>
          <p:cNvSpPr txBox="1"/>
          <p:nvPr/>
        </p:nvSpPr>
        <p:spPr>
          <a:xfrm>
            <a:off x="6906875" y="1632175"/>
            <a:ext cx="1949100" cy="2020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What story does this map tell about our world?</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details help tell the story?</a:t>
            </a:r>
            <a:endParaRPr sz="1800">
              <a:latin typeface="Proxima Nova"/>
              <a:ea typeface="Proxima Nova"/>
              <a:cs typeface="Proxima Nova"/>
              <a:sym typeface="Proxima Nova"/>
            </a:endParaRPr>
          </a:p>
        </p:txBody>
      </p:sp>
      <p:sp>
        <p:nvSpPr>
          <p:cNvPr id="865" name="Google Shape;865;p123"/>
          <p:cNvSpPr txBox="1"/>
          <p:nvPr/>
        </p:nvSpPr>
        <p:spPr>
          <a:xfrm>
            <a:off x="687950" y="4701000"/>
            <a:ext cx="6005100" cy="442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Distribution of Endangered Wildlife Due to Environmental Pollution</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Candice Winterboer, Age 14, South Africa (Barbara Petchenik Children's World Map Competition, 1995)</a:t>
            </a:r>
            <a:endParaRPr sz="1000">
              <a:latin typeface="Proxima Nova"/>
              <a:ea typeface="Proxima Nova"/>
              <a:cs typeface="Proxima Nova"/>
              <a:sym typeface="Proxima Nova"/>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Shape 869"/>
        <p:cNvGrpSpPr/>
        <p:nvPr/>
      </p:nvGrpSpPr>
      <p:grpSpPr>
        <a:xfrm>
          <a:off x="0" y="0"/>
          <a:ext cx="0" cy="0"/>
          <a:chOff x="0" y="0"/>
          <a:chExt cx="0" cy="0"/>
        </a:xfrm>
      </p:grpSpPr>
      <p:sp>
        <p:nvSpPr>
          <p:cNvPr id="870" name="Google Shape;870;p124"/>
          <p:cNvSpPr/>
          <p:nvPr/>
        </p:nvSpPr>
        <p:spPr>
          <a:xfrm>
            <a:off x="6205875" y="644950"/>
            <a:ext cx="2708700" cy="33537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71" name="Google Shape;871;p124"/>
          <p:cNvPicPr preferRelativeResize="0"/>
          <p:nvPr/>
        </p:nvPicPr>
        <p:blipFill>
          <a:blip r:embed="rId3">
            <a:alphaModFix/>
          </a:blip>
          <a:stretch>
            <a:fillRect/>
          </a:stretch>
        </p:blipFill>
        <p:spPr>
          <a:xfrm>
            <a:off x="231437" y="205199"/>
            <a:ext cx="5780577" cy="4501951"/>
          </a:xfrm>
          <a:prstGeom prst="rect">
            <a:avLst/>
          </a:prstGeom>
          <a:noFill/>
          <a:ln>
            <a:noFill/>
          </a:ln>
        </p:spPr>
      </p:pic>
      <p:sp>
        <p:nvSpPr>
          <p:cNvPr id="872" name="Google Shape;872;p124"/>
          <p:cNvSpPr txBox="1"/>
          <p:nvPr/>
        </p:nvSpPr>
        <p:spPr>
          <a:xfrm>
            <a:off x="182025" y="4645250"/>
            <a:ext cx="5879400" cy="4266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Birds</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Dimitris Michos, Age 10, Greece (Barbara Petchenik Children's World Map Competition, 1999)</a:t>
            </a:r>
            <a:endParaRPr sz="1000">
              <a:latin typeface="Proxima Nova"/>
              <a:ea typeface="Proxima Nova"/>
              <a:cs typeface="Proxima Nova"/>
              <a:sym typeface="Proxima Nova"/>
            </a:endParaRPr>
          </a:p>
        </p:txBody>
      </p:sp>
      <p:sp>
        <p:nvSpPr>
          <p:cNvPr id="873" name="Google Shape;873;p124"/>
          <p:cNvSpPr txBox="1"/>
          <p:nvPr/>
        </p:nvSpPr>
        <p:spPr>
          <a:xfrm>
            <a:off x="6291875" y="750550"/>
            <a:ext cx="2536800" cy="3210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Is this a map?</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find the seven continents?</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Why do you think the artist showed two white birds?</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story does this artwork tell?</a:t>
            </a:r>
            <a:endParaRPr sz="1800">
              <a:latin typeface="Proxima Nova"/>
              <a:ea typeface="Proxima Nova"/>
              <a:cs typeface="Proxima Nova"/>
              <a:sym typeface="Proxima Nova"/>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Shape 877"/>
        <p:cNvGrpSpPr/>
        <p:nvPr/>
      </p:nvGrpSpPr>
      <p:grpSpPr>
        <a:xfrm>
          <a:off x="0" y="0"/>
          <a:ext cx="0" cy="0"/>
          <a:chOff x="0" y="0"/>
          <a:chExt cx="0" cy="0"/>
        </a:xfrm>
      </p:grpSpPr>
      <p:sp>
        <p:nvSpPr>
          <p:cNvPr id="878" name="Google Shape;878;p125"/>
          <p:cNvSpPr txBox="1"/>
          <p:nvPr/>
        </p:nvSpPr>
        <p:spPr>
          <a:xfrm>
            <a:off x="5126650" y="4514675"/>
            <a:ext cx="2655900" cy="4854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Les Oiseaux (The Birds)</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Henri Matisse</a:t>
            </a:r>
            <a:endParaRPr sz="1000">
              <a:latin typeface="Proxima Nova"/>
              <a:ea typeface="Proxima Nova"/>
              <a:cs typeface="Proxima Nova"/>
              <a:sym typeface="Proxima Nova"/>
            </a:endParaRPr>
          </a:p>
        </p:txBody>
      </p:sp>
      <p:pic>
        <p:nvPicPr>
          <p:cNvPr id="879" name="Google Shape;879;p125"/>
          <p:cNvPicPr preferRelativeResize="0"/>
          <p:nvPr/>
        </p:nvPicPr>
        <p:blipFill>
          <a:blip r:embed="rId3">
            <a:alphaModFix/>
          </a:blip>
          <a:stretch>
            <a:fillRect/>
          </a:stretch>
        </p:blipFill>
        <p:spPr>
          <a:xfrm>
            <a:off x="991363" y="109400"/>
            <a:ext cx="6712776" cy="4475176"/>
          </a:xfrm>
          <a:prstGeom prst="rect">
            <a:avLst/>
          </a:prstGeom>
          <a:noFill/>
          <a:ln>
            <a:noFill/>
          </a:ln>
        </p:spPr>
      </p:pic>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Shape 883"/>
        <p:cNvGrpSpPr/>
        <p:nvPr/>
      </p:nvGrpSpPr>
      <p:grpSpPr>
        <a:xfrm>
          <a:off x="0" y="0"/>
          <a:ext cx="0" cy="0"/>
          <a:chOff x="0" y="0"/>
          <a:chExt cx="0" cy="0"/>
        </a:xfrm>
      </p:grpSpPr>
      <p:sp>
        <p:nvSpPr>
          <p:cNvPr id="884" name="Google Shape;884;p126"/>
          <p:cNvSpPr txBox="1"/>
          <p:nvPr/>
        </p:nvSpPr>
        <p:spPr>
          <a:xfrm>
            <a:off x="343950" y="458625"/>
            <a:ext cx="84561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Make a Map of Your Future World</a:t>
            </a:r>
            <a:endParaRPr sz="35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100">
                <a:solidFill>
                  <a:schemeClr val="dk1"/>
                </a:solidFill>
                <a:latin typeface="Proxima Nova"/>
                <a:ea typeface="Proxima Nova"/>
                <a:cs typeface="Proxima Nova"/>
                <a:sym typeface="Proxima Nova"/>
              </a:rPr>
              <a:t>You can make a map that tells a story about the world.</a:t>
            </a:r>
            <a:endParaRPr sz="5100">
              <a:latin typeface="Proxima Nova"/>
              <a:ea typeface="Proxima Nova"/>
              <a:cs typeface="Proxima Nova"/>
              <a:sym typeface="Proxima Nova"/>
            </a:endParaRPr>
          </a:p>
        </p:txBody>
      </p:sp>
      <p:sp>
        <p:nvSpPr>
          <p:cNvPr id="885" name="Google Shape;885;p126"/>
          <p:cNvSpPr txBox="1"/>
          <p:nvPr/>
        </p:nvSpPr>
        <p:spPr>
          <a:xfrm>
            <a:off x="343950" y="1488925"/>
            <a:ext cx="3994500" cy="32325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You may work alone, with a partner, or in a group of three.</a:t>
            </a:r>
            <a:endParaRPr sz="1800">
              <a:latin typeface="Proxima Nova"/>
              <a:ea typeface="Proxima Nova"/>
              <a:cs typeface="Proxima Nova"/>
              <a:sym typeface="Proxima Nova"/>
            </a:endParaRPr>
          </a:p>
          <a:p>
            <a:pPr marL="457200" lvl="0" indent="0" algn="l" rtl="0">
              <a:spcBef>
                <a:spcPts val="0"/>
              </a:spcBef>
              <a:spcAft>
                <a:spcPts val="0"/>
              </a:spcAft>
              <a:buNone/>
            </a:pPr>
            <a:endParaRPr sz="12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Start by brainstorming and planning. What might your future world look like?</a:t>
            </a:r>
            <a:endParaRPr sz="1800">
              <a:latin typeface="Proxima Nova"/>
              <a:ea typeface="Proxima Nova"/>
              <a:cs typeface="Proxima Nova"/>
              <a:sym typeface="Proxima Nova"/>
            </a:endParaRPr>
          </a:p>
          <a:p>
            <a:pPr marL="457200" lvl="0" indent="0" algn="l" rtl="0">
              <a:spcBef>
                <a:spcPts val="0"/>
              </a:spcBef>
              <a:spcAft>
                <a:spcPts val="0"/>
              </a:spcAft>
              <a:buNone/>
            </a:pPr>
            <a:endParaRPr sz="12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Come up with a title for your story idea and make a sketch to help plan your map.</a:t>
            </a:r>
            <a:endParaRPr sz="1800">
              <a:latin typeface="Proxima Nova"/>
              <a:ea typeface="Proxima Nova"/>
              <a:cs typeface="Proxima Nova"/>
              <a:sym typeface="Proxima Nova"/>
            </a:endParaRPr>
          </a:p>
          <a:p>
            <a:pPr marL="457200" lvl="0" indent="0" algn="l" rtl="0">
              <a:spcBef>
                <a:spcPts val="0"/>
              </a:spcBef>
              <a:spcAft>
                <a:spcPts val="0"/>
              </a:spcAft>
              <a:buNone/>
            </a:pPr>
            <a:endParaRPr sz="12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What materials will you use?</a:t>
            </a:r>
            <a:endParaRPr sz="1800">
              <a:latin typeface="Proxima Nova"/>
              <a:ea typeface="Proxima Nova"/>
              <a:cs typeface="Proxima Nova"/>
              <a:sym typeface="Proxima Nova"/>
            </a:endParaRPr>
          </a:p>
        </p:txBody>
      </p:sp>
      <p:sp>
        <p:nvSpPr>
          <p:cNvPr id="886" name="Google Shape;886;p126"/>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126"/>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sp>
        <p:nvSpPr>
          <p:cNvPr id="888" name="Google Shape;888;p126"/>
          <p:cNvSpPr txBox="1"/>
          <p:nvPr/>
        </p:nvSpPr>
        <p:spPr>
          <a:xfrm>
            <a:off x="3482750" y="4371350"/>
            <a:ext cx="5201700" cy="6864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My Future Is in Your Hands: You Choose</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Barnaby Blampied, Age 11, New Zealand</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(Barbara Petchenik Children's World Map Competition, 2021)</a:t>
            </a:r>
            <a:endParaRPr sz="1000">
              <a:latin typeface="Proxima Nova"/>
              <a:ea typeface="Proxima Nova"/>
              <a:cs typeface="Proxima Nova"/>
              <a:sym typeface="Proxima Nova"/>
            </a:endParaRPr>
          </a:p>
        </p:txBody>
      </p:sp>
      <p:pic>
        <p:nvPicPr>
          <p:cNvPr id="889" name="Google Shape;889;p126"/>
          <p:cNvPicPr preferRelativeResize="0"/>
          <p:nvPr/>
        </p:nvPicPr>
        <p:blipFill>
          <a:blip r:embed="rId3">
            <a:alphaModFix/>
          </a:blip>
          <a:stretch>
            <a:fillRect/>
          </a:stretch>
        </p:blipFill>
        <p:spPr>
          <a:xfrm>
            <a:off x="4500325" y="1505337"/>
            <a:ext cx="4103676" cy="2923476"/>
          </a:xfrm>
          <a:prstGeom prst="rect">
            <a:avLst/>
          </a:prstGeom>
          <a:noFill/>
          <a:ln>
            <a:noFill/>
          </a:ln>
        </p:spPr>
      </p:pic>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Shape 893"/>
        <p:cNvGrpSpPr/>
        <p:nvPr/>
      </p:nvGrpSpPr>
      <p:grpSpPr>
        <a:xfrm>
          <a:off x="0" y="0"/>
          <a:ext cx="0" cy="0"/>
          <a:chOff x="0" y="0"/>
          <a:chExt cx="0" cy="0"/>
        </a:xfrm>
      </p:grpSpPr>
      <p:sp>
        <p:nvSpPr>
          <p:cNvPr id="894" name="Google Shape;894;p127"/>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895" name="Google Shape;895;p127"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896" name="Google Shape;896;p127"/>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95"/>
                                        </p:tgtEl>
                                        <p:attrNameLst>
                                          <p:attrName>style.visibility</p:attrName>
                                        </p:attrNameLst>
                                      </p:cBhvr>
                                      <p:to>
                                        <p:strVal val="visible"/>
                                      </p:to>
                                    </p:set>
                                    <p:animEffect transition="in" filter="fade">
                                      <p:cBhvr>
                                        <p:cTn id="7" dur="1000"/>
                                        <p:tgtEl>
                                          <p:spTgt spid="8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6.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900"/>
        <p:cNvGrpSpPr/>
        <p:nvPr/>
      </p:nvGrpSpPr>
      <p:grpSpPr>
        <a:xfrm>
          <a:off x="0" y="0"/>
          <a:ext cx="0" cy="0"/>
          <a:chOff x="0" y="0"/>
          <a:chExt cx="0" cy="0"/>
        </a:xfrm>
      </p:grpSpPr>
      <p:sp>
        <p:nvSpPr>
          <p:cNvPr id="901" name="Google Shape;901;p128"/>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Two</a:t>
            </a:r>
            <a:endParaRPr>
              <a:solidFill>
                <a:schemeClr val="lt1"/>
              </a:solidFill>
              <a:latin typeface="Proxima Nova"/>
              <a:ea typeface="Proxima Nova"/>
              <a:cs typeface="Proxima Nova"/>
              <a:sym typeface="Proxima Nova"/>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Shape 905"/>
        <p:cNvGrpSpPr/>
        <p:nvPr/>
      </p:nvGrpSpPr>
      <p:grpSpPr>
        <a:xfrm>
          <a:off x="0" y="0"/>
          <a:ext cx="0" cy="0"/>
          <a:chOff x="0" y="0"/>
          <a:chExt cx="0" cy="0"/>
        </a:xfrm>
      </p:grpSpPr>
      <p:sp>
        <p:nvSpPr>
          <p:cNvPr id="906" name="Google Shape;906;p129"/>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to </a:t>
            </a:r>
            <a:r>
              <a:rPr lang="en" b="1">
                <a:solidFill>
                  <a:srgbClr val="000000"/>
                </a:solidFill>
                <a:latin typeface="Proxima Nova"/>
                <a:ea typeface="Proxima Nova"/>
                <a:cs typeface="Proxima Nova"/>
                <a:sym typeface="Proxima Nova"/>
              </a:rPr>
              <a:t>tell a story</a:t>
            </a:r>
            <a:r>
              <a:rPr lang="en">
                <a:solidFill>
                  <a:srgbClr val="000000"/>
                </a:solidFill>
                <a:latin typeface="Proxima Nova"/>
                <a:ea typeface="Proxima Nova"/>
                <a:cs typeface="Proxima Nova"/>
                <a:sym typeface="Proxima Nova"/>
              </a:rPr>
              <a:t> about my future world.</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use my cartographic knowledge to create a </a:t>
            </a:r>
            <a:r>
              <a:rPr lang="en" b="1">
                <a:solidFill>
                  <a:schemeClr val="dk1"/>
                </a:solidFill>
                <a:latin typeface="Proxima Nova"/>
                <a:ea typeface="Proxima Nova"/>
                <a:cs typeface="Proxima Nova"/>
                <a:sym typeface="Proxima Nova"/>
              </a:rPr>
              <a:t>map</a:t>
            </a:r>
            <a:r>
              <a:rPr lang="en">
                <a:solidFill>
                  <a:schemeClr val="dk1"/>
                </a:solidFill>
                <a:latin typeface="Proxima Nova"/>
                <a:ea typeface="Proxima Nova"/>
                <a:cs typeface="Proxima Nova"/>
                <a:sym typeface="Proxima Nova"/>
              </a:rPr>
              <a:t> that tells a story about </a:t>
            </a:r>
            <a:r>
              <a:rPr lang="en" b="1">
                <a:solidFill>
                  <a:schemeClr val="dk1"/>
                </a:solidFill>
                <a:latin typeface="Proxima Nova"/>
                <a:ea typeface="Proxima Nova"/>
                <a:cs typeface="Proxima Nova"/>
                <a:sym typeface="Proxima Nova"/>
              </a:rPr>
              <a:t>my future world</a:t>
            </a:r>
            <a:r>
              <a:rPr lang="en">
                <a:solidFill>
                  <a:schemeClr val="dk1"/>
                </a:solidFill>
                <a:latin typeface="Proxima Nova"/>
                <a:ea typeface="Proxima Nova"/>
                <a:cs typeface="Proxima Nova"/>
                <a:sym typeface="Proxima Nova"/>
              </a:rPr>
              <a:t>.</a:t>
            </a:r>
            <a:endParaRPr>
              <a:solidFill>
                <a:schemeClr val="dk1"/>
              </a:solidFill>
              <a:latin typeface="Proxima Nova"/>
              <a:ea typeface="Proxima Nova"/>
              <a:cs typeface="Proxima Nova"/>
              <a:sym typeface="Proxima Nova"/>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Shape 910"/>
        <p:cNvGrpSpPr/>
        <p:nvPr/>
      </p:nvGrpSpPr>
      <p:grpSpPr>
        <a:xfrm>
          <a:off x="0" y="0"/>
          <a:ext cx="0" cy="0"/>
          <a:chOff x="0" y="0"/>
          <a:chExt cx="0" cy="0"/>
        </a:xfrm>
      </p:grpSpPr>
      <p:sp>
        <p:nvSpPr>
          <p:cNvPr id="911" name="Google Shape;911;p130"/>
          <p:cNvSpPr/>
          <p:nvPr/>
        </p:nvSpPr>
        <p:spPr>
          <a:xfrm>
            <a:off x="6506850" y="910175"/>
            <a:ext cx="2336100" cy="29667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130"/>
          <p:cNvSpPr txBox="1"/>
          <p:nvPr/>
        </p:nvSpPr>
        <p:spPr>
          <a:xfrm>
            <a:off x="6506825" y="922558"/>
            <a:ext cx="2350500" cy="2951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What story does this map tell about our world?</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materials do you think this artist used?</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think of a title for this map?</a:t>
            </a:r>
            <a:endParaRPr sz="1800">
              <a:latin typeface="Proxima Nova"/>
              <a:ea typeface="Proxima Nova"/>
              <a:cs typeface="Proxima Nova"/>
              <a:sym typeface="Proxima Nova"/>
            </a:endParaRPr>
          </a:p>
        </p:txBody>
      </p:sp>
      <p:sp>
        <p:nvSpPr>
          <p:cNvPr id="913" name="Google Shape;913;p130"/>
          <p:cNvSpPr txBox="1"/>
          <p:nvPr/>
        </p:nvSpPr>
        <p:spPr>
          <a:xfrm>
            <a:off x="100350" y="4471675"/>
            <a:ext cx="6204600" cy="5910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Fragile World</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Elmira Sabanchieva, Age 13, Russia (Barbara Petchenik Children's World Map Competition, 2021)</a:t>
            </a:r>
            <a:endParaRPr sz="1000">
              <a:latin typeface="Proxima Nova"/>
              <a:ea typeface="Proxima Nova"/>
              <a:cs typeface="Proxima Nova"/>
              <a:sym typeface="Proxima Nova"/>
            </a:endParaRPr>
          </a:p>
        </p:txBody>
      </p:sp>
      <p:pic>
        <p:nvPicPr>
          <p:cNvPr id="914" name="Google Shape;914;p130"/>
          <p:cNvPicPr preferRelativeResize="0"/>
          <p:nvPr/>
        </p:nvPicPr>
        <p:blipFill>
          <a:blip r:embed="rId3">
            <a:alphaModFix/>
          </a:blip>
          <a:stretch>
            <a:fillRect/>
          </a:stretch>
        </p:blipFill>
        <p:spPr>
          <a:xfrm>
            <a:off x="455388" y="224100"/>
            <a:ext cx="5781114" cy="4338849"/>
          </a:xfrm>
          <a:prstGeom prst="rect">
            <a:avLst/>
          </a:prstGeom>
          <a:noFill/>
          <a:ln>
            <a:noFill/>
          </a:ln>
        </p:spPr>
      </p:pic>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Shape 918"/>
        <p:cNvGrpSpPr/>
        <p:nvPr/>
      </p:nvGrpSpPr>
      <p:grpSpPr>
        <a:xfrm>
          <a:off x="0" y="0"/>
          <a:ext cx="0" cy="0"/>
          <a:chOff x="0" y="0"/>
          <a:chExt cx="0" cy="0"/>
        </a:xfrm>
      </p:grpSpPr>
      <p:pic>
        <p:nvPicPr>
          <p:cNvPr id="919" name="Google Shape;919;p131"/>
          <p:cNvPicPr preferRelativeResize="0"/>
          <p:nvPr/>
        </p:nvPicPr>
        <p:blipFill>
          <a:blip r:embed="rId3">
            <a:alphaModFix/>
          </a:blip>
          <a:stretch>
            <a:fillRect/>
          </a:stretch>
        </p:blipFill>
        <p:spPr>
          <a:xfrm>
            <a:off x="123725" y="276450"/>
            <a:ext cx="6286601" cy="4443401"/>
          </a:xfrm>
          <a:prstGeom prst="rect">
            <a:avLst/>
          </a:prstGeom>
          <a:noFill/>
          <a:ln>
            <a:noFill/>
          </a:ln>
        </p:spPr>
      </p:pic>
      <p:sp>
        <p:nvSpPr>
          <p:cNvPr id="920" name="Google Shape;920;p131"/>
          <p:cNvSpPr txBox="1"/>
          <p:nvPr/>
        </p:nvSpPr>
        <p:spPr>
          <a:xfrm>
            <a:off x="1333050" y="4648200"/>
            <a:ext cx="5173800" cy="4953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Most Important Game of Chess</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Pavol Rybar, Age 8, Slovakia (Barbara Petchenik Children's World Map Competition, 2021)</a:t>
            </a:r>
            <a:endParaRPr sz="1000">
              <a:latin typeface="Proxima Nova"/>
              <a:ea typeface="Proxima Nova"/>
              <a:cs typeface="Proxima Nova"/>
              <a:sym typeface="Proxima Nova"/>
            </a:endParaRPr>
          </a:p>
        </p:txBody>
      </p:sp>
      <p:sp>
        <p:nvSpPr>
          <p:cNvPr id="921" name="Google Shape;921;p131"/>
          <p:cNvSpPr/>
          <p:nvPr/>
        </p:nvSpPr>
        <p:spPr>
          <a:xfrm>
            <a:off x="6564200" y="1026750"/>
            <a:ext cx="2379300" cy="30900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131"/>
          <p:cNvSpPr txBox="1"/>
          <p:nvPr/>
        </p:nvSpPr>
        <p:spPr>
          <a:xfrm>
            <a:off x="6664500" y="1026750"/>
            <a:ext cx="2228700" cy="309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What story does this map tell about our world?</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Who is playing chess?</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do you think the chess game represents?</a:t>
            </a:r>
            <a:endParaRPr sz="1800">
              <a:latin typeface="Proxima Nova"/>
              <a:ea typeface="Proxima Nova"/>
              <a:cs typeface="Proxima Nova"/>
              <a:sym typeface="Proxima Nov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25"/>
        <p:cNvGrpSpPr/>
        <p:nvPr/>
      </p:nvGrpSpPr>
      <p:grpSpPr>
        <a:xfrm>
          <a:off x="0" y="0"/>
          <a:ext cx="0" cy="0"/>
          <a:chOff x="0" y="0"/>
          <a:chExt cx="0" cy="0"/>
        </a:xfrm>
      </p:grpSpPr>
      <p:sp>
        <p:nvSpPr>
          <p:cNvPr id="126" name="Google Shape;126;p24"/>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Early Cartography:</a:t>
            </a:r>
            <a:endParaRPr>
              <a:solidFill>
                <a:schemeClr val="lt1"/>
              </a:solidFill>
              <a:latin typeface="Proxima Nova"/>
              <a:ea typeface="Proxima Nova"/>
              <a:cs typeface="Proxima Nova"/>
              <a:sym typeface="Proxima Nova"/>
            </a:endParaRPr>
          </a:p>
          <a:p>
            <a:pPr marL="0" lvl="0" indent="0" algn="ctr" rtl="0">
              <a:spcBef>
                <a:spcPts val="0"/>
              </a:spcBef>
              <a:spcAft>
                <a:spcPts val="0"/>
              </a:spcAft>
              <a:buNone/>
            </a:pPr>
            <a:r>
              <a:rPr lang="en">
                <a:solidFill>
                  <a:schemeClr val="lt1"/>
                </a:solidFill>
                <a:latin typeface="Proxima Nova"/>
                <a:ea typeface="Proxima Nova"/>
                <a:cs typeface="Proxima Nova"/>
                <a:sym typeface="Proxima Nova"/>
              </a:rPr>
              <a:t>Making a Clay-Slab Map</a:t>
            </a:r>
            <a:endParaRPr>
              <a:solidFill>
                <a:schemeClr val="lt1"/>
              </a:solidFill>
              <a:latin typeface="Proxima Nova"/>
              <a:ea typeface="Proxima Nova"/>
              <a:cs typeface="Proxima Nova"/>
              <a:sym typeface="Proxima Nova"/>
            </a:endParaRPr>
          </a:p>
        </p:txBody>
      </p:sp>
      <p:sp>
        <p:nvSpPr>
          <p:cNvPr id="127" name="Google Shape;127;p24"/>
          <p:cNvSpPr txBox="1">
            <a:spLocks noGrp="1"/>
          </p:cNvSpPr>
          <p:nvPr>
            <p:ph type="subTitle" idx="1"/>
          </p:nvPr>
        </p:nvSpPr>
        <p:spPr>
          <a:xfrm>
            <a:off x="311700" y="279717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Lesson One</a:t>
            </a:r>
            <a:endParaRPr>
              <a:solidFill>
                <a:schemeClr val="lt1"/>
              </a:solidFill>
              <a:latin typeface="Proxima Nova"/>
              <a:ea typeface="Proxima Nova"/>
              <a:cs typeface="Proxima Nova"/>
              <a:sym typeface="Proxima Nova"/>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Shape 926"/>
        <p:cNvGrpSpPr/>
        <p:nvPr/>
      </p:nvGrpSpPr>
      <p:grpSpPr>
        <a:xfrm>
          <a:off x="0" y="0"/>
          <a:ext cx="0" cy="0"/>
          <a:chOff x="0" y="0"/>
          <a:chExt cx="0" cy="0"/>
        </a:xfrm>
      </p:grpSpPr>
      <p:sp>
        <p:nvSpPr>
          <p:cNvPr id="927" name="Google Shape;927;p132"/>
          <p:cNvSpPr/>
          <p:nvPr/>
        </p:nvSpPr>
        <p:spPr>
          <a:xfrm>
            <a:off x="5231275" y="1461900"/>
            <a:ext cx="3712200" cy="17916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28" name="Google Shape;928;p132"/>
          <p:cNvPicPr preferRelativeResize="0"/>
          <p:nvPr/>
        </p:nvPicPr>
        <p:blipFill>
          <a:blip r:embed="rId3">
            <a:alphaModFix/>
          </a:blip>
          <a:stretch>
            <a:fillRect/>
          </a:stretch>
        </p:blipFill>
        <p:spPr>
          <a:xfrm>
            <a:off x="1542625" y="86000"/>
            <a:ext cx="3545352" cy="4711798"/>
          </a:xfrm>
          <a:prstGeom prst="rect">
            <a:avLst/>
          </a:prstGeom>
          <a:noFill/>
          <a:ln>
            <a:noFill/>
          </a:ln>
        </p:spPr>
      </p:pic>
      <p:sp>
        <p:nvSpPr>
          <p:cNvPr id="929" name="Google Shape;929;p132"/>
          <p:cNvSpPr txBox="1"/>
          <p:nvPr/>
        </p:nvSpPr>
        <p:spPr>
          <a:xfrm>
            <a:off x="0" y="4716900"/>
            <a:ext cx="5173800" cy="4266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Flower World</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Jósef Bodor, Age 11, Hungary (Barbara Petchenik Children's World Map Competition, 1999)</a:t>
            </a:r>
            <a:endParaRPr sz="1000">
              <a:latin typeface="Proxima Nova"/>
              <a:ea typeface="Proxima Nova"/>
              <a:cs typeface="Proxima Nova"/>
              <a:sym typeface="Proxima Nova"/>
            </a:endParaRPr>
          </a:p>
        </p:txBody>
      </p:sp>
      <p:sp>
        <p:nvSpPr>
          <p:cNvPr id="930" name="Google Shape;930;p132"/>
          <p:cNvSpPr txBox="1"/>
          <p:nvPr/>
        </p:nvSpPr>
        <p:spPr>
          <a:xfrm>
            <a:off x="5288600" y="1542950"/>
            <a:ext cx="3545400" cy="179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What story does this map tell about our world?</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Why do you think the artist chose to show the world this way?</a:t>
            </a:r>
            <a:endParaRPr sz="1800">
              <a:latin typeface="Proxima Nova"/>
              <a:ea typeface="Proxima Nova"/>
              <a:cs typeface="Proxima Nova"/>
              <a:sym typeface="Proxima Nova"/>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Shape 934"/>
        <p:cNvGrpSpPr/>
        <p:nvPr/>
      </p:nvGrpSpPr>
      <p:grpSpPr>
        <a:xfrm>
          <a:off x="0" y="0"/>
          <a:ext cx="0" cy="0"/>
          <a:chOff x="0" y="0"/>
          <a:chExt cx="0" cy="0"/>
        </a:xfrm>
      </p:grpSpPr>
      <p:sp>
        <p:nvSpPr>
          <p:cNvPr id="935" name="Google Shape;935;p133"/>
          <p:cNvSpPr txBox="1"/>
          <p:nvPr/>
        </p:nvSpPr>
        <p:spPr>
          <a:xfrm>
            <a:off x="343950" y="545163"/>
            <a:ext cx="8456100" cy="1246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Make a Map of Your Future World</a:t>
            </a:r>
            <a:endParaRPr sz="350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000">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r>
              <a:rPr lang="en" sz="2400">
                <a:solidFill>
                  <a:schemeClr val="dk1"/>
                </a:solidFill>
                <a:latin typeface="Proxima Nova"/>
                <a:ea typeface="Proxima Nova"/>
                <a:cs typeface="Proxima Nova"/>
                <a:sym typeface="Proxima Nova"/>
              </a:rPr>
              <a:t>Your map should:</a:t>
            </a:r>
            <a:endParaRPr sz="5400">
              <a:latin typeface="Proxima Nova"/>
              <a:ea typeface="Proxima Nova"/>
              <a:cs typeface="Proxima Nova"/>
              <a:sym typeface="Proxima Nova"/>
            </a:endParaRPr>
          </a:p>
        </p:txBody>
      </p:sp>
      <p:sp>
        <p:nvSpPr>
          <p:cNvPr id="936" name="Google Shape;936;p133"/>
          <p:cNvSpPr txBox="1"/>
          <p:nvPr/>
        </p:nvSpPr>
        <p:spPr>
          <a:xfrm>
            <a:off x="343950" y="1700750"/>
            <a:ext cx="5221800" cy="32940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Show what your future world might be like</a:t>
            </a:r>
            <a:endParaRPr sz="18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Show all or a large portion of the world</a:t>
            </a:r>
            <a:endParaRPr sz="18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Show the size, shape, and location of land and water</a:t>
            </a:r>
            <a:endParaRPr sz="18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symbols, colors, and name labels to tell the story</a:t>
            </a:r>
            <a:endParaRPr sz="18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Include a compass rose and map legend</a:t>
            </a:r>
            <a:endParaRPr sz="18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contrast, balance, and emphasis to tell the story</a:t>
            </a:r>
            <a:endParaRPr sz="1800">
              <a:latin typeface="Proxima Nova"/>
              <a:ea typeface="Proxima Nova"/>
              <a:cs typeface="Proxima Nova"/>
              <a:sym typeface="Proxima Nova"/>
            </a:endParaRPr>
          </a:p>
        </p:txBody>
      </p:sp>
      <p:sp>
        <p:nvSpPr>
          <p:cNvPr id="937" name="Google Shape;937;p133"/>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133"/>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sp>
        <p:nvSpPr>
          <p:cNvPr id="939" name="Google Shape;939;p133"/>
          <p:cNvSpPr txBox="1"/>
          <p:nvPr/>
        </p:nvSpPr>
        <p:spPr>
          <a:xfrm>
            <a:off x="4801325" y="4328350"/>
            <a:ext cx="4342800" cy="595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Regenerate the Ocean in the World!</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Takahashi Kanoko, Age 13, Japan</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(Barbara Petchenik Children's World Map Competition, 2021)</a:t>
            </a:r>
            <a:endParaRPr sz="1000">
              <a:latin typeface="Proxima Nova"/>
              <a:ea typeface="Proxima Nova"/>
              <a:cs typeface="Proxima Nova"/>
              <a:sym typeface="Proxima Nova"/>
            </a:endParaRPr>
          </a:p>
        </p:txBody>
      </p:sp>
      <p:pic>
        <p:nvPicPr>
          <p:cNvPr id="940" name="Google Shape;940;p133"/>
          <p:cNvPicPr preferRelativeResize="0"/>
          <p:nvPr/>
        </p:nvPicPr>
        <p:blipFill>
          <a:blip r:embed="rId3">
            <a:alphaModFix/>
          </a:blip>
          <a:stretch>
            <a:fillRect/>
          </a:stretch>
        </p:blipFill>
        <p:spPr>
          <a:xfrm>
            <a:off x="5408775" y="1791975"/>
            <a:ext cx="3619550" cy="2593949"/>
          </a:xfrm>
          <a:prstGeom prst="rect">
            <a:avLst/>
          </a:prstGeom>
          <a:noFill/>
          <a:ln>
            <a:noFill/>
          </a:ln>
        </p:spPr>
      </p:pic>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Shape 944"/>
        <p:cNvGrpSpPr/>
        <p:nvPr/>
      </p:nvGrpSpPr>
      <p:grpSpPr>
        <a:xfrm>
          <a:off x="0" y="0"/>
          <a:ext cx="0" cy="0"/>
          <a:chOff x="0" y="0"/>
          <a:chExt cx="0" cy="0"/>
        </a:xfrm>
      </p:grpSpPr>
      <p:sp>
        <p:nvSpPr>
          <p:cNvPr id="945" name="Google Shape;945;p134"/>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946" name="Google Shape;946;p134"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947" name="Google Shape;947;p134"/>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46"/>
                                        </p:tgtEl>
                                        <p:attrNameLst>
                                          <p:attrName>style.visibility</p:attrName>
                                        </p:attrNameLst>
                                      </p:cBhvr>
                                      <p:to>
                                        <p:strVal val="visible"/>
                                      </p:to>
                                    </p:set>
                                    <p:animEffect transition="in" filter="fade">
                                      <p:cBhvr>
                                        <p:cTn id="7" dur="1000"/>
                                        <p:tgtEl>
                                          <p:spTgt spid="9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951"/>
        <p:cNvGrpSpPr/>
        <p:nvPr/>
      </p:nvGrpSpPr>
      <p:grpSpPr>
        <a:xfrm>
          <a:off x="0" y="0"/>
          <a:ext cx="0" cy="0"/>
          <a:chOff x="0" y="0"/>
          <a:chExt cx="0" cy="0"/>
        </a:xfrm>
      </p:grpSpPr>
      <p:sp>
        <p:nvSpPr>
          <p:cNvPr id="952" name="Google Shape;952;p135"/>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Three</a:t>
            </a:r>
            <a:endParaRPr>
              <a:solidFill>
                <a:schemeClr val="lt1"/>
              </a:solidFill>
              <a:latin typeface="Proxima Nova"/>
              <a:ea typeface="Proxima Nova"/>
              <a:cs typeface="Proxima Nova"/>
              <a:sym typeface="Proxima Nova"/>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Shape 956"/>
        <p:cNvGrpSpPr/>
        <p:nvPr/>
      </p:nvGrpSpPr>
      <p:grpSpPr>
        <a:xfrm>
          <a:off x="0" y="0"/>
          <a:ext cx="0" cy="0"/>
          <a:chOff x="0" y="0"/>
          <a:chExt cx="0" cy="0"/>
        </a:xfrm>
      </p:grpSpPr>
      <p:sp>
        <p:nvSpPr>
          <p:cNvPr id="957" name="Google Shape;957;p136"/>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to </a:t>
            </a:r>
            <a:r>
              <a:rPr lang="en" b="1">
                <a:solidFill>
                  <a:srgbClr val="000000"/>
                </a:solidFill>
                <a:latin typeface="Proxima Nova"/>
                <a:ea typeface="Proxima Nova"/>
                <a:cs typeface="Proxima Nova"/>
                <a:sym typeface="Proxima Nova"/>
              </a:rPr>
              <a:t>tell a story</a:t>
            </a:r>
            <a:r>
              <a:rPr lang="en">
                <a:solidFill>
                  <a:srgbClr val="000000"/>
                </a:solidFill>
                <a:latin typeface="Proxima Nova"/>
                <a:ea typeface="Proxima Nova"/>
                <a:cs typeface="Proxima Nova"/>
                <a:sym typeface="Proxima Nova"/>
              </a:rPr>
              <a:t> about my future world.</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use my cartographic knowledge to create a </a:t>
            </a:r>
            <a:r>
              <a:rPr lang="en" b="1">
                <a:solidFill>
                  <a:schemeClr val="dk1"/>
                </a:solidFill>
                <a:latin typeface="Proxima Nova"/>
                <a:ea typeface="Proxima Nova"/>
                <a:cs typeface="Proxima Nova"/>
                <a:sym typeface="Proxima Nova"/>
              </a:rPr>
              <a:t>map</a:t>
            </a:r>
            <a:r>
              <a:rPr lang="en">
                <a:solidFill>
                  <a:schemeClr val="dk1"/>
                </a:solidFill>
                <a:latin typeface="Proxima Nova"/>
                <a:ea typeface="Proxima Nova"/>
                <a:cs typeface="Proxima Nova"/>
                <a:sym typeface="Proxima Nova"/>
              </a:rPr>
              <a:t> that tells a story about </a:t>
            </a:r>
            <a:r>
              <a:rPr lang="en" b="1">
                <a:solidFill>
                  <a:schemeClr val="dk1"/>
                </a:solidFill>
                <a:latin typeface="Proxima Nova"/>
                <a:ea typeface="Proxima Nova"/>
                <a:cs typeface="Proxima Nova"/>
                <a:sym typeface="Proxima Nova"/>
              </a:rPr>
              <a:t>my future world</a:t>
            </a:r>
            <a:r>
              <a:rPr lang="en">
                <a:solidFill>
                  <a:schemeClr val="dk1"/>
                </a:solidFill>
                <a:latin typeface="Proxima Nova"/>
                <a:ea typeface="Proxima Nova"/>
                <a:cs typeface="Proxima Nova"/>
                <a:sym typeface="Proxima Nova"/>
              </a:rPr>
              <a:t>.</a:t>
            </a:r>
            <a:endParaRPr>
              <a:solidFill>
                <a:schemeClr val="dk1"/>
              </a:solidFill>
              <a:latin typeface="Proxima Nova"/>
              <a:ea typeface="Proxima Nova"/>
              <a:cs typeface="Proxima Nova"/>
              <a:sym typeface="Proxima Nova"/>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Shape 961"/>
        <p:cNvGrpSpPr/>
        <p:nvPr/>
      </p:nvGrpSpPr>
      <p:grpSpPr>
        <a:xfrm>
          <a:off x="0" y="0"/>
          <a:ext cx="0" cy="0"/>
          <a:chOff x="0" y="0"/>
          <a:chExt cx="0" cy="0"/>
        </a:xfrm>
      </p:grpSpPr>
      <p:sp>
        <p:nvSpPr>
          <p:cNvPr id="962" name="Google Shape;962;p137"/>
          <p:cNvSpPr/>
          <p:nvPr/>
        </p:nvSpPr>
        <p:spPr>
          <a:xfrm>
            <a:off x="6478200" y="1189625"/>
            <a:ext cx="2436300" cy="24078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137"/>
          <p:cNvSpPr txBox="1"/>
          <p:nvPr/>
        </p:nvSpPr>
        <p:spPr>
          <a:xfrm>
            <a:off x="6521100" y="1195775"/>
            <a:ext cx="2350500" cy="239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story does this map tell about our world?</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think of a title for this map?</a:t>
            </a:r>
            <a:endParaRPr sz="1800">
              <a:latin typeface="Proxima Nova"/>
              <a:ea typeface="Proxima Nova"/>
              <a:cs typeface="Proxima Nova"/>
              <a:sym typeface="Proxima Nova"/>
            </a:endParaRPr>
          </a:p>
        </p:txBody>
      </p:sp>
      <p:sp>
        <p:nvSpPr>
          <p:cNvPr id="964" name="Google Shape;964;p137"/>
          <p:cNvSpPr txBox="1"/>
          <p:nvPr/>
        </p:nvSpPr>
        <p:spPr>
          <a:xfrm>
            <a:off x="152400" y="4491250"/>
            <a:ext cx="6204600" cy="499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Holographic Map of My Future World</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Angela Waiman, Age 13, Indonesia (Barbara Petchenik Children's World Map Competition, 2021)</a:t>
            </a:r>
            <a:endParaRPr sz="1000">
              <a:latin typeface="Proxima Nova"/>
              <a:ea typeface="Proxima Nova"/>
              <a:cs typeface="Proxima Nova"/>
              <a:sym typeface="Proxima Nova"/>
            </a:endParaRPr>
          </a:p>
        </p:txBody>
      </p:sp>
      <p:pic>
        <p:nvPicPr>
          <p:cNvPr id="965" name="Google Shape;965;p137"/>
          <p:cNvPicPr preferRelativeResize="0"/>
          <p:nvPr/>
        </p:nvPicPr>
        <p:blipFill>
          <a:blip r:embed="rId3">
            <a:alphaModFix/>
          </a:blip>
          <a:stretch>
            <a:fillRect/>
          </a:stretch>
        </p:blipFill>
        <p:spPr>
          <a:xfrm>
            <a:off x="211475" y="224100"/>
            <a:ext cx="6086441" cy="4338849"/>
          </a:xfrm>
          <a:prstGeom prst="rect">
            <a:avLst/>
          </a:prstGeom>
          <a:noFill/>
          <a:ln>
            <a:noFill/>
          </a:ln>
        </p:spPr>
      </p:pic>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Shape 969"/>
        <p:cNvGrpSpPr/>
        <p:nvPr/>
      </p:nvGrpSpPr>
      <p:grpSpPr>
        <a:xfrm>
          <a:off x="0" y="0"/>
          <a:ext cx="0" cy="0"/>
          <a:chOff x="0" y="0"/>
          <a:chExt cx="0" cy="0"/>
        </a:xfrm>
      </p:grpSpPr>
      <p:sp>
        <p:nvSpPr>
          <p:cNvPr id="970" name="Google Shape;970;p138"/>
          <p:cNvSpPr/>
          <p:nvPr/>
        </p:nvSpPr>
        <p:spPr>
          <a:xfrm>
            <a:off x="6607175" y="988925"/>
            <a:ext cx="2336100" cy="28092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71" name="Google Shape;971;p138"/>
          <p:cNvPicPr preferRelativeResize="0"/>
          <p:nvPr/>
        </p:nvPicPr>
        <p:blipFill>
          <a:blip r:embed="rId3">
            <a:alphaModFix/>
          </a:blip>
          <a:stretch>
            <a:fillRect/>
          </a:stretch>
        </p:blipFill>
        <p:spPr>
          <a:xfrm>
            <a:off x="91438" y="66425"/>
            <a:ext cx="6266624" cy="4663249"/>
          </a:xfrm>
          <a:prstGeom prst="rect">
            <a:avLst/>
          </a:prstGeom>
          <a:noFill/>
          <a:ln>
            <a:noFill/>
          </a:ln>
        </p:spPr>
      </p:pic>
      <p:sp>
        <p:nvSpPr>
          <p:cNvPr id="972" name="Google Shape;972;p138"/>
          <p:cNvSpPr txBox="1"/>
          <p:nvPr/>
        </p:nvSpPr>
        <p:spPr>
          <a:xfrm>
            <a:off x="6607150" y="1000650"/>
            <a:ext cx="2350500" cy="279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What makes this artwork a map?</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story does this map tell about our world?</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think of a title for this map?</a:t>
            </a:r>
            <a:endParaRPr sz="1800">
              <a:latin typeface="Proxima Nova"/>
              <a:ea typeface="Proxima Nova"/>
              <a:cs typeface="Proxima Nova"/>
              <a:sym typeface="Proxima Nova"/>
            </a:endParaRPr>
          </a:p>
        </p:txBody>
      </p:sp>
      <p:sp>
        <p:nvSpPr>
          <p:cNvPr id="973" name="Google Shape;973;p138"/>
          <p:cNvSpPr txBox="1"/>
          <p:nvPr/>
        </p:nvSpPr>
        <p:spPr>
          <a:xfrm>
            <a:off x="243650" y="4643650"/>
            <a:ext cx="6204600" cy="499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Tie the Braids of the Earth Girl</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Tang Yuwen, Age 10, China (Barbara Petchenik Children's World Map Competition, 2001)</a:t>
            </a:r>
            <a:endParaRPr sz="1000">
              <a:latin typeface="Proxima Nova"/>
              <a:ea typeface="Proxima Nova"/>
              <a:cs typeface="Proxima Nova"/>
              <a:sym typeface="Proxima Nova"/>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Shape 977"/>
        <p:cNvGrpSpPr/>
        <p:nvPr/>
      </p:nvGrpSpPr>
      <p:grpSpPr>
        <a:xfrm>
          <a:off x="0" y="0"/>
          <a:ext cx="0" cy="0"/>
          <a:chOff x="0" y="0"/>
          <a:chExt cx="0" cy="0"/>
        </a:xfrm>
      </p:grpSpPr>
      <p:sp>
        <p:nvSpPr>
          <p:cNvPr id="978" name="Google Shape;978;p139"/>
          <p:cNvSpPr/>
          <p:nvPr/>
        </p:nvSpPr>
        <p:spPr>
          <a:xfrm>
            <a:off x="6779175" y="1089250"/>
            <a:ext cx="2178600" cy="25797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79" name="Google Shape;979;p139"/>
          <p:cNvPicPr preferRelativeResize="0"/>
          <p:nvPr/>
        </p:nvPicPr>
        <p:blipFill>
          <a:blip r:embed="rId3">
            <a:alphaModFix/>
          </a:blip>
          <a:stretch>
            <a:fillRect/>
          </a:stretch>
        </p:blipFill>
        <p:spPr>
          <a:xfrm>
            <a:off x="126350" y="109388"/>
            <a:ext cx="6525773" cy="4534276"/>
          </a:xfrm>
          <a:prstGeom prst="rect">
            <a:avLst/>
          </a:prstGeom>
          <a:noFill/>
          <a:ln>
            <a:noFill/>
          </a:ln>
        </p:spPr>
      </p:pic>
      <p:sp>
        <p:nvSpPr>
          <p:cNvPr id="980" name="Google Shape;980;p139"/>
          <p:cNvSpPr txBox="1"/>
          <p:nvPr/>
        </p:nvSpPr>
        <p:spPr>
          <a:xfrm>
            <a:off x="544625" y="4586325"/>
            <a:ext cx="6204600" cy="4713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I See the World</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Lena Golubeva, Age 9, Russia (Barbara Petchenik Children's World Map Competition, 2003)</a:t>
            </a:r>
            <a:endParaRPr sz="1000">
              <a:latin typeface="Proxima Nova"/>
              <a:ea typeface="Proxima Nova"/>
              <a:cs typeface="Proxima Nova"/>
              <a:sym typeface="Proxima Nova"/>
            </a:endParaRPr>
          </a:p>
        </p:txBody>
      </p:sp>
      <p:sp>
        <p:nvSpPr>
          <p:cNvPr id="981" name="Google Shape;981;p139"/>
          <p:cNvSpPr txBox="1"/>
          <p:nvPr/>
        </p:nvSpPr>
        <p:spPr>
          <a:xfrm>
            <a:off x="6865175" y="1194063"/>
            <a:ext cx="1992300" cy="236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What story does this map tell about our world?</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Who are the people? Why did the artist show them?</a:t>
            </a:r>
            <a:endParaRPr sz="1800">
              <a:latin typeface="Proxima Nova"/>
              <a:ea typeface="Proxima Nova"/>
              <a:cs typeface="Proxima Nova"/>
              <a:sym typeface="Proxima Nova"/>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Shape 985"/>
        <p:cNvGrpSpPr/>
        <p:nvPr/>
      </p:nvGrpSpPr>
      <p:grpSpPr>
        <a:xfrm>
          <a:off x="0" y="0"/>
          <a:ext cx="0" cy="0"/>
          <a:chOff x="0" y="0"/>
          <a:chExt cx="0" cy="0"/>
        </a:xfrm>
      </p:grpSpPr>
      <p:sp>
        <p:nvSpPr>
          <p:cNvPr id="986" name="Google Shape;986;p140"/>
          <p:cNvSpPr txBox="1"/>
          <p:nvPr/>
        </p:nvSpPr>
        <p:spPr>
          <a:xfrm>
            <a:off x="343950" y="545163"/>
            <a:ext cx="8456100" cy="1246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Make a Map of Your Future World</a:t>
            </a:r>
            <a:endParaRPr sz="350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000">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r>
              <a:rPr lang="en" sz="2400">
                <a:solidFill>
                  <a:schemeClr val="dk1"/>
                </a:solidFill>
                <a:latin typeface="Proxima Nova"/>
                <a:ea typeface="Proxima Nova"/>
                <a:cs typeface="Proxima Nova"/>
                <a:sym typeface="Proxima Nova"/>
              </a:rPr>
              <a:t>Your map should:</a:t>
            </a:r>
            <a:endParaRPr sz="5400">
              <a:latin typeface="Proxima Nova"/>
              <a:ea typeface="Proxima Nova"/>
              <a:cs typeface="Proxima Nova"/>
              <a:sym typeface="Proxima Nova"/>
            </a:endParaRPr>
          </a:p>
        </p:txBody>
      </p:sp>
      <p:sp>
        <p:nvSpPr>
          <p:cNvPr id="987" name="Google Shape;987;p140"/>
          <p:cNvSpPr txBox="1"/>
          <p:nvPr/>
        </p:nvSpPr>
        <p:spPr>
          <a:xfrm>
            <a:off x="343950" y="1700750"/>
            <a:ext cx="5045100" cy="32940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Show what your future world might be like</a:t>
            </a:r>
            <a:endParaRPr sz="18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Show all or a large portion of the world</a:t>
            </a:r>
            <a:endParaRPr sz="18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Show the size, shape, and location of land and water</a:t>
            </a:r>
            <a:endParaRPr sz="1800">
              <a:latin typeface="Proxima Nova"/>
              <a:ea typeface="Proxima Nova"/>
              <a:cs typeface="Proxima Nova"/>
              <a:sym typeface="Proxima Nova"/>
            </a:endParaRPr>
          </a:p>
          <a:p>
            <a:pPr marL="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Clr>
                <a:schemeClr val="dk1"/>
              </a:buClr>
              <a:buSzPts val="1800"/>
              <a:buFont typeface="Proxima Nova"/>
              <a:buChar char="●"/>
            </a:pPr>
            <a:r>
              <a:rPr lang="en" sz="1800">
                <a:solidFill>
                  <a:schemeClr val="dk1"/>
                </a:solidFill>
                <a:latin typeface="Proxima Nova"/>
                <a:ea typeface="Proxima Nova"/>
                <a:cs typeface="Proxima Nova"/>
                <a:sym typeface="Proxima Nova"/>
              </a:rPr>
              <a:t>Include a compass rose and map legend</a:t>
            </a:r>
            <a:endParaRPr sz="1800">
              <a:solidFill>
                <a:schemeClr val="dk1"/>
              </a:solidFill>
              <a:latin typeface="Proxima Nova"/>
              <a:ea typeface="Proxima Nova"/>
              <a:cs typeface="Proxima Nova"/>
              <a:sym typeface="Proxima Nova"/>
            </a:endParaRPr>
          </a:p>
          <a:p>
            <a:pPr marL="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symbols, colors, and name labels to tell the story</a:t>
            </a:r>
            <a:endParaRPr sz="1800">
              <a:latin typeface="Proxima Nova"/>
              <a:ea typeface="Proxima Nova"/>
              <a:cs typeface="Proxima Nova"/>
              <a:sym typeface="Proxima Nova"/>
            </a:endParaRPr>
          </a:p>
          <a:p>
            <a:pPr marL="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contrast, balance, and emphasis to tell the story</a:t>
            </a:r>
            <a:endParaRPr sz="1800">
              <a:latin typeface="Proxima Nova"/>
              <a:ea typeface="Proxima Nova"/>
              <a:cs typeface="Proxima Nova"/>
              <a:sym typeface="Proxima Nova"/>
            </a:endParaRPr>
          </a:p>
        </p:txBody>
      </p:sp>
      <p:sp>
        <p:nvSpPr>
          <p:cNvPr id="988" name="Google Shape;988;p140"/>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140"/>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sp>
        <p:nvSpPr>
          <p:cNvPr id="990" name="Google Shape;990;p140"/>
          <p:cNvSpPr txBox="1"/>
          <p:nvPr/>
        </p:nvSpPr>
        <p:spPr>
          <a:xfrm>
            <a:off x="5159625" y="4199350"/>
            <a:ext cx="3984300" cy="6351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Living Earth</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Ekaterina Chernova, Yulia Tomilova &amp; Sofia Vdovina Age 8, Russia</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(Barbara Petchenik Children's World Map Competition, 2021)</a:t>
            </a:r>
            <a:endParaRPr sz="1000">
              <a:latin typeface="Proxima Nova"/>
              <a:ea typeface="Proxima Nova"/>
              <a:cs typeface="Proxima Nova"/>
              <a:sym typeface="Proxima Nova"/>
            </a:endParaRPr>
          </a:p>
        </p:txBody>
      </p:sp>
      <p:pic>
        <p:nvPicPr>
          <p:cNvPr id="991" name="Google Shape;991;p140"/>
          <p:cNvPicPr preferRelativeResize="0"/>
          <p:nvPr/>
        </p:nvPicPr>
        <p:blipFill>
          <a:blip r:embed="rId3">
            <a:alphaModFix/>
          </a:blip>
          <a:stretch>
            <a:fillRect/>
          </a:stretch>
        </p:blipFill>
        <p:spPr>
          <a:xfrm>
            <a:off x="5489775" y="1791987"/>
            <a:ext cx="3541651" cy="2504874"/>
          </a:xfrm>
          <a:prstGeom prst="rect">
            <a:avLst/>
          </a:prstGeom>
          <a:noFill/>
          <a:ln>
            <a:noFill/>
          </a:ln>
        </p:spPr>
      </p:pic>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Shape 995"/>
        <p:cNvGrpSpPr/>
        <p:nvPr/>
      </p:nvGrpSpPr>
      <p:grpSpPr>
        <a:xfrm>
          <a:off x="0" y="0"/>
          <a:ext cx="0" cy="0"/>
          <a:chOff x="0" y="0"/>
          <a:chExt cx="0" cy="0"/>
        </a:xfrm>
      </p:grpSpPr>
      <p:sp>
        <p:nvSpPr>
          <p:cNvPr id="996" name="Google Shape;996;p141"/>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997" name="Google Shape;997;p141"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998" name="Google Shape;998;p141"/>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97"/>
                                        </p:tgtEl>
                                        <p:attrNameLst>
                                          <p:attrName>style.visibility</p:attrName>
                                        </p:attrNameLst>
                                      </p:cBhvr>
                                      <p:to>
                                        <p:strVal val="visible"/>
                                      </p:to>
                                    </p:set>
                                    <p:animEffect transition="in" filter="fade">
                                      <p:cBhvr>
                                        <p:cTn id="7" dur="1000"/>
                                        <p:tgtEl>
                                          <p:spTgt spid="9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5"/>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3200" b="1">
                <a:solidFill>
                  <a:schemeClr val="dk1"/>
                </a:solidFill>
                <a:latin typeface="Proxima Nova"/>
                <a:ea typeface="Proxima Nova"/>
                <a:cs typeface="Proxima Nova"/>
                <a:sym typeface="Proxima Nova"/>
              </a:rPr>
              <a:t>Learning Objective:</a:t>
            </a:r>
            <a:endParaRPr sz="3200"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sz="2600">
                <a:solidFill>
                  <a:srgbClr val="000000"/>
                </a:solidFill>
                <a:latin typeface="Proxima Nova"/>
                <a:ea typeface="Proxima Nova"/>
                <a:cs typeface="Proxima Nova"/>
                <a:sym typeface="Proxima Nova"/>
              </a:rPr>
              <a:t>Today I am learning that </a:t>
            </a:r>
            <a:r>
              <a:rPr lang="en" sz="2600" b="1">
                <a:solidFill>
                  <a:srgbClr val="000000"/>
                </a:solidFill>
                <a:latin typeface="Proxima Nova"/>
                <a:ea typeface="Proxima Nova"/>
                <a:cs typeface="Proxima Nova"/>
                <a:sym typeface="Proxima Nova"/>
              </a:rPr>
              <a:t>maps</a:t>
            </a:r>
            <a:r>
              <a:rPr lang="en" sz="2600">
                <a:solidFill>
                  <a:srgbClr val="000000"/>
                </a:solidFill>
                <a:latin typeface="Proxima Nova"/>
                <a:ea typeface="Proxima Nova"/>
                <a:cs typeface="Proxima Nova"/>
                <a:sym typeface="Proxima Nova"/>
              </a:rPr>
              <a:t> are a way to record and share information.</a:t>
            </a:r>
            <a:endParaRPr sz="2400">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200" b="1">
                <a:solidFill>
                  <a:schemeClr val="dk1"/>
                </a:solidFill>
                <a:latin typeface="Proxima Nova"/>
                <a:ea typeface="Proxima Nova"/>
                <a:cs typeface="Proxima Nova"/>
                <a:sym typeface="Proxima Nova"/>
              </a:rPr>
              <a:t>Success Criteria:</a:t>
            </a:r>
            <a:endParaRPr sz="3200"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sz="2600">
                <a:solidFill>
                  <a:schemeClr val="dk1"/>
                </a:solidFill>
                <a:latin typeface="Proxima Nova"/>
                <a:ea typeface="Proxima Nova"/>
                <a:cs typeface="Proxima Nova"/>
                <a:sym typeface="Proxima Nova"/>
              </a:rPr>
              <a:t>I will know I am successful when I create a </a:t>
            </a:r>
            <a:r>
              <a:rPr lang="en" sz="2600" b="1">
                <a:solidFill>
                  <a:schemeClr val="dk1"/>
                </a:solidFill>
                <a:latin typeface="Proxima Nova"/>
                <a:ea typeface="Proxima Nova"/>
                <a:cs typeface="Proxima Nova"/>
                <a:sym typeface="Proxima Nova"/>
              </a:rPr>
              <a:t>clay-slab map</a:t>
            </a:r>
            <a:r>
              <a:rPr lang="en" sz="2600">
                <a:solidFill>
                  <a:schemeClr val="dk1"/>
                </a:solidFill>
                <a:latin typeface="Proxima Nova"/>
                <a:ea typeface="Proxima Nova"/>
                <a:cs typeface="Proxima Nova"/>
                <a:sym typeface="Proxima Nova"/>
              </a:rPr>
              <a:t> showing the </a:t>
            </a:r>
            <a:r>
              <a:rPr lang="en" sz="2600" b="1">
                <a:solidFill>
                  <a:schemeClr val="dk1"/>
                </a:solidFill>
                <a:latin typeface="Proxima Nova"/>
                <a:ea typeface="Proxima Nova"/>
                <a:cs typeface="Proxima Nova"/>
                <a:sym typeface="Proxima Nova"/>
              </a:rPr>
              <a:t>relative locations</a:t>
            </a:r>
            <a:r>
              <a:rPr lang="en" sz="2600">
                <a:solidFill>
                  <a:schemeClr val="dk1"/>
                </a:solidFill>
                <a:latin typeface="Proxima Nova"/>
                <a:ea typeface="Proxima Nova"/>
                <a:cs typeface="Proxima Nova"/>
                <a:sym typeface="Proxima Nova"/>
              </a:rPr>
              <a:t> of three familiar places.</a:t>
            </a:r>
            <a:endParaRPr sz="2600">
              <a:solidFill>
                <a:schemeClr val="dk1"/>
              </a:solidFill>
              <a:latin typeface="Proxima Nova"/>
              <a:ea typeface="Proxima Nova"/>
              <a:cs typeface="Proxima Nova"/>
              <a:sym typeface="Proxima Nova"/>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002"/>
        <p:cNvGrpSpPr/>
        <p:nvPr/>
      </p:nvGrpSpPr>
      <p:grpSpPr>
        <a:xfrm>
          <a:off x="0" y="0"/>
          <a:ext cx="0" cy="0"/>
          <a:chOff x="0" y="0"/>
          <a:chExt cx="0" cy="0"/>
        </a:xfrm>
      </p:grpSpPr>
      <p:sp>
        <p:nvSpPr>
          <p:cNvPr id="1003" name="Google Shape;1003;p142"/>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Four</a:t>
            </a:r>
            <a:endParaRPr>
              <a:solidFill>
                <a:schemeClr val="lt1"/>
              </a:solidFill>
              <a:latin typeface="Proxima Nova"/>
              <a:ea typeface="Proxima Nova"/>
              <a:cs typeface="Proxima Nova"/>
              <a:sym typeface="Proxima Nova"/>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Shape 1007"/>
        <p:cNvGrpSpPr/>
        <p:nvPr/>
      </p:nvGrpSpPr>
      <p:grpSpPr>
        <a:xfrm>
          <a:off x="0" y="0"/>
          <a:ext cx="0" cy="0"/>
          <a:chOff x="0" y="0"/>
          <a:chExt cx="0" cy="0"/>
        </a:xfrm>
      </p:grpSpPr>
      <p:sp>
        <p:nvSpPr>
          <p:cNvPr id="1008" name="Google Shape;1008;p143"/>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to </a:t>
            </a:r>
            <a:r>
              <a:rPr lang="en" b="1">
                <a:solidFill>
                  <a:srgbClr val="000000"/>
                </a:solidFill>
                <a:latin typeface="Proxima Nova"/>
                <a:ea typeface="Proxima Nova"/>
                <a:cs typeface="Proxima Nova"/>
                <a:sym typeface="Proxima Nova"/>
              </a:rPr>
              <a:t>tell a story</a:t>
            </a:r>
            <a:r>
              <a:rPr lang="en">
                <a:solidFill>
                  <a:srgbClr val="000000"/>
                </a:solidFill>
                <a:latin typeface="Proxima Nova"/>
                <a:ea typeface="Proxima Nova"/>
                <a:cs typeface="Proxima Nova"/>
                <a:sym typeface="Proxima Nova"/>
              </a:rPr>
              <a:t> about my future world.</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use my cartographic knowledge to create a </a:t>
            </a:r>
            <a:r>
              <a:rPr lang="en" b="1">
                <a:solidFill>
                  <a:schemeClr val="dk1"/>
                </a:solidFill>
                <a:latin typeface="Proxima Nova"/>
                <a:ea typeface="Proxima Nova"/>
                <a:cs typeface="Proxima Nova"/>
                <a:sym typeface="Proxima Nova"/>
              </a:rPr>
              <a:t>map</a:t>
            </a:r>
            <a:r>
              <a:rPr lang="en">
                <a:solidFill>
                  <a:schemeClr val="dk1"/>
                </a:solidFill>
                <a:latin typeface="Proxima Nova"/>
                <a:ea typeface="Proxima Nova"/>
                <a:cs typeface="Proxima Nova"/>
                <a:sym typeface="Proxima Nova"/>
              </a:rPr>
              <a:t> that tells a story about </a:t>
            </a:r>
            <a:r>
              <a:rPr lang="en" b="1">
                <a:solidFill>
                  <a:schemeClr val="dk1"/>
                </a:solidFill>
                <a:latin typeface="Proxima Nova"/>
                <a:ea typeface="Proxima Nova"/>
                <a:cs typeface="Proxima Nova"/>
                <a:sym typeface="Proxima Nova"/>
              </a:rPr>
              <a:t>my future world</a:t>
            </a:r>
            <a:r>
              <a:rPr lang="en">
                <a:solidFill>
                  <a:schemeClr val="dk1"/>
                </a:solidFill>
                <a:latin typeface="Proxima Nova"/>
                <a:ea typeface="Proxima Nova"/>
                <a:cs typeface="Proxima Nova"/>
                <a:sym typeface="Proxima Nova"/>
              </a:rPr>
              <a:t>.</a:t>
            </a:r>
            <a:endParaRPr>
              <a:solidFill>
                <a:schemeClr val="dk1"/>
              </a:solidFill>
              <a:latin typeface="Proxima Nova"/>
              <a:ea typeface="Proxima Nova"/>
              <a:cs typeface="Proxima Nova"/>
              <a:sym typeface="Proxima Nova"/>
            </a:endParaRP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Shape 1012"/>
        <p:cNvGrpSpPr/>
        <p:nvPr/>
      </p:nvGrpSpPr>
      <p:grpSpPr>
        <a:xfrm>
          <a:off x="0" y="0"/>
          <a:ext cx="0" cy="0"/>
          <a:chOff x="0" y="0"/>
          <a:chExt cx="0" cy="0"/>
        </a:xfrm>
      </p:grpSpPr>
      <p:sp>
        <p:nvSpPr>
          <p:cNvPr id="1013" name="Google Shape;1013;p144"/>
          <p:cNvSpPr/>
          <p:nvPr/>
        </p:nvSpPr>
        <p:spPr>
          <a:xfrm>
            <a:off x="6220225" y="1527063"/>
            <a:ext cx="2608500" cy="17628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144"/>
          <p:cNvSpPr txBox="1"/>
          <p:nvPr/>
        </p:nvSpPr>
        <p:spPr>
          <a:xfrm>
            <a:off x="-186325" y="4629325"/>
            <a:ext cx="6263100" cy="5145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Solidarity</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Julia Papp, Age 14, Hungary (Barbara Petchenik Children's World Map Competition, 1995)</a:t>
            </a:r>
            <a:endParaRPr sz="1000">
              <a:latin typeface="Proxima Nova"/>
              <a:ea typeface="Proxima Nova"/>
              <a:cs typeface="Proxima Nova"/>
              <a:sym typeface="Proxima Nova"/>
            </a:endParaRPr>
          </a:p>
        </p:txBody>
      </p:sp>
      <p:sp>
        <p:nvSpPr>
          <p:cNvPr id="1015" name="Google Shape;1015;p144"/>
          <p:cNvSpPr txBox="1"/>
          <p:nvPr/>
        </p:nvSpPr>
        <p:spPr>
          <a:xfrm>
            <a:off x="6320550" y="1613736"/>
            <a:ext cx="2407800" cy="1676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What story does this map tell?</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think of a title for this map?</a:t>
            </a:r>
            <a:endParaRPr sz="1800">
              <a:latin typeface="Proxima Nova"/>
              <a:ea typeface="Proxima Nova"/>
              <a:cs typeface="Proxima Nova"/>
              <a:sym typeface="Proxima Nova"/>
            </a:endParaRPr>
          </a:p>
        </p:txBody>
      </p:sp>
      <p:pic>
        <p:nvPicPr>
          <p:cNvPr id="1016" name="Google Shape;1016;p144"/>
          <p:cNvPicPr preferRelativeResize="0"/>
          <p:nvPr/>
        </p:nvPicPr>
        <p:blipFill>
          <a:blip r:embed="rId3">
            <a:alphaModFix/>
          </a:blip>
          <a:stretch>
            <a:fillRect/>
          </a:stretch>
        </p:blipFill>
        <p:spPr>
          <a:xfrm>
            <a:off x="280100" y="117963"/>
            <a:ext cx="5738173" cy="4581025"/>
          </a:xfrm>
          <a:prstGeom prst="rect">
            <a:avLst/>
          </a:prstGeom>
          <a:noFill/>
          <a:ln>
            <a:noFill/>
          </a:ln>
        </p:spPr>
      </p:pic>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Shape 1020"/>
        <p:cNvGrpSpPr/>
        <p:nvPr/>
      </p:nvGrpSpPr>
      <p:grpSpPr>
        <a:xfrm>
          <a:off x="0" y="0"/>
          <a:ext cx="0" cy="0"/>
          <a:chOff x="0" y="0"/>
          <a:chExt cx="0" cy="0"/>
        </a:xfrm>
      </p:grpSpPr>
      <p:sp>
        <p:nvSpPr>
          <p:cNvPr id="1021" name="Google Shape;1021;p145"/>
          <p:cNvSpPr/>
          <p:nvPr/>
        </p:nvSpPr>
        <p:spPr>
          <a:xfrm>
            <a:off x="6650200" y="879350"/>
            <a:ext cx="2336100" cy="3038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145"/>
          <p:cNvSpPr txBox="1"/>
          <p:nvPr/>
        </p:nvSpPr>
        <p:spPr>
          <a:xfrm>
            <a:off x="6650175" y="892033"/>
            <a:ext cx="2350500" cy="302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What story does this map tell about our world?</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think of a title for this map?</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Which symbols did the artist include in the map legend?</a:t>
            </a:r>
            <a:endParaRPr sz="1800">
              <a:latin typeface="Proxima Nova"/>
              <a:ea typeface="Proxima Nova"/>
              <a:cs typeface="Proxima Nova"/>
              <a:sym typeface="Proxima Nova"/>
            </a:endParaRPr>
          </a:p>
        </p:txBody>
      </p:sp>
      <p:sp>
        <p:nvSpPr>
          <p:cNvPr id="1023" name="Google Shape;1023;p145"/>
          <p:cNvSpPr txBox="1"/>
          <p:nvPr/>
        </p:nvSpPr>
        <p:spPr>
          <a:xfrm>
            <a:off x="1218350" y="4556200"/>
            <a:ext cx="5351400" cy="499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Time Is Ticking: The Present and My Future</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Martin Njenga, Age 12, Kenya  (Barbara Petchenik Children's World Map Competition, 2021)</a:t>
            </a:r>
            <a:endParaRPr sz="1000">
              <a:latin typeface="Proxima Nova"/>
              <a:ea typeface="Proxima Nova"/>
              <a:cs typeface="Proxima Nova"/>
              <a:sym typeface="Proxima Nova"/>
            </a:endParaRPr>
          </a:p>
        </p:txBody>
      </p:sp>
      <p:pic>
        <p:nvPicPr>
          <p:cNvPr id="1024" name="Google Shape;1024;p145"/>
          <p:cNvPicPr preferRelativeResize="0"/>
          <p:nvPr/>
        </p:nvPicPr>
        <p:blipFill>
          <a:blip r:embed="rId3">
            <a:alphaModFix/>
          </a:blip>
          <a:stretch>
            <a:fillRect/>
          </a:stretch>
        </p:blipFill>
        <p:spPr>
          <a:xfrm>
            <a:off x="157650" y="154888"/>
            <a:ext cx="6340423" cy="4487324"/>
          </a:xfrm>
          <a:prstGeom prst="rect">
            <a:avLst/>
          </a:prstGeom>
          <a:noFill/>
          <a:ln>
            <a:noFill/>
          </a:ln>
        </p:spPr>
      </p:pic>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Shape 1028"/>
        <p:cNvGrpSpPr/>
        <p:nvPr/>
      </p:nvGrpSpPr>
      <p:grpSpPr>
        <a:xfrm>
          <a:off x="0" y="0"/>
          <a:ext cx="0" cy="0"/>
          <a:chOff x="0" y="0"/>
          <a:chExt cx="0" cy="0"/>
        </a:xfrm>
      </p:grpSpPr>
      <p:sp>
        <p:nvSpPr>
          <p:cNvPr id="1029" name="Google Shape;1029;p146"/>
          <p:cNvSpPr/>
          <p:nvPr/>
        </p:nvSpPr>
        <p:spPr>
          <a:xfrm>
            <a:off x="6635850" y="874325"/>
            <a:ext cx="2336100" cy="3038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146"/>
          <p:cNvSpPr txBox="1"/>
          <p:nvPr/>
        </p:nvSpPr>
        <p:spPr>
          <a:xfrm>
            <a:off x="6635825" y="887008"/>
            <a:ext cx="2350500" cy="302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What story does this map tell about our world?</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think of a title for this map?</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details make this map different from the first one?</a:t>
            </a:r>
            <a:endParaRPr sz="1800">
              <a:latin typeface="Proxima Nova"/>
              <a:ea typeface="Proxima Nova"/>
              <a:cs typeface="Proxima Nova"/>
              <a:sym typeface="Proxima Nova"/>
            </a:endParaRPr>
          </a:p>
        </p:txBody>
      </p:sp>
      <p:sp>
        <p:nvSpPr>
          <p:cNvPr id="1031" name="Google Shape;1031;p146"/>
          <p:cNvSpPr txBox="1"/>
          <p:nvPr/>
        </p:nvSpPr>
        <p:spPr>
          <a:xfrm>
            <a:off x="343975" y="4365000"/>
            <a:ext cx="6204600" cy="499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Planet of the Future</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Magda Oswald, Age 12, Croatia (Barbara Petchenik Children's World Map Competition, 2021)</a:t>
            </a:r>
            <a:endParaRPr sz="1000">
              <a:latin typeface="Proxima Nova"/>
              <a:ea typeface="Proxima Nova"/>
              <a:cs typeface="Proxima Nova"/>
              <a:sym typeface="Proxima Nova"/>
            </a:endParaRPr>
          </a:p>
        </p:txBody>
      </p:sp>
      <p:pic>
        <p:nvPicPr>
          <p:cNvPr id="1032" name="Google Shape;1032;p146"/>
          <p:cNvPicPr preferRelativeResize="0"/>
          <p:nvPr/>
        </p:nvPicPr>
        <p:blipFill rotWithShape="1">
          <a:blip r:embed="rId3">
            <a:alphaModFix/>
          </a:blip>
          <a:srcRect l="1483" t="6731" r="1532" b="5733"/>
          <a:stretch/>
        </p:blipFill>
        <p:spPr>
          <a:xfrm>
            <a:off x="258000" y="493700"/>
            <a:ext cx="6204600" cy="3942959"/>
          </a:xfrm>
          <a:prstGeom prst="rect">
            <a:avLst/>
          </a:prstGeom>
          <a:noFill/>
          <a:ln>
            <a:noFill/>
          </a:ln>
        </p:spPr>
      </p:pic>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Shape 1036"/>
        <p:cNvGrpSpPr/>
        <p:nvPr/>
      </p:nvGrpSpPr>
      <p:grpSpPr>
        <a:xfrm>
          <a:off x="0" y="0"/>
          <a:ext cx="0" cy="0"/>
          <a:chOff x="0" y="0"/>
          <a:chExt cx="0" cy="0"/>
        </a:xfrm>
      </p:grpSpPr>
      <p:sp>
        <p:nvSpPr>
          <p:cNvPr id="1037" name="Google Shape;1037;p147"/>
          <p:cNvSpPr txBox="1"/>
          <p:nvPr/>
        </p:nvSpPr>
        <p:spPr>
          <a:xfrm>
            <a:off x="343950" y="545163"/>
            <a:ext cx="8456100" cy="1246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Make a Map of Your Future World</a:t>
            </a:r>
            <a:endParaRPr sz="350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000">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r>
              <a:rPr lang="en" sz="2400">
                <a:solidFill>
                  <a:schemeClr val="dk1"/>
                </a:solidFill>
                <a:latin typeface="Proxima Nova"/>
                <a:ea typeface="Proxima Nova"/>
                <a:cs typeface="Proxima Nova"/>
                <a:sym typeface="Proxima Nova"/>
              </a:rPr>
              <a:t>Your map should:</a:t>
            </a:r>
            <a:endParaRPr sz="5400">
              <a:latin typeface="Proxima Nova"/>
              <a:ea typeface="Proxima Nova"/>
              <a:cs typeface="Proxima Nova"/>
              <a:sym typeface="Proxima Nova"/>
            </a:endParaRPr>
          </a:p>
        </p:txBody>
      </p:sp>
      <p:sp>
        <p:nvSpPr>
          <p:cNvPr id="1038" name="Google Shape;1038;p147"/>
          <p:cNvSpPr txBox="1"/>
          <p:nvPr/>
        </p:nvSpPr>
        <p:spPr>
          <a:xfrm>
            <a:off x="343950" y="1700750"/>
            <a:ext cx="5055000" cy="32940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Show what your future world might be like</a:t>
            </a:r>
            <a:endParaRPr sz="18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Show all or a large portion of the world</a:t>
            </a:r>
            <a:endParaRPr sz="18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Show the size, shape, and location of land and water</a:t>
            </a:r>
            <a:endParaRPr sz="1800">
              <a:latin typeface="Proxima Nova"/>
              <a:ea typeface="Proxima Nova"/>
              <a:cs typeface="Proxima Nova"/>
              <a:sym typeface="Proxima Nova"/>
            </a:endParaRPr>
          </a:p>
          <a:p>
            <a:pPr marL="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Clr>
                <a:schemeClr val="dk1"/>
              </a:buClr>
              <a:buSzPts val="1800"/>
              <a:buFont typeface="Proxima Nova"/>
              <a:buChar char="●"/>
            </a:pPr>
            <a:r>
              <a:rPr lang="en" sz="1800">
                <a:solidFill>
                  <a:schemeClr val="dk1"/>
                </a:solidFill>
                <a:latin typeface="Proxima Nova"/>
                <a:ea typeface="Proxima Nova"/>
                <a:cs typeface="Proxima Nova"/>
                <a:sym typeface="Proxima Nova"/>
              </a:rPr>
              <a:t>Include a compass rose and map legend</a:t>
            </a:r>
            <a:endParaRPr sz="1800">
              <a:solidFill>
                <a:schemeClr val="dk1"/>
              </a:solidFill>
              <a:latin typeface="Proxima Nova"/>
              <a:ea typeface="Proxima Nova"/>
              <a:cs typeface="Proxima Nova"/>
              <a:sym typeface="Proxima Nova"/>
            </a:endParaRPr>
          </a:p>
          <a:p>
            <a:pPr marL="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symbols, colors, and name labels to help tell the story</a:t>
            </a:r>
            <a:endParaRPr sz="1800">
              <a:latin typeface="Proxima Nova"/>
              <a:ea typeface="Proxima Nova"/>
              <a:cs typeface="Proxima Nova"/>
              <a:sym typeface="Proxima Nova"/>
            </a:endParaRPr>
          </a:p>
          <a:p>
            <a:pPr marL="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contrast, balance, and emphasis to help tell the story</a:t>
            </a:r>
            <a:endParaRPr sz="1800">
              <a:latin typeface="Proxima Nova"/>
              <a:ea typeface="Proxima Nova"/>
              <a:cs typeface="Proxima Nova"/>
              <a:sym typeface="Proxima Nova"/>
            </a:endParaRPr>
          </a:p>
        </p:txBody>
      </p:sp>
      <p:sp>
        <p:nvSpPr>
          <p:cNvPr id="1039" name="Google Shape;1039;p147"/>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147"/>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sp>
        <p:nvSpPr>
          <p:cNvPr id="1041" name="Google Shape;1041;p147"/>
          <p:cNvSpPr txBox="1"/>
          <p:nvPr/>
        </p:nvSpPr>
        <p:spPr>
          <a:xfrm>
            <a:off x="4772675" y="4259238"/>
            <a:ext cx="4227000" cy="5376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Where Did The Glaciers Go?</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Lyyti Kalakoski Age 5, Finland</a:t>
            </a:r>
            <a:endParaRPr sz="1000">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(Barbara Petchenik Children's World Map Competition, 2021)</a:t>
            </a:r>
            <a:endParaRPr sz="1000">
              <a:latin typeface="Proxima Nova"/>
              <a:ea typeface="Proxima Nova"/>
              <a:cs typeface="Proxima Nova"/>
              <a:sym typeface="Proxima Nova"/>
            </a:endParaRPr>
          </a:p>
        </p:txBody>
      </p:sp>
      <p:pic>
        <p:nvPicPr>
          <p:cNvPr id="1042" name="Google Shape;1042;p147"/>
          <p:cNvPicPr preferRelativeResize="0"/>
          <p:nvPr/>
        </p:nvPicPr>
        <p:blipFill>
          <a:blip r:embed="rId3">
            <a:alphaModFix/>
          </a:blip>
          <a:stretch>
            <a:fillRect/>
          </a:stretch>
        </p:blipFill>
        <p:spPr>
          <a:xfrm>
            <a:off x="5398950" y="1791968"/>
            <a:ext cx="3538526" cy="2530856"/>
          </a:xfrm>
          <a:prstGeom prst="rect">
            <a:avLst/>
          </a:prstGeom>
          <a:noFill/>
          <a:ln>
            <a:noFill/>
          </a:ln>
        </p:spPr>
      </p:pic>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Shape 1046"/>
        <p:cNvGrpSpPr/>
        <p:nvPr/>
      </p:nvGrpSpPr>
      <p:grpSpPr>
        <a:xfrm>
          <a:off x="0" y="0"/>
          <a:ext cx="0" cy="0"/>
          <a:chOff x="0" y="0"/>
          <a:chExt cx="0" cy="0"/>
        </a:xfrm>
      </p:grpSpPr>
      <p:sp>
        <p:nvSpPr>
          <p:cNvPr id="1047" name="Google Shape;1047;p148"/>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1048" name="Google Shape;1048;p148"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1049" name="Google Shape;1049;p148"/>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48"/>
                                        </p:tgtEl>
                                        <p:attrNameLst>
                                          <p:attrName>style.visibility</p:attrName>
                                        </p:attrNameLst>
                                      </p:cBhvr>
                                      <p:to>
                                        <p:strVal val="visible"/>
                                      </p:to>
                                    </p:set>
                                    <p:animEffect transition="in" filter="fade">
                                      <p:cBhvr>
                                        <p:cTn id="7" dur="1000"/>
                                        <p:tgtEl>
                                          <p:spTgt spid="10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6"/>
          <p:cNvSpPr/>
          <p:nvPr/>
        </p:nvSpPr>
        <p:spPr>
          <a:xfrm>
            <a:off x="853175" y="1694175"/>
            <a:ext cx="975000" cy="7071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6"/>
          <p:cNvSpPr/>
          <p:nvPr/>
        </p:nvSpPr>
        <p:spPr>
          <a:xfrm>
            <a:off x="6272550" y="2815675"/>
            <a:ext cx="752700" cy="585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6"/>
          <p:cNvSpPr txBox="1"/>
          <p:nvPr/>
        </p:nvSpPr>
        <p:spPr>
          <a:xfrm>
            <a:off x="402600" y="329850"/>
            <a:ext cx="83388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800">
                <a:latin typeface="Proxima Nova"/>
                <a:ea typeface="Proxima Nova"/>
                <a:cs typeface="Proxima Nova"/>
                <a:sym typeface="Proxima Nova"/>
              </a:rPr>
              <a:t>Thousands of years ago, early </a:t>
            </a:r>
            <a:r>
              <a:rPr lang="en" sz="2800" b="1">
                <a:latin typeface="Proxima Nova"/>
                <a:ea typeface="Proxima Nova"/>
                <a:cs typeface="Proxima Nova"/>
                <a:sym typeface="Proxima Nova"/>
              </a:rPr>
              <a:t>cartographers</a:t>
            </a:r>
            <a:r>
              <a:rPr lang="en" sz="2800">
                <a:latin typeface="Proxima Nova"/>
                <a:ea typeface="Proxima Nova"/>
                <a:cs typeface="Proxima Nova"/>
                <a:sym typeface="Proxima Nova"/>
              </a:rPr>
              <a:t> created maps by drawing on </a:t>
            </a:r>
            <a:r>
              <a:rPr lang="en" sz="2800" b="1">
                <a:latin typeface="Proxima Nova"/>
                <a:ea typeface="Proxima Nova"/>
                <a:cs typeface="Proxima Nova"/>
                <a:sym typeface="Proxima Nova"/>
              </a:rPr>
              <a:t>slabs</a:t>
            </a:r>
            <a:r>
              <a:rPr lang="en" sz="2800">
                <a:latin typeface="Proxima Nova"/>
                <a:ea typeface="Proxima Nova"/>
                <a:cs typeface="Proxima Nova"/>
                <a:sym typeface="Proxima Nova"/>
              </a:rPr>
              <a:t> of clay.</a:t>
            </a:r>
            <a:endParaRPr sz="2800">
              <a:latin typeface="Proxima Nova"/>
              <a:ea typeface="Proxima Nova"/>
              <a:cs typeface="Proxima Nova"/>
              <a:sym typeface="Proxima Nova"/>
            </a:endParaRPr>
          </a:p>
        </p:txBody>
      </p:sp>
      <p:sp>
        <p:nvSpPr>
          <p:cNvPr id="140" name="Google Shape;140;p26"/>
          <p:cNvSpPr txBox="1"/>
          <p:nvPr/>
        </p:nvSpPr>
        <p:spPr>
          <a:xfrm>
            <a:off x="171050" y="1700125"/>
            <a:ext cx="3188700" cy="2524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900">
                <a:latin typeface="Proxima Nova"/>
                <a:ea typeface="Proxima Nova"/>
                <a:cs typeface="Proxima Nova"/>
                <a:sym typeface="Proxima Nova"/>
              </a:rPr>
              <a:t>Can you find the </a:t>
            </a:r>
            <a:r>
              <a:rPr lang="en" sz="1900" b="1">
                <a:latin typeface="Proxima Nova"/>
                <a:ea typeface="Proxima Nova"/>
                <a:cs typeface="Proxima Nova"/>
                <a:sym typeface="Proxima Nova"/>
              </a:rPr>
              <a:t>symbol</a:t>
            </a:r>
            <a:r>
              <a:rPr lang="en" sz="1900">
                <a:latin typeface="Proxima Nova"/>
                <a:ea typeface="Proxima Nova"/>
                <a:cs typeface="Proxima Nova"/>
                <a:sym typeface="Proxima Nova"/>
              </a:rPr>
              <a:t> that shows a mountain range?</a:t>
            </a:r>
            <a:endParaRPr sz="1900">
              <a:latin typeface="Proxima Nova"/>
              <a:ea typeface="Proxima Nova"/>
              <a:cs typeface="Proxima Nova"/>
              <a:sym typeface="Proxima Nova"/>
            </a:endParaRPr>
          </a:p>
          <a:p>
            <a:pPr marL="0" lvl="0" indent="0" algn="l" rtl="0">
              <a:spcBef>
                <a:spcPts val="0"/>
              </a:spcBef>
              <a:spcAft>
                <a:spcPts val="0"/>
              </a:spcAft>
              <a:buNone/>
            </a:pPr>
            <a:endParaRPr sz="1900">
              <a:latin typeface="Proxima Nova"/>
              <a:ea typeface="Proxima Nova"/>
              <a:cs typeface="Proxima Nova"/>
              <a:sym typeface="Proxima Nova"/>
            </a:endParaRPr>
          </a:p>
          <a:p>
            <a:pPr marL="0" lvl="0" indent="0" algn="l" rtl="0">
              <a:spcBef>
                <a:spcPts val="0"/>
              </a:spcBef>
              <a:spcAft>
                <a:spcPts val="0"/>
              </a:spcAft>
              <a:buNone/>
            </a:pPr>
            <a:r>
              <a:rPr lang="en" sz="1900">
                <a:latin typeface="Proxima Nova"/>
                <a:ea typeface="Proxima Nova"/>
                <a:cs typeface="Proxima Nova"/>
                <a:sym typeface="Proxima Nova"/>
              </a:rPr>
              <a:t>Can you find the </a:t>
            </a:r>
            <a:r>
              <a:rPr lang="en" sz="1900" b="1">
                <a:latin typeface="Proxima Nova"/>
                <a:ea typeface="Proxima Nova"/>
                <a:cs typeface="Proxima Nova"/>
                <a:sym typeface="Proxima Nova"/>
              </a:rPr>
              <a:t>symbol </a:t>
            </a:r>
            <a:r>
              <a:rPr lang="en" sz="1900">
                <a:latin typeface="Proxima Nova"/>
                <a:ea typeface="Proxima Nova"/>
                <a:cs typeface="Proxima Nova"/>
                <a:sym typeface="Proxima Nova"/>
              </a:rPr>
              <a:t>that shows a river? </a:t>
            </a:r>
            <a:endParaRPr sz="1900">
              <a:latin typeface="Proxima Nova"/>
              <a:ea typeface="Proxima Nova"/>
              <a:cs typeface="Proxima Nova"/>
              <a:sym typeface="Proxima Nova"/>
            </a:endParaRPr>
          </a:p>
          <a:p>
            <a:pPr marL="0" lvl="0" indent="0" algn="l" rtl="0">
              <a:spcBef>
                <a:spcPts val="0"/>
              </a:spcBef>
              <a:spcAft>
                <a:spcPts val="0"/>
              </a:spcAft>
              <a:buNone/>
            </a:pPr>
            <a:endParaRPr sz="1900">
              <a:latin typeface="Proxima Nova"/>
              <a:ea typeface="Proxima Nova"/>
              <a:cs typeface="Proxima Nova"/>
              <a:sym typeface="Proxima Nova"/>
            </a:endParaRPr>
          </a:p>
          <a:p>
            <a:pPr marL="0" lvl="0" indent="0" algn="l" rtl="0">
              <a:spcBef>
                <a:spcPts val="0"/>
              </a:spcBef>
              <a:spcAft>
                <a:spcPts val="0"/>
              </a:spcAft>
              <a:buNone/>
            </a:pPr>
            <a:r>
              <a:rPr lang="en" sz="1900">
                <a:latin typeface="Proxima Nova"/>
                <a:ea typeface="Proxima Nova"/>
                <a:cs typeface="Proxima Nova"/>
                <a:sym typeface="Proxima Nova"/>
              </a:rPr>
              <a:t>Where is the river </a:t>
            </a:r>
            <a:r>
              <a:rPr lang="en" sz="1900" b="1">
                <a:latin typeface="Proxima Nova"/>
                <a:ea typeface="Proxima Nova"/>
                <a:cs typeface="Proxima Nova"/>
                <a:sym typeface="Proxima Nova"/>
              </a:rPr>
              <a:t>located</a:t>
            </a:r>
            <a:r>
              <a:rPr lang="en" sz="1900">
                <a:latin typeface="Proxima Nova"/>
                <a:ea typeface="Proxima Nova"/>
                <a:cs typeface="Proxima Nova"/>
                <a:sym typeface="Proxima Nova"/>
              </a:rPr>
              <a:t>?</a:t>
            </a:r>
            <a:endParaRPr sz="1900">
              <a:latin typeface="Proxima Nova"/>
              <a:ea typeface="Proxima Nova"/>
              <a:cs typeface="Proxima Nova"/>
              <a:sym typeface="Proxima Nova"/>
            </a:endParaRPr>
          </a:p>
        </p:txBody>
      </p:sp>
      <p:pic>
        <p:nvPicPr>
          <p:cNvPr id="141" name="Google Shape;141;p26"/>
          <p:cNvPicPr preferRelativeResize="0"/>
          <p:nvPr/>
        </p:nvPicPr>
        <p:blipFill rotWithShape="1">
          <a:blip r:embed="rId3">
            <a:alphaModFix/>
          </a:blip>
          <a:srcRect b="1999"/>
          <a:stretch/>
        </p:blipFill>
        <p:spPr>
          <a:xfrm rot="-5400000">
            <a:off x="6062600" y="1694600"/>
            <a:ext cx="2904975" cy="2668875"/>
          </a:xfrm>
          <a:prstGeom prst="rect">
            <a:avLst/>
          </a:prstGeom>
          <a:noFill/>
          <a:ln>
            <a:noFill/>
          </a:ln>
        </p:spPr>
      </p:pic>
      <p:pic>
        <p:nvPicPr>
          <p:cNvPr id="142" name="Google Shape;142;p26"/>
          <p:cNvPicPr preferRelativeResize="0"/>
          <p:nvPr/>
        </p:nvPicPr>
        <p:blipFill rotWithShape="1">
          <a:blip r:embed="rId4">
            <a:alphaModFix/>
          </a:blip>
          <a:srcRect l="6512" t="18432" r="60326" b="22490"/>
          <a:stretch/>
        </p:blipFill>
        <p:spPr>
          <a:xfrm>
            <a:off x="3451663" y="1442925"/>
            <a:ext cx="2728975" cy="3038598"/>
          </a:xfrm>
          <a:prstGeom prst="rect">
            <a:avLst/>
          </a:prstGeom>
          <a:noFill/>
          <a:ln>
            <a:noFill/>
          </a:ln>
        </p:spPr>
      </p:pic>
      <p:sp>
        <p:nvSpPr>
          <p:cNvPr id="143" name="Google Shape;143;p26"/>
          <p:cNvSpPr txBox="1"/>
          <p:nvPr/>
        </p:nvSpPr>
        <p:spPr>
          <a:xfrm>
            <a:off x="5469175" y="4414125"/>
            <a:ext cx="3272100" cy="4275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Gasur Tablet</a:t>
            </a:r>
            <a:endParaRPr sz="1000" i="1">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Harvard Museum of the Ancient Near East</a:t>
            </a:r>
            <a:endParaRPr sz="1000">
              <a:latin typeface="Proxima Nova"/>
              <a:ea typeface="Proxima Nova"/>
              <a:cs typeface="Proxima Nova"/>
              <a:sym typeface="Proxima Nov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7"/>
          <p:cNvSpPr/>
          <p:nvPr/>
        </p:nvSpPr>
        <p:spPr>
          <a:xfrm>
            <a:off x="853175" y="1694175"/>
            <a:ext cx="975000" cy="7071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7"/>
          <p:cNvSpPr txBox="1"/>
          <p:nvPr/>
        </p:nvSpPr>
        <p:spPr>
          <a:xfrm>
            <a:off x="411175" y="1124850"/>
            <a:ext cx="4572900" cy="523200"/>
          </a:xfrm>
          <a:prstGeom prst="rect">
            <a:avLst/>
          </a:prstGeom>
          <a:noFill/>
          <a:ln>
            <a:noFill/>
          </a:ln>
        </p:spPr>
        <p:txBody>
          <a:bodyPr spcFirstLastPara="1" wrap="square" lIns="91425" tIns="91425" rIns="91425" bIns="91425" anchor="t" anchorCtr="0">
            <a:spAutoFit/>
          </a:bodyPr>
          <a:lstStyle/>
          <a:p>
            <a:pPr marL="0" lvl="0" indent="0" algn="just" rtl="0">
              <a:spcBef>
                <a:spcPts val="0"/>
              </a:spcBef>
              <a:spcAft>
                <a:spcPts val="0"/>
              </a:spcAft>
              <a:buNone/>
            </a:pPr>
            <a:endParaRPr sz="2200">
              <a:latin typeface="Proxima Nova"/>
              <a:ea typeface="Proxima Nova"/>
              <a:cs typeface="Proxima Nova"/>
              <a:sym typeface="Proxima Nova"/>
            </a:endParaRPr>
          </a:p>
        </p:txBody>
      </p:sp>
      <p:sp>
        <p:nvSpPr>
          <p:cNvPr id="150" name="Google Shape;150;p27"/>
          <p:cNvSpPr txBox="1"/>
          <p:nvPr/>
        </p:nvSpPr>
        <p:spPr>
          <a:xfrm>
            <a:off x="671950" y="403175"/>
            <a:ext cx="7623600" cy="707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3200">
                <a:latin typeface="Proxima Nova"/>
                <a:ea typeface="Proxima Nova"/>
                <a:cs typeface="Proxima Nova"/>
                <a:sym typeface="Proxima Nova"/>
              </a:rPr>
              <a:t>Maps help record and share information.</a:t>
            </a:r>
            <a:endParaRPr sz="3200">
              <a:latin typeface="Proxima Nova"/>
              <a:ea typeface="Proxima Nova"/>
              <a:cs typeface="Proxima Nova"/>
              <a:sym typeface="Proxima Nova"/>
            </a:endParaRPr>
          </a:p>
        </p:txBody>
      </p:sp>
      <p:sp>
        <p:nvSpPr>
          <p:cNvPr id="151" name="Google Shape;151;p27"/>
          <p:cNvSpPr txBox="1"/>
          <p:nvPr/>
        </p:nvSpPr>
        <p:spPr>
          <a:xfrm>
            <a:off x="292000" y="4165950"/>
            <a:ext cx="2549700" cy="4275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1000" i="1">
                <a:latin typeface="Proxima Nova"/>
                <a:ea typeface="Proxima Nova"/>
                <a:cs typeface="Proxima Nova"/>
                <a:sym typeface="Proxima Nova"/>
              </a:rPr>
              <a:t>Yu Ji Tu / Map of the Tracks of Yu Gong </a:t>
            </a:r>
            <a:r>
              <a:rPr lang="en" sz="1000">
                <a:latin typeface="Proxima Nova"/>
                <a:ea typeface="Proxima Nova"/>
                <a:cs typeface="Proxima Nova"/>
                <a:sym typeface="Proxima Nova"/>
              </a:rPr>
              <a:t>Image: Library of Congress</a:t>
            </a:r>
            <a:endParaRPr sz="1000">
              <a:latin typeface="Proxima Nova"/>
              <a:ea typeface="Proxima Nova"/>
              <a:cs typeface="Proxima Nova"/>
              <a:sym typeface="Proxima Nova"/>
            </a:endParaRPr>
          </a:p>
        </p:txBody>
      </p:sp>
      <p:pic>
        <p:nvPicPr>
          <p:cNvPr id="152" name="Google Shape;152;p27"/>
          <p:cNvPicPr preferRelativeResize="0"/>
          <p:nvPr/>
        </p:nvPicPr>
        <p:blipFill>
          <a:blip r:embed="rId3">
            <a:alphaModFix/>
          </a:blip>
          <a:stretch>
            <a:fillRect/>
          </a:stretch>
        </p:blipFill>
        <p:spPr>
          <a:xfrm>
            <a:off x="3128925" y="1456300"/>
            <a:ext cx="2709651" cy="2709651"/>
          </a:xfrm>
          <a:prstGeom prst="rect">
            <a:avLst/>
          </a:prstGeom>
          <a:noFill/>
          <a:ln>
            <a:noFill/>
          </a:ln>
        </p:spPr>
      </p:pic>
      <p:pic>
        <p:nvPicPr>
          <p:cNvPr id="153" name="Google Shape;153;p27"/>
          <p:cNvPicPr preferRelativeResize="0"/>
          <p:nvPr/>
        </p:nvPicPr>
        <p:blipFill rotWithShape="1">
          <a:blip r:embed="rId4">
            <a:alphaModFix/>
          </a:blip>
          <a:srcRect l="24951" r="24815"/>
          <a:stretch/>
        </p:blipFill>
        <p:spPr>
          <a:xfrm>
            <a:off x="155701" y="1456300"/>
            <a:ext cx="2818703" cy="2709650"/>
          </a:xfrm>
          <a:prstGeom prst="rect">
            <a:avLst/>
          </a:prstGeom>
          <a:noFill/>
          <a:ln>
            <a:noFill/>
          </a:ln>
        </p:spPr>
      </p:pic>
      <p:sp>
        <p:nvSpPr>
          <p:cNvPr id="154" name="Google Shape;154;p27"/>
          <p:cNvSpPr txBox="1"/>
          <p:nvPr/>
        </p:nvSpPr>
        <p:spPr>
          <a:xfrm>
            <a:off x="3652288" y="4165950"/>
            <a:ext cx="1662900" cy="4275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1000" i="1">
                <a:latin typeface="Proxima Nova"/>
                <a:ea typeface="Proxima Nova"/>
                <a:cs typeface="Proxima Nova"/>
                <a:sym typeface="Proxima Nova"/>
              </a:rPr>
              <a:t>Nebra Sky Disk</a:t>
            </a:r>
            <a:endParaRPr sz="1000" i="1">
              <a:latin typeface="Proxima Nova"/>
              <a:ea typeface="Proxima Nova"/>
              <a:cs typeface="Proxima Nova"/>
              <a:sym typeface="Proxima Nova"/>
            </a:endParaRPr>
          </a:p>
          <a:p>
            <a:pPr marL="0" lvl="0" indent="0" algn="ctr" rtl="0">
              <a:lnSpc>
                <a:spcPct val="90000"/>
              </a:lnSpc>
              <a:spcBef>
                <a:spcPts val="0"/>
              </a:spcBef>
              <a:spcAft>
                <a:spcPts val="0"/>
              </a:spcAft>
              <a:buNone/>
            </a:pPr>
            <a:r>
              <a:rPr lang="en" sz="1000">
                <a:latin typeface="Proxima Nova"/>
                <a:ea typeface="Proxima Nova"/>
                <a:cs typeface="Proxima Nova"/>
                <a:sym typeface="Proxima Nova"/>
              </a:rPr>
              <a:t>Image: PA Images</a:t>
            </a:r>
            <a:endParaRPr sz="1000">
              <a:latin typeface="Proxima Nova"/>
              <a:ea typeface="Proxima Nova"/>
              <a:cs typeface="Proxima Nova"/>
              <a:sym typeface="Proxima Nova"/>
            </a:endParaRPr>
          </a:p>
        </p:txBody>
      </p:sp>
      <p:pic>
        <p:nvPicPr>
          <p:cNvPr id="155" name="Google Shape;155;p27"/>
          <p:cNvPicPr preferRelativeResize="0"/>
          <p:nvPr/>
        </p:nvPicPr>
        <p:blipFill>
          <a:blip r:embed="rId5">
            <a:alphaModFix/>
          </a:blip>
          <a:stretch>
            <a:fillRect/>
          </a:stretch>
        </p:blipFill>
        <p:spPr>
          <a:xfrm>
            <a:off x="5993100" y="1456300"/>
            <a:ext cx="2920699" cy="2709652"/>
          </a:xfrm>
          <a:prstGeom prst="rect">
            <a:avLst/>
          </a:prstGeom>
          <a:noFill/>
          <a:ln>
            <a:noFill/>
          </a:ln>
        </p:spPr>
      </p:pic>
      <p:sp>
        <p:nvSpPr>
          <p:cNvPr id="156" name="Google Shape;156;p27"/>
          <p:cNvSpPr txBox="1"/>
          <p:nvPr/>
        </p:nvSpPr>
        <p:spPr>
          <a:xfrm>
            <a:off x="6279700" y="4165950"/>
            <a:ext cx="2347500" cy="4275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None/>
            </a:pPr>
            <a:r>
              <a:rPr lang="en" sz="1000" i="1">
                <a:latin typeface="Proxima Nova"/>
                <a:ea typeface="Proxima Nova"/>
                <a:cs typeface="Proxima Nova"/>
                <a:sym typeface="Proxima Nova"/>
              </a:rPr>
              <a:t>Marshall Islands Stick Chart / Rebbelib</a:t>
            </a:r>
            <a:endParaRPr sz="1000" i="1">
              <a:latin typeface="Proxima Nova"/>
              <a:ea typeface="Proxima Nova"/>
              <a:cs typeface="Proxima Nova"/>
              <a:sym typeface="Proxima Nova"/>
            </a:endParaRPr>
          </a:p>
          <a:p>
            <a:pPr marL="0" lvl="0" indent="0" algn="ctr" rtl="0">
              <a:lnSpc>
                <a:spcPct val="90000"/>
              </a:lnSpc>
              <a:spcBef>
                <a:spcPts val="0"/>
              </a:spcBef>
              <a:spcAft>
                <a:spcPts val="0"/>
              </a:spcAft>
              <a:buNone/>
            </a:pPr>
            <a:r>
              <a:rPr lang="en" sz="1000">
                <a:latin typeface="Proxima Nova"/>
                <a:ea typeface="Proxima Nova"/>
                <a:cs typeface="Proxima Nova"/>
                <a:sym typeface="Proxima Nova"/>
              </a:rPr>
              <a:t>Image: Library of Congress</a:t>
            </a:r>
            <a:endParaRPr sz="1000">
              <a:latin typeface="Proxima Nova"/>
              <a:ea typeface="Proxima Nova"/>
              <a:cs typeface="Proxima Nova"/>
              <a:sym typeface="Proxima Nov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8"/>
          <p:cNvSpPr txBox="1"/>
          <p:nvPr/>
        </p:nvSpPr>
        <p:spPr>
          <a:xfrm>
            <a:off x="564450" y="452050"/>
            <a:ext cx="8015100" cy="1139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000">
                <a:latin typeface="Proxima Nova"/>
                <a:ea typeface="Proxima Nova"/>
                <a:cs typeface="Proxima Nova"/>
                <a:sym typeface="Proxima Nova"/>
              </a:rPr>
              <a:t>Create a Clay-Slab Map</a:t>
            </a:r>
            <a:endParaRPr sz="40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200">
                <a:solidFill>
                  <a:schemeClr val="dk1"/>
                </a:solidFill>
                <a:latin typeface="Proxima Nova"/>
                <a:ea typeface="Proxima Nova"/>
                <a:cs typeface="Proxima Nova"/>
                <a:sym typeface="Proxima Nova"/>
              </a:rPr>
              <a:t>You can show the relative location of three familiar places.</a:t>
            </a:r>
            <a:endParaRPr sz="5200">
              <a:latin typeface="Proxima Nova"/>
              <a:ea typeface="Proxima Nova"/>
              <a:cs typeface="Proxima Nova"/>
              <a:sym typeface="Proxima Nova"/>
            </a:endParaRPr>
          </a:p>
        </p:txBody>
      </p:sp>
      <p:sp>
        <p:nvSpPr>
          <p:cNvPr id="162" name="Google Shape;162;p28"/>
          <p:cNvSpPr txBox="1"/>
          <p:nvPr/>
        </p:nvSpPr>
        <p:spPr>
          <a:xfrm>
            <a:off x="176775" y="1883413"/>
            <a:ext cx="3507000" cy="29553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Which places will you show?</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What </a:t>
            </a:r>
            <a:r>
              <a:rPr lang="en" sz="1800" b="1">
                <a:latin typeface="Proxima Nova"/>
                <a:ea typeface="Proxima Nova"/>
                <a:cs typeface="Proxima Nova"/>
                <a:sym typeface="Proxima Nova"/>
              </a:rPr>
              <a:t>symbols</a:t>
            </a:r>
            <a:r>
              <a:rPr lang="en" sz="1800">
                <a:latin typeface="Proxima Nova"/>
                <a:ea typeface="Proxima Nova"/>
                <a:cs typeface="Proxima Nova"/>
                <a:sym typeface="Proxima Nova"/>
              </a:rPr>
              <a:t> will you use to show your places?</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a rolling pin to flatten your clay </a:t>
            </a:r>
            <a:r>
              <a:rPr lang="en" sz="1800" b="1">
                <a:latin typeface="Proxima Nova"/>
                <a:ea typeface="Proxima Nova"/>
                <a:cs typeface="Proxima Nova"/>
                <a:sym typeface="Proxima Nova"/>
              </a:rPr>
              <a:t>slab</a:t>
            </a:r>
            <a:r>
              <a:rPr lang="en" sz="1800">
                <a:latin typeface="Proxima Nova"/>
                <a:ea typeface="Proxima Nova"/>
                <a:cs typeface="Proxima Nova"/>
                <a:sym typeface="Proxima Nova"/>
              </a:rPr>
              <a:t>.</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Add your symbols to show where they are </a:t>
            </a:r>
            <a:r>
              <a:rPr lang="en" sz="1800" b="1">
                <a:latin typeface="Proxima Nova"/>
                <a:ea typeface="Proxima Nova"/>
                <a:cs typeface="Proxima Nova"/>
                <a:sym typeface="Proxima Nova"/>
              </a:rPr>
              <a:t>located</a:t>
            </a:r>
            <a:r>
              <a:rPr lang="en" sz="1800">
                <a:latin typeface="Proxima Nova"/>
                <a:ea typeface="Proxima Nova"/>
                <a:cs typeface="Proxima Nova"/>
                <a:sym typeface="Proxima Nova"/>
              </a:rPr>
              <a:t>.</a:t>
            </a:r>
            <a:endParaRPr sz="1800">
              <a:latin typeface="Proxima Nova"/>
              <a:ea typeface="Proxima Nova"/>
              <a:cs typeface="Proxima Nova"/>
              <a:sym typeface="Proxima Nova"/>
            </a:endParaRPr>
          </a:p>
        </p:txBody>
      </p:sp>
      <p:sp>
        <p:nvSpPr>
          <p:cNvPr id="163" name="Google Shape;163;p28"/>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8"/>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pic>
        <p:nvPicPr>
          <p:cNvPr id="165" name="Google Shape;165;p28"/>
          <p:cNvPicPr preferRelativeResize="0"/>
          <p:nvPr/>
        </p:nvPicPr>
        <p:blipFill rotWithShape="1">
          <a:blip r:embed="rId3">
            <a:alphaModFix/>
          </a:blip>
          <a:srcRect l="16381" t="6678" r="15016" b="8997"/>
          <a:stretch/>
        </p:blipFill>
        <p:spPr>
          <a:xfrm>
            <a:off x="4572006" y="1883425"/>
            <a:ext cx="3256094" cy="2955299"/>
          </a:xfrm>
          <a:prstGeom prst="rect">
            <a:avLst/>
          </a:prstGeom>
          <a:noFill/>
          <a:ln>
            <a:noFill/>
          </a:ln>
        </p:spPr>
      </p:pic>
      <p:sp>
        <p:nvSpPr>
          <p:cNvPr id="166" name="Google Shape;166;p28"/>
          <p:cNvSpPr txBox="1"/>
          <p:nvPr/>
        </p:nvSpPr>
        <p:spPr>
          <a:xfrm>
            <a:off x="5715100" y="4648975"/>
            <a:ext cx="1662900" cy="3909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Clay Slab Map</a:t>
            </a:r>
            <a:endParaRPr sz="1000" i="1">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Hodna Nuernberg</a:t>
            </a:r>
            <a:endParaRPr sz="1000">
              <a:latin typeface="Proxima Nova"/>
              <a:ea typeface="Proxima Nova"/>
              <a:cs typeface="Proxima Nova"/>
              <a:sym typeface="Proxima Nov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9"/>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172" name="Google Shape;172;p29"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173" name="Google Shape;173;p29"/>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2"/>
                                        </p:tgtEl>
                                        <p:attrNameLst>
                                          <p:attrName>style.visibility</p:attrName>
                                        </p:attrNameLst>
                                      </p:cBhvr>
                                      <p:to>
                                        <p:strVal val="visible"/>
                                      </p:to>
                                    </p:set>
                                    <p:animEffect transition="in" filter="fade">
                                      <p:cBhvr>
                                        <p:cTn id="7" dur="1000"/>
                                        <p:tgtEl>
                                          <p:spTgt spid="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77"/>
        <p:cNvGrpSpPr/>
        <p:nvPr/>
      </p:nvGrpSpPr>
      <p:grpSpPr>
        <a:xfrm>
          <a:off x="0" y="0"/>
          <a:ext cx="0" cy="0"/>
          <a:chOff x="0" y="0"/>
          <a:chExt cx="0" cy="0"/>
        </a:xfrm>
      </p:grpSpPr>
      <p:sp>
        <p:nvSpPr>
          <p:cNvPr id="178" name="Google Shape;178;p30"/>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Using Grid Lines:</a:t>
            </a:r>
            <a:endParaRPr>
              <a:solidFill>
                <a:schemeClr val="lt1"/>
              </a:solidFill>
              <a:latin typeface="Proxima Nova"/>
              <a:ea typeface="Proxima Nova"/>
              <a:cs typeface="Proxima Nova"/>
              <a:sym typeface="Proxima Nova"/>
            </a:endParaRPr>
          </a:p>
          <a:p>
            <a:pPr marL="0" lvl="0" indent="0" algn="ctr" rtl="0">
              <a:spcBef>
                <a:spcPts val="0"/>
              </a:spcBef>
              <a:spcAft>
                <a:spcPts val="0"/>
              </a:spcAft>
              <a:buNone/>
            </a:pPr>
            <a:r>
              <a:rPr lang="en">
                <a:solidFill>
                  <a:schemeClr val="lt1"/>
                </a:solidFill>
                <a:latin typeface="Proxima Nova"/>
                <a:ea typeface="Proxima Nova"/>
                <a:cs typeface="Proxima Nova"/>
                <a:sym typeface="Proxima Nova"/>
              </a:rPr>
              <a:t>Mapping My Classroom</a:t>
            </a:r>
            <a:endParaRPr>
              <a:solidFill>
                <a:schemeClr val="lt1"/>
              </a:solidFill>
              <a:latin typeface="Proxima Nova"/>
              <a:ea typeface="Proxima Nova"/>
              <a:cs typeface="Proxima Nova"/>
              <a:sym typeface="Proxima Nova"/>
            </a:endParaRPr>
          </a:p>
        </p:txBody>
      </p:sp>
      <p:sp>
        <p:nvSpPr>
          <p:cNvPr id="179" name="Google Shape;179;p30"/>
          <p:cNvSpPr txBox="1">
            <a:spLocks noGrp="1"/>
          </p:cNvSpPr>
          <p:nvPr>
            <p:ph type="subTitle" idx="1"/>
          </p:nvPr>
        </p:nvSpPr>
        <p:spPr>
          <a:xfrm>
            <a:off x="311700" y="279717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Lesson Two</a:t>
            </a:r>
            <a:endParaRPr>
              <a:solidFill>
                <a:schemeClr val="lt1"/>
              </a:solidFill>
              <a:latin typeface="Proxima Nova"/>
              <a:ea typeface="Proxima Nova"/>
              <a:cs typeface="Proxima Nova"/>
              <a:sym typeface="Proxima Nov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83"/>
        <p:cNvGrpSpPr/>
        <p:nvPr/>
      </p:nvGrpSpPr>
      <p:grpSpPr>
        <a:xfrm>
          <a:off x="0" y="0"/>
          <a:ext cx="0" cy="0"/>
          <a:chOff x="0" y="0"/>
          <a:chExt cx="0" cy="0"/>
        </a:xfrm>
      </p:grpSpPr>
      <p:sp>
        <p:nvSpPr>
          <p:cNvPr id="184" name="Google Shape;184;p31"/>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One</a:t>
            </a:r>
            <a:endParaRPr>
              <a:solidFill>
                <a:schemeClr val="lt1"/>
              </a:solidFill>
              <a:latin typeface="Proxima Nova"/>
              <a:ea typeface="Proxima Nova"/>
              <a:cs typeface="Proxima Nova"/>
              <a:sym typeface="Proxima Nov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9"/>
        <p:cNvGrpSpPr/>
        <p:nvPr/>
      </p:nvGrpSpPr>
      <p:grpSpPr>
        <a:xfrm>
          <a:off x="0" y="0"/>
          <a:ext cx="0" cy="0"/>
          <a:chOff x="0" y="0"/>
          <a:chExt cx="0" cy="0"/>
        </a:xfrm>
      </p:grpSpPr>
      <p:sp>
        <p:nvSpPr>
          <p:cNvPr id="60" name="Google Shape;60;p14"/>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Unit Summary</a:t>
            </a:r>
            <a:endParaRPr>
              <a:solidFill>
                <a:schemeClr val="lt1"/>
              </a:solidFill>
              <a:latin typeface="Proxima Nova"/>
              <a:ea typeface="Proxima Nova"/>
              <a:cs typeface="Proxima Nova"/>
              <a:sym typeface="Proxima Nova"/>
            </a:endParaRPr>
          </a:p>
        </p:txBody>
      </p:sp>
      <p:sp>
        <p:nvSpPr>
          <p:cNvPr id="61" name="Google Shape;61;p14"/>
          <p:cNvSpPr txBox="1">
            <a:spLocks noGrp="1"/>
          </p:cNvSpPr>
          <p:nvPr>
            <p:ph type="subTitle" idx="1"/>
          </p:nvPr>
        </p:nvSpPr>
        <p:spPr>
          <a:xfrm>
            <a:off x="311700" y="279717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Teacher Overview</a:t>
            </a:r>
            <a:endParaRPr>
              <a:solidFill>
                <a:schemeClr val="lt1"/>
              </a:solidFill>
              <a:latin typeface="Proxima Nova"/>
              <a:ea typeface="Proxima Nova"/>
              <a:cs typeface="Proxima Nova"/>
              <a:sym typeface="Proxima Nov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32"/>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fontScale="925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ct val="61111"/>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that maps use </a:t>
            </a:r>
            <a:r>
              <a:rPr lang="en" b="1">
                <a:solidFill>
                  <a:srgbClr val="000000"/>
                </a:solidFill>
                <a:latin typeface="Proxima Nova"/>
                <a:ea typeface="Proxima Nova"/>
                <a:cs typeface="Proxima Nova"/>
                <a:sym typeface="Proxima Nova"/>
              </a:rPr>
              <a:t>grid lines</a:t>
            </a:r>
            <a:r>
              <a:rPr lang="en">
                <a:solidFill>
                  <a:srgbClr val="000000"/>
                </a:solidFill>
                <a:latin typeface="Proxima Nova"/>
                <a:ea typeface="Proxima Nova"/>
                <a:cs typeface="Proxima Nova"/>
                <a:sym typeface="Proxima Nova"/>
              </a:rPr>
              <a:t> to identify the </a:t>
            </a:r>
            <a:r>
              <a:rPr lang="en" b="1">
                <a:solidFill>
                  <a:srgbClr val="000000"/>
                </a:solidFill>
                <a:latin typeface="Proxima Nova"/>
                <a:ea typeface="Proxima Nova"/>
                <a:cs typeface="Proxima Nova"/>
                <a:sym typeface="Proxima Nova"/>
              </a:rPr>
              <a:t>exact location</a:t>
            </a:r>
            <a:r>
              <a:rPr lang="en">
                <a:solidFill>
                  <a:srgbClr val="000000"/>
                </a:solidFill>
                <a:latin typeface="Proxima Nova"/>
                <a:ea typeface="Proxima Nova"/>
                <a:cs typeface="Proxima Nova"/>
                <a:sym typeface="Proxima Nova"/>
              </a:rPr>
              <a:t> of every place on Earth.</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ct val="61111"/>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create a clay </a:t>
            </a:r>
            <a:r>
              <a:rPr lang="en" b="1">
                <a:solidFill>
                  <a:schemeClr val="dk1"/>
                </a:solidFill>
                <a:latin typeface="Proxima Nova"/>
                <a:ea typeface="Proxima Nova"/>
                <a:cs typeface="Proxima Nova"/>
                <a:sym typeface="Proxima Nova"/>
              </a:rPr>
              <a:t>model</a:t>
            </a:r>
            <a:r>
              <a:rPr lang="en">
                <a:solidFill>
                  <a:schemeClr val="dk1"/>
                </a:solidFill>
                <a:latin typeface="Proxima Nova"/>
                <a:ea typeface="Proxima Nova"/>
                <a:cs typeface="Proxima Nova"/>
                <a:sym typeface="Proxima Nova"/>
              </a:rPr>
              <a:t> of my classroom using </a:t>
            </a:r>
            <a:r>
              <a:rPr lang="en" b="1">
                <a:solidFill>
                  <a:schemeClr val="dk1"/>
                </a:solidFill>
                <a:latin typeface="Proxima Nova"/>
                <a:ea typeface="Proxima Nova"/>
                <a:cs typeface="Proxima Nova"/>
                <a:sym typeface="Proxima Nova"/>
              </a:rPr>
              <a:t>scoring and slipping</a:t>
            </a:r>
            <a:r>
              <a:rPr lang="en">
                <a:solidFill>
                  <a:schemeClr val="dk1"/>
                </a:solidFill>
                <a:latin typeface="Proxima Nova"/>
                <a:ea typeface="Proxima Nova"/>
                <a:cs typeface="Proxima Nova"/>
                <a:sym typeface="Proxima Nova"/>
              </a:rPr>
              <a:t>.</a:t>
            </a:r>
            <a:endParaRPr>
              <a:solidFill>
                <a:schemeClr val="dk1"/>
              </a:solidFill>
              <a:latin typeface="Proxima Nova"/>
              <a:ea typeface="Proxima Nova"/>
              <a:cs typeface="Proxima Nova"/>
              <a:sym typeface="Proxima Nov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3"/>
          <p:cNvSpPr/>
          <p:nvPr/>
        </p:nvSpPr>
        <p:spPr>
          <a:xfrm>
            <a:off x="256575" y="696400"/>
            <a:ext cx="4056000" cy="3302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33"/>
          <p:cNvSpPr/>
          <p:nvPr/>
        </p:nvSpPr>
        <p:spPr>
          <a:xfrm>
            <a:off x="6272550" y="2815675"/>
            <a:ext cx="752700" cy="585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33"/>
          <p:cNvSpPr txBox="1"/>
          <p:nvPr/>
        </p:nvSpPr>
        <p:spPr>
          <a:xfrm>
            <a:off x="329875" y="781900"/>
            <a:ext cx="3897600" cy="3216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300">
                <a:latin typeface="Proxima Nova"/>
                <a:ea typeface="Proxima Nova"/>
                <a:cs typeface="Proxima Nova"/>
                <a:sym typeface="Proxima Nova"/>
              </a:rPr>
              <a:t>Cartographers use imaginary lines, called a </a:t>
            </a:r>
            <a:r>
              <a:rPr lang="en" sz="2300" b="1">
                <a:latin typeface="Proxima Nova"/>
                <a:ea typeface="Proxima Nova"/>
                <a:cs typeface="Proxima Nova"/>
                <a:sym typeface="Proxima Nova"/>
              </a:rPr>
              <a:t>grid</a:t>
            </a:r>
            <a:r>
              <a:rPr lang="en" sz="2300">
                <a:latin typeface="Proxima Nova"/>
                <a:ea typeface="Proxima Nova"/>
                <a:cs typeface="Proxima Nova"/>
                <a:sym typeface="Proxima Nova"/>
              </a:rPr>
              <a:t>, to divide space on maps.</a:t>
            </a:r>
            <a:endParaRPr sz="2300">
              <a:latin typeface="Proxima Nova"/>
              <a:ea typeface="Proxima Nova"/>
              <a:cs typeface="Proxima Nova"/>
              <a:sym typeface="Proxima Nova"/>
            </a:endParaRPr>
          </a:p>
          <a:p>
            <a:pPr marL="0" lvl="0" indent="0" algn="l" rtl="0">
              <a:spcBef>
                <a:spcPts val="0"/>
              </a:spcBef>
              <a:spcAft>
                <a:spcPts val="0"/>
              </a:spcAft>
              <a:buNone/>
            </a:pPr>
            <a:endParaRPr sz="22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Can you find the imaginary line labelled A?</a:t>
            </a:r>
            <a:endParaRPr sz="18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Can you find the imaginary line labelled 3?</a:t>
            </a:r>
            <a:endParaRPr sz="18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What is located at A3?</a:t>
            </a:r>
            <a:endParaRPr sz="1800">
              <a:latin typeface="Proxima Nova"/>
              <a:ea typeface="Proxima Nova"/>
              <a:cs typeface="Proxima Nova"/>
              <a:sym typeface="Proxima Nova"/>
            </a:endParaRPr>
          </a:p>
        </p:txBody>
      </p:sp>
      <p:pic>
        <p:nvPicPr>
          <p:cNvPr id="197" name="Google Shape;197;p33"/>
          <p:cNvPicPr preferRelativeResize="0"/>
          <p:nvPr/>
        </p:nvPicPr>
        <p:blipFill rotWithShape="1">
          <a:blip r:embed="rId3">
            <a:alphaModFix/>
          </a:blip>
          <a:srcRect l="3991" t="8036" r="3621" b="7639"/>
          <a:stretch/>
        </p:blipFill>
        <p:spPr>
          <a:xfrm>
            <a:off x="4572000" y="48862"/>
            <a:ext cx="4316325" cy="5045775"/>
          </a:xfrm>
          <a:prstGeom prst="rect">
            <a:avLst/>
          </a:prstGeom>
          <a:noFill/>
          <a:ln>
            <a:noFill/>
          </a:ln>
        </p:spPr>
      </p:pic>
      <p:sp>
        <p:nvSpPr>
          <p:cNvPr id="198" name="Google Shape;198;p33"/>
          <p:cNvSpPr txBox="1"/>
          <p:nvPr/>
        </p:nvSpPr>
        <p:spPr>
          <a:xfrm>
            <a:off x="1343900" y="4667150"/>
            <a:ext cx="3164700" cy="4275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Wisconsin Apple Growers Association Orchard Map</a:t>
            </a:r>
            <a:endParaRPr sz="1000" i="1">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4"/>
          <p:cNvSpPr txBox="1"/>
          <p:nvPr/>
        </p:nvSpPr>
        <p:spPr>
          <a:xfrm>
            <a:off x="760200" y="48875"/>
            <a:ext cx="7623600" cy="965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600">
                <a:latin typeface="Proxima Nova"/>
                <a:ea typeface="Proxima Nova"/>
                <a:cs typeface="Proxima Nova"/>
                <a:sym typeface="Proxima Nova"/>
              </a:rPr>
              <a:t>Grids help divide space on a map and make it easier to describe a place’s </a:t>
            </a:r>
            <a:r>
              <a:rPr lang="en" sz="2600" b="1">
                <a:latin typeface="Proxima Nova"/>
                <a:ea typeface="Proxima Nova"/>
                <a:cs typeface="Proxima Nova"/>
                <a:sym typeface="Proxima Nova"/>
              </a:rPr>
              <a:t>absolute location</a:t>
            </a:r>
            <a:r>
              <a:rPr lang="en" sz="2600">
                <a:latin typeface="Proxima Nova"/>
                <a:ea typeface="Proxima Nova"/>
                <a:cs typeface="Proxima Nova"/>
                <a:sym typeface="Proxima Nova"/>
              </a:rPr>
              <a:t>.</a:t>
            </a:r>
            <a:endParaRPr sz="2600">
              <a:latin typeface="Proxima Nova"/>
              <a:ea typeface="Proxima Nova"/>
              <a:cs typeface="Proxima Nova"/>
              <a:sym typeface="Proxima Nova"/>
            </a:endParaRPr>
          </a:p>
        </p:txBody>
      </p:sp>
      <p:pic>
        <p:nvPicPr>
          <p:cNvPr id="204" name="Google Shape;204;p34"/>
          <p:cNvPicPr preferRelativeResize="0"/>
          <p:nvPr/>
        </p:nvPicPr>
        <p:blipFill rotWithShape="1">
          <a:blip r:embed="rId3">
            <a:alphaModFix/>
          </a:blip>
          <a:srcRect l="11033" t="1576" r="837" b="17162"/>
          <a:stretch/>
        </p:blipFill>
        <p:spPr>
          <a:xfrm>
            <a:off x="1552625" y="1095138"/>
            <a:ext cx="6038748" cy="3738474"/>
          </a:xfrm>
          <a:prstGeom prst="rect">
            <a:avLst/>
          </a:prstGeom>
          <a:noFill/>
          <a:ln>
            <a:noFill/>
          </a:ln>
        </p:spPr>
      </p:pic>
      <p:sp>
        <p:nvSpPr>
          <p:cNvPr id="205" name="Google Shape;205;p34"/>
          <p:cNvSpPr txBox="1"/>
          <p:nvPr/>
        </p:nvSpPr>
        <p:spPr>
          <a:xfrm>
            <a:off x="4254350" y="4752900"/>
            <a:ext cx="3336900" cy="3906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Portrait Chicago: The Picture Perfect Travel Companion</a:t>
            </a:r>
            <a:endParaRPr sz="1000" i="1">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35"/>
          <p:cNvSpPr txBox="1"/>
          <p:nvPr/>
        </p:nvSpPr>
        <p:spPr>
          <a:xfrm>
            <a:off x="564450" y="452050"/>
            <a:ext cx="8015100" cy="1139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000">
                <a:latin typeface="Proxima Nova"/>
                <a:ea typeface="Proxima Nova"/>
                <a:cs typeface="Proxima Nova"/>
                <a:sym typeface="Proxima Nova"/>
              </a:rPr>
              <a:t>Create a Classroom Model</a:t>
            </a:r>
            <a:endParaRPr sz="40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200">
                <a:solidFill>
                  <a:schemeClr val="dk1"/>
                </a:solidFill>
                <a:latin typeface="Proxima Nova"/>
                <a:ea typeface="Proxima Nova"/>
                <a:cs typeface="Proxima Nova"/>
                <a:sym typeface="Proxima Nova"/>
              </a:rPr>
              <a:t>You can show the absolute location of things in our classroom.</a:t>
            </a:r>
            <a:endParaRPr sz="5200">
              <a:latin typeface="Proxima Nova"/>
              <a:ea typeface="Proxima Nova"/>
              <a:cs typeface="Proxima Nova"/>
              <a:sym typeface="Proxima Nova"/>
            </a:endParaRPr>
          </a:p>
        </p:txBody>
      </p:sp>
      <p:sp>
        <p:nvSpPr>
          <p:cNvPr id="211" name="Google Shape;211;p35"/>
          <p:cNvSpPr txBox="1"/>
          <p:nvPr/>
        </p:nvSpPr>
        <p:spPr>
          <a:xfrm>
            <a:off x="471950" y="1785700"/>
            <a:ext cx="3395100" cy="29553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Which classroom objects will you show?</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Where will each object go?</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a:t>
            </a:r>
            <a:r>
              <a:rPr lang="en" sz="1800" b="1">
                <a:latin typeface="Proxima Nova"/>
                <a:ea typeface="Proxima Nova"/>
                <a:cs typeface="Proxima Nova"/>
                <a:sym typeface="Proxima Nova"/>
              </a:rPr>
              <a:t>scoring and slipping</a:t>
            </a:r>
            <a:r>
              <a:rPr lang="en" sz="1800">
                <a:latin typeface="Proxima Nova"/>
                <a:ea typeface="Proxima Nova"/>
                <a:cs typeface="Proxima Nova"/>
                <a:sym typeface="Proxima Nova"/>
              </a:rPr>
              <a:t> to join clay parts together.</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How will you make sure all the objects fit on the base?</a:t>
            </a:r>
            <a:endParaRPr sz="1800">
              <a:latin typeface="Proxima Nova"/>
              <a:ea typeface="Proxima Nova"/>
              <a:cs typeface="Proxima Nova"/>
              <a:sym typeface="Proxima Nova"/>
            </a:endParaRPr>
          </a:p>
        </p:txBody>
      </p:sp>
      <p:sp>
        <p:nvSpPr>
          <p:cNvPr id="212" name="Google Shape;212;p35"/>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35"/>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pic>
        <p:nvPicPr>
          <p:cNvPr id="214" name="Google Shape;214;p35"/>
          <p:cNvPicPr preferRelativeResize="0"/>
          <p:nvPr/>
        </p:nvPicPr>
        <p:blipFill>
          <a:blip r:embed="rId3">
            <a:alphaModFix/>
          </a:blip>
          <a:stretch>
            <a:fillRect/>
          </a:stretch>
        </p:blipFill>
        <p:spPr>
          <a:xfrm>
            <a:off x="4072800" y="1764625"/>
            <a:ext cx="4506744" cy="2997451"/>
          </a:xfrm>
          <a:prstGeom prst="rect">
            <a:avLst/>
          </a:prstGeom>
          <a:noFill/>
          <a:ln>
            <a:noFill/>
          </a:ln>
        </p:spPr>
      </p:pic>
      <p:sp>
        <p:nvSpPr>
          <p:cNvPr id="215" name="Google Shape;215;p35"/>
          <p:cNvSpPr txBox="1"/>
          <p:nvPr/>
        </p:nvSpPr>
        <p:spPr>
          <a:xfrm>
            <a:off x="5242650" y="4691450"/>
            <a:ext cx="3395100" cy="4611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Model of a Ballgame With Spectators</a:t>
            </a:r>
            <a:endParaRPr sz="1000" i="1">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Yale University Art Gallery</a:t>
            </a:r>
            <a:endParaRPr sz="1000">
              <a:latin typeface="Proxima Nova"/>
              <a:ea typeface="Proxima Nova"/>
              <a:cs typeface="Proxima Nova"/>
              <a:sym typeface="Proxima Nov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36"/>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221" name="Google Shape;221;p36"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222" name="Google Shape;222;p36"/>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1"/>
                                        </p:tgtEl>
                                        <p:attrNameLst>
                                          <p:attrName>style.visibility</p:attrName>
                                        </p:attrNameLst>
                                      </p:cBhvr>
                                      <p:to>
                                        <p:strVal val="visible"/>
                                      </p:to>
                                    </p:set>
                                    <p:animEffect transition="in" filter="fade">
                                      <p:cBhvr>
                                        <p:cTn id="7" dur="1000"/>
                                        <p:tgtEl>
                                          <p:spTgt spid="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26"/>
        <p:cNvGrpSpPr/>
        <p:nvPr/>
      </p:nvGrpSpPr>
      <p:grpSpPr>
        <a:xfrm>
          <a:off x="0" y="0"/>
          <a:ext cx="0" cy="0"/>
          <a:chOff x="0" y="0"/>
          <a:chExt cx="0" cy="0"/>
        </a:xfrm>
      </p:grpSpPr>
      <p:sp>
        <p:nvSpPr>
          <p:cNvPr id="227" name="Google Shape;227;p37"/>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Two</a:t>
            </a:r>
            <a:endParaRPr>
              <a:solidFill>
                <a:schemeClr val="lt1"/>
              </a:solidFill>
              <a:latin typeface="Proxima Nova"/>
              <a:ea typeface="Proxima Nova"/>
              <a:cs typeface="Proxima Nova"/>
              <a:sym typeface="Proxima Nov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38"/>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that maps use </a:t>
            </a:r>
            <a:r>
              <a:rPr lang="en" b="1">
                <a:solidFill>
                  <a:srgbClr val="000000"/>
                </a:solidFill>
                <a:latin typeface="Proxima Nova"/>
                <a:ea typeface="Proxima Nova"/>
                <a:cs typeface="Proxima Nova"/>
                <a:sym typeface="Proxima Nova"/>
              </a:rPr>
              <a:t>aerial perspective</a:t>
            </a:r>
            <a:r>
              <a:rPr lang="en">
                <a:solidFill>
                  <a:srgbClr val="000000"/>
                </a:solidFill>
                <a:latin typeface="Proxima Nova"/>
                <a:ea typeface="Proxima Nova"/>
                <a:cs typeface="Proxima Nova"/>
                <a:sym typeface="Proxima Nova"/>
              </a:rPr>
              <a:t> to show places from above.</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create a </a:t>
            </a:r>
            <a:r>
              <a:rPr lang="en" b="1">
                <a:solidFill>
                  <a:schemeClr val="dk1"/>
                </a:solidFill>
                <a:latin typeface="Proxima Nova"/>
                <a:ea typeface="Proxima Nova"/>
                <a:cs typeface="Proxima Nova"/>
                <a:sym typeface="Proxima Nova"/>
              </a:rPr>
              <a:t>bird’s-eye view</a:t>
            </a:r>
            <a:r>
              <a:rPr lang="en">
                <a:solidFill>
                  <a:schemeClr val="dk1"/>
                </a:solidFill>
                <a:latin typeface="Proxima Nova"/>
                <a:ea typeface="Proxima Nova"/>
                <a:cs typeface="Proxima Nova"/>
                <a:sym typeface="Proxima Nova"/>
              </a:rPr>
              <a:t> sketch of my classroom model.</a:t>
            </a:r>
            <a:endParaRPr>
              <a:solidFill>
                <a:schemeClr val="dk1"/>
              </a:solidFill>
              <a:latin typeface="Proxima Nova"/>
              <a:ea typeface="Proxima Nova"/>
              <a:cs typeface="Proxima Nova"/>
              <a:sym typeface="Proxima Nov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39"/>
          <p:cNvSpPr/>
          <p:nvPr/>
        </p:nvSpPr>
        <p:spPr>
          <a:xfrm>
            <a:off x="6272550" y="2815675"/>
            <a:ext cx="752700" cy="585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39"/>
          <p:cNvSpPr txBox="1"/>
          <p:nvPr/>
        </p:nvSpPr>
        <p:spPr>
          <a:xfrm>
            <a:off x="393600" y="232150"/>
            <a:ext cx="8356800" cy="985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200">
                <a:latin typeface="Proxima Nova"/>
                <a:ea typeface="Proxima Nova"/>
                <a:cs typeface="Proxima Nova"/>
                <a:sym typeface="Proxima Nova"/>
              </a:rPr>
              <a:t>Cartographers use </a:t>
            </a:r>
            <a:r>
              <a:rPr lang="en" sz="2200" b="1">
                <a:latin typeface="Proxima Nova"/>
                <a:ea typeface="Proxima Nova"/>
                <a:cs typeface="Proxima Nova"/>
                <a:sym typeface="Proxima Nova"/>
              </a:rPr>
              <a:t>aerial perspective</a:t>
            </a:r>
            <a:r>
              <a:rPr lang="en" sz="2200">
                <a:latin typeface="Proxima Nova"/>
                <a:ea typeface="Proxima Nova"/>
                <a:cs typeface="Proxima Nova"/>
                <a:sym typeface="Proxima Nova"/>
              </a:rPr>
              <a:t> to show a place from above.</a:t>
            </a:r>
            <a:endParaRPr sz="2200">
              <a:latin typeface="Proxima Nova"/>
              <a:ea typeface="Proxima Nova"/>
              <a:cs typeface="Proxima Nova"/>
              <a:sym typeface="Proxima Nova"/>
            </a:endParaRPr>
          </a:p>
          <a:p>
            <a:pPr marL="0" lvl="0" indent="0" algn="ctr" rtl="0">
              <a:spcBef>
                <a:spcPts val="0"/>
              </a:spcBef>
              <a:spcAft>
                <a:spcPts val="0"/>
              </a:spcAft>
              <a:buNone/>
            </a:pPr>
            <a:endParaRPr sz="800">
              <a:latin typeface="Proxima Nova"/>
              <a:ea typeface="Proxima Nova"/>
              <a:cs typeface="Proxima Nova"/>
              <a:sym typeface="Proxima Nova"/>
            </a:endParaRPr>
          </a:p>
          <a:p>
            <a:pPr marL="0" lvl="0" indent="0" algn="ctr" rtl="0">
              <a:spcBef>
                <a:spcPts val="0"/>
              </a:spcBef>
              <a:spcAft>
                <a:spcPts val="0"/>
              </a:spcAft>
              <a:buNone/>
            </a:pPr>
            <a:r>
              <a:rPr lang="en" sz="2200">
                <a:latin typeface="Proxima Nova"/>
                <a:ea typeface="Proxima Nova"/>
                <a:cs typeface="Proxima Nova"/>
                <a:sym typeface="Proxima Nova"/>
              </a:rPr>
              <a:t>Aerial perspective is also called </a:t>
            </a:r>
            <a:r>
              <a:rPr lang="en" sz="2200" b="1">
                <a:latin typeface="Proxima Nova"/>
                <a:ea typeface="Proxima Nova"/>
                <a:cs typeface="Proxima Nova"/>
                <a:sym typeface="Proxima Nova"/>
              </a:rPr>
              <a:t>bird’s-eye view</a:t>
            </a:r>
            <a:r>
              <a:rPr lang="en" sz="2200">
                <a:latin typeface="Proxima Nova"/>
                <a:ea typeface="Proxima Nova"/>
                <a:cs typeface="Proxima Nova"/>
                <a:sym typeface="Proxima Nova"/>
              </a:rPr>
              <a:t>.</a:t>
            </a:r>
            <a:endParaRPr sz="1700">
              <a:latin typeface="Proxima Nova"/>
              <a:ea typeface="Proxima Nova"/>
              <a:cs typeface="Proxima Nova"/>
              <a:sym typeface="Proxima Nova"/>
            </a:endParaRPr>
          </a:p>
        </p:txBody>
      </p:sp>
      <p:pic>
        <p:nvPicPr>
          <p:cNvPr id="239" name="Google Shape;239;p39"/>
          <p:cNvPicPr preferRelativeResize="0"/>
          <p:nvPr/>
        </p:nvPicPr>
        <p:blipFill rotWithShape="1">
          <a:blip r:embed="rId3">
            <a:alphaModFix/>
          </a:blip>
          <a:srcRect l="2353" b="2296"/>
          <a:stretch/>
        </p:blipFill>
        <p:spPr>
          <a:xfrm>
            <a:off x="4651363" y="1354725"/>
            <a:ext cx="3995075" cy="2744650"/>
          </a:xfrm>
          <a:prstGeom prst="rect">
            <a:avLst/>
          </a:prstGeom>
          <a:noFill/>
          <a:ln>
            <a:noFill/>
          </a:ln>
        </p:spPr>
      </p:pic>
      <p:pic>
        <p:nvPicPr>
          <p:cNvPr id="240" name="Google Shape;240;p39"/>
          <p:cNvPicPr preferRelativeResize="0"/>
          <p:nvPr/>
        </p:nvPicPr>
        <p:blipFill rotWithShape="1">
          <a:blip r:embed="rId4">
            <a:alphaModFix/>
          </a:blip>
          <a:srcRect t="1380" r="1234" b="2047"/>
          <a:stretch/>
        </p:blipFill>
        <p:spPr>
          <a:xfrm rot="10800000">
            <a:off x="393601" y="1354724"/>
            <a:ext cx="3995075" cy="2744651"/>
          </a:xfrm>
          <a:prstGeom prst="rect">
            <a:avLst/>
          </a:prstGeom>
          <a:noFill/>
          <a:ln>
            <a:noFill/>
          </a:ln>
        </p:spPr>
      </p:pic>
      <p:sp>
        <p:nvSpPr>
          <p:cNvPr id="241" name="Google Shape;241;p39"/>
          <p:cNvSpPr txBox="1"/>
          <p:nvPr/>
        </p:nvSpPr>
        <p:spPr>
          <a:xfrm>
            <a:off x="943575" y="4236750"/>
            <a:ext cx="6548700" cy="7332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What would a flower look like if you were a worm?</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What would that same flower look like if you were a bird?</a:t>
            </a:r>
            <a:endParaRPr sz="1800">
              <a:latin typeface="Proxima Nova"/>
              <a:ea typeface="Proxima Nova"/>
              <a:cs typeface="Proxima Nova"/>
              <a:sym typeface="Proxima Nova"/>
            </a:endParaRPr>
          </a:p>
        </p:txBody>
      </p:sp>
      <p:sp>
        <p:nvSpPr>
          <p:cNvPr id="242" name="Google Shape;242;p39"/>
          <p:cNvSpPr txBox="1"/>
          <p:nvPr/>
        </p:nvSpPr>
        <p:spPr>
          <a:xfrm>
            <a:off x="7025250" y="4033200"/>
            <a:ext cx="1662900" cy="4938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Perspective</a:t>
            </a:r>
            <a:endParaRPr sz="1000" i="1">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Hodna Nuernberg</a:t>
            </a:r>
            <a:endParaRPr sz="1000">
              <a:latin typeface="Proxima Nova"/>
              <a:ea typeface="Proxima Nova"/>
              <a:cs typeface="Proxima Nova"/>
              <a:sym typeface="Proxima Nov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40"/>
          <p:cNvSpPr txBox="1"/>
          <p:nvPr/>
        </p:nvSpPr>
        <p:spPr>
          <a:xfrm>
            <a:off x="870150" y="85525"/>
            <a:ext cx="7403700" cy="1038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800">
                <a:latin typeface="Proxima Nova"/>
                <a:ea typeface="Proxima Nova"/>
                <a:cs typeface="Proxima Nova"/>
                <a:sym typeface="Proxima Nova"/>
              </a:rPr>
              <a:t>Things look different from above!</a:t>
            </a:r>
            <a:endParaRPr sz="2800">
              <a:latin typeface="Proxima Nova"/>
              <a:ea typeface="Proxima Nova"/>
              <a:cs typeface="Proxima Nova"/>
              <a:sym typeface="Proxima Nova"/>
            </a:endParaRPr>
          </a:p>
          <a:p>
            <a:pPr marL="0" lvl="0" indent="0" algn="ctr" rtl="0">
              <a:spcBef>
                <a:spcPts val="0"/>
              </a:spcBef>
              <a:spcAft>
                <a:spcPts val="0"/>
              </a:spcAft>
              <a:buNone/>
            </a:pPr>
            <a:endParaRPr sz="800">
              <a:latin typeface="Proxima Nova"/>
              <a:ea typeface="Proxima Nova"/>
              <a:cs typeface="Proxima Nova"/>
              <a:sym typeface="Proxima Nova"/>
            </a:endParaRPr>
          </a:p>
          <a:p>
            <a:pPr marL="0" lvl="0" indent="0" algn="ctr" rtl="0">
              <a:spcBef>
                <a:spcPts val="0"/>
              </a:spcBef>
              <a:spcAft>
                <a:spcPts val="0"/>
              </a:spcAft>
              <a:buNone/>
            </a:pPr>
            <a:r>
              <a:rPr lang="en" sz="2200">
                <a:latin typeface="Proxima Nova"/>
                <a:ea typeface="Proxima Nova"/>
                <a:cs typeface="Proxima Nova"/>
                <a:sym typeface="Proxima Nova"/>
              </a:rPr>
              <a:t>What can you see in this bird’s-eye view map?</a:t>
            </a:r>
            <a:endParaRPr sz="2200">
              <a:latin typeface="Proxima Nova"/>
              <a:ea typeface="Proxima Nova"/>
              <a:cs typeface="Proxima Nova"/>
              <a:sym typeface="Proxima Nova"/>
            </a:endParaRPr>
          </a:p>
        </p:txBody>
      </p:sp>
      <p:sp>
        <p:nvSpPr>
          <p:cNvPr id="248" name="Google Shape;248;p40"/>
          <p:cNvSpPr txBox="1"/>
          <p:nvPr/>
        </p:nvSpPr>
        <p:spPr>
          <a:xfrm>
            <a:off x="4508200" y="4666600"/>
            <a:ext cx="2838600" cy="4773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The Living Room Plan</a:t>
            </a:r>
            <a:endParaRPr sz="1000">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pic>
        <p:nvPicPr>
          <p:cNvPr id="249" name="Google Shape;249;p40"/>
          <p:cNvPicPr preferRelativeResize="0"/>
          <p:nvPr/>
        </p:nvPicPr>
        <p:blipFill>
          <a:blip r:embed="rId3">
            <a:alphaModFix/>
          </a:blip>
          <a:stretch>
            <a:fillRect/>
          </a:stretch>
        </p:blipFill>
        <p:spPr>
          <a:xfrm>
            <a:off x="1949725" y="1187200"/>
            <a:ext cx="5244544" cy="3549276"/>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41"/>
          <p:cNvSpPr/>
          <p:nvPr/>
        </p:nvSpPr>
        <p:spPr>
          <a:xfrm>
            <a:off x="5778800" y="1757811"/>
            <a:ext cx="3188700" cy="25383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41"/>
          <p:cNvSpPr txBox="1"/>
          <p:nvPr/>
        </p:nvSpPr>
        <p:spPr>
          <a:xfrm>
            <a:off x="5778800" y="1877813"/>
            <a:ext cx="3188700" cy="2298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Proxima Nova"/>
                <a:ea typeface="Proxima Nova"/>
                <a:cs typeface="Proxima Nova"/>
                <a:sym typeface="Proxima Nova"/>
              </a:rPr>
              <a:t>Can you find these things?</a:t>
            </a:r>
            <a:endParaRPr sz="2000">
              <a:latin typeface="Proxima Nova"/>
              <a:ea typeface="Proxima Nova"/>
              <a:cs typeface="Proxima Nova"/>
              <a:sym typeface="Proxima Nova"/>
            </a:endParaRPr>
          </a:p>
          <a:p>
            <a:pPr marL="0" lvl="0" indent="0" algn="l" rtl="0">
              <a:spcBef>
                <a:spcPts val="0"/>
              </a:spcBef>
              <a:spcAft>
                <a:spcPts val="0"/>
              </a:spcAft>
              <a:buNone/>
            </a:pPr>
            <a:endParaRPr sz="600">
              <a:latin typeface="Proxima Nova"/>
              <a:ea typeface="Proxima Nova"/>
              <a:cs typeface="Proxima Nova"/>
              <a:sym typeface="Proxima Nova"/>
            </a:endParaRPr>
          </a:p>
          <a:p>
            <a:pPr marL="0" lvl="0" indent="0" algn="l" rtl="0">
              <a:spcBef>
                <a:spcPts val="0"/>
              </a:spcBef>
              <a:spcAft>
                <a:spcPts val="0"/>
              </a:spcAft>
              <a:buNone/>
            </a:pPr>
            <a:endParaRPr sz="800">
              <a:latin typeface="Proxima Nova"/>
              <a:ea typeface="Proxima Nova"/>
              <a:cs typeface="Proxima Nova"/>
              <a:sym typeface="Proxima Nova"/>
            </a:endParaRPr>
          </a:p>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a bed</a:t>
            </a:r>
            <a:endParaRPr sz="2000">
              <a:latin typeface="Proxima Nova"/>
              <a:ea typeface="Proxima Nova"/>
              <a:cs typeface="Proxima Nova"/>
              <a:sym typeface="Proxima Nova"/>
            </a:endParaRPr>
          </a:p>
          <a:p>
            <a:pPr marL="457200" lvl="0" indent="0" algn="l" rtl="0">
              <a:spcBef>
                <a:spcPts val="0"/>
              </a:spcBef>
              <a:spcAft>
                <a:spcPts val="0"/>
              </a:spcAft>
              <a:buNone/>
            </a:pPr>
            <a:endParaRPr sz="600">
              <a:latin typeface="Proxima Nova"/>
              <a:ea typeface="Proxima Nova"/>
              <a:cs typeface="Proxima Nova"/>
              <a:sym typeface="Proxima Nova"/>
            </a:endParaRPr>
          </a:p>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a table</a:t>
            </a:r>
            <a:endParaRPr sz="2000">
              <a:latin typeface="Proxima Nova"/>
              <a:ea typeface="Proxima Nova"/>
              <a:cs typeface="Proxima Nova"/>
              <a:sym typeface="Proxima Nova"/>
            </a:endParaRPr>
          </a:p>
          <a:p>
            <a:pPr marL="457200" lvl="0" indent="0" algn="l" rtl="0">
              <a:spcBef>
                <a:spcPts val="0"/>
              </a:spcBef>
              <a:spcAft>
                <a:spcPts val="0"/>
              </a:spcAft>
              <a:buNone/>
            </a:pPr>
            <a:endParaRPr sz="600">
              <a:latin typeface="Proxima Nova"/>
              <a:ea typeface="Proxima Nova"/>
              <a:cs typeface="Proxima Nova"/>
              <a:sym typeface="Proxima Nova"/>
            </a:endParaRPr>
          </a:p>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an orange tree</a:t>
            </a:r>
            <a:endParaRPr sz="2000">
              <a:latin typeface="Proxima Nova"/>
              <a:ea typeface="Proxima Nova"/>
              <a:cs typeface="Proxima Nova"/>
              <a:sym typeface="Proxima Nova"/>
            </a:endParaRPr>
          </a:p>
          <a:p>
            <a:pPr marL="457200" lvl="0" indent="0" algn="l" rtl="0">
              <a:spcBef>
                <a:spcPts val="0"/>
              </a:spcBef>
              <a:spcAft>
                <a:spcPts val="0"/>
              </a:spcAft>
              <a:buNone/>
            </a:pPr>
            <a:endParaRPr sz="600">
              <a:latin typeface="Proxima Nova"/>
              <a:ea typeface="Proxima Nova"/>
              <a:cs typeface="Proxima Nova"/>
              <a:sym typeface="Proxima Nova"/>
            </a:endParaRPr>
          </a:p>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flowers</a:t>
            </a:r>
            <a:endParaRPr sz="2000">
              <a:latin typeface="Proxima Nova"/>
              <a:ea typeface="Proxima Nova"/>
              <a:cs typeface="Proxima Nova"/>
              <a:sym typeface="Proxima Nova"/>
            </a:endParaRPr>
          </a:p>
        </p:txBody>
      </p:sp>
      <p:sp>
        <p:nvSpPr>
          <p:cNvPr id="256" name="Google Shape;256;p41"/>
          <p:cNvSpPr txBox="1"/>
          <p:nvPr/>
        </p:nvSpPr>
        <p:spPr>
          <a:xfrm>
            <a:off x="2968825" y="4673400"/>
            <a:ext cx="2742600" cy="4701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My House Is Not So Comfortable …</a:t>
            </a:r>
            <a:endParaRPr sz="1000">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Diego Rivera and Frida Kahlo Archive</a:t>
            </a:r>
            <a:endParaRPr sz="1000">
              <a:latin typeface="Proxima Nova"/>
              <a:ea typeface="Proxima Nova"/>
              <a:cs typeface="Proxima Nova"/>
              <a:sym typeface="Proxima Nova"/>
            </a:endParaRPr>
          </a:p>
        </p:txBody>
      </p:sp>
      <p:pic>
        <p:nvPicPr>
          <p:cNvPr id="257" name="Google Shape;257;p41"/>
          <p:cNvPicPr preferRelativeResize="0"/>
          <p:nvPr/>
        </p:nvPicPr>
        <p:blipFill rotWithShape="1">
          <a:blip r:embed="rId3">
            <a:alphaModFix/>
          </a:blip>
          <a:srcRect l="1828" t="1759" r="1441" b="17543"/>
          <a:stretch/>
        </p:blipFill>
        <p:spPr>
          <a:xfrm>
            <a:off x="280993" y="1331575"/>
            <a:ext cx="5353257" cy="3390774"/>
          </a:xfrm>
          <a:prstGeom prst="rect">
            <a:avLst/>
          </a:prstGeom>
          <a:noFill/>
          <a:ln>
            <a:noFill/>
          </a:ln>
        </p:spPr>
      </p:pic>
      <p:sp>
        <p:nvSpPr>
          <p:cNvPr id="258" name="Google Shape;258;p41"/>
          <p:cNvSpPr txBox="1"/>
          <p:nvPr/>
        </p:nvSpPr>
        <p:spPr>
          <a:xfrm>
            <a:off x="281000" y="195475"/>
            <a:ext cx="8637600" cy="113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2700">
                <a:solidFill>
                  <a:schemeClr val="dk1"/>
                </a:solidFill>
                <a:latin typeface="Proxima Nova"/>
                <a:ea typeface="Proxima Nova"/>
                <a:cs typeface="Proxima Nova"/>
                <a:sym typeface="Proxima Nova"/>
              </a:rPr>
              <a:t>An artist named Frida Kahlo drew this map of her home.</a:t>
            </a:r>
            <a:endParaRPr sz="2700">
              <a:solidFill>
                <a:schemeClr val="dk1"/>
              </a:solidFill>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endParaRPr sz="800">
              <a:solidFill>
                <a:schemeClr val="dk1"/>
              </a:solidFill>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200">
                <a:solidFill>
                  <a:schemeClr val="dk1"/>
                </a:solidFill>
                <a:latin typeface="Proxima Nova"/>
                <a:ea typeface="Proxima Nova"/>
                <a:cs typeface="Proxima Nova"/>
                <a:sym typeface="Proxima Nova"/>
              </a:rPr>
              <a:t>She used </a:t>
            </a:r>
            <a:r>
              <a:rPr lang="en" sz="2200" b="1">
                <a:solidFill>
                  <a:schemeClr val="dk1"/>
                </a:solidFill>
                <a:latin typeface="Proxima Nova"/>
                <a:ea typeface="Proxima Nova"/>
                <a:cs typeface="Proxima Nova"/>
                <a:sym typeface="Proxima Nova"/>
              </a:rPr>
              <a:t>symbols</a:t>
            </a:r>
            <a:r>
              <a:rPr lang="en" sz="2200">
                <a:solidFill>
                  <a:schemeClr val="dk1"/>
                </a:solidFill>
                <a:latin typeface="Proxima Nova"/>
                <a:ea typeface="Proxima Nova"/>
                <a:cs typeface="Proxima Nova"/>
                <a:sym typeface="Proxima Nova"/>
              </a:rPr>
              <a:t> to show some of the things in her home.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pic>
        <p:nvPicPr>
          <p:cNvPr id="66" name="Google Shape;66;p15" descr="How we represent our world in maps depends on our perspective. For many centuries Europeans have put their continent in the centre and on top of their maps, the Chinese likewise placed the Middle Kingdom in the centre of things. What do our maps tell us about our worldview? &#10;&#10;Cartography: How We Represent the World I ARTE.tv Documentary&#10;🗓  Available until the 29/09/2028&#10;&#10;ARTE.tv Documentary is here to tell you more about what’s going on in the world of culture, news and current affairs with powerful, refreshing and entertaining docs subtitled in English for our international fans.  &#10;&#10;Discover a whole world on #ARTE.tv&#10; &#10;Subscribe to our Youtube channel: https://www.youtube.com/channel/UCVogAsASqbceBmQMi1WA39g&#10;&#10;#Cartography #Mapping #Maps" title="Cartography: How We Represent the World I ARTE.tv Documentary">
            <a:hlinkClick r:id="rId3"/>
          </p:cNvPr>
          <p:cNvPicPr preferRelativeResize="0"/>
          <p:nvPr/>
        </p:nvPicPr>
        <p:blipFill>
          <a:blip r:embed="rId4">
            <a:alphaModFix/>
          </a:blip>
          <a:stretch>
            <a:fillRect/>
          </a:stretch>
        </p:blipFill>
        <p:spPr>
          <a:xfrm>
            <a:off x="0" y="0"/>
            <a:ext cx="9144000" cy="5143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42"/>
          <p:cNvSpPr txBox="1"/>
          <p:nvPr/>
        </p:nvSpPr>
        <p:spPr>
          <a:xfrm>
            <a:off x="564450" y="452050"/>
            <a:ext cx="8015100" cy="1139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000">
                <a:latin typeface="Proxima Nova"/>
                <a:ea typeface="Proxima Nova"/>
                <a:cs typeface="Proxima Nova"/>
                <a:sym typeface="Proxima Nova"/>
              </a:rPr>
              <a:t>Create a Bird’s-Eye-View Map</a:t>
            </a:r>
            <a:endParaRPr sz="40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200">
                <a:solidFill>
                  <a:schemeClr val="dk1"/>
                </a:solidFill>
                <a:latin typeface="Proxima Nova"/>
                <a:ea typeface="Proxima Nova"/>
                <a:cs typeface="Proxima Nova"/>
                <a:sym typeface="Proxima Nova"/>
              </a:rPr>
              <a:t>You can turn your classroom model into a map.</a:t>
            </a:r>
            <a:endParaRPr sz="5200">
              <a:latin typeface="Proxima Nova"/>
              <a:ea typeface="Proxima Nova"/>
              <a:cs typeface="Proxima Nova"/>
              <a:sym typeface="Proxima Nova"/>
            </a:endParaRPr>
          </a:p>
        </p:txBody>
      </p:sp>
      <p:sp>
        <p:nvSpPr>
          <p:cNvPr id="264" name="Google Shape;264;p42"/>
          <p:cNvSpPr txBox="1"/>
          <p:nvPr/>
        </p:nvSpPr>
        <p:spPr>
          <a:xfrm>
            <a:off x="176775" y="1785700"/>
            <a:ext cx="3708300" cy="29553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Look at your classroom model from above. What do you see?</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Draw the shapes you see to create a bird’s-eye view map of our classroom.</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the grid lines to help make sure everything goes in the right place.</a:t>
            </a:r>
            <a:endParaRPr sz="1800">
              <a:latin typeface="Proxima Nova"/>
              <a:ea typeface="Proxima Nova"/>
              <a:cs typeface="Proxima Nova"/>
              <a:sym typeface="Proxima Nova"/>
            </a:endParaRPr>
          </a:p>
        </p:txBody>
      </p:sp>
      <p:sp>
        <p:nvSpPr>
          <p:cNvPr id="265" name="Google Shape;265;p42"/>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42"/>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pic>
        <p:nvPicPr>
          <p:cNvPr id="267" name="Google Shape;267;p42"/>
          <p:cNvPicPr preferRelativeResize="0"/>
          <p:nvPr/>
        </p:nvPicPr>
        <p:blipFill>
          <a:blip r:embed="rId3">
            <a:alphaModFix/>
          </a:blip>
          <a:stretch>
            <a:fillRect/>
          </a:stretch>
        </p:blipFill>
        <p:spPr>
          <a:xfrm rot="5400000">
            <a:off x="5047863" y="1274263"/>
            <a:ext cx="2566000" cy="3978173"/>
          </a:xfrm>
          <a:prstGeom prst="rect">
            <a:avLst/>
          </a:prstGeom>
          <a:noFill/>
          <a:ln>
            <a:noFill/>
          </a:ln>
          <a:effectLst>
            <a:outerShdw blurRad="57150" dist="19050" dir="5400000" algn="bl" rotWithShape="0">
              <a:srgbClr val="000000">
                <a:alpha val="50000"/>
              </a:srgbClr>
            </a:outerShdw>
          </a:effectLst>
        </p:spPr>
      </p:pic>
      <p:sp>
        <p:nvSpPr>
          <p:cNvPr id="268" name="Google Shape;268;p42"/>
          <p:cNvSpPr txBox="1"/>
          <p:nvPr/>
        </p:nvSpPr>
        <p:spPr>
          <a:xfrm>
            <a:off x="6749413" y="4546350"/>
            <a:ext cx="1662900" cy="4275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Drawing an Aerial View</a:t>
            </a:r>
            <a:endParaRPr sz="1000" i="1">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Hodna Nuernberg</a:t>
            </a:r>
            <a:endParaRPr sz="1000">
              <a:latin typeface="Proxima Nova"/>
              <a:ea typeface="Proxima Nova"/>
              <a:cs typeface="Proxima Nova"/>
              <a:sym typeface="Proxima Nova"/>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43"/>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274" name="Google Shape;274;p43"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275" name="Google Shape;275;p43"/>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4"/>
                                        </p:tgtEl>
                                        <p:attrNameLst>
                                          <p:attrName>style.visibility</p:attrName>
                                        </p:attrNameLst>
                                      </p:cBhvr>
                                      <p:to>
                                        <p:strVal val="visible"/>
                                      </p:to>
                                    </p:set>
                                    <p:animEffect transition="in" filter="fade">
                                      <p:cBhvr>
                                        <p:cTn id="7" dur="1000"/>
                                        <p:tgtEl>
                                          <p:spTgt spid="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9"/>
        <p:cNvGrpSpPr/>
        <p:nvPr/>
      </p:nvGrpSpPr>
      <p:grpSpPr>
        <a:xfrm>
          <a:off x="0" y="0"/>
          <a:ext cx="0" cy="0"/>
          <a:chOff x="0" y="0"/>
          <a:chExt cx="0" cy="0"/>
        </a:xfrm>
      </p:grpSpPr>
      <p:sp>
        <p:nvSpPr>
          <p:cNvPr id="280" name="Google Shape;280;p44"/>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Orientation and Scale:</a:t>
            </a:r>
            <a:endParaRPr>
              <a:solidFill>
                <a:schemeClr val="lt1"/>
              </a:solidFill>
              <a:latin typeface="Proxima Nova"/>
              <a:ea typeface="Proxima Nova"/>
              <a:cs typeface="Proxima Nova"/>
              <a:sym typeface="Proxima Nova"/>
            </a:endParaRPr>
          </a:p>
          <a:p>
            <a:pPr marL="0" lvl="0" indent="0" algn="ctr" rtl="0">
              <a:spcBef>
                <a:spcPts val="0"/>
              </a:spcBef>
              <a:spcAft>
                <a:spcPts val="0"/>
              </a:spcAft>
              <a:buNone/>
            </a:pPr>
            <a:r>
              <a:rPr lang="en">
                <a:solidFill>
                  <a:schemeClr val="lt1"/>
                </a:solidFill>
                <a:latin typeface="Proxima Nova"/>
                <a:ea typeface="Proxima Nova"/>
                <a:cs typeface="Proxima Nova"/>
                <a:sym typeface="Proxima Nova"/>
              </a:rPr>
              <a:t>Charting Our Playground</a:t>
            </a:r>
            <a:endParaRPr>
              <a:solidFill>
                <a:schemeClr val="lt1"/>
              </a:solidFill>
              <a:latin typeface="Proxima Nova"/>
              <a:ea typeface="Proxima Nova"/>
              <a:cs typeface="Proxima Nova"/>
              <a:sym typeface="Proxima Nova"/>
            </a:endParaRPr>
          </a:p>
        </p:txBody>
      </p:sp>
      <p:sp>
        <p:nvSpPr>
          <p:cNvPr id="281" name="Google Shape;281;p44"/>
          <p:cNvSpPr txBox="1">
            <a:spLocks noGrp="1"/>
          </p:cNvSpPr>
          <p:nvPr>
            <p:ph type="subTitle" idx="1"/>
          </p:nvPr>
        </p:nvSpPr>
        <p:spPr>
          <a:xfrm>
            <a:off x="311700" y="279717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Lesson Three</a:t>
            </a:r>
            <a:endParaRPr>
              <a:solidFill>
                <a:schemeClr val="lt1"/>
              </a:solidFill>
              <a:latin typeface="Proxima Nova"/>
              <a:ea typeface="Proxima Nova"/>
              <a:cs typeface="Proxima Nova"/>
              <a:sym typeface="Proxima Nov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85"/>
        <p:cNvGrpSpPr/>
        <p:nvPr/>
      </p:nvGrpSpPr>
      <p:grpSpPr>
        <a:xfrm>
          <a:off x="0" y="0"/>
          <a:ext cx="0" cy="0"/>
          <a:chOff x="0" y="0"/>
          <a:chExt cx="0" cy="0"/>
        </a:xfrm>
      </p:grpSpPr>
      <p:sp>
        <p:nvSpPr>
          <p:cNvPr id="286" name="Google Shape;286;p45"/>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One</a:t>
            </a:r>
            <a:endParaRPr>
              <a:solidFill>
                <a:schemeClr val="lt1"/>
              </a:solidFill>
              <a:latin typeface="Proxima Nova"/>
              <a:ea typeface="Proxima Nova"/>
              <a:cs typeface="Proxima Nova"/>
              <a:sym typeface="Proxima Nov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46"/>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that maps have a special language of their own.</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can show </a:t>
            </a:r>
            <a:r>
              <a:rPr lang="en" b="1">
                <a:solidFill>
                  <a:schemeClr val="dk1"/>
                </a:solidFill>
                <a:latin typeface="Proxima Nova"/>
                <a:ea typeface="Proxima Nova"/>
                <a:cs typeface="Proxima Nova"/>
                <a:sym typeface="Proxima Nova"/>
              </a:rPr>
              <a:t>orientation</a:t>
            </a:r>
            <a:r>
              <a:rPr lang="en">
                <a:solidFill>
                  <a:schemeClr val="dk1"/>
                </a:solidFill>
                <a:latin typeface="Proxima Nova"/>
                <a:ea typeface="Proxima Nova"/>
                <a:cs typeface="Proxima Nova"/>
                <a:sym typeface="Proxima Nova"/>
              </a:rPr>
              <a:t> and </a:t>
            </a:r>
            <a:r>
              <a:rPr lang="en" b="1">
                <a:solidFill>
                  <a:schemeClr val="dk1"/>
                </a:solidFill>
                <a:latin typeface="Proxima Nova"/>
                <a:ea typeface="Proxima Nova"/>
                <a:cs typeface="Proxima Nova"/>
                <a:sym typeface="Proxima Nova"/>
              </a:rPr>
              <a:t>scale </a:t>
            </a:r>
            <a:r>
              <a:rPr lang="en">
                <a:solidFill>
                  <a:schemeClr val="dk1"/>
                </a:solidFill>
                <a:latin typeface="Proxima Nova"/>
                <a:ea typeface="Proxima Nova"/>
                <a:cs typeface="Proxima Nova"/>
                <a:sym typeface="Proxima Nova"/>
              </a:rPr>
              <a:t>on a playground map.</a:t>
            </a:r>
            <a:endParaRPr>
              <a:solidFill>
                <a:schemeClr val="dk1"/>
              </a:solidFill>
              <a:latin typeface="Proxima Nova"/>
              <a:ea typeface="Proxima Nova"/>
              <a:cs typeface="Proxima Nova"/>
              <a:sym typeface="Proxima Nova"/>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47"/>
          <p:cNvSpPr/>
          <p:nvPr/>
        </p:nvSpPr>
        <p:spPr>
          <a:xfrm>
            <a:off x="6272550" y="2815675"/>
            <a:ext cx="752700" cy="585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47"/>
          <p:cNvSpPr txBox="1"/>
          <p:nvPr/>
        </p:nvSpPr>
        <p:spPr>
          <a:xfrm>
            <a:off x="393600" y="232150"/>
            <a:ext cx="8356800" cy="10899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2200">
                <a:latin typeface="Proxima Nova"/>
                <a:ea typeface="Proxima Nova"/>
                <a:cs typeface="Proxima Nova"/>
                <a:sym typeface="Proxima Nova"/>
              </a:rPr>
              <a:t>Maps can help us find our way.</a:t>
            </a:r>
            <a:endParaRPr sz="2200">
              <a:latin typeface="Proxima Nova"/>
              <a:ea typeface="Proxima Nova"/>
              <a:cs typeface="Proxima Nova"/>
              <a:sym typeface="Proxima Nova"/>
            </a:endParaRPr>
          </a:p>
          <a:p>
            <a:pPr marL="0" lvl="0" indent="0" algn="ctr" rtl="0">
              <a:lnSpc>
                <a:spcPct val="115000"/>
              </a:lnSpc>
              <a:spcBef>
                <a:spcPts val="0"/>
              </a:spcBef>
              <a:spcAft>
                <a:spcPts val="0"/>
              </a:spcAft>
              <a:buNone/>
            </a:pPr>
            <a:endParaRPr sz="1000">
              <a:latin typeface="Proxima Nova"/>
              <a:ea typeface="Proxima Nova"/>
              <a:cs typeface="Proxima Nova"/>
              <a:sym typeface="Proxima Nova"/>
            </a:endParaRPr>
          </a:p>
          <a:p>
            <a:pPr marL="0" lvl="0" indent="0" algn="ctr" rtl="0">
              <a:lnSpc>
                <a:spcPct val="115000"/>
              </a:lnSpc>
              <a:spcBef>
                <a:spcPts val="0"/>
              </a:spcBef>
              <a:spcAft>
                <a:spcPts val="0"/>
              </a:spcAft>
              <a:buNone/>
            </a:pPr>
            <a:r>
              <a:rPr lang="en" sz="2200">
                <a:latin typeface="Proxima Nova"/>
                <a:ea typeface="Proxima Nova"/>
                <a:cs typeface="Proxima Nova"/>
                <a:sym typeface="Proxima Nova"/>
              </a:rPr>
              <a:t>How would you get from the house to the art museum?</a:t>
            </a:r>
            <a:endParaRPr sz="2200">
              <a:latin typeface="Proxima Nova"/>
              <a:ea typeface="Proxima Nova"/>
              <a:cs typeface="Proxima Nova"/>
              <a:sym typeface="Proxima Nova"/>
            </a:endParaRPr>
          </a:p>
        </p:txBody>
      </p:sp>
      <p:pic>
        <p:nvPicPr>
          <p:cNvPr id="298" name="Google Shape;298;p47"/>
          <p:cNvPicPr preferRelativeResize="0"/>
          <p:nvPr/>
        </p:nvPicPr>
        <p:blipFill rotWithShape="1">
          <a:blip r:embed="rId3">
            <a:alphaModFix/>
          </a:blip>
          <a:srcRect l="4324" t="5211" r="4824" b="5390"/>
          <a:stretch/>
        </p:blipFill>
        <p:spPr>
          <a:xfrm>
            <a:off x="7234325" y="1698180"/>
            <a:ext cx="1626025" cy="2227635"/>
          </a:xfrm>
          <a:prstGeom prst="rect">
            <a:avLst/>
          </a:prstGeom>
          <a:noFill/>
          <a:ln>
            <a:noFill/>
          </a:ln>
        </p:spPr>
      </p:pic>
      <p:pic>
        <p:nvPicPr>
          <p:cNvPr id="299" name="Google Shape;299;p47"/>
          <p:cNvPicPr preferRelativeResize="0"/>
          <p:nvPr/>
        </p:nvPicPr>
        <p:blipFill rotWithShape="1">
          <a:blip r:embed="rId3">
            <a:alphaModFix/>
          </a:blip>
          <a:srcRect l="4324" t="5211" r="4824" b="5390"/>
          <a:stretch/>
        </p:blipFill>
        <p:spPr>
          <a:xfrm rot="5400000">
            <a:off x="5003950" y="1721450"/>
            <a:ext cx="1592049" cy="2181100"/>
          </a:xfrm>
          <a:prstGeom prst="rect">
            <a:avLst/>
          </a:prstGeom>
          <a:noFill/>
          <a:ln>
            <a:noFill/>
          </a:ln>
        </p:spPr>
      </p:pic>
      <p:pic>
        <p:nvPicPr>
          <p:cNvPr id="300" name="Google Shape;300;p47"/>
          <p:cNvPicPr preferRelativeResize="0"/>
          <p:nvPr/>
        </p:nvPicPr>
        <p:blipFill rotWithShape="1">
          <a:blip r:embed="rId3">
            <a:alphaModFix/>
          </a:blip>
          <a:srcRect l="4324" t="5211" r="4824" b="5390"/>
          <a:stretch/>
        </p:blipFill>
        <p:spPr>
          <a:xfrm rot="10800000">
            <a:off x="2739587" y="1698201"/>
            <a:ext cx="1626025" cy="2227599"/>
          </a:xfrm>
          <a:prstGeom prst="rect">
            <a:avLst/>
          </a:prstGeom>
          <a:noFill/>
          <a:ln>
            <a:noFill/>
          </a:ln>
        </p:spPr>
      </p:pic>
      <p:pic>
        <p:nvPicPr>
          <p:cNvPr id="301" name="Google Shape;301;p47"/>
          <p:cNvPicPr preferRelativeResize="0"/>
          <p:nvPr/>
        </p:nvPicPr>
        <p:blipFill rotWithShape="1">
          <a:blip r:embed="rId3">
            <a:alphaModFix/>
          </a:blip>
          <a:srcRect l="4324" t="5211" r="4824" b="5390"/>
          <a:stretch/>
        </p:blipFill>
        <p:spPr>
          <a:xfrm rot="-5400000">
            <a:off x="515525" y="1725123"/>
            <a:ext cx="1586702" cy="2173752"/>
          </a:xfrm>
          <a:prstGeom prst="rect">
            <a:avLst/>
          </a:prstGeom>
          <a:noFill/>
          <a:ln>
            <a:noFill/>
          </a:ln>
        </p:spPr>
      </p:pic>
      <p:sp>
        <p:nvSpPr>
          <p:cNvPr id="302" name="Google Shape;302;p47"/>
          <p:cNvSpPr txBox="1"/>
          <p:nvPr/>
        </p:nvSpPr>
        <p:spPr>
          <a:xfrm>
            <a:off x="6864800" y="4764750"/>
            <a:ext cx="2173800" cy="2730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a:latin typeface="Proxima Nova"/>
                <a:ea typeface="Proxima Nova"/>
                <a:cs typeface="Proxima Nova"/>
                <a:sym typeface="Proxima Nova"/>
              </a:rPr>
              <a:t>Images adapted from Harvey Weiss</a:t>
            </a:r>
            <a:endParaRPr sz="1000">
              <a:latin typeface="Proxima Nova"/>
              <a:ea typeface="Proxima Nova"/>
              <a:cs typeface="Proxima Nova"/>
              <a:sym typeface="Proxima Nova"/>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48"/>
          <p:cNvSpPr/>
          <p:nvPr/>
        </p:nvSpPr>
        <p:spPr>
          <a:xfrm>
            <a:off x="5265675" y="769700"/>
            <a:ext cx="3619800" cy="33843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48"/>
          <p:cNvSpPr txBox="1"/>
          <p:nvPr/>
        </p:nvSpPr>
        <p:spPr>
          <a:xfrm>
            <a:off x="5265675" y="769700"/>
            <a:ext cx="3619800" cy="338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200">
                <a:latin typeface="Proxima Nova"/>
                <a:ea typeface="Proxima Nova"/>
                <a:cs typeface="Proxima Nova"/>
                <a:sym typeface="Proxima Nova"/>
              </a:rPr>
              <a:t>Map language begins with the four </a:t>
            </a:r>
            <a:r>
              <a:rPr lang="en" sz="2200" b="1">
                <a:latin typeface="Proxima Nova"/>
                <a:ea typeface="Proxima Nova"/>
                <a:cs typeface="Proxima Nova"/>
                <a:sym typeface="Proxima Nova"/>
              </a:rPr>
              <a:t>cardinal directions</a:t>
            </a:r>
            <a:r>
              <a:rPr lang="en" sz="2200">
                <a:latin typeface="Proxima Nova"/>
                <a:ea typeface="Proxima Nova"/>
                <a:cs typeface="Proxima Nova"/>
                <a:sym typeface="Proxima Nova"/>
              </a:rPr>
              <a:t>:</a:t>
            </a:r>
            <a:endParaRPr sz="2200">
              <a:latin typeface="Proxima Nova"/>
              <a:ea typeface="Proxima Nova"/>
              <a:cs typeface="Proxima Nova"/>
              <a:sym typeface="Proxima Nova"/>
            </a:endParaRPr>
          </a:p>
          <a:p>
            <a:pPr marL="0" lvl="0" indent="0" algn="l" rtl="0">
              <a:spcBef>
                <a:spcPts val="0"/>
              </a:spcBef>
              <a:spcAft>
                <a:spcPts val="0"/>
              </a:spcAft>
              <a:buNone/>
            </a:pPr>
            <a:endParaRPr sz="1200">
              <a:latin typeface="Proxima Nova"/>
              <a:ea typeface="Proxima Nova"/>
              <a:cs typeface="Proxima Nova"/>
              <a:sym typeface="Proxima Nova"/>
            </a:endParaRPr>
          </a:p>
          <a:p>
            <a:pPr marL="914400" lvl="0" indent="-368300" algn="l" rtl="0">
              <a:spcBef>
                <a:spcPts val="0"/>
              </a:spcBef>
              <a:spcAft>
                <a:spcPts val="0"/>
              </a:spcAft>
              <a:buSzPts val="2200"/>
              <a:buFont typeface="Proxima Nova"/>
              <a:buChar char="●"/>
            </a:pPr>
            <a:r>
              <a:rPr lang="en" sz="2200">
                <a:latin typeface="Proxima Nova"/>
                <a:ea typeface="Proxima Nova"/>
                <a:cs typeface="Proxima Nova"/>
                <a:sym typeface="Proxima Nova"/>
              </a:rPr>
              <a:t>north</a:t>
            </a:r>
            <a:endParaRPr sz="2200">
              <a:latin typeface="Proxima Nova"/>
              <a:ea typeface="Proxima Nova"/>
              <a:cs typeface="Proxima Nova"/>
              <a:sym typeface="Proxima Nova"/>
            </a:endParaRPr>
          </a:p>
          <a:p>
            <a:pPr marL="914400" lvl="0" indent="-368300" algn="l" rtl="0">
              <a:spcBef>
                <a:spcPts val="0"/>
              </a:spcBef>
              <a:spcAft>
                <a:spcPts val="0"/>
              </a:spcAft>
              <a:buSzPts val="2200"/>
              <a:buFont typeface="Proxima Nova"/>
              <a:buChar char="●"/>
            </a:pPr>
            <a:r>
              <a:rPr lang="en" sz="2200">
                <a:latin typeface="Proxima Nova"/>
                <a:ea typeface="Proxima Nova"/>
                <a:cs typeface="Proxima Nova"/>
                <a:sym typeface="Proxima Nova"/>
              </a:rPr>
              <a:t>south</a:t>
            </a:r>
            <a:endParaRPr sz="2200">
              <a:latin typeface="Proxima Nova"/>
              <a:ea typeface="Proxima Nova"/>
              <a:cs typeface="Proxima Nova"/>
              <a:sym typeface="Proxima Nova"/>
            </a:endParaRPr>
          </a:p>
          <a:p>
            <a:pPr marL="914400" lvl="0" indent="-368300" algn="l" rtl="0">
              <a:spcBef>
                <a:spcPts val="0"/>
              </a:spcBef>
              <a:spcAft>
                <a:spcPts val="0"/>
              </a:spcAft>
              <a:buSzPts val="2200"/>
              <a:buFont typeface="Proxima Nova"/>
              <a:buChar char="●"/>
            </a:pPr>
            <a:r>
              <a:rPr lang="en" sz="2200">
                <a:latin typeface="Proxima Nova"/>
                <a:ea typeface="Proxima Nova"/>
                <a:cs typeface="Proxima Nova"/>
                <a:sym typeface="Proxima Nova"/>
              </a:rPr>
              <a:t>east</a:t>
            </a:r>
            <a:endParaRPr sz="2200">
              <a:latin typeface="Proxima Nova"/>
              <a:ea typeface="Proxima Nova"/>
              <a:cs typeface="Proxima Nova"/>
              <a:sym typeface="Proxima Nova"/>
            </a:endParaRPr>
          </a:p>
          <a:p>
            <a:pPr marL="914400" lvl="0" indent="-368300" algn="l" rtl="0">
              <a:spcBef>
                <a:spcPts val="0"/>
              </a:spcBef>
              <a:spcAft>
                <a:spcPts val="0"/>
              </a:spcAft>
              <a:buSzPts val="2200"/>
              <a:buFont typeface="Proxima Nova"/>
              <a:buChar char="●"/>
            </a:pPr>
            <a:r>
              <a:rPr lang="en" sz="2200">
                <a:latin typeface="Proxima Nova"/>
                <a:ea typeface="Proxima Nova"/>
                <a:cs typeface="Proxima Nova"/>
                <a:sym typeface="Proxima Nova"/>
              </a:rPr>
              <a:t>west</a:t>
            </a:r>
            <a:endParaRPr sz="2200">
              <a:latin typeface="Proxima Nova"/>
              <a:ea typeface="Proxima Nova"/>
              <a:cs typeface="Proxima Nova"/>
              <a:sym typeface="Proxima Nova"/>
            </a:endParaRPr>
          </a:p>
          <a:p>
            <a:pPr marL="0" lvl="0" indent="0" algn="l" rtl="0">
              <a:spcBef>
                <a:spcPts val="0"/>
              </a:spcBef>
              <a:spcAft>
                <a:spcPts val="0"/>
              </a:spcAft>
              <a:buNone/>
            </a:pPr>
            <a:endParaRPr sz="1200">
              <a:latin typeface="Proxima Nova"/>
              <a:ea typeface="Proxima Nova"/>
              <a:cs typeface="Proxima Nova"/>
              <a:sym typeface="Proxima Nova"/>
            </a:endParaRPr>
          </a:p>
          <a:p>
            <a:pPr marL="0" lvl="0" indent="0" algn="l" rtl="0">
              <a:spcBef>
                <a:spcPts val="0"/>
              </a:spcBef>
              <a:spcAft>
                <a:spcPts val="0"/>
              </a:spcAft>
              <a:buNone/>
            </a:pPr>
            <a:r>
              <a:rPr lang="en" sz="2200">
                <a:latin typeface="Proxima Nova"/>
                <a:ea typeface="Proxima Nova"/>
                <a:cs typeface="Proxima Nova"/>
                <a:sym typeface="Proxima Nova"/>
              </a:rPr>
              <a:t>The </a:t>
            </a:r>
            <a:r>
              <a:rPr lang="en" sz="2200" b="1">
                <a:latin typeface="Proxima Nova"/>
                <a:ea typeface="Proxima Nova"/>
                <a:cs typeface="Proxima Nova"/>
                <a:sym typeface="Proxima Nova"/>
              </a:rPr>
              <a:t>compass rose</a:t>
            </a:r>
            <a:r>
              <a:rPr lang="en" sz="2200">
                <a:latin typeface="Proxima Nova"/>
                <a:ea typeface="Proxima Nova"/>
                <a:cs typeface="Proxima Nova"/>
                <a:sym typeface="Proxima Nova"/>
              </a:rPr>
              <a:t> shows us the directions on a map.</a:t>
            </a:r>
            <a:endParaRPr sz="2200">
              <a:latin typeface="Proxima Nova"/>
              <a:ea typeface="Proxima Nova"/>
              <a:cs typeface="Proxima Nova"/>
              <a:sym typeface="Proxima Nova"/>
            </a:endParaRPr>
          </a:p>
        </p:txBody>
      </p:sp>
      <p:pic>
        <p:nvPicPr>
          <p:cNvPr id="309" name="Google Shape;309;p48"/>
          <p:cNvPicPr preferRelativeResize="0"/>
          <p:nvPr/>
        </p:nvPicPr>
        <p:blipFill rotWithShape="1">
          <a:blip r:embed="rId3">
            <a:alphaModFix/>
          </a:blip>
          <a:srcRect l="12885" t="19831" r="3439" b="7446"/>
          <a:stretch/>
        </p:blipFill>
        <p:spPr>
          <a:xfrm>
            <a:off x="366400" y="702475"/>
            <a:ext cx="4801398" cy="3518598"/>
          </a:xfrm>
          <a:prstGeom prst="rect">
            <a:avLst/>
          </a:prstGeom>
          <a:noFill/>
          <a:ln>
            <a:noFill/>
          </a:ln>
        </p:spPr>
      </p:pic>
      <p:sp>
        <p:nvSpPr>
          <p:cNvPr id="310" name="Google Shape;310;p48"/>
          <p:cNvSpPr txBox="1"/>
          <p:nvPr/>
        </p:nvSpPr>
        <p:spPr>
          <a:xfrm>
            <a:off x="3227025" y="4086700"/>
            <a:ext cx="1804200" cy="2973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a:latin typeface="Proxima Nova"/>
                <a:ea typeface="Proxima Nova"/>
                <a:cs typeface="Proxima Nova"/>
                <a:sym typeface="Proxima Nova"/>
              </a:rPr>
              <a:t>Image: Harvey Weiss</a:t>
            </a:r>
            <a:endParaRPr sz="1000">
              <a:latin typeface="Proxima Nova"/>
              <a:ea typeface="Proxima Nova"/>
              <a:cs typeface="Proxima Nova"/>
              <a:sym typeface="Proxima Nova"/>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p49"/>
          <p:cNvSpPr/>
          <p:nvPr/>
        </p:nvSpPr>
        <p:spPr>
          <a:xfrm>
            <a:off x="5229025" y="757475"/>
            <a:ext cx="3726300" cy="34635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49"/>
          <p:cNvSpPr txBox="1"/>
          <p:nvPr/>
        </p:nvSpPr>
        <p:spPr>
          <a:xfrm>
            <a:off x="5335575" y="839825"/>
            <a:ext cx="3619800" cy="324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200" b="1">
                <a:latin typeface="Proxima Nova"/>
                <a:ea typeface="Proxima Nova"/>
                <a:cs typeface="Proxima Nova"/>
                <a:sym typeface="Proxima Nova"/>
              </a:rPr>
              <a:t>Scale</a:t>
            </a:r>
            <a:r>
              <a:rPr lang="en" sz="2200">
                <a:latin typeface="Proxima Nova"/>
                <a:ea typeface="Proxima Nova"/>
                <a:cs typeface="Proxima Nova"/>
                <a:sym typeface="Proxima Nova"/>
              </a:rPr>
              <a:t> is part of a map’s language, too.</a:t>
            </a:r>
            <a:endParaRPr sz="2200">
              <a:latin typeface="Proxima Nova"/>
              <a:ea typeface="Proxima Nova"/>
              <a:cs typeface="Proxima Nova"/>
              <a:sym typeface="Proxima Nova"/>
            </a:endParaRPr>
          </a:p>
          <a:p>
            <a:pPr marL="0" lvl="0" indent="0" algn="l" rtl="0">
              <a:spcBef>
                <a:spcPts val="0"/>
              </a:spcBef>
              <a:spcAft>
                <a:spcPts val="0"/>
              </a:spcAft>
              <a:buNone/>
            </a:pPr>
            <a:endParaRPr sz="2200">
              <a:latin typeface="Proxima Nova"/>
              <a:ea typeface="Proxima Nova"/>
              <a:cs typeface="Proxima Nova"/>
              <a:sym typeface="Proxima Nova"/>
            </a:endParaRPr>
          </a:p>
          <a:p>
            <a:pPr marL="0" lvl="0" indent="0" algn="l" rtl="0">
              <a:spcBef>
                <a:spcPts val="0"/>
              </a:spcBef>
              <a:spcAft>
                <a:spcPts val="0"/>
              </a:spcAft>
              <a:buNone/>
            </a:pPr>
            <a:r>
              <a:rPr lang="en" sz="2200">
                <a:latin typeface="Proxima Nova"/>
                <a:ea typeface="Proxima Nova"/>
                <a:cs typeface="Proxima Nova"/>
                <a:sym typeface="Proxima Nova"/>
              </a:rPr>
              <a:t>Cartographers use scale to shrink everything on a map by the same amount. </a:t>
            </a:r>
            <a:endParaRPr sz="2200">
              <a:latin typeface="Proxima Nova"/>
              <a:ea typeface="Proxima Nova"/>
              <a:cs typeface="Proxima Nova"/>
              <a:sym typeface="Proxima Nova"/>
            </a:endParaRPr>
          </a:p>
          <a:p>
            <a:pPr marL="0" lvl="0" indent="0" algn="l" rtl="0">
              <a:spcBef>
                <a:spcPts val="0"/>
              </a:spcBef>
              <a:spcAft>
                <a:spcPts val="0"/>
              </a:spcAft>
              <a:buNone/>
            </a:pPr>
            <a:endParaRPr sz="2200">
              <a:latin typeface="Proxima Nova"/>
              <a:ea typeface="Proxima Nova"/>
              <a:cs typeface="Proxima Nova"/>
              <a:sym typeface="Proxima Nova"/>
            </a:endParaRPr>
          </a:p>
          <a:p>
            <a:pPr marL="0" lvl="0" indent="0" algn="l" rtl="0">
              <a:spcBef>
                <a:spcPts val="0"/>
              </a:spcBef>
              <a:spcAft>
                <a:spcPts val="0"/>
              </a:spcAft>
              <a:buNone/>
            </a:pPr>
            <a:r>
              <a:rPr lang="en" sz="2200">
                <a:latin typeface="Proxima Nova"/>
                <a:ea typeface="Proxima Nova"/>
                <a:cs typeface="Proxima Nova"/>
                <a:sym typeface="Proxima Nova"/>
              </a:rPr>
              <a:t>The </a:t>
            </a:r>
            <a:r>
              <a:rPr lang="en" sz="2200" b="1">
                <a:latin typeface="Proxima Nova"/>
                <a:ea typeface="Proxima Nova"/>
                <a:cs typeface="Proxima Nova"/>
                <a:sym typeface="Proxima Nova"/>
              </a:rPr>
              <a:t>scale bar</a:t>
            </a:r>
            <a:r>
              <a:rPr lang="en" sz="2200">
                <a:latin typeface="Proxima Nova"/>
                <a:ea typeface="Proxima Nova"/>
                <a:cs typeface="Proxima Nova"/>
                <a:sym typeface="Proxima Nova"/>
              </a:rPr>
              <a:t> tells us how to read distances on a map.</a:t>
            </a:r>
            <a:endParaRPr sz="2200">
              <a:latin typeface="Proxima Nova"/>
              <a:ea typeface="Proxima Nova"/>
              <a:cs typeface="Proxima Nova"/>
              <a:sym typeface="Proxima Nova"/>
            </a:endParaRPr>
          </a:p>
        </p:txBody>
      </p:sp>
      <p:pic>
        <p:nvPicPr>
          <p:cNvPr id="317" name="Google Shape;317;p49"/>
          <p:cNvPicPr preferRelativeResize="0"/>
          <p:nvPr/>
        </p:nvPicPr>
        <p:blipFill rotWithShape="1">
          <a:blip r:embed="rId3">
            <a:alphaModFix/>
          </a:blip>
          <a:srcRect l="12885" t="19831" r="3439" b="7446"/>
          <a:stretch/>
        </p:blipFill>
        <p:spPr>
          <a:xfrm>
            <a:off x="366400" y="702475"/>
            <a:ext cx="4801398" cy="3518598"/>
          </a:xfrm>
          <a:prstGeom prst="rect">
            <a:avLst/>
          </a:prstGeom>
          <a:noFill/>
          <a:ln>
            <a:noFill/>
          </a:ln>
        </p:spPr>
      </p:pic>
      <p:pic>
        <p:nvPicPr>
          <p:cNvPr id="318" name="Google Shape;318;p49"/>
          <p:cNvPicPr preferRelativeResize="0"/>
          <p:nvPr/>
        </p:nvPicPr>
        <p:blipFill rotWithShape="1">
          <a:blip r:embed="rId4">
            <a:alphaModFix/>
          </a:blip>
          <a:srcRect l="18839" t="15584" r="5802" b="58984"/>
          <a:stretch/>
        </p:blipFill>
        <p:spPr>
          <a:xfrm>
            <a:off x="1975625" y="913125"/>
            <a:ext cx="2848200" cy="378749"/>
          </a:xfrm>
          <a:prstGeom prst="rect">
            <a:avLst/>
          </a:prstGeom>
          <a:noFill/>
          <a:ln>
            <a:noFill/>
          </a:ln>
        </p:spPr>
      </p:pic>
      <p:sp>
        <p:nvSpPr>
          <p:cNvPr id="319" name="Google Shape;319;p49"/>
          <p:cNvSpPr txBox="1"/>
          <p:nvPr/>
        </p:nvSpPr>
        <p:spPr>
          <a:xfrm>
            <a:off x="2810000" y="4096925"/>
            <a:ext cx="2233800" cy="3789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a:latin typeface="Proxima Nova"/>
                <a:ea typeface="Proxima Nova"/>
                <a:cs typeface="Proxima Nova"/>
                <a:sym typeface="Proxima Nova"/>
              </a:rPr>
              <a:t>Image adapted from Harvey Weiss</a:t>
            </a:r>
            <a:endParaRPr sz="1000">
              <a:latin typeface="Proxima Nova"/>
              <a:ea typeface="Proxima Nova"/>
              <a:cs typeface="Proxima Nova"/>
              <a:sym typeface="Proxima Nova"/>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50"/>
          <p:cNvSpPr/>
          <p:nvPr/>
        </p:nvSpPr>
        <p:spPr>
          <a:xfrm>
            <a:off x="7007075" y="720825"/>
            <a:ext cx="2009400" cy="3677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25" name="Google Shape;325;p50"/>
          <p:cNvPicPr preferRelativeResize="0"/>
          <p:nvPr/>
        </p:nvPicPr>
        <p:blipFill>
          <a:blip r:embed="rId3">
            <a:alphaModFix/>
          </a:blip>
          <a:stretch>
            <a:fillRect/>
          </a:stretch>
        </p:blipFill>
        <p:spPr>
          <a:xfrm>
            <a:off x="183250" y="306050"/>
            <a:ext cx="6713851" cy="4409250"/>
          </a:xfrm>
          <a:prstGeom prst="rect">
            <a:avLst/>
          </a:prstGeom>
          <a:noFill/>
          <a:ln>
            <a:noFill/>
          </a:ln>
        </p:spPr>
      </p:pic>
      <p:sp>
        <p:nvSpPr>
          <p:cNvPr id="326" name="Google Shape;326;p50"/>
          <p:cNvSpPr txBox="1"/>
          <p:nvPr/>
        </p:nvSpPr>
        <p:spPr>
          <a:xfrm>
            <a:off x="7007075" y="824700"/>
            <a:ext cx="2009400" cy="3494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800">
                <a:latin typeface="Proxima Nova"/>
                <a:ea typeface="Proxima Nova"/>
                <a:cs typeface="Proxima Nova"/>
                <a:sym typeface="Proxima Nova"/>
              </a:rPr>
              <a:t>Can you find the </a:t>
            </a:r>
            <a:r>
              <a:rPr lang="en" sz="1800" b="1">
                <a:latin typeface="Proxima Nova"/>
                <a:ea typeface="Proxima Nova"/>
                <a:cs typeface="Proxima Nova"/>
                <a:sym typeface="Proxima Nova"/>
              </a:rPr>
              <a:t>compass rose</a:t>
            </a:r>
            <a:r>
              <a:rPr lang="en" sz="1800">
                <a:latin typeface="Proxima Nova"/>
                <a:ea typeface="Proxima Nova"/>
                <a:cs typeface="Proxima Nova"/>
                <a:sym typeface="Proxima Nova"/>
              </a:rPr>
              <a:t>?</a:t>
            </a:r>
            <a:endParaRPr sz="1800">
              <a:latin typeface="Proxima Nova"/>
              <a:ea typeface="Proxima Nova"/>
              <a:cs typeface="Proxima Nova"/>
              <a:sym typeface="Proxima Nova"/>
            </a:endParaRPr>
          </a:p>
          <a:p>
            <a:pPr marL="0" lvl="0" indent="0" algn="ctr" rtl="0">
              <a:spcBef>
                <a:spcPts val="0"/>
              </a:spcBef>
              <a:spcAft>
                <a:spcPts val="0"/>
              </a:spcAft>
              <a:buNone/>
            </a:pPr>
            <a:endParaRPr sz="1800">
              <a:latin typeface="Proxima Nova"/>
              <a:ea typeface="Proxima Nova"/>
              <a:cs typeface="Proxima Nova"/>
              <a:sym typeface="Proxima Nova"/>
            </a:endParaRPr>
          </a:p>
          <a:p>
            <a:pPr marL="0" lvl="0" indent="0" algn="ctr" rtl="0">
              <a:spcBef>
                <a:spcPts val="0"/>
              </a:spcBef>
              <a:spcAft>
                <a:spcPts val="0"/>
              </a:spcAft>
              <a:buNone/>
            </a:pPr>
            <a:r>
              <a:rPr lang="en" sz="1800">
                <a:latin typeface="Proxima Nova"/>
                <a:ea typeface="Proxima Nova"/>
                <a:cs typeface="Proxima Nova"/>
                <a:sym typeface="Proxima Nova"/>
              </a:rPr>
              <a:t>Which way is north?</a:t>
            </a:r>
            <a:endParaRPr sz="1800">
              <a:latin typeface="Proxima Nova"/>
              <a:ea typeface="Proxima Nova"/>
              <a:cs typeface="Proxima Nova"/>
              <a:sym typeface="Proxima Nova"/>
            </a:endParaRPr>
          </a:p>
          <a:p>
            <a:pPr marL="0" lvl="0" indent="0" algn="ctr" rtl="0">
              <a:spcBef>
                <a:spcPts val="0"/>
              </a:spcBef>
              <a:spcAft>
                <a:spcPts val="0"/>
              </a:spcAft>
              <a:buNone/>
            </a:pPr>
            <a:endParaRPr sz="1800">
              <a:latin typeface="Proxima Nova"/>
              <a:ea typeface="Proxima Nova"/>
              <a:cs typeface="Proxima Nova"/>
              <a:sym typeface="Proxima Nova"/>
            </a:endParaRPr>
          </a:p>
          <a:p>
            <a:pPr marL="0" lvl="0" indent="0" algn="ctr" rtl="0">
              <a:spcBef>
                <a:spcPts val="0"/>
              </a:spcBef>
              <a:spcAft>
                <a:spcPts val="0"/>
              </a:spcAft>
              <a:buNone/>
            </a:pPr>
            <a:r>
              <a:rPr lang="en" sz="1800">
                <a:latin typeface="Proxima Nova"/>
                <a:ea typeface="Proxima Nova"/>
                <a:cs typeface="Proxima Nova"/>
                <a:sym typeface="Proxima Nova"/>
              </a:rPr>
              <a:t>Can you find the </a:t>
            </a:r>
            <a:r>
              <a:rPr lang="en" sz="1800" b="1">
                <a:latin typeface="Proxima Nova"/>
                <a:ea typeface="Proxima Nova"/>
                <a:cs typeface="Proxima Nova"/>
                <a:sym typeface="Proxima Nova"/>
              </a:rPr>
              <a:t>scale bar</a:t>
            </a:r>
            <a:r>
              <a:rPr lang="en" sz="1800">
                <a:latin typeface="Proxima Nova"/>
                <a:ea typeface="Proxima Nova"/>
                <a:cs typeface="Proxima Nova"/>
                <a:sym typeface="Proxima Nova"/>
              </a:rPr>
              <a:t>?</a:t>
            </a:r>
            <a:endParaRPr sz="1800">
              <a:latin typeface="Proxima Nova"/>
              <a:ea typeface="Proxima Nova"/>
              <a:cs typeface="Proxima Nova"/>
              <a:sym typeface="Proxima Nova"/>
            </a:endParaRPr>
          </a:p>
          <a:p>
            <a:pPr marL="0" lvl="0" indent="0" algn="ctr" rtl="0">
              <a:spcBef>
                <a:spcPts val="0"/>
              </a:spcBef>
              <a:spcAft>
                <a:spcPts val="0"/>
              </a:spcAft>
              <a:buNone/>
            </a:pPr>
            <a:endParaRPr sz="1800">
              <a:latin typeface="Proxima Nova"/>
              <a:ea typeface="Proxima Nova"/>
              <a:cs typeface="Proxima Nova"/>
              <a:sym typeface="Proxima Nova"/>
            </a:endParaRPr>
          </a:p>
          <a:p>
            <a:pPr marL="0" lvl="0" indent="0" algn="ctr" rtl="0">
              <a:spcBef>
                <a:spcPts val="0"/>
              </a:spcBef>
              <a:spcAft>
                <a:spcPts val="0"/>
              </a:spcAft>
              <a:buNone/>
            </a:pPr>
            <a:r>
              <a:rPr lang="en" sz="1800">
                <a:latin typeface="Proxima Nova"/>
                <a:ea typeface="Proxima Nova"/>
                <a:cs typeface="Proxima Nova"/>
                <a:sym typeface="Proxima Nova"/>
              </a:rPr>
              <a:t>How many miles on earth equal an inch on this map?</a:t>
            </a:r>
            <a:endParaRPr sz="1800">
              <a:latin typeface="Proxima Nova"/>
              <a:ea typeface="Proxima Nova"/>
              <a:cs typeface="Proxima Nova"/>
              <a:sym typeface="Proxima Nova"/>
            </a:endParaRPr>
          </a:p>
        </p:txBody>
      </p:sp>
      <p:sp>
        <p:nvSpPr>
          <p:cNvPr id="327" name="Google Shape;327;p50"/>
          <p:cNvSpPr txBox="1"/>
          <p:nvPr/>
        </p:nvSpPr>
        <p:spPr>
          <a:xfrm>
            <a:off x="2651200" y="4654800"/>
            <a:ext cx="4245900" cy="488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Shipwreck Chart of the Great Lakes: Mariner Chart Shop, Tobermory</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51"/>
          <p:cNvSpPr txBox="1"/>
          <p:nvPr/>
        </p:nvSpPr>
        <p:spPr>
          <a:xfrm>
            <a:off x="564450" y="452050"/>
            <a:ext cx="80151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Create a Compass Rose and a Scale Bar</a:t>
            </a:r>
            <a:endParaRPr sz="35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100">
                <a:solidFill>
                  <a:schemeClr val="dk1"/>
                </a:solidFill>
                <a:latin typeface="Proxima Nova"/>
                <a:ea typeface="Proxima Nova"/>
                <a:cs typeface="Proxima Nova"/>
                <a:sym typeface="Proxima Nova"/>
              </a:rPr>
              <a:t>You can use map language to make a playground map readable.</a:t>
            </a:r>
            <a:endParaRPr sz="5100">
              <a:latin typeface="Proxima Nova"/>
              <a:ea typeface="Proxima Nova"/>
              <a:cs typeface="Proxima Nova"/>
              <a:sym typeface="Proxima Nova"/>
            </a:endParaRPr>
          </a:p>
        </p:txBody>
      </p:sp>
      <p:sp>
        <p:nvSpPr>
          <p:cNvPr id="333" name="Google Shape;333;p51"/>
          <p:cNvSpPr txBox="1"/>
          <p:nvPr/>
        </p:nvSpPr>
        <p:spPr>
          <a:xfrm>
            <a:off x="457775" y="1785700"/>
            <a:ext cx="3781800" cy="32325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Create a compass.</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your compass to find north and mark it on the compass rose. Add the other directions.</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Find something that is one inch long on your map. How many paces long is it in real life? Add this number to the scale bar to complete your map.</a:t>
            </a:r>
            <a:endParaRPr sz="1800">
              <a:latin typeface="Proxima Nova"/>
              <a:ea typeface="Proxima Nova"/>
              <a:cs typeface="Proxima Nova"/>
              <a:sym typeface="Proxima Nova"/>
            </a:endParaRPr>
          </a:p>
        </p:txBody>
      </p:sp>
      <p:sp>
        <p:nvSpPr>
          <p:cNvPr id="334" name="Google Shape;334;p51"/>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51"/>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pic>
        <p:nvPicPr>
          <p:cNvPr id="336" name="Google Shape;336;p51"/>
          <p:cNvPicPr preferRelativeResize="0"/>
          <p:nvPr/>
        </p:nvPicPr>
        <p:blipFill rotWithShape="1">
          <a:blip r:embed="rId3">
            <a:alphaModFix/>
          </a:blip>
          <a:srcRect l="13546" r="2834" b="58556"/>
          <a:stretch/>
        </p:blipFill>
        <p:spPr>
          <a:xfrm>
            <a:off x="4667125" y="1684888"/>
            <a:ext cx="1804351" cy="1190001"/>
          </a:xfrm>
          <a:prstGeom prst="rect">
            <a:avLst/>
          </a:prstGeom>
          <a:noFill/>
          <a:ln>
            <a:noFill/>
          </a:ln>
        </p:spPr>
      </p:pic>
      <p:pic>
        <p:nvPicPr>
          <p:cNvPr id="337" name="Google Shape;337;p51"/>
          <p:cNvPicPr preferRelativeResize="0"/>
          <p:nvPr/>
        </p:nvPicPr>
        <p:blipFill rotWithShape="1">
          <a:blip r:embed="rId3">
            <a:alphaModFix/>
          </a:blip>
          <a:srcRect l="22408" t="44764" b="9144"/>
          <a:stretch/>
        </p:blipFill>
        <p:spPr>
          <a:xfrm>
            <a:off x="6726825" y="1585775"/>
            <a:ext cx="1435056" cy="1134403"/>
          </a:xfrm>
          <a:prstGeom prst="rect">
            <a:avLst/>
          </a:prstGeom>
          <a:noFill/>
          <a:ln>
            <a:noFill/>
          </a:ln>
        </p:spPr>
      </p:pic>
      <p:pic>
        <p:nvPicPr>
          <p:cNvPr id="338" name="Google Shape;338;p51"/>
          <p:cNvPicPr preferRelativeResize="0"/>
          <p:nvPr/>
        </p:nvPicPr>
        <p:blipFill rotWithShape="1">
          <a:blip r:embed="rId4">
            <a:alphaModFix/>
          </a:blip>
          <a:srcRect l="25770" t="25006" r="23268" b="23561"/>
          <a:stretch/>
        </p:blipFill>
        <p:spPr>
          <a:xfrm>
            <a:off x="5406250" y="3060938"/>
            <a:ext cx="869750" cy="877826"/>
          </a:xfrm>
          <a:prstGeom prst="rect">
            <a:avLst/>
          </a:prstGeom>
          <a:noFill/>
          <a:ln>
            <a:noFill/>
          </a:ln>
        </p:spPr>
      </p:pic>
      <p:pic>
        <p:nvPicPr>
          <p:cNvPr id="339" name="Google Shape;339;p51"/>
          <p:cNvPicPr preferRelativeResize="0"/>
          <p:nvPr/>
        </p:nvPicPr>
        <p:blipFill rotWithShape="1">
          <a:blip r:embed="rId4">
            <a:alphaModFix/>
          </a:blip>
          <a:srcRect l="14141" t="13847" r="12737" b="14142"/>
          <a:stretch/>
        </p:blipFill>
        <p:spPr>
          <a:xfrm>
            <a:off x="6531350" y="2911613"/>
            <a:ext cx="1208300" cy="1190000"/>
          </a:xfrm>
          <a:prstGeom prst="rect">
            <a:avLst/>
          </a:prstGeom>
          <a:noFill/>
          <a:ln>
            <a:noFill/>
          </a:ln>
        </p:spPr>
      </p:pic>
      <p:pic>
        <p:nvPicPr>
          <p:cNvPr id="340" name="Google Shape;340;p51"/>
          <p:cNvPicPr preferRelativeResize="0"/>
          <p:nvPr/>
        </p:nvPicPr>
        <p:blipFill rotWithShape="1">
          <a:blip r:embed="rId5">
            <a:alphaModFix/>
          </a:blip>
          <a:srcRect t="37507" r="7433" b="39089"/>
          <a:stretch/>
        </p:blipFill>
        <p:spPr>
          <a:xfrm>
            <a:off x="5703150" y="4293075"/>
            <a:ext cx="1739599" cy="439825"/>
          </a:xfrm>
          <a:prstGeom prst="rect">
            <a:avLst/>
          </a:prstGeom>
          <a:noFill/>
          <a:ln>
            <a:noFill/>
          </a:ln>
        </p:spPr>
      </p:pic>
      <p:sp>
        <p:nvSpPr>
          <p:cNvPr id="341" name="Google Shape;341;p51"/>
          <p:cNvSpPr txBox="1"/>
          <p:nvPr/>
        </p:nvSpPr>
        <p:spPr>
          <a:xfrm>
            <a:off x="5406250" y="4732900"/>
            <a:ext cx="2333400" cy="28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Courier New"/>
                <a:ea typeface="Courier New"/>
                <a:cs typeface="Courier New"/>
                <a:sym typeface="Courier New"/>
              </a:rPr>
              <a:t>SCALE     1” = </a:t>
            </a:r>
            <a:r>
              <a:rPr lang="en" u="sng">
                <a:latin typeface="Caveat"/>
                <a:ea typeface="Caveat"/>
                <a:cs typeface="Caveat"/>
                <a:sym typeface="Caveat"/>
              </a:rPr>
              <a:t>12 paces</a:t>
            </a:r>
            <a:endParaRPr u="sng">
              <a:latin typeface="Caveat"/>
              <a:ea typeface="Caveat"/>
              <a:cs typeface="Caveat"/>
              <a:sym typeface="Cavea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6"/>
          <p:cNvSpPr txBox="1"/>
          <p:nvPr/>
        </p:nvSpPr>
        <p:spPr>
          <a:xfrm>
            <a:off x="3640175" y="1174800"/>
            <a:ext cx="4823700" cy="279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Proxima Nova"/>
                <a:ea typeface="Proxima Nova"/>
                <a:cs typeface="Proxima Nova"/>
                <a:sym typeface="Proxima Nova"/>
              </a:rPr>
              <a:t>Lesson One: The History of Cartography</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lnSpc>
                <a:spcPct val="115000"/>
              </a:lnSpc>
              <a:spcBef>
                <a:spcPts val="0"/>
              </a:spcBef>
              <a:spcAft>
                <a:spcPts val="0"/>
              </a:spcAft>
              <a:buNone/>
            </a:pPr>
            <a:r>
              <a:rPr lang="en" sz="1600">
                <a:solidFill>
                  <a:schemeClr val="dk1"/>
                </a:solidFill>
                <a:latin typeface="Proxima Nova"/>
                <a:ea typeface="Proxima Nova"/>
                <a:cs typeface="Proxima Nova"/>
                <a:sym typeface="Proxima Nova"/>
              </a:rPr>
              <a:t>Students are introduced to </a:t>
            </a:r>
            <a:r>
              <a:rPr lang="en" sz="1600" b="1">
                <a:solidFill>
                  <a:schemeClr val="dk1"/>
                </a:solidFill>
                <a:latin typeface="Proxima Nova"/>
                <a:ea typeface="Proxima Nova"/>
                <a:cs typeface="Proxima Nova"/>
                <a:sym typeface="Proxima Nova"/>
              </a:rPr>
              <a:t>cartography</a:t>
            </a:r>
            <a:r>
              <a:rPr lang="en" sz="1600">
                <a:solidFill>
                  <a:schemeClr val="dk1"/>
                </a:solidFill>
                <a:latin typeface="Proxima Nova"/>
                <a:ea typeface="Proxima Nova"/>
                <a:cs typeface="Proxima Nova"/>
                <a:sym typeface="Proxima Nova"/>
              </a:rPr>
              <a:t> through an exploration of early maps, including the Gasur Tablet, pictured here.</a:t>
            </a: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sz="1600">
                <a:solidFill>
                  <a:schemeClr val="dk1"/>
                </a:solidFill>
                <a:latin typeface="Proxima Nova"/>
                <a:ea typeface="Proxima Nova"/>
                <a:cs typeface="Proxima Nova"/>
                <a:sym typeface="Proxima Nova"/>
              </a:rPr>
              <a:t>Students learn about </a:t>
            </a:r>
            <a:r>
              <a:rPr lang="en" sz="1600" b="1">
                <a:solidFill>
                  <a:schemeClr val="dk1"/>
                </a:solidFill>
                <a:latin typeface="Proxima Nova"/>
                <a:ea typeface="Proxima Nova"/>
                <a:cs typeface="Proxima Nova"/>
                <a:sym typeface="Proxima Nova"/>
              </a:rPr>
              <a:t>relative location</a:t>
            </a:r>
            <a:r>
              <a:rPr lang="en" sz="1600">
                <a:solidFill>
                  <a:schemeClr val="dk1"/>
                </a:solidFill>
                <a:latin typeface="Proxima Nova"/>
                <a:ea typeface="Proxima Nova"/>
                <a:cs typeface="Proxima Nova"/>
                <a:sym typeface="Proxima Nova"/>
              </a:rPr>
              <a:t> and review </a:t>
            </a:r>
            <a:r>
              <a:rPr lang="en" sz="1600" b="1">
                <a:solidFill>
                  <a:schemeClr val="dk1"/>
                </a:solidFill>
                <a:latin typeface="Proxima Nova"/>
                <a:ea typeface="Proxima Nova"/>
                <a:cs typeface="Proxima Nova"/>
                <a:sym typeface="Proxima Nova"/>
              </a:rPr>
              <a:t>basic clay skills</a:t>
            </a:r>
            <a:r>
              <a:rPr lang="en" sz="1600">
                <a:solidFill>
                  <a:schemeClr val="dk1"/>
                </a:solidFill>
                <a:latin typeface="Proxima Nova"/>
                <a:ea typeface="Proxima Nova"/>
                <a:cs typeface="Proxima Nova"/>
                <a:sym typeface="Proxima Nova"/>
              </a:rPr>
              <a:t> as they create clay-slab maps showing a few familiar places. </a:t>
            </a:r>
            <a:endParaRPr sz="2000">
              <a:latin typeface="Proxima Nova"/>
              <a:ea typeface="Proxima Nova"/>
              <a:cs typeface="Proxima Nova"/>
              <a:sym typeface="Proxima Nova"/>
            </a:endParaRPr>
          </a:p>
        </p:txBody>
      </p:sp>
      <p:pic>
        <p:nvPicPr>
          <p:cNvPr id="72" name="Google Shape;72;p16"/>
          <p:cNvPicPr preferRelativeResize="0"/>
          <p:nvPr/>
        </p:nvPicPr>
        <p:blipFill rotWithShape="1">
          <a:blip r:embed="rId3">
            <a:alphaModFix/>
          </a:blip>
          <a:srcRect b="3053"/>
          <a:stretch/>
        </p:blipFill>
        <p:spPr>
          <a:xfrm>
            <a:off x="531288" y="2493162"/>
            <a:ext cx="2591675" cy="2411975"/>
          </a:xfrm>
          <a:prstGeom prst="rect">
            <a:avLst/>
          </a:prstGeom>
          <a:noFill/>
          <a:ln>
            <a:noFill/>
          </a:ln>
        </p:spPr>
      </p:pic>
      <p:pic>
        <p:nvPicPr>
          <p:cNvPr id="73" name="Google Shape;73;p16"/>
          <p:cNvPicPr preferRelativeResize="0"/>
          <p:nvPr/>
        </p:nvPicPr>
        <p:blipFill rotWithShape="1">
          <a:blip r:embed="rId4">
            <a:alphaModFix/>
          </a:blip>
          <a:srcRect l="6512" t="18432" r="60326" b="22490"/>
          <a:stretch/>
        </p:blipFill>
        <p:spPr>
          <a:xfrm rot="5400000">
            <a:off x="580627" y="-30202"/>
            <a:ext cx="2492995" cy="2710899"/>
          </a:xfrm>
          <a:prstGeom prst="rect">
            <a:avLst/>
          </a:prstGeom>
          <a:noFill/>
          <a:ln>
            <a:noFill/>
          </a:ln>
        </p:spPr>
      </p:pic>
      <p:sp>
        <p:nvSpPr>
          <p:cNvPr id="74" name="Google Shape;74;p16"/>
          <p:cNvSpPr txBox="1"/>
          <p:nvPr/>
        </p:nvSpPr>
        <p:spPr>
          <a:xfrm>
            <a:off x="56150" y="4716000"/>
            <a:ext cx="2951100" cy="4275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Gasur Tablet</a:t>
            </a:r>
            <a:endParaRPr sz="1000" i="1">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Harvard Museum of the Ancient Near East</a:t>
            </a:r>
            <a:endParaRPr sz="1000">
              <a:latin typeface="Proxima Nova"/>
              <a:ea typeface="Proxima Nova"/>
              <a:cs typeface="Proxima Nova"/>
              <a:sym typeface="Proxima Nova"/>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52"/>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347" name="Google Shape;347;p52"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348" name="Google Shape;348;p52"/>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7"/>
                                        </p:tgtEl>
                                        <p:attrNameLst>
                                          <p:attrName>style.visibility</p:attrName>
                                        </p:attrNameLst>
                                      </p:cBhvr>
                                      <p:to>
                                        <p:strVal val="visible"/>
                                      </p:to>
                                    </p:set>
                                    <p:animEffect transition="in" filter="fade">
                                      <p:cBhvr>
                                        <p:cTn id="7" dur="1000"/>
                                        <p:tgtEl>
                                          <p:spTgt spid="3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52"/>
        <p:cNvGrpSpPr/>
        <p:nvPr/>
      </p:nvGrpSpPr>
      <p:grpSpPr>
        <a:xfrm>
          <a:off x="0" y="0"/>
          <a:ext cx="0" cy="0"/>
          <a:chOff x="0" y="0"/>
          <a:chExt cx="0" cy="0"/>
        </a:xfrm>
      </p:grpSpPr>
      <p:sp>
        <p:nvSpPr>
          <p:cNvPr id="353" name="Google Shape;353;p5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Building Worlds:</a:t>
            </a:r>
            <a:endParaRPr>
              <a:solidFill>
                <a:schemeClr val="lt1"/>
              </a:solidFill>
              <a:latin typeface="Proxima Nova"/>
              <a:ea typeface="Proxima Nova"/>
              <a:cs typeface="Proxima Nova"/>
              <a:sym typeface="Proxima Nova"/>
            </a:endParaRPr>
          </a:p>
          <a:p>
            <a:pPr marL="0" lvl="0" indent="0" algn="ctr" rtl="0">
              <a:spcBef>
                <a:spcPts val="0"/>
              </a:spcBef>
              <a:spcAft>
                <a:spcPts val="0"/>
              </a:spcAft>
              <a:buNone/>
            </a:pPr>
            <a:r>
              <a:rPr lang="en">
                <a:solidFill>
                  <a:schemeClr val="lt1"/>
                </a:solidFill>
                <a:latin typeface="Proxima Nova"/>
                <a:ea typeface="Proxima Nova"/>
                <a:cs typeface="Proxima Nova"/>
                <a:sym typeface="Proxima Nova"/>
              </a:rPr>
              <a:t>Mapping an Imaginary Place</a:t>
            </a:r>
            <a:endParaRPr>
              <a:solidFill>
                <a:schemeClr val="lt1"/>
              </a:solidFill>
              <a:latin typeface="Proxima Nova"/>
              <a:ea typeface="Proxima Nova"/>
              <a:cs typeface="Proxima Nova"/>
              <a:sym typeface="Proxima Nova"/>
            </a:endParaRPr>
          </a:p>
        </p:txBody>
      </p:sp>
      <p:sp>
        <p:nvSpPr>
          <p:cNvPr id="354" name="Google Shape;354;p53"/>
          <p:cNvSpPr txBox="1">
            <a:spLocks noGrp="1"/>
          </p:cNvSpPr>
          <p:nvPr>
            <p:ph type="subTitle" idx="1"/>
          </p:nvPr>
        </p:nvSpPr>
        <p:spPr>
          <a:xfrm>
            <a:off x="311700" y="279717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Lesson Four</a:t>
            </a:r>
            <a:endParaRPr>
              <a:solidFill>
                <a:schemeClr val="lt1"/>
              </a:solidFill>
              <a:latin typeface="Proxima Nova"/>
              <a:ea typeface="Proxima Nova"/>
              <a:cs typeface="Proxima Nova"/>
              <a:sym typeface="Proxima Nova"/>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58"/>
        <p:cNvGrpSpPr/>
        <p:nvPr/>
      </p:nvGrpSpPr>
      <p:grpSpPr>
        <a:xfrm>
          <a:off x="0" y="0"/>
          <a:ext cx="0" cy="0"/>
          <a:chOff x="0" y="0"/>
          <a:chExt cx="0" cy="0"/>
        </a:xfrm>
      </p:grpSpPr>
      <p:sp>
        <p:nvSpPr>
          <p:cNvPr id="359" name="Google Shape;359;p54"/>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One</a:t>
            </a:r>
            <a:endParaRPr>
              <a:solidFill>
                <a:schemeClr val="lt1"/>
              </a:solidFill>
              <a:latin typeface="Proxima Nova"/>
              <a:ea typeface="Proxima Nova"/>
              <a:cs typeface="Proxima Nova"/>
              <a:sym typeface="Proxima Nova"/>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55"/>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that cartographers use the </a:t>
            </a:r>
            <a:r>
              <a:rPr lang="en" b="1">
                <a:solidFill>
                  <a:srgbClr val="000000"/>
                </a:solidFill>
                <a:latin typeface="Proxima Nova"/>
                <a:ea typeface="Proxima Nova"/>
                <a:cs typeface="Proxima Nova"/>
                <a:sym typeface="Proxima Nova"/>
              </a:rPr>
              <a:t>principles of design</a:t>
            </a:r>
            <a:r>
              <a:rPr lang="en">
                <a:solidFill>
                  <a:srgbClr val="000000"/>
                </a:solidFill>
                <a:latin typeface="Proxima Nova"/>
                <a:ea typeface="Proxima Nova"/>
                <a:cs typeface="Proxima Nova"/>
                <a:sym typeface="Proxima Nova"/>
              </a:rPr>
              <a:t> when they make maps.</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identify </a:t>
            </a:r>
            <a:r>
              <a:rPr lang="en" b="1">
                <a:solidFill>
                  <a:schemeClr val="dk1"/>
                </a:solidFill>
                <a:latin typeface="Proxima Nova"/>
                <a:ea typeface="Proxima Nova"/>
                <a:cs typeface="Proxima Nova"/>
                <a:sym typeface="Proxima Nova"/>
              </a:rPr>
              <a:t>contrast</a:t>
            </a:r>
            <a:r>
              <a:rPr lang="en">
                <a:solidFill>
                  <a:schemeClr val="dk1"/>
                </a:solidFill>
                <a:latin typeface="Proxima Nova"/>
                <a:ea typeface="Proxima Nova"/>
                <a:cs typeface="Proxima Nova"/>
                <a:sym typeface="Proxima Nova"/>
              </a:rPr>
              <a:t>, </a:t>
            </a:r>
            <a:r>
              <a:rPr lang="en" b="1">
                <a:solidFill>
                  <a:schemeClr val="dk1"/>
                </a:solidFill>
                <a:latin typeface="Proxima Nova"/>
                <a:ea typeface="Proxima Nova"/>
                <a:cs typeface="Proxima Nova"/>
                <a:sym typeface="Proxima Nova"/>
              </a:rPr>
              <a:t>balance</a:t>
            </a:r>
            <a:r>
              <a:rPr lang="en">
                <a:solidFill>
                  <a:schemeClr val="dk1"/>
                </a:solidFill>
                <a:latin typeface="Proxima Nova"/>
                <a:ea typeface="Proxima Nova"/>
                <a:cs typeface="Proxima Nova"/>
                <a:sym typeface="Proxima Nova"/>
              </a:rPr>
              <a:t>, and </a:t>
            </a:r>
            <a:r>
              <a:rPr lang="en" b="1">
                <a:solidFill>
                  <a:schemeClr val="dk1"/>
                </a:solidFill>
                <a:latin typeface="Proxima Nova"/>
                <a:ea typeface="Proxima Nova"/>
                <a:cs typeface="Proxima Nova"/>
                <a:sym typeface="Proxima Nova"/>
              </a:rPr>
              <a:t>emphasis</a:t>
            </a:r>
            <a:r>
              <a:rPr lang="en">
                <a:solidFill>
                  <a:schemeClr val="dk1"/>
                </a:solidFill>
                <a:latin typeface="Proxima Nova"/>
                <a:ea typeface="Proxima Nova"/>
                <a:cs typeface="Proxima Nova"/>
                <a:sym typeface="Proxima Nova"/>
              </a:rPr>
              <a:t> in maps and use them as I begin to plan a map I will make.</a:t>
            </a:r>
            <a:endParaRPr>
              <a:solidFill>
                <a:schemeClr val="dk1"/>
              </a:solidFill>
              <a:latin typeface="Proxima Nova"/>
              <a:ea typeface="Proxima Nova"/>
              <a:cs typeface="Proxima Nova"/>
              <a:sym typeface="Proxima Nova"/>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pic>
        <p:nvPicPr>
          <p:cNvPr id="369" name="Google Shape;369;p56"/>
          <p:cNvPicPr preferRelativeResize="0"/>
          <p:nvPr/>
        </p:nvPicPr>
        <p:blipFill rotWithShape="1">
          <a:blip r:embed="rId3">
            <a:alphaModFix/>
          </a:blip>
          <a:srcRect l="4645" r="7030" b="7235"/>
          <a:stretch/>
        </p:blipFill>
        <p:spPr>
          <a:xfrm>
            <a:off x="357000" y="1417238"/>
            <a:ext cx="4068372" cy="3213148"/>
          </a:xfrm>
          <a:prstGeom prst="rect">
            <a:avLst/>
          </a:prstGeom>
          <a:noFill/>
          <a:ln>
            <a:noFill/>
          </a:ln>
        </p:spPr>
      </p:pic>
      <p:pic>
        <p:nvPicPr>
          <p:cNvPr id="370" name="Google Shape;370;p56"/>
          <p:cNvPicPr preferRelativeResize="0"/>
          <p:nvPr/>
        </p:nvPicPr>
        <p:blipFill rotWithShape="1">
          <a:blip r:embed="rId4">
            <a:alphaModFix/>
          </a:blip>
          <a:srcRect l="3298" t="3977" r="2980" b="4170"/>
          <a:stretch/>
        </p:blipFill>
        <p:spPr>
          <a:xfrm>
            <a:off x="4723625" y="1417238"/>
            <a:ext cx="4068372" cy="3213149"/>
          </a:xfrm>
          <a:prstGeom prst="rect">
            <a:avLst/>
          </a:prstGeom>
          <a:noFill/>
          <a:ln>
            <a:noFill/>
          </a:ln>
        </p:spPr>
      </p:pic>
      <p:sp>
        <p:nvSpPr>
          <p:cNvPr id="371" name="Google Shape;371;p56"/>
          <p:cNvSpPr txBox="1"/>
          <p:nvPr/>
        </p:nvSpPr>
        <p:spPr>
          <a:xfrm>
            <a:off x="357000" y="146600"/>
            <a:ext cx="8430000" cy="1160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800" b="1">
                <a:latin typeface="Proxima Nova"/>
                <a:ea typeface="Proxima Nova"/>
                <a:cs typeface="Proxima Nova"/>
                <a:sym typeface="Proxima Nova"/>
              </a:rPr>
              <a:t>Contrast</a:t>
            </a:r>
            <a:r>
              <a:rPr lang="en" sz="2800">
                <a:latin typeface="Proxima Nova"/>
                <a:ea typeface="Proxima Nova"/>
                <a:cs typeface="Proxima Nova"/>
                <a:sym typeface="Proxima Nova"/>
              </a:rPr>
              <a:t> means opposite things are put together.</a:t>
            </a:r>
            <a:endParaRPr sz="2800">
              <a:latin typeface="Proxima Nova"/>
              <a:ea typeface="Proxima Nova"/>
              <a:cs typeface="Proxima Nova"/>
              <a:sym typeface="Proxima Nova"/>
            </a:endParaRPr>
          </a:p>
          <a:p>
            <a:pPr marL="0" lvl="0" indent="0" algn="ctr" rtl="0">
              <a:spcBef>
                <a:spcPts val="0"/>
              </a:spcBef>
              <a:spcAft>
                <a:spcPts val="0"/>
              </a:spcAft>
              <a:buNone/>
            </a:pPr>
            <a:endParaRPr sz="1200">
              <a:latin typeface="Proxima Nova"/>
              <a:ea typeface="Proxima Nova"/>
              <a:cs typeface="Proxima Nova"/>
              <a:sym typeface="Proxima Nova"/>
            </a:endParaRPr>
          </a:p>
          <a:p>
            <a:pPr marL="0" lvl="0" indent="0" algn="ctr" rtl="0">
              <a:spcBef>
                <a:spcPts val="0"/>
              </a:spcBef>
              <a:spcAft>
                <a:spcPts val="0"/>
              </a:spcAft>
              <a:buNone/>
            </a:pPr>
            <a:r>
              <a:rPr lang="en" sz="2200">
                <a:latin typeface="Proxima Nova"/>
                <a:ea typeface="Proxima Nova"/>
                <a:cs typeface="Proxima Nova"/>
                <a:sym typeface="Proxima Nova"/>
              </a:rPr>
              <a:t>Which map uses color to create contrast?</a:t>
            </a:r>
            <a:endParaRPr sz="2200">
              <a:latin typeface="Proxima Nova"/>
              <a:ea typeface="Proxima Nova"/>
              <a:cs typeface="Proxima Nova"/>
              <a:sym typeface="Proxima Nova"/>
            </a:endParaRPr>
          </a:p>
        </p:txBody>
      </p:sp>
      <p:sp>
        <p:nvSpPr>
          <p:cNvPr id="372" name="Google Shape;372;p56"/>
          <p:cNvSpPr txBox="1"/>
          <p:nvPr/>
        </p:nvSpPr>
        <p:spPr>
          <a:xfrm>
            <a:off x="1441650" y="4581975"/>
            <a:ext cx="2983800" cy="5370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Extreme Range of Annual Snowfall: 1895-1910</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
        <p:nvSpPr>
          <p:cNvPr id="373" name="Google Shape;373;p56"/>
          <p:cNvSpPr txBox="1"/>
          <p:nvPr/>
        </p:nvSpPr>
        <p:spPr>
          <a:xfrm>
            <a:off x="5615100" y="4582050"/>
            <a:ext cx="3171900" cy="5370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International Boundary Between the United States …</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57"/>
          <p:cNvSpPr/>
          <p:nvPr/>
        </p:nvSpPr>
        <p:spPr>
          <a:xfrm>
            <a:off x="268563" y="2101400"/>
            <a:ext cx="2638800" cy="26388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57"/>
          <p:cNvSpPr txBox="1"/>
          <p:nvPr/>
        </p:nvSpPr>
        <p:spPr>
          <a:xfrm>
            <a:off x="399750" y="207700"/>
            <a:ext cx="8344500" cy="157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800" b="1">
                <a:latin typeface="Proxima Nova"/>
                <a:ea typeface="Proxima Nova"/>
                <a:cs typeface="Proxima Nova"/>
                <a:sym typeface="Proxima Nova"/>
              </a:rPr>
              <a:t>Balance</a:t>
            </a:r>
            <a:r>
              <a:rPr lang="en" sz="2800">
                <a:latin typeface="Proxima Nova"/>
                <a:ea typeface="Proxima Nova"/>
                <a:cs typeface="Proxima Nova"/>
                <a:sym typeface="Proxima Nova"/>
              </a:rPr>
              <a:t> means visual weight is distributed equally.</a:t>
            </a:r>
            <a:endParaRPr sz="2800">
              <a:latin typeface="Proxima Nova"/>
              <a:ea typeface="Proxima Nova"/>
              <a:cs typeface="Proxima Nova"/>
              <a:sym typeface="Proxima Nova"/>
            </a:endParaRPr>
          </a:p>
          <a:p>
            <a:pPr marL="0" lvl="0" indent="0" algn="ctr" rtl="0">
              <a:spcBef>
                <a:spcPts val="0"/>
              </a:spcBef>
              <a:spcAft>
                <a:spcPts val="0"/>
              </a:spcAft>
              <a:buNone/>
            </a:pPr>
            <a:endParaRPr sz="1200">
              <a:latin typeface="Proxima Nova"/>
              <a:ea typeface="Proxima Nova"/>
              <a:cs typeface="Proxima Nova"/>
              <a:sym typeface="Proxima Nova"/>
            </a:endParaRPr>
          </a:p>
          <a:p>
            <a:pPr marL="0" lvl="0" indent="0" algn="ctr" rtl="0">
              <a:spcBef>
                <a:spcPts val="0"/>
              </a:spcBef>
              <a:spcAft>
                <a:spcPts val="0"/>
              </a:spcAft>
              <a:buNone/>
            </a:pPr>
            <a:r>
              <a:rPr lang="en" sz="2200" i="1">
                <a:solidFill>
                  <a:schemeClr val="dk1"/>
                </a:solidFill>
                <a:latin typeface="Proxima Nova"/>
                <a:ea typeface="Proxima Nova"/>
                <a:cs typeface="Proxima Nova"/>
                <a:sym typeface="Proxima Nova"/>
              </a:rPr>
              <a:t>Visual weight</a:t>
            </a:r>
            <a:r>
              <a:rPr lang="en" sz="2200">
                <a:solidFill>
                  <a:schemeClr val="dk1"/>
                </a:solidFill>
                <a:latin typeface="Proxima Nova"/>
                <a:ea typeface="Proxima Nova"/>
                <a:cs typeface="Proxima Nova"/>
                <a:sym typeface="Proxima Nova"/>
              </a:rPr>
              <a:t> means how much an object attracts your eye.</a:t>
            </a:r>
            <a:endParaRPr sz="2200">
              <a:solidFill>
                <a:schemeClr val="dk1"/>
              </a:solidFill>
              <a:latin typeface="Proxima Nova"/>
              <a:ea typeface="Proxima Nova"/>
              <a:cs typeface="Proxima Nova"/>
              <a:sym typeface="Proxima Nova"/>
            </a:endParaRPr>
          </a:p>
          <a:p>
            <a:pPr marL="0" lvl="0" indent="0" algn="ctr" rtl="0">
              <a:spcBef>
                <a:spcPts val="0"/>
              </a:spcBef>
              <a:spcAft>
                <a:spcPts val="0"/>
              </a:spcAft>
              <a:buNone/>
            </a:pPr>
            <a:endParaRPr sz="1200">
              <a:solidFill>
                <a:schemeClr val="dk1"/>
              </a:solidFill>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200">
                <a:solidFill>
                  <a:schemeClr val="dk1"/>
                </a:solidFill>
                <a:latin typeface="Proxima Nova"/>
                <a:ea typeface="Proxima Nova"/>
                <a:cs typeface="Proxima Nova"/>
                <a:sym typeface="Proxima Nova"/>
              </a:rPr>
              <a:t>Which map is the most balanced?</a:t>
            </a:r>
            <a:endParaRPr sz="2200">
              <a:solidFill>
                <a:schemeClr val="dk1"/>
              </a:solidFill>
              <a:latin typeface="Proxima Nova"/>
              <a:ea typeface="Proxima Nova"/>
              <a:cs typeface="Proxima Nova"/>
              <a:sym typeface="Proxima Nova"/>
            </a:endParaRPr>
          </a:p>
        </p:txBody>
      </p:sp>
      <p:sp>
        <p:nvSpPr>
          <p:cNvPr id="380" name="Google Shape;380;p57"/>
          <p:cNvSpPr/>
          <p:nvPr/>
        </p:nvSpPr>
        <p:spPr>
          <a:xfrm>
            <a:off x="6236625" y="2101400"/>
            <a:ext cx="2638800" cy="26388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57"/>
          <p:cNvSpPr/>
          <p:nvPr/>
        </p:nvSpPr>
        <p:spPr>
          <a:xfrm>
            <a:off x="3252588" y="2101400"/>
            <a:ext cx="2638800" cy="2638800"/>
          </a:xfrm>
          <a:prstGeom prst="rect">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82" name="Google Shape;382;p57"/>
          <p:cNvPicPr preferRelativeResize="0"/>
          <p:nvPr/>
        </p:nvPicPr>
        <p:blipFill>
          <a:blip r:embed="rId3">
            <a:alphaModFix/>
          </a:blip>
          <a:stretch>
            <a:fillRect/>
          </a:stretch>
        </p:blipFill>
        <p:spPr>
          <a:xfrm>
            <a:off x="6829500" y="3356625"/>
            <a:ext cx="2045924" cy="1383575"/>
          </a:xfrm>
          <a:prstGeom prst="rect">
            <a:avLst/>
          </a:prstGeom>
          <a:noFill/>
          <a:ln>
            <a:noFill/>
          </a:ln>
        </p:spPr>
      </p:pic>
      <p:pic>
        <p:nvPicPr>
          <p:cNvPr id="383" name="Google Shape;383;p57"/>
          <p:cNvPicPr preferRelativeResize="0"/>
          <p:nvPr/>
        </p:nvPicPr>
        <p:blipFill>
          <a:blip r:embed="rId3">
            <a:alphaModFix/>
          </a:blip>
          <a:stretch>
            <a:fillRect/>
          </a:stretch>
        </p:blipFill>
        <p:spPr>
          <a:xfrm>
            <a:off x="3549037" y="2729013"/>
            <a:ext cx="2045924" cy="1383575"/>
          </a:xfrm>
          <a:prstGeom prst="rect">
            <a:avLst/>
          </a:prstGeom>
          <a:noFill/>
          <a:ln>
            <a:noFill/>
          </a:ln>
        </p:spPr>
      </p:pic>
      <p:pic>
        <p:nvPicPr>
          <p:cNvPr id="384" name="Google Shape;384;p57"/>
          <p:cNvPicPr preferRelativeResize="0"/>
          <p:nvPr/>
        </p:nvPicPr>
        <p:blipFill>
          <a:blip r:embed="rId3">
            <a:alphaModFix/>
          </a:blip>
          <a:stretch>
            <a:fillRect/>
          </a:stretch>
        </p:blipFill>
        <p:spPr>
          <a:xfrm>
            <a:off x="268575" y="2101400"/>
            <a:ext cx="2045924" cy="1383575"/>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58"/>
          <p:cNvSpPr txBox="1"/>
          <p:nvPr/>
        </p:nvSpPr>
        <p:spPr>
          <a:xfrm>
            <a:off x="357000" y="317650"/>
            <a:ext cx="8430000" cy="1160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800" b="1">
                <a:latin typeface="Proxima Nova"/>
                <a:ea typeface="Proxima Nova"/>
                <a:cs typeface="Proxima Nova"/>
                <a:sym typeface="Proxima Nova"/>
              </a:rPr>
              <a:t>Emphasis</a:t>
            </a:r>
            <a:r>
              <a:rPr lang="en" sz="2800">
                <a:latin typeface="Proxima Nova"/>
                <a:ea typeface="Proxima Nova"/>
                <a:cs typeface="Proxima Nova"/>
                <a:sym typeface="Proxima Nova"/>
              </a:rPr>
              <a:t> means one thing is the center of attention.</a:t>
            </a:r>
            <a:endParaRPr sz="2800">
              <a:latin typeface="Proxima Nova"/>
              <a:ea typeface="Proxima Nova"/>
              <a:cs typeface="Proxima Nova"/>
              <a:sym typeface="Proxima Nova"/>
            </a:endParaRPr>
          </a:p>
          <a:p>
            <a:pPr marL="0" lvl="0" indent="0" algn="ctr" rtl="0">
              <a:spcBef>
                <a:spcPts val="0"/>
              </a:spcBef>
              <a:spcAft>
                <a:spcPts val="0"/>
              </a:spcAft>
              <a:buNone/>
            </a:pPr>
            <a:endParaRPr sz="1200">
              <a:latin typeface="Proxima Nova"/>
              <a:ea typeface="Proxima Nova"/>
              <a:cs typeface="Proxima Nova"/>
              <a:sym typeface="Proxima Nova"/>
            </a:endParaRPr>
          </a:p>
          <a:p>
            <a:pPr marL="0" lvl="0" indent="0" algn="ctr" rtl="0">
              <a:spcBef>
                <a:spcPts val="0"/>
              </a:spcBef>
              <a:spcAft>
                <a:spcPts val="0"/>
              </a:spcAft>
              <a:buNone/>
            </a:pPr>
            <a:r>
              <a:rPr lang="en" sz="2200">
                <a:latin typeface="Proxima Nova"/>
                <a:ea typeface="Proxima Nova"/>
                <a:cs typeface="Proxima Nova"/>
                <a:sym typeface="Proxima Nova"/>
              </a:rPr>
              <a:t>Which map shows the most emphasis?</a:t>
            </a:r>
            <a:endParaRPr sz="2200">
              <a:latin typeface="Proxima Nova"/>
              <a:ea typeface="Proxima Nova"/>
              <a:cs typeface="Proxima Nova"/>
              <a:sym typeface="Proxima Nova"/>
            </a:endParaRPr>
          </a:p>
        </p:txBody>
      </p:sp>
      <p:pic>
        <p:nvPicPr>
          <p:cNvPr id="390" name="Google Shape;390;p58"/>
          <p:cNvPicPr preferRelativeResize="0"/>
          <p:nvPr/>
        </p:nvPicPr>
        <p:blipFill rotWithShape="1">
          <a:blip r:embed="rId3">
            <a:alphaModFix/>
          </a:blip>
          <a:srcRect l="21194" t="5016" r="2428" b="5721"/>
          <a:stretch/>
        </p:blipFill>
        <p:spPr>
          <a:xfrm>
            <a:off x="108150" y="1887575"/>
            <a:ext cx="4378348" cy="2406850"/>
          </a:xfrm>
          <a:prstGeom prst="rect">
            <a:avLst/>
          </a:prstGeom>
          <a:noFill/>
          <a:ln>
            <a:noFill/>
          </a:ln>
        </p:spPr>
      </p:pic>
      <p:pic>
        <p:nvPicPr>
          <p:cNvPr id="391" name="Google Shape;391;p58"/>
          <p:cNvPicPr preferRelativeResize="0"/>
          <p:nvPr/>
        </p:nvPicPr>
        <p:blipFill rotWithShape="1">
          <a:blip r:embed="rId4">
            <a:alphaModFix/>
          </a:blip>
          <a:srcRect l="4194" t="6332" r="3817" b="16530"/>
          <a:stretch/>
        </p:blipFill>
        <p:spPr>
          <a:xfrm>
            <a:off x="4633102" y="1905875"/>
            <a:ext cx="4378348" cy="2370150"/>
          </a:xfrm>
          <a:prstGeom prst="rect">
            <a:avLst/>
          </a:prstGeom>
          <a:noFill/>
          <a:ln>
            <a:noFill/>
          </a:ln>
        </p:spPr>
      </p:pic>
      <p:sp>
        <p:nvSpPr>
          <p:cNvPr id="392" name="Google Shape;392;p58"/>
          <p:cNvSpPr/>
          <p:nvPr/>
        </p:nvSpPr>
        <p:spPr>
          <a:xfrm>
            <a:off x="4630375" y="1905850"/>
            <a:ext cx="4378500" cy="23703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58"/>
          <p:cNvSpPr txBox="1"/>
          <p:nvPr/>
        </p:nvSpPr>
        <p:spPr>
          <a:xfrm>
            <a:off x="1502700" y="4276150"/>
            <a:ext cx="2983800" cy="488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Movement of Barley on the Great Lakes</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
        <p:nvSpPr>
          <p:cNvPr id="394" name="Google Shape;394;p58"/>
          <p:cNvSpPr txBox="1"/>
          <p:nvPr/>
        </p:nvSpPr>
        <p:spPr>
          <a:xfrm>
            <a:off x="6025075" y="4276150"/>
            <a:ext cx="2983800" cy="488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Great Lakes From Space </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p59"/>
          <p:cNvSpPr/>
          <p:nvPr/>
        </p:nvSpPr>
        <p:spPr>
          <a:xfrm>
            <a:off x="4129450" y="528200"/>
            <a:ext cx="4545000" cy="3836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00" name="Google Shape;400;p59"/>
          <p:cNvPicPr preferRelativeResize="0"/>
          <p:nvPr/>
        </p:nvPicPr>
        <p:blipFill>
          <a:blip r:embed="rId3">
            <a:alphaModFix/>
          </a:blip>
          <a:stretch>
            <a:fillRect/>
          </a:stretch>
        </p:blipFill>
        <p:spPr>
          <a:xfrm>
            <a:off x="115725" y="91350"/>
            <a:ext cx="3571675" cy="4710098"/>
          </a:xfrm>
          <a:prstGeom prst="rect">
            <a:avLst/>
          </a:prstGeom>
          <a:noFill/>
          <a:ln>
            <a:noFill/>
          </a:ln>
        </p:spPr>
      </p:pic>
      <p:sp>
        <p:nvSpPr>
          <p:cNvPr id="401" name="Google Shape;401;p59"/>
          <p:cNvSpPr txBox="1"/>
          <p:nvPr/>
        </p:nvSpPr>
        <p:spPr>
          <a:xfrm>
            <a:off x="703600" y="4715900"/>
            <a:ext cx="3047100" cy="4275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Wisconsin: Myths, Monsters, Legends</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
        <p:nvSpPr>
          <p:cNvPr id="402" name="Google Shape;402;p59"/>
          <p:cNvSpPr txBox="1"/>
          <p:nvPr/>
        </p:nvSpPr>
        <p:spPr>
          <a:xfrm>
            <a:off x="4434875" y="697550"/>
            <a:ext cx="4044000" cy="3552300"/>
          </a:xfrm>
          <a:prstGeom prst="rect">
            <a:avLst/>
          </a:prstGeom>
          <a:noFill/>
          <a:ln>
            <a:noFill/>
          </a:ln>
        </p:spPr>
        <p:txBody>
          <a:bodyPr spcFirstLastPara="1" wrap="square" lIns="91425" tIns="91425" rIns="91425" bIns="91425" anchor="t" anchorCtr="0">
            <a:noAutofit/>
          </a:bodyPr>
          <a:lstStyle/>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Does this map show a real place or an imaginary place?</a:t>
            </a:r>
            <a:endParaRPr sz="2000">
              <a:latin typeface="Proxima Nova"/>
              <a:ea typeface="Proxima Nova"/>
              <a:cs typeface="Proxima Nova"/>
              <a:sym typeface="Proxima Nova"/>
            </a:endParaRPr>
          </a:p>
          <a:p>
            <a:pPr marL="457200" lvl="0" indent="0" algn="l" rtl="0">
              <a:spcBef>
                <a:spcPts val="0"/>
              </a:spcBef>
              <a:spcAft>
                <a:spcPts val="0"/>
              </a:spcAft>
              <a:buNone/>
            </a:pPr>
            <a:endParaRPr sz="2000">
              <a:latin typeface="Proxima Nova"/>
              <a:ea typeface="Proxima Nova"/>
              <a:cs typeface="Proxima Nova"/>
              <a:sym typeface="Proxima Nova"/>
            </a:endParaRPr>
          </a:p>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Does this map use contrast, balance, or emphasis? How?</a:t>
            </a:r>
            <a:endParaRPr sz="2000">
              <a:latin typeface="Proxima Nova"/>
              <a:ea typeface="Proxima Nova"/>
              <a:cs typeface="Proxima Nova"/>
              <a:sym typeface="Proxima Nova"/>
            </a:endParaRPr>
          </a:p>
          <a:p>
            <a:pPr marL="457200" lvl="0" indent="0" algn="l" rtl="0">
              <a:spcBef>
                <a:spcPts val="0"/>
              </a:spcBef>
              <a:spcAft>
                <a:spcPts val="0"/>
              </a:spcAft>
              <a:buNone/>
            </a:pPr>
            <a:endParaRPr sz="2000">
              <a:latin typeface="Proxima Nova"/>
              <a:ea typeface="Proxima Nova"/>
              <a:cs typeface="Proxima Nova"/>
              <a:sym typeface="Proxima Nova"/>
            </a:endParaRPr>
          </a:p>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Does this map tell a story? What story does it tell?</a:t>
            </a:r>
            <a:endParaRPr sz="2000">
              <a:latin typeface="Proxima Nova"/>
              <a:ea typeface="Proxima Nova"/>
              <a:cs typeface="Proxima Nova"/>
              <a:sym typeface="Proxima Nova"/>
            </a:endParaRPr>
          </a:p>
          <a:p>
            <a:pPr marL="457200" lvl="0" indent="0" algn="l" rtl="0">
              <a:spcBef>
                <a:spcPts val="0"/>
              </a:spcBef>
              <a:spcAft>
                <a:spcPts val="0"/>
              </a:spcAft>
              <a:buNone/>
            </a:pPr>
            <a:endParaRPr sz="2000">
              <a:latin typeface="Proxima Nova"/>
              <a:ea typeface="Proxima Nova"/>
              <a:cs typeface="Proxima Nova"/>
              <a:sym typeface="Proxima Nova"/>
            </a:endParaRPr>
          </a:p>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What details make this map interesting?</a:t>
            </a:r>
            <a:endParaRPr sz="2000">
              <a:latin typeface="Proxima Nova"/>
              <a:ea typeface="Proxima Nova"/>
              <a:cs typeface="Proxima Nova"/>
              <a:sym typeface="Proxima Nova"/>
            </a:endParaRPr>
          </a:p>
          <a:p>
            <a:pPr marL="0" lvl="0" indent="0" algn="l" rtl="0">
              <a:spcBef>
                <a:spcPts val="0"/>
              </a:spcBef>
              <a:spcAft>
                <a:spcPts val="0"/>
              </a:spcAft>
              <a:buNone/>
            </a:pPr>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Google Shape;407;p60"/>
          <p:cNvSpPr/>
          <p:nvPr/>
        </p:nvSpPr>
        <p:spPr>
          <a:xfrm>
            <a:off x="6120875" y="152725"/>
            <a:ext cx="2859900" cy="44349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60"/>
          <p:cNvSpPr txBox="1"/>
          <p:nvPr/>
        </p:nvSpPr>
        <p:spPr>
          <a:xfrm>
            <a:off x="3142050" y="4618175"/>
            <a:ext cx="2859900" cy="4644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Redwall Country and Beyond</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
        <p:nvSpPr>
          <p:cNvPr id="409" name="Google Shape;409;p60"/>
          <p:cNvSpPr txBox="1"/>
          <p:nvPr/>
        </p:nvSpPr>
        <p:spPr>
          <a:xfrm>
            <a:off x="6072000" y="331900"/>
            <a:ext cx="2859900" cy="40155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Does this map show  a real place or an imaginary place?</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Does this map use contrast, balance,     or emphasis? How?</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Does this map tell      a story? What story does it tell?</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What details make this map interesting?</a:t>
            </a:r>
            <a:endParaRPr sz="1800">
              <a:latin typeface="Proxima Nova"/>
              <a:ea typeface="Proxima Nova"/>
              <a:cs typeface="Proxima Nova"/>
              <a:sym typeface="Proxima Nova"/>
            </a:endParaRPr>
          </a:p>
          <a:p>
            <a:pPr marL="0" lvl="0" indent="0" algn="l" rtl="0">
              <a:spcBef>
                <a:spcPts val="0"/>
              </a:spcBef>
              <a:spcAft>
                <a:spcPts val="0"/>
              </a:spcAft>
              <a:buNone/>
            </a:pPr>
            <a:endParaRPr/>
          </a:p>
        </p:txBody>
      </p:sp>
      <p:pic>
        <p:nvPicPr>
          <p:cNvPr id="410" name="Google Shape;410;p60"/>
          <p:cNvPicPr preferRelativeResize="0"/>
          <p:nvPr/>
        </p:nvPicPr>
        <p:blipFill>
          <a:blip r:embed="rId3">
            <a:alphaModFix/>
          </a:blip>
          <a:stretch>
            <a:fillRect/>
          </a:stretch>
        </p:blipFill>
        <p:spPr>
          <a:xfrm>
            <a:off x="215450" y="152725"/>
            <a:ext cx="5680225" cy="4434898"/>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415" name="Google Shape;415;p61"/>
          <p:cNvSpPr/>
          <p:nvPr/>
        </p:nvSpPr>
        <p:spPr>
          <a:xfrm>
            <a:off x="4080600" y="452100"/>
            <a:ext cx="4642500" cy="39951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16" name="Google Shape;416;p61"/>
          <p:cNvPicPr preferRelativeResize="0"/>
          <p:nvPr/>
        </p:nvPicPr>
        <p:blipFill rotWithShape="1">
          <a:blip r:embed="rId3">
            <a:alphaModFix/>
          </a:blip>
          <a:srcRect l="2753" t="2154" r="2933" b="1654"/>
          <a:stretch/>
        </p:blipFill>
        <p:spPr>
          <a:xfrm>
            <a:off x="158825" y="110050"/>
            <a:ext cx="3567448" cy="4654802"/>
          </a:xfrm>
          <a:prstGeom prst="rect">
            <a:avLst/>
          </a:prstGeom>
          <a:noFill/>
          <a:ln>
            <a:noFill/>
          </a:ln>
        </p:spPr>
      </p:pic>
      <p:sp>
        <p:nvSpPr>
          <p:cNvPr id="417" name="Google Shape;417;p61"/>
          <p:cNvSpPr txBox="1"/>
          <p:nvPr/>
        </p:nvSpPr>
        <p:spPr>
          <a:xfrm>
            <a:off x="708600" y="4703675"/>
            <a:ext cx="3090900" cy="439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Portolan Chart of Africa’s East Coast</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
        <p:nvSpPr>
          <p:cNvPr id="418" name="Google Shape;418;p61"/>
          <p:cNvSpPr txBox="1"/>
          <p:nvPr/>
        </p:nvSpPr>
        <p:spPr>
          <a:xfrm>
            <a:off x="4379850" y="673500"/>
            <a:ext cx="4044000" cy="3552300"/>
          </a:xfrm>
          <a:prstGeom prst="rect">
            <a:avLst/>
          </a:prstGeom>
          <a:noFill/>
          <a:ln>
            <a:noFill/>
          </a:ln>
        </p:spPr>
        <p:txBody>
          <a:bodyPr spcFirstLastPara="1" wrap="square" lIns="91425" tIns="91425" rIns="91425" bIns="91425" anchor="t" anchorCtr="0">
            <a:noAutofit/>
          </a:bodyPr>
          <a:lstStyle/>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Does this map show a real place or an imaginary place?</a:t>
            </a:r>
            <a:endParaRPr sz="2000">
              <a:latin typeface="Proxima Nova"/>
              <a:ea typeface="Proxima Nova"/>
              <a:cs typeface="Proxima Nova"/>
              <a:sym typeface="Proxima Nova"/>
            </a:endParaRPr>
          </a:p>
          <a:p>
            <a:pPr marL="457200" lvl="0" indent="0" algn="l" rtl="0">
              <a:spcBef>
                <a:spcPts val="0"/>
              </a:spcBef>
              <a:spcAft>
                <a:spcPts val="0"/>
              </a:spcAft>
              <a:buNone/>
            </a:pPr>
            <a:endParaRPr sz="2000">
              <a:latin typeface="Proxima Nova"/>
              <a:ea typeface="Proxima Nova"/>
              <a:cs typeface="Proxima Nova"/>
              <a:sym typeface="Proxima Nova"/>
            </a:endParaRPr>
          </a:p>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Does this map use contrast, balance, or emphasis? How?</a:t>
            </a:r>
            <a:endParaRPr sz="2000">
              <a:latin typeface="Proxima Nova"/>
              <a:ea typeface="Proxima Nova"/>
              <a:cs typeface="Proxima Nova"/>
              <a:sym typeface="Proxima Nova"/>
            </a:endParaRPr>
          </a:p>
          <a:p>
            <a:pPr marL="457200" lvl="0" indent="0" algn="l" rtl="0">
              <a:spcBef>
                <a:spcPts val="0"/>
              </a:spcBef>
              <a:spcAft>
                <a:spcPts val="0"/>
              </a:spcAft>
              <a:buNone/>
            </a:pPr>
            <a:endParaRPr sz="2000">
              <a:latin typeface="Proxima Nova"/>
              <a:ea typeface="Proxima Nova"/>
              <a:cs typeface="Proxima Nova"/>
              <a:sym typeface="Proxima Nova"/>
            </a:endParaRPr>
          </a:p>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Does this map tell a story? What story does it tell?</a:t>
            </a:r>
            <a:endParaRPr sz="2000">
              <a:latin typeface="Proxima Nova"/>
              <a:ea typeface="Proxima Nova"/>
              <a:cs typeface="Proxima Nova"/>
              <a:sym typeface="Proxima Nova"/>
            </a:endParaRPr>
          </a:p>
          <a:p>
            <a:pPr marL="457200" lvl="0" indent="0" algn="l" rtl="0">
              <a:spcBef>
                <a:spcPts val="0"/>
              </a:spcBef>
              <a:spcAft>
                <a:spcPts val="0"/>
              </a:spcAft>
              <a:buNone/>
            </a:pPr>
            <a:endParaRPr sz="2000">
              <a:latin typeface="Proxima Nova"/>
              <a:ea typeface="Proxima Nova"/>
              <a:cs typeface="Proxima Nova"/>
              <a:sym typeface="Proxima Nova"/>
            </a:endParaRPr>
          </a:p>
          <a:p>
            <a:pPr marL="457200" lvl="0" indent="-355600" algn="l" rtl="0">
              <a:spcBef>
                <a:spcPts val="0"/>
              </a:spcBef>
              <a:spcAft>
                <a:spcPts val="0"/>
              </a:spcAft>
              <a:buSzPts val="2000"/>
              <a:buFont typeface="Proxima Nova"/>
              <a:buChar char="●"/>
            </a:pPr>
            <a:r>
              <a:rPr lang="en" sz="2000">
                <a:latin typeface="Proxima Nova"/>
                <a:ea typeface="Proxima Nova"/>
                <a:cs typeface="Proxima Nova"/>
                <a:sym typeface="Proxima Nova"/>
              </a:rPr>
              <a:t>What details make this map interesting?</a:t>
            </a:r>
            <a:endParaRPr sz="2000">
              <a:latin typeface="Proxima Nova"/>
              <a:ea typeface="Proxima Nova"/>
              <a:cs typeface="Proxima Nova"/>
              <a:sym typeface="Proxima Nova"/>
            </a:endParaRPr>
          </a:p>
          <a:p>
            <a:pPr marL="0" lvl="0" indent="0" algn="l" rtl="0">
              <a:spcBef>
                <a:spcPts val="0"/>
              </a:spcBef>
              <a:spcAft>
                <a:spcPts val="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7"/>
          <p:cNvSpPr txBox="1"/>
          <p:nvPr/>
        </p:nvSpPr>
        <p:spPr>
          <a:xfrm>
            <a:off x="4822225" y="789900"/>
            <a:ext cx="4117200" cy="356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Proxima Nova"/>
                <a:ea typeface="Proxima Nova"/>
                <a:cs typeface="Proxima Nova"/>
                <a:sym typeface="Proxima Nova"/>
              </a:rPr>
              <a:t>Lesson Two: 3D Representations</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lnSpc>
                <a:spcPct val="115000"/>
              </a:lnSpc>
              <a:spcBef>
                <a:spcPts val="0"/>
              </a:spcBef>
              <a:spcAft>
                <a:spcPts val="0"/>
              </a:spcAft>
              <a:buNone/>
            </a:pPr>
            <a:r>
              <a:rPr lang="en" sz="1600">
                <a:solidFill>
                  <a:schemeClr val="dk1"/>
                </a:solidFill>
                <a:latin typeface="Proxima Nova"/>
                <a:ea typeface="Proxima Nova"/>
                <a:cs typeface="Proxima Nova"/>
                <a:sym typeface="Proxima Nova"/>
              </a:rPr>
              <a:t>Students are introduced to the language of maps and explore </a:t>
            </a:r>
            <a:r>
              <a:rPr lang="en" sz="1600" b="1">
                <a:solidFill>
                  <a:schemeClr val="dk1"/>
                </a:solidFill>
                <a:latin typeface="Proxima Nova"/>
                <a:ea typeface="Proxima Nova"/>
                <a:cs typeface="Proxima Nova"/>
                <a:sym typeface="Proxima Nova"/>
              </a:rPr>
              <a:t>grid lines</a:t>
            </a:r>
            <a:r>
              <a:rPr lang="en" sz="1600">
                <a:solidFill>
                  <a:schemeClr val="dk1"/>
                </a:solidFill>
                <a:latin typeface="Proxima Nova"/>
                <a:ea typeface="Proxima Nova"/>
                <a:cs typeface="Proxima Nova"/>
                <a:sym typeface="Proxima Nova"/>
              </a:rPr>
              <a:t>, </a:t>
            </a:r>
            <a:r>
              <a:rPr lang="en" sz="1600" b="1">
                <a:solidFill>
                  <a:schemeClr val="dk1"/>
                </a:solidFill>
                <a:latin typeface="Proxima Nova"/>
                <a:ea typeface="Proxima Nova"/>
                <a:cs typeface="Proxima Nova"/>
                <a:sym typeface="Proxima Nova"/>
              </a:rPr>
              <a:t>absolute location</a:t>
            </a:r>
            <a:r>
              <a:rPr lang="en" sz="1600">
                <a:solidFill>
                  <a:schemeClr val="dk1"/>
                </a:solidFill>
                <a:latin typeface="Proxima Nova"/>
                <a:ea typeface="Proxima Nova"/>
                <a:cs typeface="Proxima Nova"/>
                <a:sym typeface="Proxima Nova"/>
              </a:rPr>
              <a:t>, and </a:t>
            </a:r>
            <a:r>
              <a:rPr lang="en" sz="1600" b="1">
                <a:solidFill>
                  <a:schemeClr val="dk1"/>
                </a:solidFill>
                <a:latin typeface="Proxima Nova"/>
                <a:ea typeface="Proxima Nova"/>
                <a:cs typeface="Proxima Nova"/>
                <a:sym typeface="Proxima Nova"/>
              </a:rPr>
              <a:t>perspective</a:t>
            </a:r>
            <a:r>
              <a:rPr lang="en" sz="1600">
                <a:solidFill>
                  <a:schemeClr val="dk1"/>
                </a:solidFill>
                <a:latin typeface="Proxima Nova"/>
                <a:ea typeface="Proxima Nova"/>
                <a:cs typeface="Proxima Nova"/>
                <a:sym typeface="Proxima Nova"/>
              </a:rPr>
              <a:t>.</a:t>
            </a: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sz="1600">
                <a:solidFill>
                  <a:schemeClr val="dk1"/>
                </a:solidFill>
                <a:latin typeface="Proxima Nova"/>
                <a:ea typeface="Proxima Nova"/>
                <a:cs typeface="Proxima Nova"/>
                <a:sym typeface="Proxima Nova"/>
              </a:rPr>
              <a:t>Using pre-strung physical </a:t>
            </a:r>
            <a:r>
              <a:rPr lang="en" sz="1600" b="1">
                <a:solidFill>
                  <a:schemeClr val="dk1"/>
                </a:solidFill>
                <a:latin typeface="Proxima Nova"/>
                <a:ea typeface="Proxima Nova"/>
                <a:cs typeface="Proxima Nova"/>
                <a:sym typeface="Proxima Nova"/>
              </a:rPr>
              <a:t>grid lines</a:t>
            </a:r>
            <a:r>
              <a:rPr lang="en" sz="1600">
                <a:solidFill>
                  <a:schemeClr val="dk1"/>
                </a:solidFill>
                <a:latin typeface="Proxima Nova"/>
                <a:ea typeface="Proxima Nova"/>
                <a:cs typeface="Proxima Nova"/>
                <a:sym typeface="Proxima Nova"/>
              </a:rPr>
              <a:t>, students create </a:t>
            </a:r>
            <a:r>
              <a:rPr lang="en" sz="1600" b="1">
                <a:solidFill>
                  <a:schemeClr val="dk1"/>
                </a:solidFill>
                <a:latin typeface="Proxima Nova"/>
                <a:ea typeface="Proxima Nova"/>
                <a:cs typeface="Proxima Nova"/>
                <a:sym typeface="Proxima Nova"/>
              </a:rPr>
              <a:t>clay models</a:t>
            </a:r>
            <a:r>
              <a:rPr lang="en" sz="1600">
                <a:solidFill>
                  <a:schemeClr val="dk1"/>
                </a:solidFill>
                <a:latin typeface="Proxima Nova"/>
                <a:ea typeface="Proxima Nova"/>
                <a:cs typeface="Proxima Nova"/>
                <a:sym typeface="Proxima Nova"/>
              </a:rPr>
              <a:t> showing the </a:t>
            </a:r>
            <a:r>
              <a:rPr lang="en" sz="1600" b="1">
                <a:solidFill>
                  <a:schemeClr val="dk1"/>
                </a:solidFill>
                <a:latin typeface="Proxima Nova"/>
                <a:ea typeface="Proxima Nova"/>
                <a:cs typeface="Proxima Nova"/>
                <a:sym typeface="Proxima Nova"/>
              </a:rPr>
              <a:t>absolute location</a:t>
            </a:r>
            <a:r>
              <a:rPr lang="en" sz="1600">
                <a:solidFill>
                  <a:schemeClr val="dk1"/>
                </a:solidFill>
                <a:latin typeface="Proxima Nova"/>
                <a:ea typeface="Proxima Nova"/>
                <a:cs typeface="Proxima Nova"/>
                <a:sym typeface="Proxima Nova"/>
              </a:rPr>
              <a:t> of major features of the classroom. Then, students explore </a:t>
            </a:r>
            <a:r>
              <a:rPr lang="en" sz="1600" b="1">
                <a:solidFill>
                  <a:schemeClr val="dk1"/>
                </a:solidFill>
                <a:latin typeface="Proxima Nova"/>
                <a:ea typeface="Proxima Nova"/>
                <a:cs typeface="Proxima Nova"/>
                <a:sym typeface="Proxima Nova"/>
              </a:rPr>
              <a:t>perspective</a:t>
            </a:r>
            <a:r>
              <a:rPr lang="en" sz="1600">
                <a:solidFill>
                  <a:schemeClr val="dk1"/>
                </a:solidFill>
                <a:latin typeface="Proxima Nova"/>
                <a:ea typeface="Proxima Nova"/>
                <a:cs typeface="Proxima Nova"/>
                <a:sym typeface="Proxima Nova"/>
              </a:rPr>
              <a:t> as they create simple </a:t>
            </a:r>
            <a:r>
              <a:rPr lang="en" sz="1600" b="1">
                <a:solidFill>
                  <a:schemeClr val="dk1"/>
                </a:solidFill>
                <a:latin typeface="Proxima Nova"/>
                <a:ea typeface="Proxima Nova"/>
                <a:cs typeface="Proxima Nova"/>
                <a:sym typeface="Proxima Nova"/>
              </a:rPr>
              <a:t>aerial-view maps</a:t>
            </a:r>
            <a:r>
              <a:rPr lang="en" sz="1600">
                <a:solidFill>
                  <a:schemeClr val="dk1"/>
                </a:solidFill>
                <a:latin typeface="Proxima Nova"/>
                <a:ea typeface="Proxima Nova"/>
                <a:cs typeface="Proxima Nova"/>
                <a:sym typeface="Proxima Nova"/>
              </a:rPr>
              <a:t> of their classroom models.</a:t>
            </a: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p:txBody>
      </p:sp>
      <p:pic>
        <p:nvPicPr>
          <p:cNvPr id="80" name="Google Shape;80;p17"/>
          <p:cNvPicPr preferRelativeResize="0"/>
          <p:nvPr/>
        </p:nvPicPr>
        <p:blipFill>
          <a:blip r:embed="rId3">
            <a:alphaModFix/>
          </a:blip>
          <a:stretch>
            <a:fillRect/>
          </a:stretch>
        </p:blipFill>
        <p:spPr>
          <a:xfrm>
            <a:off x="152400" y="877713"/>
            <a:ext cx="4517422" cy="3388067"/>
          </a:xfrm>
          <a:prstGeom prst="rect">
            <a:avLst/>
          </a:prstGeom>
          <a:noFill/>
          <a:ln>
            <a:noFill/>
          </a:ln>
        </p:spPr>
      </p:pic>
      <p:sp>
        <p:nvSpPr>
          <p:cNvPr id="81" name="Google Shape;81;p17"/>
          <p:cNvSpPr txBox="1"/>
          <p:nvPr/>
        </p:nvSpPr>
        <p:spPr>
          <a:xfrm>
            <a:off x="2010225" y="4176925"/>
            <a:ext cx="2740200" cy="4275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Clay Diorama</a:t>
            </a:r>
            <a:endParaRPr sz="1000" i="1">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Helene Mitaur via Pinterest</a:t>
            </a:r>
            <a:endParaRPr sz="1000">
              <a:latin typeface="Proxima Nova"/>
              <a:ea typeface="Proxima Nova"/>
              <a:cs typeface="Proxima Nova"/>
              <a:sym typeface="Proxima Nova"/>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62"/>
          <p:cNvSpPr/>
          <p:nvPr/>
        </p:nvSpPr>
        <p:spPr>
          <a:xfrm>
            <a:off x="6120875" y="242325"/>
            <a:ext cx="2859900" cy="42558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62"/>
          <p:cNvSpPr txBox="1"/>
          <p:nvPr/>
        </p:nvSpPr>
        <p:spPr>
          <a:xfrm>
            <a:off x="6072000" y="331900"/>
            <a:ext cx="2859900" cy="40155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Does this map show  a real place or an imaginary place?</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Does this map use contrast, balance,     or emphasis? How?</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Does this map tell      a story? What story does it tell?</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What details make this map interesting?</a:t>
            </a:r>
            <a:endParaRPr sz="1800">
              <a:latin typeface="Proxima Nova"/>
              <a:ea typeface="Proxima Nova"/>
              <a:cs typeface="Proxima Nova"/>
              <a:sym typeface="Proxima Nova"/>
            </a:endParaRPr>
          </a:p>
          <a:p>
            <a:pPr marL="0" lvl="0" indent="0" algn="l" rtl="0">
              <a:spcBef>
                <a:spcPts val="0"/>
              </a:spcBef>
              <a:spcAft>
                <a:spcPts val="0"/>
              </a:spcAft>
              <a:buNone/>
            </a:pPr>
            <a:endParaRPr/>
          </a:p>
        </p:txBody>
      </p:sp>
      <p:sp>
        <p:nvSpPr>
          <p:cNvPr id="425" name="Google Shape;425;p62"/>
          <p:cNvSpPr txBox="1"/>
          <p:nvPr/>
        </p:nvSpPr>
        <p:spPr>
          <a:xfrm>
            <a:off x="2846725" y="4447125"/>
            <a:ext cx="3164100" cy="439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Vlad Studio</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pic>
        <p:nvPicPr>
          <p:cNvPr id="426" name="Google Shape;426;p62"/>
          <p:cNvPicPr preferRelativeResize="0"/>
          <p:nvPr/>
        </p:nvPicPr>
        <p:blipFill>
          <a:blip r:embed="rId3">
            <a:alphaModFix/>
          </a:blip>
          <a:stretch>
            <a:fillRect/>
          </a:stretch>
        </p:blipFill>
        <p:spPr>
          <a:xfrm>
            <a:off x="278525" y="211750"/>
            <a:ext cx="5615887" cy="4255801"/>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Google Shape;431;p63"/>
          <p:cNvSpPr txBox="1"/>
          <p:nvPr/>
        </p:nvSpPr>
        <p:spPr>
          <a:xfrm>
            <a:off x="508200" y="452050"/>
            <a:ext cx="81276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Plan Your Own Imaginary-Place Map</a:t>
            </a:r>
            <a:endParaRPr sz="35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100">
                <a:solidFill>
                  <a:schemeClr val="dk1"/>
                </a:solidFill>
                <a:latin typeface="Proxima Nova"/>
                <a:ea typeface="Proxima Nova"/>
                <a:cs typeface="Proxima Nova"/>
                <a:sym typeface="Proxima Nova"/>
              </a:rPr>
              <a:t>You can work by yourself or with a partner to brainstorm and sketch.</a:t>
            </a:r>
            <a:endParaRPr sz="5100">
              <a:latin typeface="Proxima Nova"/>
              <a:ea typeface="Proxima Nova"/>
              <a:cs typeface="Proxima Nova"/>
              <a:sym typeface="Proxima Nova"/>
            </a:endParaRPr>
          </a:p>
        </p:txBody>
      </p:sp>
      <p:sp>
        <p:nvSpPr>
          <p:cNvPr id="432" name="Google Shape;432;p63"/>
          <p:cNvSpPr txBox="1"/>
          <p:nvPr/>
        </p:nvSpPr>
        <p:spPr>
          <a:xfrm>
            <a:off x="274525" y="1614650"/>
            <a:ext cx="3781800" cy="32325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Will your map show a place from a story, movie, show, video game, or from your own imagination?</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What are the important parts </a:t>
            </a:r>
            <a:r>
              <a:rPr lang="en" sz="1800" i="1">
                <a:latin typeface="Proxima Nova"/>
                <a:ea typeface="Proxima Nova"/>
                <a:cs typeface="Proxima Nova"/>
                <a:sym typeface="Proxima Nova"/>
              </a:rPr>
              <a:t>all </a:t>
            </a:r>
            <a:r>
              <a:rPr lang="en" sz="1800">
                <a:latin typeface="Proxima Nova"/>
                <a:ea typeface="Proxima Nova"/>
                <a:cs typeface="Proxima Nova"/>
                <a:sym typeface="Proxima Nova"/>
              </a:rPr>
              <a:t>maps should include?</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How will you use contrast, balance, and emphasis to help tell a story with your map?</a:t>
            </a:r>
            <a:endParaRPr sz="1800">
              <a:latin typeface="Proxima Nova"/>
              <a:ea typeface="Proxima Nova"/>
              <a:cs typeface="Proxima Nova"/>
              <a:sym typeface="Proxima Nova"/>
            </a:endParaRPr>
          </a:p>
        </p:txBody>
      </p:sp>
      <p:sp>
        <p:nvSpPr>
          <p:cNvPr id="433" name="Google Shape;433;p63"/>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63"/>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pic>
        <p:nvPicPr>
          <p:cNvPr id="435" name="Google Shape;435;p63"/>
          <p:cNvPicPr preferRelativeResize="0"/>
          <p:nvPr/>
        </p:nvPicPr>
        <p:blipFill>
          <a:blip r:embed="rId3">
            <a:alphaModFix/>
          </a:blip>
          <a:stretch>
            <a:fillRect/>
          </a:stretch>
        </p:blipFill>
        <p:spPr>
          <a:xfrm>
            <a:off x="4159875" y="1714375"/>
            <a:ext cx="4782875" cy="3033043"/>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p64"/>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441" name="Google Shape;441;p64"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442" name="Google Shape;442;p64"/>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41"/>
                                        </p:tgtEl>
                                        <p:attrNameLst>
                                          <p:attrName>style.visibility</p:attrName>
                                        </p:attrNameLst>
                                      </p:cBhvr>
                                      <p:to>
                                        <p:strVal val="visible"/>
                                      </p:to>
                                    </p:set>
                                    <p:animEffect transition="in" filter="fade">
                                      <p:cBhvr>
                                        <p:cTn id="7" dur="1000"/>
                                        <p:tgtEl>
                                          <p:spTgt spid="4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446"/>
        <p:cNvGrpSpPr/>
        <p:nvPr/>
      </p:nvGrpSpPr>
      <p:grpSpPr>
        <a:xfrm>
          <a:off x="0" y="0"/>
          <a:ext cx="0" cy="0"/>
          <a:chOff x="0" y="0"/>
          <a:chExt cx="0" cy="0"/>
        </a:xfrm>
      </p:grpSpPr>
      <p:sp>
        <p:nvSpPr>
          <p:cNvPr id="447" name="Google Shape;447;p65"/>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Two</a:t>
            </a:r>
            <a:endParaRPr>
              <a:solidFill>
                <a:schemeClr val="lt1"/>
              </a:solidFill>
              <a:latin typeface="Proxima Nova"/>
              <a:ea typeface="Proxima Nova"/>
              <a:cs typeface="Proxima Nova"/>
              <a:sym typeface="Proxima Nova"/>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Google Shape;452;p66"/>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that the </a:t>
            </a:r>
            <a:r>
              <a:rPr lang="en" b="1">
                <a:solidFill>
                  <a:srgbClr val="000000"/>
                </a:solidFill>
                <a:latin typeface="Proxima Nova"/>
                <a:ea typeface="Proxima Nova"/>
                <a:cs typeface="Proxima Nova"/>
                <a:sym typeface="Proxima Nova"/>
              </a:rPr>
              <a:t>cartographic process</a:t>
            </a:r>
            <a:r>
              <a:rPr lang="en">
                <a:solidFill>
                  <a:srgbClr val="000000"/>
                </a:solidFill>
                <a:latin typeface="Proxima Nova"/>
                <a:ea typeface="Proxima Nova"/>
                <a:cs typeface="Proxima Nova"/>
                <a:sym typeface="Proxima Nova"/>
              </a:rPr>
              <a:t> is a step-by-step way of making a map.</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a:t>
            </a:r>
            <a:r>
              <a:rPr lang="en" b="1">
                <a:solidFill>
                  <a:schemeClr val="dk1"/>
                </a:solidFill>
                <a:latin typeface="Proxima Nova"/>
                <a:ea typeface="Proxima Nova"/>
                <a:cs typeface="Proxima Nova"/>
                <a:sym typeface="Proxima Nova"/>
              </a:rPr>
              <a:t>define</a:t>
            </a:r>
            <a:r>
              <a:rPr lang="en">
                <a:solidFill>
                  <a:schemeClr val="dk1"/>
                </a:solidFill>
                <a:latin typeface="Proxima Nova"/>
                <a:ea typeface="Proxima Nova"/>
                <a:cs typeface="Proxima Nova"/>
                <a:sym typeface="Proxima Nova"/>
              </a:rPr>
              <a:t> my imaginary world, add </a:t>
            </a:r>
            <a:r>
              <a:rPr lang="en" b="1">
                <a:solidFill>
                  <a:schemeClr val="dk1"/>
                </a:solidFill>
                <a:latin typeface="Proxima Nova"/>
                <a:ea typeface="Proxima Nova"/>
                <a:cs typeface="Proxima Nova"/>
                <a:sym typeface="Proxima Nova"/>
              </a:rPr>
              <a:t>water</a:t>
            </a:r>
            <a:r>
              <a:rPr lang="en">
                <a:solidFill>
                  <a:schemeClr val="dk1"/>
                </a:solidFill>
                <a:latin typeface="Proxima Nova"/>
                <a:ea typeface="Proxima Nova"/>
                <a:cs typeface="Proxima Nova"/>
                <a:sym typeface="Proxima Nova"/>
              </a:rPr>
              <a:t>, </a:t>
            </a:r>
            <a:r>
              <a:rPr lang="en" b="1">
                <a:solidFill>
                  <a:schemeClr val="dk1"/>
                </a:solidFill>
                <a:latin typeface="Proxima Nova"/>
                <a:ea typeface="Proxima Nova"/>
                <a:cs typeface="Proxima Nova"/>
                <a:sym typeface="Proxima Nova"/>
              </a:rPr>
              <a:t>rivers</a:t>
            </a:r>
            <a:r>
              <a:rPr lang="en">
                <a:solidFill>
                  <a:schemeClr val="dk1"/>
                </a:solidFill>
                <a:latin typeface="Proxima Nova"/>
                <a:ea typeface="Proxima Nova"/>
                <a:cs typeface="Proxima Nova"/>
                <a:sym typeface="Proxima Nova"/>
              </a:rPr>
              <a:t>, and </a:t>
            </a:r>
            <a:r>
              <a:rPr lang="en" b="1">
                <a:solidFill>
                  <a:schemeClr val="dk1"/>
                </a:solidFill>
                <a:latin typeface="Proxima Nova"/>
                <a:ea typeface="Proxima Nova"/>
                <a:cs typeface="Proxima Nova"/>
                <a:sym typeface="Proxima Nova"/>
              </a:rPr>
              <a:t>forests</a:t>
            </a:r>
            <a:r>
              <a:rPr lang="en">
                <a:solidFill>
                  <a:schemeClr val="dk1"/>
                </a:solidFill>
                <a:latin typeface="Proxima Nova"/>
                <a:ea typeface="Proxima Nova"/>
                <a:cs typeface="Proxima Nova"/>
                <a:sym typeface="Proxima Nova"/>
              </a:rPr>
              <a:t>, and draw </a:t>
            </a:r>
            <a:r>
              <a:rPr lang="en" b="1">
                <a:solidFill>
                  <a:schemeClr val="dk1"/>
                </a:solidFill>
                <a:latin typeface="Proxima Nova"/>
                <a:ea typeface="Proxima Nova"/>
                <a:cs typeface="Proxima Nova"/>
                <a:sym typeface="Proxima Nova"/>
              </a:rPr>
              <a:t>water lines</a:t>
            </a:r>
            <a:r>
              <a:rPr lang="en">
                <a:solidFill>
                  <a:schemeClr val="dk1"/>
                </a:solidFill>
                <a:latin typeface="Proxima Nova"/>
                <a:ea typeface="Proxima Nova"/>
                <a:cs typeface="Proxima Nova"/>
                <a:sym typeface="Proxima Nova"/>
              </a:rPr>
              <a:t> and </a:t>
            </a:r>
            <a:r>
              <a:rPr lang="en" b="1">
                <a:solidFill>
                  <a:schemeClr val="dk1"/>
                </a:solidFill>
                <a:latin typeface="Proxima Nova"/>
                <a:ea typeface="Proxima Nova"/>
                <a:cs typeface="Proxima Nova"/>
                <a:sym typeface="Proxima Nova"/>
              </a:rPr>
              <a:t>shore lines</a:t>
            </a:r>
            <a:r>
              <a:rPr lang="en">
                <a:solidFill>
                  <a:schemeClr val="dk1"/>
                </a:solidFill>
                <a:latin typeface="Proxima Nova"/>
                <a:ea typeface="Proxima Nova"/>
                <a:cs typeface="Proxima Nova"/>
                <a:sym typeface="Proxima Nova"/>
              </a:rPr>
              <a:t>.</a:t>
            </a:r>
            <a:endParaRPr>
              <a:solidFill>
                <a:schemeClr val="dk1"/>
              </a:solidFill>
              <a:latin typeface="Proxima Nova"/>
              <a:ea typeface="Proxima Nova"/>
              <a:cs typeface="Proxima Nova"/>
              <a:sym typeface="Proxima Nova"/>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456"/>
        <p:cNvGrpSpPr/>
        <p:nvPr/>
      </p:nvGrpSpPr>
      <p:grpSpPr>
        <a:xfrm>
          <a:off x="0" y="0"/>
          <a:ext cx="0" cy="0"/>
          <a:chOff x="0" y="0"/>
          <a:chExt cx="0" cy="0"/>
        </a:xfrm>
      </p:grpSpPr>
      <p:sp>
        <p:nvSpPr>
          <p:cNvPr id="457" name="Google Shape;457;p67"/>
          <p:cNvSpPr/>
          <p:nvPr/>
        </p:nvSpPr>
        <p:spPr>
          <a:xfrm>
            <a:off x="6094197" y="565125"/>
            <a:ext cx="2714400" cy="3848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58" name="Google Shape;458;p67"/>
          <p:cNvPicPr preferRelativeResize="0"/>
          <p:nvPr/>
        </p:nvPicPr>
        <p:blipFill>
          <a:blip r:embed="rId3">
            <a:alphaModFix/>
          </a:blip>
          <a:stretch>
            <a:fillRect/>
          </a:stretch>
        </p:blipFill>
        <p:spPr>
          <a:xfrm>
            <a:off x="91225" y="70088"/>
            <a:ext cx="5719300" cy="4661225"/>
          </a:xfrm>
          <a:prstGeom prst="rect">
            <a:avLst/>
          </a:prstGeom>
          <a:noFill/>
          <a:ln>
            <a:noFill/>
          </a:ln>
        </p:spPr>
      </p:pic>
      <p:sp>
        <p:nvSpPr>
          <p:cNvPr id="459" name="Google Shape;459;p67"/>
          <p:cNvSpPr txBox="1"/>
          <p:nvPr/>
        </p:nvSpPr>
        <p:spPr>
          <a:xfrm>
            <a:off x="6072025" y="558950"/>
            <a:ext cx="2736600" cy="3836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Does this map show a real place or an imaginary place?</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find these </a:t>
            </a:r>
            <a:r>
              <a:rPr lang="en" sz="1800" b="1">
                <a:latin typeface="Proxima Nova"/>
                <a:ea typeface="Proxima Nova"/>
                <a:cs typeface="Proxima Nova"/>
                <a:sym typeface="Proxima Nova"/>
              </a:rPr>
              <a:t>cartographic elements</a:t>
            </a:r>
            <a:r>
              <a:rPr lang="en" sz="1800">
                <a:latin typeface="Proxima Nova"/>
                <a:ea typeface="Proxima Nova"/>
                <a:cs typeface="Proxima Nova"/>
                <a:sym typeface="Proxima Nova"/>
              </a:rPr>
              <a:t>:</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title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compass rose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scale bar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legend</a:t>
            </a:r>
            <a:endParaRPr sz="1800">
              <a:latin typeface="Proxima Nova"/>
              <a:ea typeface="Proxima Nova"/>
              <a:cs typeface="Proxima Nova"/>
              <a:sym typeface="Proxima Nova"/>
            </a:endParaRPr>
          </a:p>
          <a:p>
            <a:pPr marL="9144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details make this map special?</a:t>
            </a:r>
            <a:endParaRPr sz="1800">
              <a:latin typeface="Proxima Nova"/>
              <a:ea typeface="Proxima Nova"/>
              <a:cs typeface="Proxima Nova"/>
              <a:sym typeface="Proxima Nova"/>
            </a:endParaRPr>
          </a:p>
        </p:txBody>
      </p:sp>
      <p:sp>
        <p:nvSpPr>
          <p:cNvPr id="460" name="Google Shape;460;p67"/>
          <p:cNvSpPr txBox="1"/>
          <p:nvPr/>
        </p:nvSpPr>
        <p:spPr>
          <a:xfrm>
            <a:off x="4214975" y="4682425"/>
            <a:ext cx="16497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Northern Faerūn</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Jared Blando</a:t>
            </a:r>
            <a:endParaRPr sz="1000">
              <a:latin typeface="Proxima Nova"/>
              <a:ea typeface="Proxima Nova"/>
              <a:cs typeface="Proxima Nova"/>
              <a:sym typeface="Proxima Nova"/>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464"/>
        <p:cNvGrpSpPr/>
        <p:nvPr/>
      </p:nvGrpSpPr>
      <p:grpSpPr>
        <a:xfrm>
          <a:off x="0" y="0"/>
          <a:ext cx="0" cy="0"/>
          <a:chOff x="0" y="0"/>
          <a:chExt cx="0" cy="0"/>
        </a:xfrm>
      </p:grpSpPr>
      <p:pic>
        <p:nvPicPr>
          <p:cNvPr id="465" name="Google Shape;465;p68"/>
          <p:cNvPicPr preferRelativeResize="0"/>
          <p:nvPr/>
        </p:nvPicPr>
        <p:blipFill rotWithShape="1">
          <a:blip r:embed="rId3">
            <a:alphaModFix/>
          </a:blip>
          <a:srcRect l="2625" t="2906" r="2596" b="2405"/>
          <a:stretch/>
        </p:blipFill>
        <p:spPr>
          <a:xfrm>
            <a:off x="85525" y="48875"/>
            <a:ext cx="4825851" cy="4762324"/>
          </a:xfrm>
          <a:prstGeom prst="rect">
            <a:avLst/>
          </a:prstGeom>
          <a:noFill/>
          <a:ln>
            <a:noFill/>
          </a:ln>
        </p:spPr>
      </p:pic>
      <p:sp>
        <p:nvSpPr>
          <p:cNvPr id="466" name="Google Shape;466;p68"/>
          <p:cNvSpPr/>
          <p:nvPr/>
        </p:nvSpPr>
        <p:spPr>
          <a:xfrm>
            <a:off x="5485575" y="508925"/>
            <a:ext cx="2993400" cy="3848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68"/>
          <p:cNvSpPr txBox="1"/>
          <p:nvPr/>
        </p:nvSpPr>
        <p:spPr>
          <a:xfrm>
            <a:off x="5534450" y="502750"/>
            <a:ext cx="2944500" cy="3836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Proxima Nova"/>
                <a:ea typeface="Proxima Nova"/>
                <a:cs typeface="Proxima Nova"/>
                <a:sym typeface="Proxima Nova"/>
              </a:rPr>
              <a:t>Does this map show a real place or an imaginary place?</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find these </a:t>
            </a:r>
            <a:r>
              <a:rPr lang="en" sz="1800" b="1">
                <a:latin typeface="Proxima Nova"/>
                <a:ea typeface="Proxima Nova"/>
                <a:cs typeface="Proxima Nova"/>
                <a:sym typeface="Proxima Nova"/>
              </a:rPr>
              <a:t>cartographic elements</a:t>
            </a:r>
            <a:r>
              <a:rPr lang="en" sz="1800">
                <a:latin typeface="Proxima Nova"/>
                <a:ea typeface="Proxima Nova"/>
                <a:cs typeface="Proxima Nova"/>
                <a:sym typeface="Proxima Nova"/>
              </a:rPr>
              <a:t>:</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title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compass rose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scale bar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legend</a:t>
            </a:r>
            <a:endParaRPr sz="1800">
              <a:latin typeface="Proxima Nova"/>
              <a:ea typeface="Proxima Nova"/>
              <a:cs typeface="Proxima Nova"/>
              <a:sym typeface="Proxima Nova"/>
            </a:endParaRPr>
          </a:p>
          <a:p>
            <a:pPr marL="9144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details make this map special?</a:t>
            </a:r>
            <a:endParaRPr sz="1800">
              <a:latin typeface="Proxima Nova"/>
              <a:ea typeface="Proxima Nova"/>
              <a:cs typeface="Proxima Nova"/>
              <a:sym typeface="Proxima Nova"/>
            </a:endParaRPr>
          </a:p>
        </p:txBody>
      </p:sp>
      <p:sp>
        <p:nvSpPr>
          <p:cNvPr id="468" name="Google Shape;468;p68"/>
          <p:cNvSpPr txBox="1"/>
          <p:nvPr/>
        </p:nvSpPr>
        <p:spPr>
          <a:xfrm>
            <a:off x="2162475" y="4731300"/>
            <a:ext cx="28350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Ebstorf Map</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3" name="Google Shape;473;p69"/>
          <p:cNvSpPr/>
          <p:nvPr/>
        </p:nvSpPr>
        <p:spPr>
          <a:xfrm>
            <a:off x="7074325" y="488700"/>
            <a:ext cx="1930200" cy="37752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a:p>
        </p:txBody>
      </p:sp>
      <p:sp>
        <p:nvSpPr>
          <p:cNvPr id="474" name="Google Shape;474;p69"/>
          <p:cNvSpPr txBox="1"/>
          <p:nvPr/>
        </p:nvSpPr>
        <p:spPr>
          <a:xfrm>
            <a:off x="7073850" y="562000"/>
            <a:ext cx="1930200" cy="3701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latin typeface="Proxima Nova"/>
                <a:ea typeface="Proxima Nova"/>
                <a:cs typeface="Proxima Nova"/>
                <a:sym typeface="Proxima Nova"/>
              </a:rPr>
              <a:t>Does this map show a real place or an imaginary place?</a:t>
            </a:r>
            <a:endParaRPr sz="1600">
              <a:latin typeface="Proxima Nova"/>
              <a:ea typeface="Proxima Nova"/>
              <a:cs typeface="Proxima Nova"/>
              <a:sym typeface="Proxima Nova"/>
            </a:endParaRPr>
          </a:p>
          <a:p>
            <a:pPr marL="457200" lvl="0" indent="0" algn="l" rtl="0">
              <a:spcBef>
                <a:spcPts val="0"/>
              </a:spcBef>
              <a:spcAft>
                <a:spcPts val="0"/>
              </a:spcAft>
              <a:buNone/>
            </a:pPr>
            <a:endParaRPr sz="800">
              <a:latin typeface="Proxima Nova"/>
              <a:ea typeface="Proxima Nova"/>
              <a:cs typeface="Proxima Nova"/>
              <a:sym typeface="Proxima Nova"/>
            </a:endParaRPr>
          </a:p>
          <a:p>
            <a:pPr marL="0" lvl="0" indent="0" algn="l" rtl="0">
              <a:spcBef>
                <a:spcPts val="0"/>
              </a:spcBef>
              <a:spcAft>
                <a:spcPts val="0"/>
              </a:spcAft>
              <a:buNone/>
            </a:pPr>
            <a:r>
              <a:rPr lang="en" sz="1600">
                <a:latin typeface="Proxima Nova"/>
                <a:ea typeface="Proxima Nova"/>
                <a:cs typeface="Proxima Nova"/>
                <a:sym typeface="Proxima Nova"/>
              </a:rPr>
              <a:t>Can you find these </a:t>
            </a:r>
            <a:r>
              <a:rPr lang="en" sz="1600" b="1">
                <a:latin typeface="Proxima Nova"/>
                <a:ea typeface="Proxima Nova"/>
                <a:cs typeface="Proxima Nova"/>
                <a:sym typeface="Proxima Nova"/>
              </a:rPr>
              <a:t>cartographic elements</a:t>
            </a:r>
            <a:r>
              <a:rPr lang="en" sz="1600">
                <a:latin typeface="Proxima Nova"/>
                <a:ea typeface="Proxima Nova"/>
                <a:cs typeface="Proxima Nova"/>
                <a:sym typeface="Proxima Nova"/>
              </a:rPr>
              <a:t>:</a:t>
            </a:r>
            <a:endParaRPr sz="1600">
              <a:latin typeface="Proxima Nova"/>
              <a:ea typeface="Proxima Nova"/>
              <a:cs typeface="Proxima Nova"/>
              <a:sym typeface="Proxima Nova"/>
            </a:endParaRPr>
          </a:p>
          <a:p>
            <a:pPr marL="457200" lvl="0" indent="-330200" algn="l" rtl="0">
              <a:spcBef>
                <a:spcPts val="0"/>
              </a:spcBef>
              <a:spcAft>
                <a:spcPts val="0"/>
              </a:spcAft>
              <a:buSzPts val="1600"/>
              <a:buFont typeface="Proxima Nova"/>
              <a:buChar char="●"/>
            </a:pPr>
            <a:r>
              <a:rPr lang="en" sz="1600">
                <a:latin typeface="Proxima Nova"/>
                <a:ea typeface="Proxima Nova"/>
                <a:cs typeface="Proxima Nova"/>
                <a:sym typeface="Proxima Nova"/>
              </a:rPr>
              <a:t>title</a:t>
            </a:r>
            <a:endParaRPr sz="1600">
              <a:latin typeface="Proxima Nova"/>
              <a:ea typeface="Proxima Nova"/>
              <a:cs typeface="Proxima Nova"/>
              <a:sym typeface="Proxima Nova"/>
            </a:endParaRPr>
          </a:p>
          <a:p>
            <a:pPr marL="457200" lvl="0" indent="-330200" algn="l" rtl="0">
              <a:spcBef>
                <a:spcPts val="0"/>
              </a:spcBef>
              <a:spcAft>
                <a:spcPts val="0"/>
              </a:spcAft>
              <a:buSzPts val="1600"/>
              <a:buFont typeface="Proxima Nova"/>
              <a:buChar char="●"/>
            </a:pPr>
            <a:r>
              <a:rPr lang="en" sz="1600">
                <a:latin typeface="Proxima Nova"/>
                <a:ea typeface="Proxima Nova"/>
                <a:cs typeface="Proxima Nova"/>
                <a:sym typeface="Proxima Nova"/>
              </a:rPr>
              <a:t>compass rose</a:t>
            </a:r>
            <a:endParaRPr sz="1600">
              <a:latin typeface="Proxima Nova"/>
              <a:ea typeface="Proxima Nova"/>
              <a:cs typeface="Proxima Nova"/>
              <a:sym typeface="Proxima Nova"/>
            </a:endParaRPr>
          </a:p>
          <a:p>
            <a:pPr marL="457200" lvl="0" indent="-330200" algn="l" rtl="0">
              <a:spcBef>
                <a:spcPts val="0"/>
              </a:spcBef>
              <a:spcAft>
                <a:spcPts val="0"/>
              </a:spcAft>
              <a:buSzPts val="1600"/>
              <a:buFont typeface="Proxima Nova"/>
              <a:buChar char="●"/>
            </a:pPr>
            <a:r>
              <a:rPr lang="en" sz="1600">
                <a:latin typeface="Proxima Nova"/>
                <a:ea typeface="Proxima Nova"/>
                <a:cs typeface="Proxima Nova"/>
                <a:sym typeface="Proxima Nova"/>
              </a:rPr>
              <a:t>scale bar</a:t>
            </a:r>
            <a:endParaRPr sz="1600">
              <a:latin typeface="Proxima Nova"/>
              <a:ea typeface="Proxima Nova"/>
              <a:cs typeface="Proxima Nova"/>
              <a:sym typeface="Proxima Nova"/>
            </a:endParaRPr>
          </a:p>
          <a:p>
            <a:pPr marL="457200" lvl="0" indent="-330200" algn="l" rtl="0">
              <a:spcBef>
                <a:spcPts val="0"/>
              </a:spcBef>
              <a:spcAft>
                <a:spcPts val="0"/>
              </a:spcAft>
              <a:buSzPts val="1600"/>
              <a:buFont typeface="Proxima Nova"/>
              <a:buChar char="●"/>
            </a:pPr>
            <a:r>
              <a:rPr lang="en" sz="1600">
                <a:latin typeface="Proxima Nova"/>
                <a:ea typeface="Proxima Nova"/>
                <a:cs typeface="Proxima Nova"/>
                <a:sym typeface="Proxima Nova"/>
              </a:rPr>
              <a:t>legend</a:t>
            </a:r>
            <a:endParaRPr sz="1600">
              <a:latin typeface="Proxima Nova"/>
              <a:ea typeface="Proxima Nova"/>
              <a:cs typeface="Proxima Nova"/>
              <a:sym typeface="Proxima Nova"/>
            </a:endParaRPr>
          </a:p>
          <a:p>
            <a:pPr marL="914400" lvl="0" indent="0" algn="l" rtl="0">
              <a:spcBef>
                <a:spcPts val="0"/>
              </a:spcBef>
              <a:spcAft>
                <a:spcPts val="0"/>
              </a:spcAft>
              <a:buNone/>
            </a:pPr>
            <a:endParaRPr sz="800">
              <a:latin typeface="Proxima Nova"/>
              <a:ea typeface="Proxima Nova"/>
              <a:cs typeface="Proxima Nova"/>
              <a:sym typeface="Proxima Nova"/>
            </a:endParaRPr>
          </a:p>
          <a:p>
            <a:pPr marL="0" lvl="0" indent="0" algn="l" rtl="0">
              <a:spcBef>
                <a:spcPts val="0"/>
              </a:spcBef>
              <a:spcAft>
                <a:spcPts val="0"/>
              </a:spcAft>
              <a:buNone/>
            </a:pPr>
            <a:r>
              <a:rPr lang="en" sz="1600">
                <a:latin typeface="Proxima Nova"/>
                <a:ea typeface="Proxima Nova"/>
                <a:cs typeface="Proxima Nova"/>
                <a:sym typeface="Proxima Nova"/>
              </a:rPr>
              <a:t>What details make this map special?</a:t>
            </a:r>
            <a:endParaRPr sz="1600">
              <a:latin typeface="Proxima Nova"/>
              <a:ea typeface="Proxima Nova"/>
              <a:cs typeface="Proxima Nova"/>
              <a:sym typeface="Proxima Nova"/>
            </a:endParaRPr>
          </a:p>
        </p:txBody>
      </p:sp>
      <p:sp>
        <p:nvSpPr>
          <p:cNvPr id="475" name="Google Shape;475;p69"/>
          <p:cNvSpPr txBox="1"/>
          <p:nvPr/>
        </p:nvSpPr>
        <p:spPr>
          <a:xfrm>
            <a:off x="4226625" y="4716750"/>
            <a:ext cx="2761800" cy="4266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Land of Make Believe</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pic>
        <p:nvPicPr>
          <p:cNvPr id="476" name="Google Shape;476;p69"/>
          <p:cNvPicPr preferRelativeResize="0"/>
          <p:nvPr/>
        </p:nvPicPr>
        <p:blipFill>
          <a:blip r:embed="rId3">
            <a:alphaModFix/>
          </a:blip>
          <a:stretch>
            <a:fillRect/>
          </a:stretch>
        </p:blipFill>
        <p:spPr>
          <a:xfrm>
            <a:off x="231225" y="130675"/>
            <a:ext cx="6606203" cy="4564351"/>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pic>
        <p:nvPicPr>
          <p:cNvPr id="481" name="Google Shape;481;p70"/>
          <p:cNvPicPr preferRelativeResize="0"/>
          <p:nvPr/>
        </p:nvPicPr>
        <p:blipFill>
          <a:blip r:embed="rId3">
            <a:alphaModFix/>
          </a:blip>
          <a:stretch>
            <a:fillRect/>
          </a:stretch>
        </p:blipFill>
        <p:spPr>
          <a:xfrm>
            <a:off x="1238888" y="0"/>
            <a:ext cx="6666236" cy="5143501"/>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pic>
        <p:nvPicPr>
          <p:cNvPr id="486" name="Google Shape;486;p71"/>
          <p:cNvPicPr preferRelativeResize="0"/>
          <p:nvPr/>
        </p:nvPicPr>
        <p:blipFill>
          <a:blip r:embed="rId3">
            <a:alphaModFix/>
          </a:blip>
          <a:stretch>
            <a:fillRect/>
          </a:stretch>
        </p:blipFill>
        <p:spPr>
          <a:xfrm>
            <a:off x="1254026" y="0"/>
            <a:ext cx="6635941" cy="514349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8"/>
          <p:cNvSpPr txBox="1"/>
          <p:nvPr/>
        </p:nvSpPr>
        <p:spPr>
          <a:xfrm>
            <a:off x="5240825" y="1042875"/>
            <a:ext cx="3656100" cy="3141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700">
                <a:solidFill>
                  <a:schemeClr val="dk1"/>
                </a:solidFill>
                <a:latin typeface="Proxima Nova"/>
                <a:ea typeface="Proxima Nova"/>
                <a:cs typeface="Proxima Nova"/>
                <a:sym typeface="Proxima Nova"/>
              </a:rPr>
              <a:t>Lesson Three: Orientation and Scale</a:t>
            </a:r>
            <a:endParaRPr sz="1700">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20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sz="1500">
                <a:solidFill>
                  <a:schemeClr val="dk1"/>
                </a:solidFill>
                <a:latin typeface="Proxima Nova"/>
                <a:ea typeface="Proxima Nova"/>
                <a:cs typeface="Proxima Nova"/>
                <a:sym typeface="Proxima Nova"/>
              </a:rPr>
              <a:t>Students are introduced to the </a:t>
            </a:r>
            <a:r>
              <a:rPr lang="en" sz="1500" b="1">
                <a:solidFill>
                  <a:schemeClr val="dk1"/>
                </a:solidFill>
                <a:latin typeface="Proxima Nova"/>
                <a:ea typeface="Proxima Nova"/>
                <a:cs typeface="Proxima Nova"/>
                <a:sym typeface="Proxima Nova"/>
              </a:rPr>
              <a:t>cardinal directions</a:t>
            </a:r>
            <a:r>
              <a:rPr lang="en" sz="1500">
                <a:solidFill>
                  <a:schemeClr val="dk1"/>
                </a:solidFill>
                <a:latin typeface="Proxima Nova"/>
                <a:ea typeface="Proxima Nova"/>
                <a:cs typeface="Proxima Nova"/>
                <a:sym typeface="Proxima Nova"/>
              </a:rPr>
              <a:t>, </a:t>
            </a:r>
            <a:r>
              <a:rPr lang="en" sz="1500" b="1">
                <a:solidFill>
                  <a:schemeClr val="dk1"/>
                </a:solidFill>
                <a:latin typeface="Proxima Nova"/>
                <a:ea typeface="Proxima Nova"/>
                <a:cs typeface="Proxima Nova"/>
                <a:sym typeface="Proxima Nova"/>
              </a:rPr>
              <a:t>orientation</a:t>
            </a:r>
            <a:r>
              <a:rPr lang="en" sz="1500">
                <a:solidFill>
                  <a:schemeClr val="dk1"/>
                </a:solidFill>
                <a:latin typeface="Proxima Nova"/>
                <a:ea typeface="Proxima Nova"/>
                <a:cs typeface="Proxima Nova"/>
                <a:sym typeface="Proxima Nova"/>
              </a:rPr>
              <a:t>, and </a:t>
            </a:r>
            <a:r>
              <a:rPr lang="en" sz="1500" b="1">
                <a:solidFill>
                  <a:schemeClr val="dk1"/>
                </a:solidFill>
                <a:latin typeface="Proxima Nova"/>
                <a:ea typeface="Proxima Nova"/>
                <a:cs typeface="Proxima Nova"/>
                <a:sym typeface="Proxima Nova"/>
              </a:rPr>
              <a:t>scale</a:t>
            </a:r>
            <a:r>
              <a:rPr lang="en" sz="1500">
                <a:solidFill>
                  <a:schemeClr val="dk1"/>
                </a:solidFill>
                <a:latin typeface="Proxima Nova"/>
                <a:ea typeface="Proxima Nova"/>
                <a:cs typeface="Proxima Nova"/>
                <a:sym typeface="Proxima Nova"/>
              </a:rPr>
              <a:t>. </a:t>
            </a:r>
            <a:endParaRPr sz="15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5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Clr>
                <a:schemeClr val="dk1"/>
              </a:buClr>
              <a:buSzPts val="1100"/>
              <a:buFont typeface="Arial"/>
              <a:buNone/>
            </a:pPr>
            <a:r>
              <a:rPr lang="en" sz="1500">
                <a:solidFill>
                  <a:schemeClr val="dk1"/>
                </a:solidFill>
                <a:latin typeface="Proxima Nova"/>
                <a:ea typeface="Proxima Nova"/>
                <a:cs typeface="Proxima Nova"/>
                <a:sym typeface="Proxima Nova"/>
              </a:rPr>
              <a:t>Working in groups, students create simple compasses, then head out to their playground to </a:t>
            </a:r>
            <a:r>
              <a:rPr lang="en" sz="1500" b="1">
                <a:solidFill>
                  <a:schemeClr val="dk1"/>
                </a:solidFill>
                <a:latin typeface="Proxima Nova"/>
                <a:ea typeface="Proxima Nova"/>
                <a:cs typeface="Proxima Nova"/>
                <a:sym typeface="Proxima Nova"/>
              </a:rPr>
              <a:t>orient</a:t>
            </a:r>
            <a:r>
              <a:rPr lang="en" sz="1500">
                <a:solidFill>
                  <a:schemeClr val="dk1"/>
                </a:solidFill>
                <a:latin typeface="Proxima Nova"/>
                <a:ea typeface="Proxima Nova"/>
                <a:cs typeface="Proxima Nova"/>
                <a:sym typeface="Proxima Nova"/>
              </a:rPr>
              <a:t> their maps, label     a </a:t>
            </a:r>
            <a:r>
              <a:rPr lang="en" sz="1500" b="1">
                <a:solidFill>
                  <a:schemeClr val="dk1"/>
                </a:solidFill>
                <a:latin typeface="Proxima Nova"/>
                <a:ea typeface="Proxima Nova"/>
                <a:cs typeface="Proxima Nova"/>
                <a:sym typeface="Proxima Nova"/>
              </a:rPr>
              <a:t>compass rose</a:t>
            </a:r>
            <a:r>
              <a:rPr lang="en" sz="1500">
                <a:solidFill>
                  <a:schemeClr val="dk1"/>
                </a:solidFill>
                <a:latin typeface="Proxima Nova"/>
                <a:ea typeface="Proxima Nova"/>
                <a:cs typeface="Proxima Nova"/>
                <a:sym typeface="Proxima Nova"/>
              </a:rPr>
              <a:t>, and use pacing to complete their map’s </a:t>
            </a:r>
            <a:r>
              <a:rPr lang="en" sz="1500" b="1">
                <a:solidFill>
                  <a:schemeClr val="dk1"/>
                </a:solidFill>
                <a:latin typeface="Proxima Nova"/>
                <a:ea typeface="Proxima Nova"/>
                <a:cs typeface="Proxima Nova"/>
                <a:sym typeface="Proxima Nova"/>
              </a:rPr>
              <a:t>scale bar</a:t>
            </a:r>
            <a:r>
              <a:rPr lang="en" sz="1500">
                <a:solidFill>
                  <a:schemeClr val="dk1"/>
                </a:solidFill>
                <a:latin typeface="Proxima Nova"/>
                <a:ea typeface="Proxima Nova"/>
                <a:cs typeface="Proxima Nova"/>
                <a:sym typeface="Proxima Nova"/>
              </a:rPr>
              <a:t>.</a:t>
            </a:r>
            <a:endParaRPr sz="1300">
              <a:latin typeface="Proxima Nova"/>
              <a:ea typeface="Proxima Nova"/>
              <a:cs typeface="Proxima Nova"/>
              <a:sym typeface="Proxima Nova"/>
            </a:endParaRPr>
          </a:p>
        </p:txBody>
      </p:sp>
      <p:pic>
        <p:nvPicPr>
          <p:cNvPr id="87" name="Google Shape;87;p18"/>
          <p:cNvPicPr preferRelativeResize="0"/>
          <p:nvPr/>
        </p:nvPicPr>
        <p:blipFill rotWithShape="1">
          <a:blip r:embed="rId3">
            <a:alphaModFix/>
          </a:blip>
          <a:srcRect l="22408" t="44764" b="9144"/>
          <a:stretch/>
        </p:blipFill>
        <p:spPr>
          <a:xfrm>
            <a:off x="1034425" y="903593"/>
            <a:ext cx="3656098" cy="3336315"/>
          </a:xfrm>
          <a:prstGeom prst="rect">
            <a:avLst/>
          </a:prstGeom>
          <a:noFill/>
          <a:ln>
            <a:noFill/>
          </a:ln>
        </p:spPr>
      </p:pic>
      <p:sp>
        <p:nvSpPr>
          <p:cNvPr id="88" name="Google Shape;88;p18"/>
          <p:cNvSpPr txBox="1"/>
          <p:nvPr/>
        </p:nvSpPr>
        <p:spPr>
          <a:xfrm>
            <a:off x="1950325" y="4042150"/>
            <a:ext cx="2740200" cy="4275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Compass</a:t>
            </a:r>
            <a:endParaRPr sz="1000" i="1">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Harvey Weiss</a:t>
            </a:r>
            <a:endParaRPr sz="1000">
              <a:latin typeface="Proxima Nova"/>
              <a:ea typeface="Proxima Nova"/>
              <a:cs typeface="Proxima Nova"/>
              <a:sym typeface="Proxima Nova"/>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pic>
        <p:nvPicPr>
          <p:cNvPr id="491" name="Google Shape;491;p72"/>
          <p:cNvPicPr preferRelativeResize="0"/>
          <p:nvPr/>
        </p:nvPicPr>
        <p:blipFill>
          <a:blip r:embed="rId3">
            <a:alphaModFix/>
          </a:blip>
          <a:stretch>
            <a:fillRect/>
          </a:stretch>
        </p:blipFill>
        <p:spPr>
          <a:xfrm>
            <a:off x="1238888" y="0"/>
            <a:ext cx="6666236" cy="5143501"/>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Google Shape;496;p73"/>
          <p:cNvSpPr txBox="1"/>
          <p:nvPr/>
        </p:nvSpPr>
        <p:spPr>
          <a:xfrm>
            <a:off x="508200" y="452050"/>
            <a:ext cx="81276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Make Your Own Imaginary-Place Map</a:t>
            </a:r>
            <a:endParaRPr sz="35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100">
                <a:solidFill>
                  <a:schemeClr val="dk1"/>
                </a:solidFill>
                <a:latin typeface="Proxima Nova"/>
                <a:ea typeface="Proxima Nova"/>
                <a:cs typeface="Proxima Nova"/>
                <a:sym typeface="Proxima Nova"/>
              </a:rPr>
              <a:t>You can use your </a:t>
            </a:r>
            <a:r>
              <a:rPr lang="en" sz="2100" b="1">
                <a:solidFill>
                  <a:schemeClr val="dk1"/>
                </a:solidFill>
                <a:latin typeface="Proxima Nova"/>
                <a:ea typeface="Proxima Nova"/>
                <a:cs typeface="Proxima Nova"/>
                <a:sym typeface="Proxima Nova"/>
              </a:rPr>
              <a:t>cartographic knowledge</a:t>
            </a:r>
            <a:r>
              <a:rPr lang="en" sz="2100">
                <a:solidFill>
                  <a:schemeClr val="dk1"/>
                </a:solidFill>
                <a:latin typeface="Proxima Nova"/>
                <a:ea typeface="Proxima Nova"/>
                <a:cs typeface="Proxima Nova"/>
                <a:sym typeface="Proxima Nova"/>
              </a:rPr>
              <a:t> to make a map.</a:t>
            </a:r>
            <a:endParaRPr sz="5100">
              <a:latin typeface="Proxima Nova"/>
              <a:ea typeface="Proxima Nova"/>
              <a:cs typeface="Proxima Nova"/>
              <a:sym typeface="Proxima Nova"/>
            </a:endParaRPr>
          </a:p>
        </p:txBody>
      </p:sp>
      <p:sp>
        <p:nvSpPr>
          <p:cNvPr id="497" name="Google Shape;497;p73"/>
          <p:cNvSpPr txBox="1"/>
          <p:nvPr/>
        </p:nvSpPr>
        <p:spPr>
          <a:xfrm>
            <a:off x="274525" y="1553575"/>
            <a:ext cx="3781800" cy="3540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latin typeface="Proxima Nova"/>
                <a:ea typeface="Proxima Nova"/>
                <a:cs typeface="Proxima Nova"/>
                <a:sym typeface="Proxima Nova"/>
              </a:rPr>
              <a:t>Your map should show an </a:t>
            </a:r>
            <a:r>
              <a:rPr lang="en" sz="1800" b="1">
                <a:latin typeface="Proxima Nova"/>
                <a:ea typeface="Proxima Nova"/>
                <a:cs typeface="Proxima Nova"/>
                <a:sym typeface="Proxima Nova"/>
              </a:rPr>
              <a:t>imaginary place.</a:t>
            </a:r>
            <a:endParaRPr sz="1800" b="1">
              <a:latin typeface="Proxima Nova"/>
              <a:ea typeface="Proxima Nova"/>
              <a:cs typeface="Proxima Nova"/>
              <a:sym typeface="Proxima Nova"/>
            </a:endParaRPr>
          </a:p>
          <a:p>
            <a:pPr marL="0" lvl="0" indent="0" algn="l" rtl="0">
              <a:spcBef>
                <a:spcPts val="0"/>
              </a:spcBef>
              <a:spcAft>
                <a:spcPts val="0"/>
              </a:spcAft>
              <a:buNone/>
            </a:pPr>
            <a:endParaRPr sz="1000" b="1">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Your map should include: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b="1">
                <a:latin typeface="Proxima Nova"/>
                <a:ea typeface="Proxima Nova"/>
                <a:cs typeface="Proxima Nova"/>
                <a:sym typeface="Proxima Nova"/>
              </a:rPr>
              <a:t>land</a:t>
            </a:r>
            <a:r>
              <a:rPr lang="en" sz="1800">
                <a:latin typeface="Proxima Nova"/>
                <a:ea typeface="Proxima Nova"/>
                <a:cs typeface="Proxima Nova"/>
                <a:sym typeface="Proxima Nova"/>
              </a:rPr>
              <a:t> and </a:t>
            </a:r>
            <a:r>
              <a:rPr lang="en" sz="1800" b="1">
                <a:latin typeface="Proxima Nova"/>
                <a:ea typeface="Proxima Nova"/>
                <a:cs typeface="Proxima Nova"/>
                <a:sym typeface="Proxima Nova"/>
              </a:rPr>
              <a:t>water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 </a:t>
            </a:r>
            <a:r>
              <a:rPr lang="en" sz="1800" b="1">
                <a:latin typeface="Proxima Nova"/>
                <a:ea typeface="Proxima Nova"/>
                <a:cs typeface="Proxima Nova"/>
                <a:sym typeface="Proxima Nova"/>
              </a:rPr>
              <a:t>compass rose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 </a:t>
            </a:r>
            <a:r>
              <a:rPr lang="en" sz="1800" b="1">
                <a:latin typeface="Proxima Nova"/>
                <a:ea typeface="Proxima Nova"/>
                <a:cs typeface="Proxima Nova"/>
                <a:sym typeface="Proxima Nova"/>
              </a:rPr>
              <a:t>scale bar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 </a:t>
            </a:r>
            <a:r>
              <a:rPr lang="en" sz="1800" b="1">
                <a:latin typeface="Proxima Nova"/>
                <a:ea typeface="Proxima Nova"/>
                <a:cs typeface="Proxima Nova"/>
                <a:sym typeface="Proxima Nova"/>
              </a:rPr>
              <a:t>map legend</a:t>
            </a:r>
            <a:endParaRPr sz="1800" b="1">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at least </a:t>
            </a:r>
            <a:r>
              <a:rPr lang="en" sz="1800" b="1">
                <a:latin typeface="Proxima Nova"/>
                <a:ea typeface="Proxima Nova"/>
                <a:cs typeface="Proxima Nova"/>
                <a:sym typeface="Proxima Nova"/>
              </a:rPr>
              <a:t>3</a:t>
            </a:r>
            <a:r>
              <a:rPr lang="en" sz="1800">
                <a:latin typeface="Proxima Nova"/>
                <a:ea typeface="Proxima Nova"/>
                <a:cs typeface="Proxima Nova"/>
                <a:sym typeface="Proxima Nova"/>
              </a:rPr>
              <a:t> different </a:t>
            </a:r>
            <a:r>
              <a:rPr lang="en" sz="1800" b="1">
                <a:latin typeface="Proxima Nova"/>
                <a:ea typeface="Proxima Nova"/>
                <a:cs typeface="Proxima Nova"/>
                <a:sym typeface="Proxima Nova"/>
              </a:rPr>
              <a:t>landforms</a:t>
            </a:r>
            <a:endParaRPr sz="1800" b="1">
              <a:latin typeface="Proxima Nova"/>
              <a:ea typeface="Proxima Nova"/>
              <a:cs typeface="Proxima Nova"/>
              <a:sym typeface="Proxima Nova"/>
            </a:endParaRPr>
          </a:p>
          <a:p>
            <a:pPr marL="457200" lvl="0" indent="0" algn="l" rtl="0">
              <a:spcBef>
                <a:spcPts val="0"/>
              </a:spcBef>
              <a:spcAft>
                <a:spcPts val="0"/>
              </a:spcAft>
              <a:buNone/>
            </a:pPr>
            <a:endParaRPr sz="10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How will you use </a:t>
            </a:r>
            <a:r>
              <a:rPr lang="en" sz="1800" i="1">
                <a:latin typeface="Proxima Nova"/>
                <a:ea typeface="Proxima Nova"/>
                <a:cs typeface="Proxima Nova"/>
                <a:sym typeface="Proxima Nova"/>
              </a:rPr>
              <a:t>contrast</a:t>
            </a:r>
            <a:r>
              <a:rPr lang="en" sz="1800">
                <a:latin typeface="Proxima Nova"/>
                <a:ea typeface="Proxima Nova"/>
                <a:cs typeface="Proxima Nova"/>
                <a:sym typeface="Proxima Nova"/>
              </a:rPr>
              <a:t>, </a:t>
            </a:r>
            <a:r>
              <a:rPr lang="en" sz="1800" i="1">
                <a:latin typeface="Proxima Nova"/>
                <a:ea typeface="Proxima Nova"/>
                <a:cs typeface="Proxima Nova"/>
                <a:sym typeface="Proxima Nova"/>
              </a:rPr>
              <a:t>balance</a:t>
            </a:r>
            <a:r>
              <a:rPr lang="en" sz="1800">
                <a:latin typeface="Proxima Nova"/>
                <a:ea typeface="Proxima Nova"/>
                <a:cs typeface="Proxima Nova"/>
                <a:sym typeface="Proxima Nova"/>
              </a:rPr>
              <a:t>, and </a:t>
            </a:r>
            <a:r>
              <a:rPr lang="en" sz="1800" i="1">
                <a:latin typeface="Proxima Nova"/>
                <a:ea typeface="Proxima Nova"/>
                <a:cs typeface="Proxima Nova"/>
                <a:sym typeface="Proxima Nova"/>
              </a:rPr>
              <a:t>emphasis</a:t>
            </a:r>
            <a:r>
              <a:rPr lang="en" sz="1800">
                <a:latin typeface="Proxima Nova"/>
                <a:ea typeface="Proxima Nova"/>
                <a:cs typeface="Proxima Nova"/>
                <a:sym typeface="Proxima Nova"/>
              </a:rPr>
              <a:t> to help tell a story with your map?</a:t>
            </a:r>
            <a:endParaRPr sz="1800">
              <a:latin typeface="Proxima Nova"/>
              <a:ea typeface="Proxima Nova"/>
              <a:cs typeface="Proxima Nova"/>
              <a:sym typeface="Proxima Nova"/>
            </a:endParaRPr>
          </a:p>
        </p:txBody>
      </p:sp>
      <p:sp>
        <p:nvSpPr>
          <p:cNvPr id="498" name="Google Shape;498;p73"/>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73"/>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pic>
        <p:nvPicPr>
          <p:cNvPr id="500" name="Google Shape;500;p73"/>
          <p:cNvPicPr preferRelativeResize="0"/>
          <p:nvPr/>
        </p:nvPicPr>
        <p:blipFill>
          <a:blip r:embed="rId3">
            <a:alphaModFix/>
          </a:blip>
          <a:stretch>
            <a:fillRect/>
          </a:stretch>
        </p:blipFill>
        <p:spPr>
          <a:xfrm>
            <a:off x="3793325" y="1511575"/>
            <a:ext cx="2169902" cy="1550078"/>
          </a:xfrm>
          <a:prstGeom prst="rect">
            <a:avLst/>
          </a:prstGeom>
          <a:noFill/>
          <a:ln>
            <a:noFill/>
          </a:ln>
        </p:spPr>
      </p:pic>
      <p:pic>
        <p:nvPicPr>
          <p:cNvPr id="501" name="Google Shape;501;p73"/>
          <p:cNvPicPr preferRelativeResize="0"/>
          <p:nvPr/>
        </p:nvPicPr>
        <p:blipFill rotWithShape="1">
          <a:blip r:embed="rId4">
            <a:alphaModFix/>
          </a:blip>
          <a:srcRect l="3063" t="5419"/>
          <a:stretch/>
        </p:blipFill>
        <p:spPr>
          <a:xfrm>
            <a:off x="5253475" y="3237600"/>
            <a:ext cx="2103552" cy="1466076"/>
          </a:xfrm>
          <a:prstGeom prst="rect">
            <a:avLst/>
          </a:prstGeom>
          <a:noFill/>
          <a:ln>
            <a:noFill/>
          </a:ln>
        </p:spPr>
      </p:pic>
      <p:pic>
        <p:nvPicPr>
          <p:cNvPr id="502" name="Google Shape;502;p73"/>
          <p:cNvPicPr preferRelativeResize="0"/>
          <p:nvPr/>
        </p:nvPicPr>
        <p:blipFill rotWithShape="1">
          <a:blip r:embed="rId5">
            <a:alphaModFix/>
          </a:blip>
          <a:srcRect l="6535" t="10104" r="6666"/>
          <a:stretch/>
        </p:blipFill>
        <p:spPr>
          <a:xfrm>
            <a:off x="6465900" y="1553575"/>
            <a:ext cx="2169902" cy="1466076"/>
          </a:xfrm>
          <a:prstGeom prst="rect">
            <a:avLst/>
          </a:prstGeom>
          <a:noFill/>
          <a:ln>
            <a:noFill/>
          </a:ln>
        </p:spPr>
      </p:pic>
      <p:sp>
        <p:nvSpPr>
          <p:cNvPr id="503" name="Google Shape;503;p73"/>
          <p:cNvSpPr txBox="1"/>
          <p:nvPr/>
        </p:nvSpPr>
        <p:spPr>
          <a:xfrm>
            <a:off x="4183625" y="2919900"/>
            <a:ext cx="1389300" cy="31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Proxima Nova"/>
                <a:ea typeface="Proxima Nova"/>
                <a:cs typeface="Proxima Nova"/>
                <a:sym typeface="Proxima Nova"/>
              </a:rPr>
              <a:t>ocean-heavy map</a:t>
            </a:r>
            <a:endParaRPr sz="1200">
              <a:latin typeface="Proxima Nova"/>
              <a:ea typeface="Proxima Nova"/>
              <a:cs typeface="Proxima Nova"/>
              <a:sym typeface="Proxima Nova"/>
            </a:endParaRPr>
          </a:p>
        </p:txBody>
      </p:sp>
      <p:sp>
        <p:nvSpPr>
          <p:cNvPr id="504" name="Google Shape;504;p73"/>
          <p:cNvSpPr txBox="1"/>
          <p:nvPr/>
        </p:nvSpPr>
        <p:spPr>
          <a:xfrm>
            <a:off x="5726400" y="4634350"/>
            <a:ext cx="1157700" cy="31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Proxima Nova"/>
                <a:ea typeface="Proxima Nova"/>
                <a:cs typeface="Proxima Nova"/>
                <a:sym typeface="Proxima Nova"/>
              </a:rPr>
              <a:t>balanced map</a:t>
            </a:r>
            <a:endParaRPr sz="1200">
              <a:latin typeface="Proxima Nova"/>
              <a:ea typeface="Proxima Nova"/>
              <a:cs typeface="Proxima Nova"/>
              <a:sym typeface="Proxima Nova"/>
            </a:endParaRPr>
          </a:p>
        </p:txBody>
      </p:sp>
      <p:sp>
        <p:nvSpPr>
          <p:cNvPr id="505" name="Google Shape;505;p73"/>
          <p:cNvSpPr txBox="1"/>
          <p:nvPr/>
        </p:nvSpPr>
        <p:spPr>
          <a:xfrm>
            <a:off x="6922800" y="2919900"/>
            <a:ext cx="1256100" cy="31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Proxima Nova"/>
                <a:ea typeface="Proxima Nova"/>
                <a:cs typeface="Proxima Nova"/>
                <a:sym typeface="Proxima Nova"/>
              </a:rPr>
              <a:t>land-heavy map</a:t>
            </a:r>
            <a:endParaRPr sz="1200">
              <a:latin typeface="Proxima Nova"/>
              <a:ea typeface="Proxima Nova"/>
              <a:cs typeface="Proxima Nova"/>
              <a:sym typeface="Proxima Nova"/>
            </a:endParaRPr>
          </a:p>
        </p:txBody>
      </p:sp>
      <p:sp>
        <p:nvSpPr>
          <p:cNvPr id="506" name="Google Shape;506;p73"/>
          <p:cNvSpPr txBox="1"/>
          <p:nvPr/>
        </p:nvSpPr>
        <p:spPr>
          <a:xfrm>
            <a:off x="7040450" y="4849100"/>
            <a:ext cx="2103600" cy="2448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a:latin typeface="Proxima Nova"/>
                <a:ea typeface="Proxima Nova"/>
                <a:cs typeface="Proxima Nova"/>
                <a:sym typeface="Proxima Nova"/>
              </a:rPr>
              <a:t>Maps adapted from Jared Blando</a:t>
            </a:r>
            <a:endParaRPr sz="1000">
              <a:latin typeface="Proxima Nova"/>
              <a:ea typeface="Proxima Nova"/>
              <a:cs typeface="Proxima Nova"/>
              <a:sym typeface="Proxima Nova"/>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511" name="Google Shape;511;p74"/>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512" name="Google Shape;512;p74"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513" name="Google Shape;513;p74"/>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
                                        </p:tgtEl>
                                        <p:attrNameLst>
                                          <p:attrName>style.visibility</p:attrName>
                                        </p:attrNameLst>
                                      </p:cBhvr>
                                      <p:to>
                                        <p:strVal val="visible"/>
                                      </p:to>
                                    </p:set>
                                    <p:animEffect transition="in" filter="fade">
                                      <p:cBhvr>
                                        <p:cTn id="7" dur="1000"/>
                                        <p:tgtEl>
                                          <p:spTgt spid="5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17"/>
        <p:cNvGrpSpPr/>
        <p:nvPr/>
      </p:nvGrpSpPr>
      <p:grpSpPr>
        <a:xfrm>
          <a:off x="0" y="0"/>
          <a:ext cx="0" cy="0"/>
          <a:chOff x="0" y="0"/>
          <a:chExt cx="0" cy="0"/>
        </a:xfrm>
      </p:grpSpPr>
      <p:sp>
        <p:nvSpPr>
          <p:cNvPr id="518" name="Google Shape;518;p75"/>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Three</a:t>
            </a:r>
            <a:endParaRPr>
              <a:solidFill>
                <a:schemeClr val="lt1"/>
              </a:solidFill>
              <a:latin typeface="Proxima Nova"/>
              <a:ea typeface="Proxima Nova"/>
              <a:cs typeface="Proxima Nova"/>
              <a:sym typeface="Proxima Nova"/>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p76"/>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that the </a:t>
            </a:r>
            <a:r>
              <a:rPr lang="en" b="1">
                <a:solidFill>
                  <a:srgbClr val="000000"/>
                </a:solidFill>
                <a:latin typeface="Proxima Nova"/>
                <a:ea typeface="Proxima Nova"/>
                <a:cs typeface="Proxima Nova"/>
                <a:sym typeface="Proxima Nova"/>
              </a:rPr>
              <a:t>cartographic process</a:t>
            </a:r>
            <a:r>
              <a:rPr lang="en">
                <a:solidFill>
                  <a:srgbClr val="000000"/>
                </a:solidFill>
                <a:latin typeface="Proxima Nova"/>
                <a:ea typeface="Proxima Nova"/>
                <a:cs typeface="Proxima Nova"/>
                <a:sym typeface="Proxima Nova"/>
              </a:rPr>
              <a:t> is a step-by-step way of making a map.</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add </a:t>
            </a:r>
            <a:r>
              <a:rPr lang="en" b="1">
                <a:solidFill>
                  <a:schemeClr val="dk1"/>
                </a:solidFill>
                <a:latin typeface="Proxima Nova"/>
                <a:ea typeface="Proxima Nova"/>
                <a:cs typeface="Proxima Nova"/>
                <a:sym typeface="Proxima Nova"/>
              </a:rPr>
              <a:t>towns</a:t>
            </a:r>
            <a:r>
              <a:rPr lang="en">
                <a:solidFill>
                  <a:schemeClr val="dk1"/>
                </a:solidFill>
                <a:latin typeface="Proxima Nova"/>
                <a:ea typeface="Proxima Nova"/>
                <a:cs typeface="Proxima Nova"/>
                <a:sym typeface="Proxima Nova"/>
              </a:rPr>
              <a:t>, a </a:t>
            </a:r>
            <a:r>
              <a:rPr lang="en" b="1">
                <a:solidFill>
                  <a:schemeClr val="dk1"/>
                </a:solidFill>
                <a:latin typeface="Proxima Nova"/>
                <a:ea typeface="Proxima Nova"/>
                <a:cs typeface="Proxima Nova"/>
                <a:sym typeface="Proxima Nova"/>
              </a:rPr>
              <a:t>compass rose</a:t>
            </a:r>
            <a:r>
              <a:rPr lang="en">
                <a:solidFill>
                  <a:schemeClr val="dk1"/>
                </a:solidFill>
                <a:latin typeface="Proxima Nova"/>
                <a:ea typeface="Proxima Nova"/>
                <a:cs typeface="Proxima Nova"/>
                <a:sym typeface="Proxima Nova"/>
              </a:rPr>
              <a:t>, a </a:t>
            </a:r>
            <a:r>
              <a:rPr lang="en" b="1">
                <a:solidFill>
                  <a:schemeClr val="dk1"/>
                </a:solidFill>
                <a:latin typeface="Proxima Nova"/>
                <a:ea typeface="Proxima Nova"/>
                <a:cs typeface="Proxima Nova"/>
                <a:sym typeface="Proxima Nova"/>
              </a:rPr>
              <a:t>scale bar</a:t>
            </a:r>
            <a:r>
              <a:rPr lang="en">
                <a:solidFill>
                  <a:schemeClr val="dk1"/>
                </a:solidFill>
                <a:latin typeface="Proxima Nova"/>
                <a:ea typeface="Proxima Nova"/>
                <a:cs typeface="Proxima Nova"/>
                <a:sym typeface="Proxima Nova"/>
              </a:rPr>
              <a:t>, a </a:t>
            </a:r>
            <a:r>
              <a:rPr lang="en" b="1">
                <a:solidFill>
                  <a:schemeClr val="dk1"/>
                </a:solidFill>
                <a:latin typeface="Proxima Nova"/>
                <a:ea typeface="Proxima Nova"/>
                <a:cs typeface="Proxima Nova"/>
                <a:sym typeface="Proxima Nova"/>
              </a:rPr>
              <a:t>map legend</a:t>
            </a:r>
            <a:r>
              <a:rPr lang="en">
                <a:solidFill>
                  <a:schemeClr val="dk1"/>
                </a:solidFill>
                <a:latin typeface="Proxima Nova"/>
                <a:ea typeface="Proxima Nova"/>
                <a:cs typeface="Proxima Nova"/>
                <a:sym typeface="Proxima Nova"/>
              </a:rPr>
              <a:t>, and </a:t>
            </a:r>
            <a:r>
              <a:rPr lang="en" b="1">
                <a:solidFill>
                  <a:schemeClr val="dk1"/>
                </a:solidFill>
                <a:latin typeface="Proxima Nova"/>
                <a:ea typeface="Proxima Nova"/>
                <a:cs typeface="Proxima Nova"/>
                <a:sym typeface="Proxima Nova"/>
              </a:rPr>
              <a:t>labels</a:t>
            </a:r>
            <a:r>
              <a:rPr lang="en">
                <a:solidFill>
                  <a:schemeClr val="dk1"/>
                </a:solidFill>
                <a:latin typeface="Proxima Nova"/>
                <a:ea typeface="Proxima Nova"/>
                <a:cs typeface="Proxima Nova"/>
                <a:sym typeface="Proxima Nova"/>
              </a:rPr>
              <a:t> to my imaginary-place map.</a:t>
            </a:r>
            <a:endParaRPr>
              <a:solidFill>
                <a:schemeClr val="dk1"/>
              </a:solidFill>
              <a:latin typeface="Proxima Nova"/>
              <a:ea typeface="Proxima Nova"/>
              <a:cs typeface="Proxima Nova"/>
              <a:sym typeface="Proxima Nova"/>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527"/>
        <p:cNvGrpSpPr/>
        <p:nvPr/>
      </p:nvGrpSpPr>
      <p:grpSpPr>
        <a:xfrm>
          <a:off x="0" y="0"/>
          <a:ext cx="0" cy="0"/>
          <a:chOff x="0" y="0"/>
          <a:chExt cx="0" cy="0"/>
        </a:xfrm>
      </p:grpSpPr>
      <p:sp>
        <p:nvSpPr>
          <p:cNvPr id="528" name="Google Shape;528;p77"/>
          <p:cNvSpPr/>
          <p:nvPr/>
        </p:nvSpPr>
        <p:spPr>
          <a:xfrm>
            <a:off x="5002550" y="590725"/>
            <a:ext cx="3312300" cy="3968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77"/>
          <p:cNvSpPr txBox="1"/>
          <p:nvPr/>
        </p:nvSpPr>
        <p:spPr>
          <a:xfrm>
            <a:off x="5193900" y="584350"/>
            <a:ext cx="3120900" cy="395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Does this map show a real place or an imaginary place?</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find these </a:t>
            </a:r>
            <a:r>
              <a:rPr lang="en" sz="1800" b="1">
                <a:latin typeface="Proxima Nova"/>
                <a:ea typeface="Proxima Nova"/>
                <a:cs typeface="Proxima Nova"/>
                <a:sym typeface="Proxima Nova"/>
              </a:rPr>
              <a:t>cartographic elements</a:t>
            </a:r>
            <a:r>
              <a:rPr lang="en" sz="1800">
                <a:latin typeface="Proxima Nova"/>
                <a:ea typeface="Proxima Nova"/>
                <a:cs typeface="Proxima Nova"/>
                <a:sym typeface="Proxima Nova"/>
              </a:rPr>
              <a:t>:</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title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compass rose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scale bar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legend</a:t>
            </a:r>
            <a:endParaRPr sz="1800">
              <a:latin typeface="Proxima Nova"/>
              <a:ea typeface="Proxima Nova"/>
              <a:cs typeface="Proxima Nova"/>
              <a:sym typeface="Proxima Nova"/>
            </a:endParaRPr>
          </a:p>
          <a:p>
            <a:pPr marL="9144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details make this map special?</a:t>
            </a:r>
            <a:endParaRPr sz="1800">
              <a:latin typeface="Proxima Nova"/>
              <a:ea typeface="Proxima Nova"/>
              <a:cs typeface="Proxima Nova"/>
              <a:sym typeface="Proxima Nova"/>
            </a:endParaRPr>
          </a:p>
        </p:txBody>
      </p:sp>
      <p:sp>
        <p:nvSpPr>
          <p:cNvPr id="530" name="Google Shape;530;p77"/>
          <p:cNvSpPr txBox="1"/>
          <p:nvPr/>
        </p:nvSpPr>
        <p:spPr>
          <a:xfrm>
            <a:off x="1481950" y="4661050"/>
            <a:ext cx="2853600" cy="4824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Legend of Zelda</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pic>
        <p:nvPicPr>
          <p:cNvPr id="531" name="Google Shape;531;p77"/>
          <p:cNvPicPr preferRelativeResize="0"/>
          <p:nvPr/>
        </p:nvPicPr>
        <p:blipFill>
          <a:blip r:embed="rId3">
            <a:alphaModFix/>
          </a:blip>
          <a:stretch>
            <a:fillRect/>
          </a:stretch>
        </p:blipFill>
        <p:spPr>
          <a:xfrm>
            <a:off x="909125" y="132625"/>
            <a:ext cx="3312299" cy="4528420"/>
          </a:xfrm>
          <a:prstGeom prst="rect">
            <a:avLst/>
          </a:prstGeom>
          <a:noFill/>
          <a:ln>
            <a:noFill/>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pic>
        <p:nvPicPr>
          <p:cNvPr id="536" name="Google Shape;536;p78"/>
          <p:cNvPicPr preferRelativeResize="0"/>
          <p:nvPr/>
        </p:nvPicPr>
        <p:blipFill rotWithShape="1">
          <a:blip r:embed="rId3">
            <a:alphaModFix/>
          </a:blip>
          <a:srcRect t="2293" b="1765"/>
          <a:stretch/>
        </p:blipFill>
        <p:spPr>
          <a:xfrm>
            <a:off x="97725" y="150375"/>
            <a:ext cx="5161375" cy="4483148"/>
          </a:xfrm>
          <a:prstGeom prst="rect">
            <a:avLst/>
          </a:prstGeom>
          <a:noFill/>
          <a:ln>
            <a:noFill/>
          </a:ln>
        </p:spPr>
      </p:pic>
      <p:sp>
        <p:nvSpPr>
          <p:cNvPr id="537" name="Google Shape;537;p78"/>
          <p:cNvSpPr txBox="1"/>
          <p:nvPr/>
        </p:nvSpPr>
        <p:spPr>
          <a:xfrm>
            <a:off x="2600125" y="4540175"/>
            <a:ext cx="2761800" cy="5055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Regnorum Siciliae et Sardiniae …</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
        <p:nvSpPr>
          <p:cNvPr id="538" name="Google Shape;538;p78"/>
          <p:cNvSpPr/>
          <p:nvPr/>
        </p:nvSpPr>
        <p:spPr>
          <a:xfrm>
            <a:off x="5562900" y="590730"/>
            <a:ext cx="3203100" cy="3968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78"/>
          <p:cNvSpPr txBox="1"/>
          <p:nvPr/>
        </p:nvSpPr>
        <p:spPr>
          <a:xfrm>
            <a:off x="5615198" y="584363"/>
            <a:ext cx="3150600" cy="395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Does this map show a real place or an imaginary place?</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find these </a:t>
            </a:r>
            <a:r>
              <a:rPr lang="en" sz="1800" b="1">
                <a:latin typeface="Proxima Nova"/>
                <a:ea typeface="Proxima Nova"/>
                <a:cs typeface="Proxima Nova"/>
                <a:sym typeface="Proxima Nova"/>
              </a:rPr>
              <a:t>cartographic elements</a:t>
            </a:r>
            <a:r>
              <a:rPr lang="en" sz="1800">
                <a:latin typeface="Proxima Nova"/>
                <a:ea typeface="Proxima Nova"/>
                <a:cs typeface="Proxima Nova"/>
                <a:sym typeface="Proxima Nova"/>
              </a:rPr>
              <a:t>:</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title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compass rose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scale bar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legend</a:t>
            </a:r>
            <a:endParaRPr sz="1800">
              <a:latin typeface="Proxima Nova"/>
              <a:ea typeface="Proxima Nova"/>
              <a:cs typeface="Proxima Nova"/>
              <a:sym typeface="Proxima Nova"/>
            </a:endParaRPr>
          </a:p>
          <a:p>
            <a:pPr marL="9144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details make this map special?</a:t>
            </a:r>
            <a:endParaRPr sz="1800">
              <a:latin typeface="Proxima Nova"/>
              <a:ea typeface="Proxima Nova"/>
              <a:cs typeface="Proxima Nova"/>
              <a:sym typeface="Proxima Nova"/>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543"/>
        <p:cNvGrpSpPr/>
        <p:nvPr/>
      </p:nvGrpSpPr>
      <p:grpSpPr>
        <a:xfrm>
          <a:off x="0" y="0"/>
          <a:ext cx="0" cy="0"/>
          <a:chOff x="0" y="0"/>
          <a:chExt cx="0" cy="0"/>
        </a:xfrm>
      </p:grpSpPr>
      <p:sp>
        <p:nvSpPr>
          <p:cNvPr id="544" name="Google Shape;544;p79"/>
          <p:cNvSpPr/>
          <p:nvPr/>
        </p:nvSpPr>
        <p:spPr>
          <a:xfrm>
            <a:off x="6369375" y="566769"/>
            <a:ext cx="2656500" cy="4016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79"/>
          <p:cNvSpPr txBox="1"/>
          <p:nvPr/>
        </p:nvSpPr>
        <p:spPr>
          <a:xfrm>
            <a:off x="6412746" y="560325"/>
            <a:ext cx="2612700" cy="400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Does this map show a real place or an imaginary place?</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Can you find these </a:t>
            </a:r>
            <a:r>
              <a:rPr lang="en" sz="1800" b="1">
                <a:latin typeface="Proxima Nova"/>
                <a:ea typeface="Proxima Nova"/>
                <a:cs typeface="Proxima Nova"/>
                <a:sym typeface="Proxima Nova"/>
              </a:rPr>
              <a:t>cartographic elements</a:t>
            </a:r>
            <a:r>
              <a:rPr lang="en" sz="1800">
                <a:latin typeface="Proxima Nova"/>
                <a:ea typeface="Proxima Nova"/>
                <a:cs typeface="Proxima Nova"/>
                <a:sym typeface="Proxima Nova"/>
              </a:rPr>
              <a:t>:</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title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compass rose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scale bar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legend</a:t>
            </a:r>
            <a:endParaRPr sz="1800">
              <a:latin typeface="Proxima Nova"/>
              <a:ea typeface="Proxima Nova"/>
              <a:cs typeface="Proxima Nova"/>
              <a:sym typeface="Proxima Nova"/>
            </a:endParaRPr>
          </a:p>
          <a:p>
            <a:pPr marL="9144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details make this map special?</a:t>
            </a:r>
            <a:endParaRPr sz="1800">
              <a:latin typeface="Proxima Nova"/>
              <a:ea typeface="Proxima Nova"/>
              <a:cs typeface="Proxima Nova"/>
              <a:sym typeface="Proxima Nova"/>
            </a:endParaRPr>
          </a:p>
        </p:txBody>
      </p:sp>
      <p:sp>
        <p:nvSpPr>
          <p:cNvPr id="546" name="Google Shape;546;p79"/>
          <p:cNvSpPr txBox="1"/>
          <p:nvPr/>
        </p:nvSpPr>
        <p:spPr>
          <a:xfrm>
            <a:off x="3429000" y="4503375"/>
            <a:ext cx="2885700" cy="472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Lands of Oz</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pic>
        <p:nvPicPr>
          <p:cNvPr id="547" name="Google Shape;547;p79"/>
          <p:cNvPicPr preferRelativeResize="0"/>
          <p:nvPr/>
        </p:nvPicPr>
        <p:blipFill>
          <a:blip r:embed="rId3">
            <a:alphaModFix/>
          </a:blip>
          <a:stretch>
            <a:fillRect/>
          </a:stretch>
        </p:blipFill>
        <p:spPr>
          <a:xfrm>
            <a:off x="171300" y="425775"/>
            <a:ext cx="6064579" cy="4077600"/>
          </a:xfrm>
          <a:prstGeom prst="rect">
            <a:avLst/>
          </a:prstGeom>
          <a:noFill/>
          <a:ln>
            <a:noFill/>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pic>
        <p:nvPicPr>
          <p:cNvPr id="552" name="Google Shape;552;p80"/>
          <p:cNvPicPr preferRelativeResize="0"/>
          <p:nvPr/>
        </p:nvPicPr>
        <p:blipFill>
          <a:blip r:embed="rId3">
            <a:alphaModFix/>
          </a:blip>
          <a:stretch>
            <a:fillRect/>
          </a:stretch>
        </p:blipFill>
        <p:spPr>
          <a:xfrm>
            <a:off x="1244363" y="0"/>
            <a:ext cx="6655286" cy="5143501"/>
          </a:xfrm>
          <a:prstGeom prst="rect">
            <a:avLst/>
          </a:prstGeom>
          <a:noFill/>
          <a:ln>
            <a:noFill/>
          </a:ln>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556"/>
        <p:cNvGrpSpPr/>
        <p:nvPr/>
      </p:nvGrpSpPr>
      <p:grpSpPr>
        <a:xfrm>
          <a:off x="0" y="0"/>
          <a:ext cx="0" cy="0"/>
          <a:chOff x="0" y="0"/>
          <a:chExt cx="0" cy="0"/>
        </a:xfrm>
      </p:grpSpPr>
      <p:pic>
        <p:nvPicPr>
          <p:cNvPr id="557" name="Google Shape;557;p81"/>
          <p:cNvPicPr preferRelativeResize="0"/>
          <p:nvPr/>
        </p:nvPicPr>
        <p:blipFill>
          <a:blip r:embed="rId3">
            <a:alphaModFix/>
          </a:blip>
          <a:stretch>
            <a:fillRect/>
          </a:stretch>
        </p:blipFill>
        <p:spPr>
          <a:xfrm>
            <a:off x="1241863" y="0"/>
            <a:ext cx="6660285" cy="514349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pic>
        <p:nvPicPr>
          <p:cNvPr id="93" name="Google Shape;93;p19"/>
          <p:cNvPicPr preferRelativeResize="0"/>
          <p:nvPr/>
        </p:nvPicPr>
        <p:blipFill>
          <a:blip r:embed="rId3">
            <a:alphaModFix/>
          </a:blip>
          <a:stretch>
            <a:fillRect/>
          </a:stretch>
        </p:blipFill>
        <p:spPr>
          <a:xfrm>
            <a:off x="556700" y="152400"/>
            <a:ext cx="3306550" cy="4488924"/>
          </a:xfrm>
          <a:prstGeom prst="rect">
            <a:avLst/>
          </a:prstGeom>
          <a:noFill/>
          <a:ln>
            <a:noFill/>
          </a:ln>
        </p:spPr>
      </p:pic>
      <p:sp>
        <p:nvSpPr>
          <p:cNvPr id="94" name="Google Shape;94;p19"/>
          <p:cNvSpPr txBox="1"/>
          <p:nvPr/>
        </p:nvSpPr>
        <p:spPr>
          <a:xfrm>
            <a:off x="4390600" y="674550"/>
            <a:ext cx="4156500" cy="379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Proxima Nova"/>
                <a:ea typeface="Proxima Nova"/>
                <a:cs typeface="Proxima Nova"/>
                <a:sym typeface="Proxima Nova"/>
              </a:rPr>
              <a:t>Lesson Four: Imaginary Place Maps</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lnSpc>
                <a:spcPct val="115000"/>
              </a:lnSpc>
              <a:spcBef>
                <a:spcPts val="0"/>
              </a:spcBef>
              <a:spcAft>
                <a:spcPts val="0"/>
              </a:spcAft>
              <a:buNone/>
            </a:pPr>
            <a:r>
              <a:rPr lang="en" sz="1600">
                <a:solidFill>
                  <a:schemeClr val="dk1"/>
                </a:solidFill>
                <a:latin typeface="Proxima Nova"/>
                <a:ea typeface="Proxima Nova"/>
                <a:cs typeface="Proxima Nova"/>
                <a:sym typeface="Proxima Nova"/>
              </a:rPr>
              <a:t>Students expand upon their understanding of the</a:t>
            </a:r>
            <a:r>
              <a:rPr lang="en" sz="1600" b="1">
                <a:solidFill>
                  <a:schemeClr val="dk1"/>
                </a:solidFill>
                <a:latin typeface="Proxima Nova"/>
                <a:ea typeface="Proxima Nova"/>
                <a:cs typeface="Proxima Nova"/>
                <a:sym typeface="Proxima Nova"/>
              </a:rPr>
              <a:t> language of maps</a:t>
            </a:r>
            <a:r>
              <a:rPr lang="en" sz="1600">
                <a:solidFill>
                  <a:schemeClr val="dk1"/>
                </a:solidFill>
                <a:latin typeface="Proxima Nova"/>
                <a:ea typeface="Proxima Nova"/>
                <a:cs typeface="Proxima Nova"/>
                <a:sym typeface="Proxima Nova"/>
              </a:rPr>
              <a:t> and refine their </a:t>
            </a:r>
            <a:r>
              <a:rPr lang="en" sz="1600" b="1">
                <a:solidFill>
                  <a:schemeClr val="dk1"/>
                </a:solidFill>
                <a:latin typeface="Proxima Nova"/>
                <a:ea typeface="Proxima Nova"/>
                <a:cs typeface="Proxima Nova"/>
                <a:sym typeface="Proxima Nova"/>
              </a:rPr>
              <a:t>cartography skills</a:t>
            </a:r>
            <a:r>
              <a:rPr lang="en" sz="1600">
                <a:solidFill>
                  <a:schemeClr val="dk1"/>
                </a:solidFill>
                <a:latin typeface="Proxima Nova"/>
                <a:ea typeface="Proxima Nova"/>
                <a:cs typeface="Proxima Nova"/>
                <a:sym typeface="Proxima Nova"/>
              </a:rPr>
              <a:t> as they create imaginary place maps to show a make-believe world of their own invention or from their readings.</a:t>
            </a: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sz="1600">
                <a:solidFill>
                  <a:schemeClr val="dk1"/>
                </a:solidFill>
                <a:latin typeface="Proxima Nova"/>
                <a:ea typeface="Proxima Nova"/>
                <a:cs typeface="Proxima Nova"/>
                <a:sym typeface="Proxima Nova"/>
              </a:rPr>
              <a:t>Their maps will feature a </a:t>
            </a:r>
            <a:r>
              <a:rPr lang="en" sz="1600" b="1">
                <a:solidFill>
                  <a:schemeClr val="dk1"/>
                </a:solidFill>
                <a:latin typeface="Proxima Nova"/>
                <a:ea typeface="Proxima Nova"/>
                <a:cs typeface="Proxima Nova"/>
                <a:sym typeface="Proxima Nova"/>
              </a:rPr>
              <a:t>map legend</a:t>
            </a:r>
            <a:r>
              <a:rPr lang="en" sz="1600">
                <a:solidFill>
                  <a:schemeClr val="dk1"/>
                </a:solidFill>
                <a:latin typeface="Proxima Nova"/>
                <a:ea typeface="Proxima Nova"/>
                <a:cs typeface="Proxima Nova"/>
                <a:sym typeface="Proxima Nova"/>
              </a:rPr>
              <a:t> and a variety of </a:t>
            </a:r>
            <a:r>
              <a:rPr lang="en" sz="1600" b="1">
                <a:solidFill>
                  <a:schemeClr val="dk1"/>
                </a:solidFill>
                <a:latin typeface="Proxima Nova"/>
                <a:ea typeface="Proxima Nova"/>
                <a:cs typeface="Proxima Nova"/>
                <a:sym typeface="Proxima Nova"/>
              </a:rPr>
              <a:t>landforms</a:t>
            </a:r>
            <a:r>
              <a:rPr lang="en" sz="1600">
                <a:solidFill>
                  <a:schemeClr val="dk1"/>
                </a:solidFill>
                <a:latin typeface="Proxima Nova"/>
                <a:ea typeface="Proxima Nova"/>
                <a:cs typeface="Proxima Nova"/>
                <a:sym typeface="Proxima Nova"/>
              </a:rPr>
              <a:t>. They also consider how three principles of design – </a:t>
            </a:r>
            <a:r>
              <a:rPr lang="en" sz="1600" b="1">
                <a:solidFill>
                  <a:schemeClr val="dk1"/>
                </a:solidFill>
                <a:latin typeface="Proxima Nova"/>
                <a:ea typeface="Proxima Nova"/>
                <a:cs typeface="Proxima Nova"/>
                <a:sym typeface="Proxima Nova"/>
              </a:rPr>
              <a:t>contrast</a:t>
            </a:r>
            <a:r>
              <a:rPr lang="en" sz="1600">
                <a:solidFill>
                  <a:schemeClr val="dk1"/>
                </a:solidFill>
                <a:latin typeface="Proxima Nova"/>
                <a:ea typeface="Proxima Nova"/>
                <a:cs typeface="Proxima Nova"/>
                <a:sym typeface="Proxima Nova"/>
              </a:rPr>
              <a:t>, </a:t>
            </a:r>
            <a:r>
              <a:rPr lang="en" sz="1600" b="1">
                <a:solidFill>
                  <a:schemeClr val="dk1"/>
                </a:solidFill>
                <a:latin typeface="Proxima Nova"/>
                <a:ea typeface="Proxima Nova"/>
                <a:cs typeface="Proxima Nova"/>
                <a:sym typeface="Proxima Nova"/>
              </a:rPr>
              <a:t>balance</a:t>
            </a:r>
            <a:r>
              <a:rPr lang="en" sz="1600">
                <a:solidFill>
                  <a:schemeClr val="dk1"/>
                </a:solidFill>
                <a:latin typeface="Proxima Nova"/>
                <a:ea typeface="Proxima Nova"/>
                <a:cs typeface="Proxima Nova"/>
                <a:sym typeface="Proxima Nova"/>
              </a:rPr>
              <a:t>, and </a:t>
            </a:r>
            <a:r>
              <a:rPr lang="en" sz="1600" b="1">
                <a:solidFill>
                  <a:schemeClr val="dk1"/>
                </a:solidFill>
                <a:latin typeface="Proxima Nova"/>
                <a:ea typeface="Proxima Nova"/>
                <a:cs typeface="Proxima Nova"/>
                <a:sym typeface="Proxima Nova"/>
              </a:rPr>
              <a:t>emphasis</a:t>
            </a:r>
            <a:r>
              <a:rPr lang="en" sz="1600">
                <a:solidFill>
                  <a:schemeClr val="dk1"/>
                </a:solidFill>
                <a:latin typeface="Proxima Nova"/>
                <a:ea typeface="Proxima Nova"/>
                <a:cs typeface="Proxima Nova"/>
                <a:sym typeface="Proxima Nova"/>
              </a:rPr>
              <a:t> – can help create visually appealing maps.</a:t>
            </a: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p:txBody>
      </p:sp>
      <p:sp>
        <p:nvSpPr>
          <p:cNvPr id="95" name="Google Shape;95;p19"/>
          <p:cNvSpPr txBox="1"/>
          <p:nvPr/>
        </p:nvSpPr>
        <p:spPr>
          <a:xfrm>
            <a:off x="797350" y="4581225"/>
            <a:ext cx="3122100" cy="4275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Utopia</a:t>
            </a:r>
            <a:endParaRPr sz="1000" i="1">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Thomas More's </a:t>
            </a:r>
            <a:r>
              <a:rPr lang="en" sz="1000" i="1">
                <a:latin typeface="Proxima Nova"/>
                <a:ea typeface="Proxima Nova"/>
                <a:cs typeface="Proxima Nova"/>
                <a:sym typeface="Proxima Nova"/>
              </a:rPr>
              <a:t>Utopia</a:t>
            </a:r>
            <a:r>
              <a:rPr lang="en" sz="1000">
                <a:latin typeface="Proxima Nova"/>
                <a:ea typeface="Proxima Nova"/>
                <a:cs typeface="Proxima Nova"/>
                <a:sym typeface="Proxima Nova"/>
              </a:rPr>
              <a:t>, frontispiece</a:t>
            </a:r>
            <a:endParaRPr sz="1000">
              <a:latin typeface="Proxima Nova"/>
              <a:ea typeface="Proxima Nova"/>
              <a:cs typeface="Proxima Nova"/>
              <a:sym typeface="Proxima Nova"/>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pic>
        <p:nvPicPr>
          <p:cNvPr id="562" name="Google Shape;562;p82"/>
          <p:cNvPicPr preferRelativeResize="0"/>
          <p:nvPr/>
        </p:nvPicPr>
        <p:blipFill>
          <a:blip r:embed="rId3">
            <a:alphaModFix/>
          </a:blip>
          <a:stretch>
            <a:fillRect/>
          </a:stretch>
        </p:blipFill>
        <p:spPr>
          <a:xfrm>
            <a:off x="1235100" y="0"/>
            <a:ext cx="6673811" cy="5143501"/>
          </a:xfrm>
          <a:prstGeom prst="rect">
            <a:avLst/>
          </a:prstGeom>
          <a:noFill/>
          <a:ln>
            <a:noFill/>
          </a:ln>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566"/>
        <p:cNvGrpSpPr/>
        <p:nvPr/>
      </p:nvGrpSpPr>
      <p:grpSpPr>
        <a:xfrm>
          <a:off x="0" y="0"/>
          <a:ext cx="0" cy="0"/>
          <a:chOff x="0" y="0"/>
          <a:chExt cx="0" cy="0"/>
        </a:xfrm>
      </p:grpSpPr>
      <p:sp>
        <p:nvSpPr>
          <p:cNvPr id="567" name="Google Shape;567;p83"/>
          <p:cNvSpPr txBox="1"/>
          <p:nvPr/>
        </p:nvSpPr>
        <p:spPr>
          <a:xfrm>
            <a:off x="508200" y="452050"/>
            <a:ext cx="81276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Make Your Own Imaginary-Place Map</a:t>
            </a:r>
            <a:endParaRPr sz="35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100">
                <a:solidFill>
                  <a:schemeClr val="dk1"/>
                </a:solidFill>
                <a:latin typeface="Proxima Nova"/>
                <a:ea typeface="Proxima Nova"/>
                <a:cs typeface="Proxima Nova"/>
                <a:sym typeface="Proxima Nova"/>
              </a:rPr>
              <a:t>You can use your </a:t>
            </a:r>
            <a:r>
              <a:rPr lang="en" sz="2100" b="1">
                <a:solidFill>
                  <a:schemeClr val="dk1"/>
                </a:solidFill>
                <a:latin typeface="Proxima Nova"/>
                <a:ea typeface="Proxima Nova"/>
                <a:cs typeface="Proxima Nova"/>
                <a:sym typeface="Proxima Nova"/>
              </a:rPr>
              <a:t>cartographic knowledge</a:t>
            </a:r>
            <a:r>
              <a:rPr lang="en" sz="2100">
                <a:solidFill>
                  <a:schemeClr val="dk1"/>
                </a:solidFill>
                <a:latin typeface="Proxima Nova"/>
                <a:ea typeface="Proxima Nova"/>
                <a:cs typeface="Proxima Nova"/>
                <a:sym typeface="Proxima Nova"/>
              </a:rPr>
              <a:t> to make a map.</a:t>
            </a:r>
            <a:endParaRPr sz="5100">
              <a:latin typeface="Proxima Nova"/>
              <a:ea typeface="Proxima Nova"/>
              <a:cs typeface="Proxima Nova"/>
              <a:sym typeface="Proxima Nova"/>
            </a:endParaRPr>
          </a:p>
        </p:txBody>
      </p:sp>
      <p:sp>
        <p:nvSpPr>
          <p:cNvPr id="568" name="Google Shape;568;p83"/>
          <p:cNvSpPr txBox="1"/>
          <p:nvPr/>
        </p:nvSpPr>
        <p:spPr>
          <a:xfrm>
            <a:off x="274525" y="1553575"/>
            <a:ext cx="3781800" cy="3540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latin typeface="Proxima Nova"/>
                <a:ea typeface="Proxima Nova"/>
                <a:cs typeface="Proxima Nova"/>
                <a:sym typeface="Proxima Nova"/>
              </a:rPr>
              <a:t>Your map should show an </a:t>
            </a:r>
            <a:r>
              <a:rPr lang="en" sz="1800" b="1">
                <a:latin typeface="Proxima Nova"/>
                <a:ea typeface="Proxima Nova"/>
                <a:cs typeface="Proxima Nova"/>
                <a:sym typeface="Proxima Nova"/>
              </a:rPr>
              <a:t>imaginary place.</a:t>
            </a:r>
            <a:endParaRPr sz="1800" b="1">
              <a:latin typeface="Proxima Nova"/>
              <a:ea typeface="Proxima Nova"/>
              <a:cs typeface="Proxima Nova"/>
              <a:sym typeface="Proxima Nova"/>
            </a:endParaRPr>
          </a:p>
          <a:p>
            <a:pPr marL="0" lvl="0" indent="0" algn="l" rtl="0">
              <a:spcBef>
                <a:spcPts val="0"/>
              </a:spcBef>
              <a:spcAft>
                <a:spcPts val="0"/>
              </a:spcAft>
              <a:buNone/>
            </a:pPr>
            <a:endParaRPr sz="1000" b="1">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Your map should include: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b="1">
                <a:latin typeface="Proxima Nova"/>
                <a:ea typeface="Proxima Nova"/>
                <a:cs typeface="Proxima Nova"/>
                <a:sym typeface="Proxima Nova"/>
              </a:rPr>
              <a:t>land</a:t>
            </a:r>
            <a:r>
              <a:rPr lang="en" sz="1800">
                <a:latin typeface="Proxima Nova"/>
                <a:ea typeface="Proxima Nova"/>
                <a:cs typeface="Proxima Nova"/>
                <a:sym typeface="Proxima Nova"/>
              </a:rPr>
              <a:t> and </a:t>
            </a:r>
            <a:r>
              <a:rPr lang="en" sz="1800" b="1">
                <a:latin typeface="Proxima Nova"/>
                <a:ea typeface="Proxima Nova"/>
                <a:cs typeface="Proxima Nova"/>
                <a:sym typeface="Proxima Nova"/>
              </a:rPr>
              <a:t>water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 </a:t>
            </a:r>
            <a:r>
              <a:rPr lang="en" sz="1800" b="1">
                <a:latin typeface="Proxima Nova"/>
                <a:ea typeface="Proxima Nova"/>
                <a:cs typeface="Proxima Nova"/>
                <a:sym typeface="Proxima Nova"/>
              </a:rPr>
              <a:t>compass rose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 </a:t>
            </a:r>
            <a:r>
              <a:rPr lang="en" sz="1800" b="1">
                <a:latin typeface="Proxima Nova"/>
                <a:ea typeface="Proxima Nova"/>
                <a:cs typeface="Proxima Nova"/>
                <a:sym typeface="Proxima Nova"/>
              </a:rPr>
              <a:t>scale bar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 </a:t>
            </a:r>
            <a:r>
              <a:rPr lang="en" sz="1800" b="1">
                <a:latin typeface="Proxima Nova"/>
                <a:ea typeface="Proxima Nova"/>
                <a:cs typeface="Proxima Nova"/>
                <a:sym typeface="Proxima Nova"/>
              </a:rPr>
              <a:t>map legend</a:t>
            </a:r>
            <a:endParaRPr sz="1800" b="1">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at least </a:t>
            </a:r>
            <a:r>
              <a:rPr lang="en" sz="1800" b="1">
                <a:latin typeface="Proxima Nova"/>
                <a:ea typeface="Proxima Nova"/>
                <a:cs typeface="Proxima Nova"/>
                <a:sym typeface="Proxima Nova"/>
              </a:rPr>
              <a:t>3</a:t>
            </a:r>
            <a:r>
              <a:rPr lang="en" sz="1800">
                <a:latin typeface="Proxima Nova"/>
                <a:ea typeface="Proxima Nova"/>
                <a:cs typeface="Proxima Nova"/>
                <a:sym typeface="Proxima Nova"/>
              </a:rPr>
              <a:t> different </a:t>
            </a:r>
            <a:r>
              <a:rPr lang="en" sz="1800" b="1">
                <a:latin typeface="Proxima Nova"/>
                <a:ea typeface="Proxima Nova"/>
                <a:cs typeface="Proxima Nova"/>
                <a:sym typeface="Proxima Nova"/>
              </a:rPr>
              <a:t>landforms</a:t>
            </a:r>
            <a:endParaRPr sz="1800" b="1">
              <a:latin typeface="Proxima Nova"/>
              <a:ea typeface="Proxima Nova"/>
              <a:cs typeface="Proxima Nova"/>
              <a:sym typeface="Proxima Nova"/>
            </a:endParaRPr>
          </a:p>
          <a:p>
            <a:pPr marL="457200" lvl="0" indent="0" algn="l" rtl="0">
              <a:spcBef>
                <a:spcPts val="0"/>
              </a:spcBef>
              <a:spcAft>
                <a:spcPts val="0"/>
              </a:spcAft>
              <a:buNone/>
            </a:pPr>
            <a:endParaRPr sz="10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How will you use </a:t>
            </a:r>
            <a:r>
              <a:rPr lang="en" sz="1800" i="1">
                <a:latin typeface="Proxima Nova"/>
                <a:ea typeface="Proxima Nova"/>
                <a:cs typeface="Proxima Nova"/>
                <a:sym typeface="Proxima Nova"/>
              </a:rPr>
              <a:t>contrast</a:t>
            </a:r>
            <a:r>
              <a:rPr lang="en" sz="1800">
                <a:latin typeface="Proxima Nova"/>
                <a:ea typeface="Proxima Nova"/>
                <a:cs typeface="Proxima Nova"/>
                <a:sym typeface="Proxima Nova"/>
              </a:rPr>
              <a:t>, </a:t>
            </a:r>
            <a:r>
              <a:rPr lang="en" sz="1800" i="1">
                <a:latin typeface="Proxima Nova"/>
                <a:ea typeface="Proxima Nova"/>
                <a:cs typeface="Proxima Nova"/>
                <a:sym typeface="Proxima Nova"/>
              </a:rPr>
              <a:t>balance</a:t>
            </a:r>
            <a:r>
              <a:rPr lang="en" sz="1800">
                <a:latin typeface="Proxima Nova"/>
                <a:ea typeface="Proxima Nova"/>
                <a:cs typeface="Proxima Nova"/>
                <a:sym typeface="Proxima Nova"/>
              </a:rPr>
              <a:t>, and </a:t>
            </a:r>
            <a:r>
              <a:rPr lang="en" sz="1800" i="1">
                <a:latin typeface="Proxima Nova"/>
                <a:ea typeface="Proxima Nova"/>
                <a:cs typeface="Proxima Nova"/>
                <a:sym typeface="Proxima Nova"/>
              </a:rPr>
              <a:t>emphasis</a:t>
            </a:r>
            <a:r>
              <a:rPr lang="en" sz="1800">
                <a:latin typeface="Proxima Nova"/>
                <a:ea typeface="Proxima Nova"/>
                <a:cs typeface="Proxima Nova"/>
                <a:sym typeface="Proxima Nova"/>
              </a:rPr>
              <a:t> to help tell a story with your map?</a:t>
            </a:r>
            <a:endParaRPr sz="1800">
              <a:latin typeface="Proxima Nova"/>
              <a:ea typeface="Proxima Nova"/>
              <a:cs typeface="Proxima Nova"/>
              <a:sym typeface="Proxima Nova"/>
            </a:endParaRPr>
          </a:p>
        </p:txBody>
      </p:sp>
      <p:sp>
        <p:nvSpPr>
          <p:cNvPr id="569" name="Google Shape;569;p83"/>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83"/>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pic>
        <p:nvPicPr>
          <p:cNvPr id="571" name="Google Shape;571;p83"/>
          <p:cNvPicPr preferRelativeResize="0"/>
          <p:nvPr/>
        </p:nvPicPr>
        <p:blipFill>
          <a:blip r:embed="rId3">
            <a:alphaModFix/>
          </a:blip>
          <a:stretch>
            <a:fillRect/>
          </a:stretch>
        </p:blipFill>
        <p:spPr>
          <a:xfrm>
            <a:off x="3793325" y="1511575"/>
            <a:ext cx="2169902" cy="1550078"/>
          </a:xfrm>
          <a:prstGeom prst="rect">
            <a:avLst/>
          </a:prstGeom>
          <a:noFill/>
          <a:ln>
            <a:noFill/>
          </a:ln>
        </p:spPr>
      </p:pic>
      <p:pic>
        <p:nvPicPr>
          <p:cNvPr id="572" name="Google Shape;572;p83"/>
          <p:cNvPicPr preferRelativeResize="0"/>
          <p:nvPr/>
        </p:nvPicPr>
        <p:blipFill rotWithShape="1">
          <a:blip r:embed="rId4">
            <a:alphaModFix/>
          </a:blip>
          <a:srcRect l="3063" t="5419"/>
          <a:stretch/>
        </p:blipFill>
        <p:spPr>
          <a:xfrm>
            <a:off x="5253475" y="3237600"/>
            <a:ext cx="2103552" cy="1466076"/>
          </a:xfrm>
          <a:prstGeom prst="rect">
            <a:avLst/>
          </a:prstGeom>
          <a:noFill/>
          <a:ln>
            <a:noFill/>
          </a:ln>
        </p:spPr>
      </p:pic>
      <p:pic>
        <p:nvPicPr>
          <p:cNvPr id="573" name="Google Shape;573;p83"/>
          <p:cNvPicPr preferRelativeResize="0"/>
          <p:nvPr/>
        </p:nvPicPr>
        <p:blipFill rotWithShape="1">
          <a:blip r:embed="rId5">
            <a:alphaModFix/>
          </a:blip>
          <a:srcRect l="6535" t="10104" r="6666"/>
          <a:stretch/>
        </p:blipFill>
        <p:spPr>
          <a:xfrm>
            <a:off x="6465900" y="1553575"/>
            <a:ext cx="2169902" cy="1466076"/>
          </a:xfrm>
          <a:prstGeom prst="rect">
            <a:avLst/>
          </a:prstGeom>
          <a:noFill/>
          <a:ln>
            <a:noFill/>
          </a:ln>
        </p:spPr>
      </p:pic>
      <p:sp>
        <p:nvSpPr>
          <p:cNvPr id="574" name="Google Shape;574;p83"/>
          <p:cNvSpPr txBox="1"/>
          <p:nvPr/>
        </p:nvSpPr>
        <p:spPr>
          <a:xfrm>
            <a:off x="4183625" y="2919900"/>
            <a:ext cx="1389300" cy="31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Proxima Nova"/>
                <a:ea typeface="Proxima Nova"/>
                <a:cs typeface="Proxima Nova"/>
                <a:sym typeface="Proxima Nova"/>
              </a:rPr>
              <a:t>ocean-heavy map</a:t>
            </a:r>
            <a:endParaRPr sz="1200">
              <a:latin typeface="Proxima Nova"/>
              <a:ea typeface="Proxima Nova"/>
              <a:cs typeface="Proxima Nova"/>
              <a:sym typeface="Proxima Nova"/>
            </a:endParaRPr>
          </a:p>
        </p:txBody>
      </p:sp>
      <p:sp>
        <p:nvSpPr>
          <p:cNvPr id="575" name="Google Shape;575;p83"/>
          <p:cNvSpPr txBox="1"/>
          <p:nvPr/>
        </p:nvSpPr>
        <p:spPr>
          <a:xfrm>
            <a:off x="5726400" y="4634350"/>
            <a:ext cx="1157700" cy="31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Proxima Nova"/>
                <a:ea typeface="Proxima Nova"/>
                <a:cs typeface="Proxima Nova"/>
                <a:sym typeface="Proxima Nova"/>
              </a:rPr>
              <a:t>balanced map</a:t>
            </a:r>
            <a:endParaRPr sz="1200">
              <a:latin typeface="Proxima Nova"/>
              <a:ea typeface="Proxima Nova"/>
              <a:cs typeface="Proxima Nova"/>
              <a:sym typeface="Proxima Nova"/>
            </a:endParaRPr>
          </a:p>
        </p:txBody>
      </p:sp>
      <p:sp>
        <p:nvSpPr>
          <p:cNvPr id="576" name="Google Shape;576;p83"/>
          <p:cNvSpPr txBox="1"/>
          <p:nvPr/>
        </p:nvSpPr>
        <p:spPr>
          <a:xfrm>
            <a:off x="6922800" y="2919900"/>
            <a:ext cx="1256100" cy="31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Proxima Nova"/>
                <a:ea typeface="Proxima Nova"/>
                <a:cs typeface="Proxima Nova"/>
                <a:sym typeface="Proxima Nova"/>
              </a:rPr>
              <a:t>land-heavy map</a:t>
            </a:r>
            <a:endParaRPr sz="1200">
              <a:latin typeface="Proxima Nova"/>
              <a:ea typeface="Proxima Nova"/>
              <a:cs typeface="Proxima Nova"/>
              <a:sym typeface="Proxima Nova"/>
            </a:endParaRPr>
          </a:p>
        </p:txBody>
      </p:sp>
      <p:sp>
        <p:nvSpPr>
          <p:cNvPr id="577" name="Google Shape;577;p83"/>
          <p:cNvSpPr txBox="1"/>
          <p:nvPr/>
        </p:nvSpPr>
        <p:spPr>
          <a:xfrm>
            <a:off x="7040450" y="4849100"/>
            <a:ext cx="2103600" cy="2448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a:latin typeface="Proxima Nova"/>
                <a:ea typeface="Proxima Nova"/>
                <a:cs typeface="Proxima Nova"/>
                <a:sym typeface="Proxima Nova"/>
              </a:rPr>
              <a:t>Maps adapted from Jared Blando</a:t>
            </a:r>
            <a:endParaRPr sz="1000">
              <a:latin typeface="Proxima Nova"/>
              <a:ea typeface="Proxima Nova"/>
              <a:cs typeface="Proxima Nova"/>
              <a:sym typeface="Proxima Nova"/>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581"/>
        <p:cNvGrpSpPr/>
        <p:nvPr/>
      </p:nvGrpSpPr>
      <p:grpSpPr>
        <a:xfrm>
          <a:off x="0" y="0"/>
          <a:ext cx="0" cy="0"/>
          <a:chOff x="0" y="0"/>
          <a:chExt cx="0" cy="0"/>
        </a:xfrm>
      </p:grpSpPr>
      <p:sp>
        <p:nvSpPr>
          <p:cNvPr id="582" name="Google Shape;582;p84"/>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583" name="Google Shape;583;p84"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584" name="Google Shape;584;p84"/>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83"/>
                                        </p:tgtEl>
                                        <p:attrNameLst>
                                          <p:attrName>style.visibility</p:attrName>
                                        </p:attrNameLst>
                                      </p:cBhvr>
                                      <p:to>
                                        <p:strVal val="visible"/>
                                      </p:to>
                                    </p:set>
                                    <p:animEffect transition="in" filter="fade">
                                      <p:cBhvr>
                                        <p:cTn id="7" dur="1000"/>
                                        <p:tgtEl>
                                          <p:spTgt spid="5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88"/>
        <p:cNvGrpSpPr/>
        <p:nvPr/>
      </p:nvGrpSpPr>
      <p:grpSpPr>
        <a:xfrm>
          <a:off x="0" y="0"/>
          <a:ext cx="0" cy="0"/>
          <a:chOff x="0" y="0"/>
          <a:chExt cx="0" cy="0"/>
        </a:xfrm>
      </p:grpSpPr>
      <p:sp>
        <p:nvSpPr>
          <p:cNvPr id="589" name="Google Shape;589;p85"/>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Four</a:t>
            </a:r>
            <a:endParaRPr>
              <a:solidFill>
                <a:schemeClr val="lt1"/>
              </a:solidFill>
              <a:latin typeface="Proxima Nova"/>
              <a:ea typeface="Proxima Nova"/>
              <a:cs typeface="Proxima Nova"/>
              <a:sym typeface="Proxima Nova"/>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593"/>
        <p:cNvGrpSpPr/>
        <p:nvPr/>
      </p:nvGrpSpPr>
      <p:grpSpPr>
        <a:xfrm>
          <a:off x="0" y="0"/>
          <a:ext cx="0" cy="0"/>
          <a:chOff x="0" y="0"/>
          <a:chExt cx="0" cy="0"/>
        </a:xfrm>
      </p:grpSpPr>
      <p:sp>
        <p:nvSpPr>
          <p:cNvPr id="594" name="Google Shape;594;p86"/>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that the </a:t>
            </a:r>
            <a:r>
              <a:rPr lang="en" b="1">
                <a:solidFill>
                  <a:srgbClr val="000000"/>
                </a:solidFill>
                <a:latin typeface="Proxima Nova"/>
                <a:ea typeface="Proxima Nova"/>
                <a:cs typeface="Proxima Nova"/>
                <a:sym typeface="Proxima Nova"/>
              </a:rPr>
              <a:t>cartographic process</a:t>
            </a:r>
            <a:r>
              <a:rPr lang="en">
                <a:solidFill>
                  <a:srgbClr val="000000"/>
                </a:solidFill>
                <a:latin typeface="Proxima Nova"/>
                <a:ea typeface="Proxima Nova"/>
                <a:cs typeface="Proxima Nova"/>
                <a:sym typeface="Proxima Nova"/>
              </a:rPr>
              <a:t> is a step-by-step way of making a map.</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a:t>
            </a:r>
            <a:r>
              <a:rPr lang="en" b="1">
                <a:solidFill>
                  <a:schemeClr val="dk1"/>
                </a:solidFill>
                <a:latin typeface="Proxima Nova"/>
                <a:ea typeface="Proxima Nova"/>
                <a:cs typeface="Proxima Nova"/>
                <a:sym typeface="Proxima Nova"/>
              </a:rPr>
              <a:t>finish</a:t>
            </a:r>
            <a:r>
              <a:rPr lang="en">
                <a:solidFill>
                  <a:schemeClr val="dk1"/>
                </a:solidFill>
                <a:latin typeface="Proxima Nova"/>
                <a:ea typeface="Proxima Nova"/>
                <a:cs typeface="Proxima Nova"/>
                <a:sym typeface="Proxima Nova"/>
              </a:rPr>
              <a:t> my imaginary-place map.</a:t>
            </a:r>
            <a:endParaRPr>
              <a:solidFill>
                <a:schemeClr val="dk1"/>
              </a:solidFill>
              <a:latin typeface="Proxima Nova"/>
              <a:ea typeface="Proxima Nova"/>
              <a:cs typeface="Proxima Nova"/>
              <a:sym typeface="Proxima Nova"/>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598"/>
        <p:cNvGrpSpPr/>
        <p:nvPr/>
      </p:nvGrpSpPr>
      <p:grpSpPr>
        <a:xfrm>
          <a:off x="0" y="0"/>
          <a:ext cx="0" cy="0"/>
          <a:chOff x="0" y="0"/>
          <a:chExt cx="0" cy="0"/>
        </a:xfrm>
      </p:grpSpPr>
      <p:pic>
        <p:nvPicPr>
          <p:cNvPr id="599" name="Google Shape;599;p87"/>
          <p:cNvPicPr preferRelativeResize="0"/>
          <p:nvPr/>
        </p:nvPicPr>
        <p:blipFill>
          <a:blip r:embed="rId3">
            <a:alphaModFix/>
          </a:blip>
          <a:stretch>
            <a:fillRect/>
          </a:stretch>
        </p:blipFill>
        <p:spPr>
          <a:xfrm>
            <a:off x="152400" y="152400"/>
            <a:ext cx="6184100" cy="4384427"/>
          </a:xfrm>
          <a:prstGeom prst="rect">
            <a:avLst/>
          </a:prstGeom>
          <a:noFill/>
          <a:ln>
            <a:noFill/>
          </a:ln>
        </p:spPr>
      </p:pic>
      <p:sp>
        <p:nvSpPr>
          <p:cNvPr id="600" name="Google Shape;600;p87"/>
          <p:cNvSpPr txBox="1"/>
          <p:nvPr/>
        </p:nvSpPr>
        <p:spPr>
          <a:xfrm>
            <a:off x="3429000" y="4480900"/>
            <a:ext cx="2885700" cy="4953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Hidden Myths in Harry Potter</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
        <p:nvSpPr>
          <p:cNvPr id="601" name="Google Shape;601;p87"/>
          <p:cNvSpPr/>
          <p:nvPr/>
        </p:nvSpPr>
        <p:spPr>
          <a:xfrm>
            <a:off x="6453550" y="477272"/>
            <a:ext cx="2529600" cy="37407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87"/>
          <p:cNvSpPr txBox="1"/>
          <p:nvPr/>
        </p:nvSpPr>
        <p:spPr>
          <a:xfrm>
            <a:off x="6599678" y="471263"/>
            <a:ext cx="2383200" cy="372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Does this map show a real place or an imaginary place?</a:t>
            </a:r>
            <a:endParaRPr sz="1800">
              <a:latin typeface="Proxima Nova"/>
              <a:ea typeface="Proxima Nova"/>
              <a:cs typeface="Proxima Nova"/>
              <a:sym typeface="Proxima Nova"/>
            </a:endParaRPr>
          </a:p>
          <a:p>
            <a:pPr marL="9144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details make this map special?</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How does this map use color to create contrast and emphasis?</a:t>
            </a:r>
            <a:endParaRPr sz="1800">
              <a:latin typeface="Proxima Nova"/>
              <a:ea typeface="Proxima Nova"/>
              <a:cs typeface="Proxima Nova"/>
              <a:sym typeface="Proxima Nova"/>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606"/>
        <p:cNvGrpSpPr/>
        <p:nvPr/>
      </p:nvGrpSpPr>
      <p:grpSpPr>
        <a:xfrm>
          <a:off x="0" y="0"/>
          <a:ext cx="0" cy="0"/>
          <a:chOff x="0" y="0"/>
          <a:chExt cx="0" cy="0"/>
        </a:xfrm>
      </p:grpSpPr>
      <p:sp>
        <p:nvSpPr>
          <p:cNvPr id="607" name="Google Shape;607;p88"/>
          <p:cNvSpPr txBox="1"/>
          <p:nvPr/>
        </p:nvSpPr>
        <p:spPr>
          <a:xfrm>
            <a:off x="2866300" y="4492150"/>
            <a:ext cx="2885700" cy="484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Terra Sancta …</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pic>
        <p:nvPicPr>
          <p:cNvPr id="608" name="Google Shape;608;p88"/>
          <p:cNvPicPr preferRelativeResize="0"/>
          <p:nvPr/>
        </p:nvPicPr>
        <p:blipFill>
          <a:blip r:embed="rId3">
            <a:alphaModFix/>
          </a:blip>
          <a:stretch>
            <a:fillRect/>
          </a:stretch>
        </p:blipFill>
        <p:spPr>
          <a:xfrm>
            <a:off x="152400" y="134825"/>
            <a:ext cx="5501025" cy="4429301"/>
          </a:xfrm>
          <a:prstGeom prst="rect">
            <a:avLst/>
          </a:prstGeom>
          <a:noFill/>
          <a:ln>
            <a:noFill/>
          </a:ln>
        </p:spPr>
      </p:pic>
      <p:sp>
        <p:nvSpPr>
          <p:cNvPr id="609" name="Google Shape;609;p88"/>
          <p:cNvSpPr/>
          <p:nvPr/>
        </p:nvSpPr>
        <p:spPr>
          <a:xfrm>
            <a:off x="5978775" y="886511"/>
            <a:ext cx="2811000" cy="33759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88"/>
          <p:cNvSpPr txBox="1"/>
          <p:nvPr/>
        </p:nvSpPr>
        <p:spPr>
          <a:xfrm>
            <a:off x="6141156" y="881088"/>
            <a:ext cx="2648400" cy="3365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Does this map show a real place or an imaginary place?</a:t>
            </a:r>
            <a:endParaRPr sz="1800">
              <a:latin typeface="Proxima Nova"/>
              <a:ea typeface="Proxima Nova"/>
              <a:cs typeface="Proxima Nova"/>
              <a:sym typeface="Proxima Nova"/>
            </a:endParaRPr>
          </a:p>
          <a:p>
            <a:pPr marL="9144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details make this map special?</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How does this map use color to create contrast and emphasis?</a:t>
            </a:r>
            <a:endParaRPr sz="1800">
              <a:latin typeface="Proxima Nova"/>
              <a:ea typeface="Proxima Nova"/>
              <a:cs typeface="Proxima Nova"/>
              <a:sym typeface="Proxima Nova"/>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614"/>
        <p:cNvGrpSpPr/>
        <p:nvPr/>
      </p:nvGrpSpPr>
      <p:grpSpPr>
        <a:xfrm>
          <a:off x="0" y="0"/>
          <a:ext cx="0" cy="0"/>
          <a:chOff x="0" y="0"/>
          <a:chExt cx="0" cy="0"/>
        </a:xfrm>
      </p:grpSpPr>
      <p:sp>
        <p:nvSpPr>
          <p:cNvPr id="615" name="Google Shape;615;p89"/>
          <p:cNvSpPr txBox="1"/>
          <p:nvPr/>
        </p:nvSpPr>
        <p:spPr>
          <a:xfrm>
            <a:off x="3429000" y="4514600"/>
            <a:ext cx="3077400" cy="461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A Pictorial Map of Loveland</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pic>
        <p:nvPicPr>
          <p:cNvPr id="616" name="Google Shape;616;p89"/>
          <p:cNvPicPr preferRelativeResize="0"/>
          <p:nvPr/>
        </p:nvPicPr>
        <p:blipFill>
          <a:blip r:embed="rId3">
            <a:alphaModFix/>
          </a:blip>
          <a:stretch>
            <a:fillRect/>
          </a:stretch>
        </p:blipFill>
        <p:spPr>
          <a:xfrm>
            <a:off x="123100" y="250025"/>
            <a:ext cx="6292925" cy="4314099"/>
          </a:xfrm>
          <a:prstGeom prst="rect">
            <a:avLst/>
          </a:prstGeom>
          <a:noFill/>
          <a:ln>
            <a:noFill/>
          </a:ln>
        </p:spPr>
      </p:pic>
      <p:sp>
        <p:nvSpPr>
          <p:cNvPr id="617" name="Google Shape;617;p89"/>
          <p:cNvSpPr/>
          <p:nvPr/>
        </p:nvSpPr>
        <p:spPr>
          <a:xfrm>
            <a:off x="6594225" y="622244"/>
            <a:ext cx="2388900" cy="35754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89"/>
          <p:cNvSpPr txBox="1"/>
          <p:nvPr/>
        </p:nvSpPr>
        <p:spPr>
          <a:xfrm>
            <a:off x="6732227" y="616500"/>
            <a:ext cx="2250600" cy="356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Does this map show a real place or an imaginary place?</a:t>
            </a:r>
            <a:endParaRPr sz="1800">
              <a:latin typeface="Proxima Nova"/>
              <a:ea typeface="Proxima Nova"/>
              <a:cs typeface="Proxima Nova"/>
              <a:sym typeface="Proxima Nova"/>
            </a:endParaRPr>
          </a:p>
          <a:p>
            <a:pPr marL="91440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What details make this map special?</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How does this map use color to create contrast and emphasis?</a:t>
            </a:r>
            <a:endParaRPr sz="1800">
              <a:latin typeface="Proxima Nova"/>
              <a:ea typeface="Proxima Nova"/>
              <a:cs typeface="Proxima Nova"/>
              <a:sym typeface="Proxima Nova"/>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sp>
        <p:nvSpPr>
          <p:cNvPr id="623" name="Google Shape;623;p90"/>
          <p:cNvSpPr txBox="1"/>
          <p:nvPr/>
        </p:nvSpPr>
        <p:spPr>
          <a:xfrm>
            <a:off x="508200" y="452050"/>
            <a:ext cx="81276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Make Your Own Imaginary-Place Map</a:t>
            </a:r>
            <a:endParaRPr sz="35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100">
                <a:solidFill>
                  <a:schemeClr val="dk1"/>
                </a:solidFill>
                <a:latin typeface="Proxima Nova"/>
                <a:ea typeface="Proxima Nova"/>
                <a:cs typeface="Proxima Nova"/>
                <a:sym typeface="Proxima Nova"/>
              </a:rPr>
              <a:t>You can use your </a:t>
            </a:r>
            <a:r>
              <a:rPr lang="en" sz="2100" b="1">
                <a:solidFill>
                  <a:schemeClr val="dk1"/>
                </a:solidFill>
                <a:latin typeface="Proxima Nova"/>
                <a:ea typeface="Proxima Nova"/>
                <a:cs typeface="Proxima Nova"/>
                <a:sym typeface="Proxima Nova"/>
              </a:rPr>
              <a:t>cartographic knowledge</a:t>
            </a:r>
            <a:r>
              <a:rPr lang="en" sz="2100">
                <a:solidFill>
                  <a:schemeClr val="dk1"/>
                </a:solidFill>
                <a:latin typeface="Proxima Nova"/>
                <a:ea typeface="Proxima Nova"/>
                <a:cs typeface="Proxima Nova"/>
                <a:sym typeface="Proxima Nova"/>
              </a:rPr>
              <a:t> to make a map.</a:t>
            </a:r>
            <a:endParaRPr sz="5100">
              <a:latin typeface="Proxima Nova"/>
              <a:ea typeface="Proxima Nova"/>
              <a:cs typeface="Proxima Nova"/>
              <a:sym typeface="Proxima Nova"/>
            </a:endParaRPr>
          </a:p>
        </p:txBody>
      </p:sp>
      <p:sp>
        <p:nvSpPr>
          <p:cNvPr id="624" name="Google Shape;624;p90"/>
          <p:cNvSpPr txBox="1"/>
          <p:nvPr/>
        </p:nvSpPr>
        <p:spPr>
          <a:xfrm>
            <a:off x="274525" y="1553575"/>
            <a:ext cx="4033800" cy="326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latin typeface="Proxima Nova"/>
                <a:ea typeface="Proxima Nova"/>
                <a:cs typeface="Proxima Nova"/>
                <a:sym typeface="Proxima Nova"/>
              </a:rPr>
              <a:t>Your will </a:t>
            </a:r>
            <a:r>
              <a:rPr lang="en" sz="1800" b="1">
                <a:latin typeface="Proxima Nova"/>
                <a:ea typeface="Proxima Nova"/>
                <a:cs typeface="Proxima Nova"/>
                <a:sym typeface="Proxima Nova"/>
              </a:rPr>
              <a:t>finish</a:t>
            </a:r>
            <a:r>
              <a:rPr lang="en" sz="1800">
                <a:latin typeface="Proxima Nova"/>
                <a:ea typeface="Proxima Nova"/>
                <a:cs typeface="Proxima Nova"/>
                <a:sym typeface="Proxima Nova"/>
              </a:rPr>
              <a:t> your imaginary-place map today.</a:t>
            </a:r>
            <a:endParaRPr sz="1800">
              <a:latin typeface="Proxima Nova"/>
              <a:ea typeface="Proxima Nova"/>
              <a:cs typeface="Proxima Nova"/>
              <a:sym typeface="Proxima Nova"/>
            </a:endParaRPr>
          </a:p>
          <a:p>
            <a:pPr marL="0" lvl="0" indent="0" algn="l" rtl="0">
              <a:spcBef>
                <a:spcPts val="0"/>
              </a:spcBef>
              <a:spcAft>
                <a:spcPts val="0"/>
              </a:spcAft>
              <a:buNone/>
            </a:pPr>
            <a:endParaRPr sz="1000" b="1">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Make sure you map includes:</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b="1">
                <a:latin typeface="Proxima Nova"/>
                <a:ea typeface="Proxima Nova"/>
                <a:cs typeface="Proxima Nova"/>
                <a:sym typeface="Proxima Nova"/>
              </a:rPr>
              <a:t>land</a:t>
            </a:r>
            <a:r>
              <a:rPr lang="en" sz="1800">
                <a:latin typeface="Proxima Nova"/>
                <a:ea typeface="Proxima Nova"/>
                <a:cs typeface="Proxima Nova"/>
                <a:sym typeface="Proxima Nova"/>
              </a:rPr>
              <a:t> and </a:t>
            </a:r>
            <a:r>
              <a:rPr lang="en" sz="1800" b="1">
                <a:latin typeface="Proxima Nova"/>
                <a:ea typeface="Proxima Nova"/>
                <a:cs typeface="Proxima Nova"/>
                <a:sym typeface="Proxima Nova"/>
              </a:rPr>
              <a:t>water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 </a:t>
            </a:r>
            <a:r>
              <a:rPr lang="en" sz="1800" b="1">
                <a:latin typeface="Proxima Nova"/>
                <a:ea typeface="Proxima Nova"/>
                <a:cs typeface="Proxima Nova"/>
                <a:sym typeface="Proxima Nova"/>
              </a:rPr>
              <a:t>compass rose</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 </a:t>
            </a:r>
            <a:r>
              <a:rPr lang="en" sz="1800" b="1">
                <a:latin typeface="Proxima Nova"/>
                <a:ea typeface="Proxima Nova"/>
                <a:cs typeface="Proxima Nova"/>
                <a:sym typeface="Proxima Nova"/>
              </a:rPr>
              <a:t>scale bar</a:t>
            </a: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 </a:t>
            </a:r>
            <a:r>
              <a:rPr lang="en" sz="1800" b="1">
                <a:latin typeface="Proxima Nova"/>
                <a:ea typeface="Proxima Nova"/>
                <a:cs typeface="Proxima Nova"/>
                <a:sym typeface="Proxima Nova"/>
              </a:rPr>
              <a:t>map legend</a:t>
            </a:r>
            <a:endParaRPr sz="1800" b="1">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at least </a:t>
            </a:r>
            <a:r>
              <a:rPr lang="en" sz="1800" b="1">
                <a:latin typeface="Proxima Nova"/>
                <a:ea typeface="Proxima Nova"/>
                <a:cs typeface="Proxima Nova"/>
                <a:sym typeface="Proxima Nova"/>
              </a:rPr>
              <a:t>3</a:t>
            </a:r>
            <a:r>
              <a:rPr lang="en" sz="1800">
                <a:latin typeface="Proxima Nova"/>
                <a:ea typeface="Proxima Nova"/>
                <a:cs typeface="Proxima Nova"/>
                <a:sym typeface="Proxima Nova"/>
              </a:rPr>
              <a:t> different </a:t>
            </a:r>
            <a:r>
              <a:rPr lang="en" sz="1800" b="1">
                <a:latin typeface="Proxima Nova"/>
                <a:ea typeface="Proxima Nova"/>
                <a:cs typeface="Proxima Nova"/>
                <a:sym typeface="Proxima Nova"/>
              </a:rPr>
              <a:t>landforms</a:t>
            </a:r>
            <a:endParaRPr sz="1800" b="1">
              <a:latin typeface="Proxima Nova"/>
              <a:ea typeface="Proxima Nova"/>
              <a:cs typeface="Proxima Nova"/>
              <a:sym typeface="Proxima Nova"/>
            </a:endParaRPr>
          </a:p>
          <a:p>
            <a:pPr marL="457200" lvl="0" indent="0" algn="l" rtl="0">
              <a:spcBef>
                <a:spcPts val="0"/>
              </a:spcBef>
              <a:spcAft>
                <a:spcPts val="0"/>
              </a:spcAft>
              <a:buNone/>
            </a:pPr>
            <a:endParaRPr sz="1000">
              <a:latin typeface="Proxima Nova"/>
              <a:ea typeface="Proxima Nova"/>
              <a:cs typeface="Proxima Nova"/>
              <a:sym typeface="Proxima Nova"/>
            </a:endParaRPr>
          </a:p>
          <a:p>
            <a:pPr marL="0" lvl="0" indent="0" algn="l" rtl="0">
              <a:spcBef>
                <a:spcPts val="0"/>
              </a:spcBef>
              <a:spcAft>
                <a:spcPts val="0"/>
              </a:spcAft>
              <a:buNone/>
            </a:pPr>
            <a:r>
              <a:rPr lang="en" sz="1800">
                <a:latin typeface="Proxima Nova"/>
                <a:ea typeface="Proxima Nova"/>
                <a:cs typeface="Proxima Nova"/>
                <a:sym typeface="Proxima Nova"/>
              </a:rPr>
              <a:t>You can add </a:t>
            </a:r>
            <a:r>
              <a:rPr lang="en" sz="1800" b="1">
                <a:latin typeface="Proxima Nova"/>
                <a:ea typeface="Proxima Nova"/>
                <a:cs typeface="Proxima Nova"/>
                <a:sym typeface="Proxima Nova"/>
              </a:rPr>
              <a:t>color</a:t>
            </a:r>
            <a:r>
              <a:rPr lang="en" sz="1800">
                <a:latin typeface="Proxima Nova"/>
                <a:ea typeface="Proxima Nova"/>
                <a:cs typeface="Proxima Nova"/>
                <a:sym typeface="Proxima Nova"/>
              </a:rPr>
              <a:t> to your finished map to create contrast and emphasis.</a:t>
            </a:r>
            <a:endParaRPr sz="1800">
              <a:latin typeface="Proxima Nova"/>
              <a:ea typeface="Proxima Nova"/>
              <a:cs typeface="Proxima Nova"/>
              <a:sym typeface="Proxima Nova"/>
            </a:endParaRPr>
          </a:p>
        </p:txBody>
      </p:sp>
      <p:sp>
        <p:nvSpPr>
          <p:cNvPr id="625" name="Google Shape;625;p90"/>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90"/>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pic>
        <p:nvPicPr>
          <p:cNvPr id="627" name="Google Shape;627;p90"/>
          <p:cNvPicPr preferRelativeResize="0"/>
          <p:nvPr/>
        </p:nvPicPr>
        <p:blipFill>
          <a:blip r:embed="rId3">
            <a:alphaModFix/>
          </a:blip>
          <a:stretch>
            <a:fillRect/>
          </a:stretch>
        </p:blipFill>
        <p:spPr>
          <a:xfrm>
            <a:off x="4183525" y="1498750"/>
            <a:ext cx="2169902" cy="1550078"/>
          </a:xfrm>
          <a:prstGeom prst="rect">
            <a:avLst/>
          </a:prstGeom>
          <a:noFill/>
          <a:ln>
            <a:noFill/>
          </a:ln>
        </p:spPr>
      </p:pic>
      <p:pic>
        <p:nvPicPr>
          <p:cNvPr id="628" name="Google Shape;628;p90"/>
          <p:cNvPicPr preferRelativeResize="0"/>
          <p:nvPr/>
        </p:nvPicPr>
        <p:blipFill rotWithShape="1">
          <a:blip r:embed="rId4">
            <a:alphaModFix/>
          </a:blip>
          <a:srcRect l="3063" t="5419"/>
          <a:stretch/>
        </p:blipFill>
        <p:spPr>
          <a:xfrm>
            <a:off x="5534825" y="3237600"/>
            <a:ext cx="2103552" cy="1466076"/>
          </a:xfrm>
          <a:prstGeom prst="rect">
            <a:avLst/>
          </a:prstGeom>
          <a:noFill/>
          <a:ln>
            <a:noFill/>
          </a:ln>
        </p:spPr>
      </p:pic>
      <p:pic>
        <p:nvPicPr>
          <p:cNvPr id="629" name="Google Shape;629;p90"/>
          <p:cNvPicPr preferRelativeResize="0"/>
          <p:nvPr/>
        </p:nvPicPr>
        <p:blipFill rotWithShape="1">
          <a:blip r:embed="rId5">
            <a:alphaModFix/>
          </a:blip>
          <a:srcRect l="6535" t="10104" r="6666"/>
          <a:stretch/>
        </p:blipFill>
        <p:spPr>
          <a:xfrm>
            <a:off x="6659325" y="1553575"/>
            <a:ext cx="2169902" cy="1466076"/>
          </a:xfrm>
          <a:prstGeom prst="rect">
            <a:avLst/>
          </a:prstGeom>
          <a:noFill/>
          <a:ln>
            <a:noFill/>
          </a:ln>
        </p:spPr>
      </p:pic>
      <p:sp>
        <p:nvSpPr>
          <p:cNvPr id="630" name="Google Shape;630;p90"/>
          <p:cNvSpPr txBox="1"/>
          <p:nvPr/>
        </p:nvSpPr>
        <p:spPr>
          <a:xfrm>
            <a:off x="4573825" y="2907075"/>
            <a:ext cx="1389300" cy="31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Proxima Nova"/>
                <a:ea typeface="Proxima Nova"/>
                <a:cs typeface="Proxima Nova"/>
                <a:sym typeface="Proxima Nova"/>
              </a:rPr>
              <a:t>ocean-heavy map</a:t>
            </a:r>
            <a:endParaRPr sz="1200">
              <a:latin typeface="Proxima Nova"/>
              <a:ea typeface="Proxima Nova"/>
              <a:cs typeface="Proxima Nova"/>
              <a:sym typeface="Proxima Nova"/>
            </a:endParaRPr>
          </a:p>
        </p:txBody>
      </p:sp>
      <p:sp>
        <p:nvSpPr>
          <p:cNvPr id="631" name="Google Shape;631;p90"/>
          <p:cNvSpPr txBox="1"/>
          <p:nvPr/>
        </p:nvSpPr>
        <p:spPr>
          <a:xfrm>
            <a:off x="6007750" y="4634350"/>
            <a:ext cx="1157700" cy="31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Proxima Nova"/>
                <a:ea typeface="Proxima Nova"/>
                <a:cs typeface="Proxima Nova"/>
                <a:sym typeface="Proxima Nova"/>
              </a:rPr>
              <a:t>balanced map</a:t>
            </a:r>
            <a:endParaRPr sz="1200">
              <a:latin typeface="Proxima Nova"/>
              <a:ea typeface="Proxima Nova"/>
              <a:cs typeface="Proxima Nova"/>
              <a:sym typeface="Proxima Nova"/>
            </a:endParaRPr>
          </a:p>
        </p:txBody>
      </p:sp>
      <p:sp>
        <p:nvSpPr>
          <p:cNvPr id="632" name="Google Shape;632;p90"/>
          <p:cNvSpPr txBox="1"/>
          <p:nvPr/>
        </p:nvSpPr>
        <p:spPr>
          <a:xfrm>
            <a:off x="7116225" y="2919900"/>
            <a:ext cx="1256100" cy="31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Proxima Nova"/>
                <a:ea typeface="Proxima Nova"/>
                <a:cs typeface="Proxima Nova"/>
                <a:sym typeface="Proxima Nova"/>
              </a:rPr>
              <a:t>land-heavy map</a:t>
            </a:r>
            <a:endParaRPr sz="1200">
              <a:latin typeface="Proxima Nova"/>
              <a:ea typeface="Proxima Nova"/>
              <a:cs typeface="Proxima Nova"/>
              <a:sym typeface="Proxima Nova"/>
            </a:endParaRPr>
          </a:p>
        </p:txBody>
      </p:sp>
      <p:sp>
        <p:nvSpPr>
          <p:cNvPr id="633" name="Google Shape;633;p90"/>
          <p:cNvSpPr txBox="1"/>
          <p:nvPr/>
        </p:nvSpPr>
        <p:spPr>
          <a:xfrm>
            <a:off x="7040450" y="4849100"/>
            <a:ext cx="2103600" cy="2448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a:latin typeface="Proxima Nova"/>
                <a:ea typeface="Proxima Nova"/>
                <a:cs typeface="Proxima Nova"/>
                <a:sym typeface="Proxima Nova"/>
              </a:rPr>
              <a:t>Maps adapted from Jared Blando</a:t>
            </a:r>
            <a:endParaRPr sz="1000">
              <a:latin typeface="Proxima Nova"/>
              <a:ea typeface="Proxima Nova"/>
              <a:cs typeface="Proxima Nova"/>
              <a:sym typeface="Proxima Nova"/>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637"/>
        <p:cNvGrpSpPr/>
        <p:nvPr/>
      </p:nvGrpSpPr>
      <p:grpSpPr>
        <a:xfrm>
          <a:off x="0" y="0"/>
          <a:ext cx="0" cy="0"/>
          <a:chOff x="0" y="0"/>
          <a:chExt cx="0" cy="0"/>
        </a:xfrm>
      </p:grpSpPr>
      <p:sp>
        <p:nvSpPr>
          <p:cNvPr id="638" name="Google Shape;638;p91"/>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639" name="Google Shape;639;p91"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640" name="Google Shape;640;p91"/>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39"/>
                                        </p:tgtEl>
                                        <p:attrNameLst>
                                          <p:attrName>style.visibility</p:attrName>
                                        </p:attrNameLst>
                                      </p:cBhvr>
                                      <p:to>
                                        <p:strVal val="visible"/>
                                      </p:to>
                                    </p:set>
                                    <p:animEffect transition="in" filter="fade">
                                      <p:cBhvr>
                                        <p:cTn id="7" dur="1000"/>
                                        <p:tgtEl>
                                          <p:spTgt spid="6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100" name="Google Shape;100;p20"/>
          <p:cNvPicPr preferRelativeResize="0"/>
          <p:nvPr/>
        </p:nvPicPr>
        <p:blipFill>
          <a:blip r:embed="rId3">
            <a:alphaModFix/>
          </a:blip>
          <a:stretch>
            <a:fillRect/>
          </a:stretch>
        </p:blipFill>
        <p:spPr>
          <a:xfrm>
            <a:off x="584450" y="96250"/>
            <a:ext cx="3623476" cy="4687875"/>
          </a:xfrm>
          <a:prstGeom prst="rect">
            <a:avLst/>
          </a:prstGeom>
          <a:noFill/>
          <a:ln>
            <a:noFill/>
          </a:ln>
          <a:effectLst>
            <a:outerShdw blurRad="57150" dist="19050" dir="5400000" algn="bl" rotWithShape="0">
              <a:srgbClr val="000000">
                <a:alpha val="50000"/>
              </a:srgbClr>
            </a:outerShdw>
          </a:effectLst>
        </p:spPr>
      </p:pic>
      <p:sp>
        <p:nvSpPr>
          <p:cNvPr id="101" name="Google Shape;101;p20"/>
          <p:cNvSpPr txBox="1"/>
          <p:nvPr/>
        </p:nvSpPr>
        <p:spPr>
          <a:xfrm>
            <a:off x="4378925" y="646350"/>
            <a:ext cx="4156500" cy="3850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Proxima Nova"/>
                <a:ea typeface="Proxima Nova"/>
                <a:cs typeface="Proxima Nova"/>
                <a:sym typeface="Proxima Nova"/>
              </a:rPr>
              <a:t>Lesson Five: Global Distortion</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lnSpc>
                <a:spcPct val="115000"/>
              </a:lnSpc>
              <a:spcBef>
                <a:spcPts val="0"/>
              </a:spcBef>
              <a:spcAft>
                <a:spcPts val="0"/>
              </a:spcAft>
              <a:buNone/>
            </a:pPr>
            <a:r>
              <a:rPr lang="en" sz="1600">
                <a:solidFill>
                  <a:schemeClr val="dk1"/>
                </a:solidFill>
                <a:latin typeface="Proxima Nova"/>
                <a:ea typeface="Proxima Nova"/>
                <a:cs typeface="Proxima Nova"/>
                <a:sym typeface="Proxima Nova"/>
              </a:rPr>
              <a:t>Students zoom out to a global perspective</a:t>
            </a:r>
            <a:r>
              <a:rPr lang="en" sz="1600" b="1">
                <a:solidFill>
                  <a:schemeClr val="dk1"/>
                </a:solidFill>
                <a:latin typeface="Proxima Nova"/>
                <a:ea typeface="Proxima Nova"/>
                <a:cs typeface="Proxima Nova"/>
                <a:sym typeface="Proxima Nova"/>
              </a:rPr>
              <a:t> </a:t>
            </a:r>
            <a:r>
              <a:rPr lang="en" sz="1600">
                <a:solidFill>
                  <a:schemeClr val="dk1"/>
                </a:solidFill>
                <a:latin typeface="Proxima Nova"/>
                <a:ea typeface="Proxima Nova"/>
                <a:cs typeface="Proxima Nova"/>
                <a:sym typeface="Proxima Nova"/>
              </a:rPr>
              <a:t>as they create </a:t>
            </a:r>
            <a:r>
              <a:rPr lang="en" sz="1600" b="1">
                <a:solidFill>
                  <a:schemeClr val="dk1"/>
                </a:solidFill>
                <a:latin typeface="Proxima Nova"/>
                <a:ea typeface="Proxima Nova"/>
                <a:cs typeface="Proxima Nova"/>
                <a:sym typeface="Proxima Nova"/>
              </a:rPr>
              <a:t>papier-mâché globes</a:t>
            </a:r>
            <a:r>
              <a:rPr lang="en" sz="1600">
                <a:solidFill>
                  <a:schemeClr val="dk1"/>
                </a:solidFill>
                <a:latin typeface="Proxima Nova"/>
                <a:ea typeface="Proxima Nova"/>
                <a:cs typeface="Proxima Nova"/>
                <a:sym typeface="Proxima Nova"/>
              </a:rPr>
              <a:t> featuring the </a:t>
            </a:r>
            <a:r>
              <a:rPr lang="en" sz="1600" b="1">
                <a:solidFill>
                  <a:schemeClr val="dk1"/>
                </a:solidFill>
                <a:latin typeface="Proxima Nova"/>
                <a:ea typeface="Proxima Nova"/>
                <a:cs typeface="Proxima Nova"/>
                <a:sym typeface="Proxima Nova"/>
              </a:rPr>
              <a:t>continents</a:t>
            </a:r>
            <a:r>
              <a:rPr lang="en" sz="1600">
                <a:solidFill>
                  <a:schemeClr val="dk1"/>
                </a:solidFill>
                <a:latin typeface="Proxima Nova"/>
                <a:ea typeface="Proxima Nova"/>
                <a:cs typeface="Proxima Nova"/>
                <a:sym typeface="Proxima Nova"/>
              </a:rPr>
              <a:t>, the </a:t>
            </a:r>
            <a:r>
              <a:rPr lang="en" sz="1600" b="1">
                <a:solidFill>
                  <a:schemeClr val="dk1"/>
                </a:solidFill>
                <a:latin typeface="Proxima Nova"/>
                <a:ea typeface="Proxima Nova"/>
                <a:cs typeface="Proxima Nova"/>
                <a:sym typeface="Proxima Nova"/>
              </a:rPr>
              <a:t>Equator</a:t>
            </a:r>
            <a:r>
              <a:rPr lang="en" sz="1600">
                <a:solidFill>
                  <a:schemeClr val="dk1"/>
                </a:solidFill>
                <a:latin typeface="Proxima Nova"/>
                <a:ea typeface="Proxima Nova"/>
                <a:cs typeface="Proxima Nova"/>
                <a:sym typeface="Proxima Nova"/>
              </a:rPr>
              <a:t>, and the </a:t>
            </a:r>
            <a:r>
              <a:rPr lang="en" sz="1600" b="1">
                <a:solidFill>
                  <a:schemeClr val="dk1"/>
                </a:solidFill>
                <a:latin typeface="Proxima Nova"/>
                <a:ea typeface="Proxima Nova"/>
                <a:cs typeface="Proxima Nova"/>
                <a:sym typeface="Proxima Nova"/>
              </a:rPr>
              <a:t>Prime Meridian</a:t>
            </a:r>
            <a:r>
              <a:rPr lang="en" sz="1600">
                <a:solidFill>
                  <a:schemeClr val="dk1"/>
                </a:solidFill>
                <a:latin typeface="Proxima Nova"/>
                <a:ea typeface="Proxima Nova"/>
                <a:cs typeface="Proxima Nova"/>
                <a:sym typeface="Proxima Nova"/>
              </a:rPr>
              <a:t>. </a:t>
            </a: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sz="1600">
                <a:solidFill>
                  <a:schemeClr val="dk1"/>
                </a:solidFill>
                <a:latin typeface="Proxima Nova"/>
                <a:ea typeface="Proxima Nova"/>
                <a:cs typeface="Proxima Nova"/>
                <a:sym typeface="Proxima Nova"/>
              </a:rPr>
              <a:t>After completing their </a:t>
            </a:r>
            <a:r>
              <a:rPr lang="en" sz="1600" b="1">
                <a:solidFill>
                  <a:schemeClr val="dk1"/>
                </a:solidFill>
                <a:latin typeface="Proxima Nova"/>
                <a:ea typeface="Proxima Nova"/>
                <a:cs typeface="Proxima Nova"/>
                <a:sym typeface="Proxima Nova"/>
              </a:rPr>
              <a:t>globes</a:t>
            </a:r>
            <a:r>
              <a:rPr lang="en" sz="1600">
                <a:solidFill>
                  <a:schemeClr val="dk1"/>
                </a:solidFill>
                <a:latin typeface="Proxima Nova"/>
                <a:ea typeface="Proxima Nova"/>
                <a:cs typeface="Proxima Nova"/>
                <a:sym typeface="Proxima Nova"/>
              </a:rPr>
              <a:t>, students are given scissors and challenged to convert their three-dimensional globes into two-dimensional </a:t>
            </a:r>
            <a:r>
              <a:rPr lang="en" sz="1600" b="1">
                <a:solidFill>
                  <a:schemeClr val="dk1"/>
                </a:solidFill>
                <a:latin typeface="Proxima Nova"/>
                <a:ea typeface="Proxima Nova"/>
                <a:cs typeface="Proxima Nova"/>
                <a:sym typeface="Proxima Nova"/>
              </a:rPr>
              <a:t>maps</a:t>
            </a:r>
            <a:r>
              <a:rPr lang="en" sz="1600">
                <a:solidFill>
                  <a:schemeClr val="dk1"/>
                </a:solidFill>
                <a:latin typeface="Proxima Nova"/>
                <a:ea typeface="Proxima Nova"/>
                <a:cs typeface="Proxima Nova"/>
                <a:sym typeface="Proxima Nova"/>
              </a:rPr>
              <a:t>, thereby discovering that </a:t>
            </a:r>
            <a:r>
              <a:rPr lang="en" sz="1600" b="1">
                <a:solidFill>
                  <a:schemeClr val="dk1"/>
                </a:solidFill>
                <a:latin typeface="Proxima Nova"/>
                <a:ea typeface="Proxima Nova"/>
                <a:cs typeface="Proxima Nova"/>
                <a:sym typeface="Proxima Nova"/>
              </a:rPr>
              <a:t>distortion</a:t>
            </a:r>
            <a:r>
              <a:rPr lang="en" sz="1600">
                <a:solidFill>
                  <a:schemeClr val="dk1"/>
                </a:solidFill>
                <a:latin typeface="Proxima Nova"/>
                <a:ea typeface="Proxima Nova"/>
                <a:cs typeface="Proxima Nova"/>
                <a:sym typeface="Proxima Nova"/>
              </a:rPr>
              <a:t> is inevitable in any attempt to represent the world on a flat piece of paper.</a:t>
            </a: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p:txBody>
      </p:sp>
      <p:sp>
        <p:nvSpPr>
          <p:cNvPr id="102" name="Google Shape;102;p20"/>
          <p:cNvSpPr txBox="1"/>
          <p:nvPr/>
        </p:nvSpPr>
        <p:spPr>
          <a:xfrm>
            <a:off x="1549775" y="4727975"/>
            <a:ext cx="2740200" cy="415500"/>
          </a:xfrm>
          <a:prstGeom prst="rect">
            <a:avLst/>
          </a:prstGeom>
          <a:noFill/>
          <a:ln>
            <a:noFill/>
          </a:ln>
        </p:spPr>
        <p:txBody>
          <a:bodyPr spcFirstLastPara="1" wrap="square" lIns="91425" tIns="91425" rIns="91425" bIns="91425" anchor="t" anchorCtr="0">
            <a:noAutofit/>
          </a:bodyPr>
          <a:lstStyle/>
          <a:p>
            <a:pPr marL="0" lvl="0" indent="0" algn="r" rtl="0">
              <a:lnSpc>
                <a:spcPct val="90000"/>
              </a:lnSpc>
              <a:spcBef>
                <a:spcPts val="0"/>
              </a:spcBef>
              <a:spcAft>
                <a:spcPts val="0"/>
              </a:spcAft>
              <a:buNone/>
            </a:pPr>
            <a:r>
              <a:rPr lang="en" sz="1000" i="1">
                <a:latin typeface="Proxima Nova"/>
                <a:ea typeface="Proxima Nova"/>
                <a:cs typeface="Proxima Nova"/>
                <a:sym typeface="Proxima Nova"/>
              </a:rPr>
              <a:t>Papier-Mâché Globe</a:t>
            </a:r>
            <a:endParaRPr sz="1000" i="1">
              <a:latin typeface="Proxima Nova"/>
              <a:ea typeface="Proxima Nova"/>
              <a:cs typeface="Proxima Nova"/>
              <a:sym typeface="Proxima Nova"/>
            </a:endParaRPr>
          </a:p>
          <a:p>
            <a:pPr marL="0" lvl="0" indent="0" algn="r" rtl="0">
              <a:lnSpc>
                <a:spcPct val="90000"/>
              </a:lnSpc>
              <a:spcBef>
                <a:spcPts val="0"/>
              </a:spcBef>
              <a:spcAft>
                <a:spcPts val="0"/>
              </a:spcAft>
              <a:buNone/>
            </a:pPr>
            <a:r>
              <a:rPr lang="en" sz="1000">
                <a:latin typeface="Proxima Nova"/>
                <a:ea typeface="Proxima Nova"/>
                <a:cs typeface="Proxima Nova"/>
                <a:sym typeface="Proxima Nova"/>
              </a:rPr>
              <a:t>Image: HiMama Activities</a:t>
            </a:r>
            <a:endParaRPr sz="1000">
              <a:latin typeface="Proxima Nova"/>
              <a:ea typeface="Proxima Nova"/>
              <a:cs typeface="Proxima Nova"/>
              <a:sym typeface="Proxima Nova"/>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644"/>
        <p:cNvGrpSpPr/>
        <p:nvPr/>
      </p:nvGrpSpPr>
      <p:grpSpPr>
        <a:xfrm>
          <a:off x="0" y="0"/>
          <a:ext cx="0" cy="0"/>
          <a:chOff x="0" y="0"/>
          <a:chExt cx="0" cy="0"/>
        </a:xfrm>
      </p:grpSpPr>
      <p:sp>
        <p:nvSpPr>
          <p:cNvPr id="645" name="Google Shape;645;p9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Projections and Distortion:</a:t>
            </a:r>
            <a:endParaRPr>
              <a:solidFill>
                <a:schemeClr val="lt1"/>
              </a:solidFill>
              <a:latin typeface="Proxima Nova"/>
              <a:ea typeface="Proxima Nova"/>
              <a:cs typeface="Proxima Nova"/>
              <a:sym typeface="Proxima Nova"/>
            </a:endParaRPr>
          </a:p>
          <a:p>
            <a:pPr marL="0" lvl="0" indent="0" algn="ctr" rtl="0">
              <a:spcBef>
                <a:spcPts val="0"/>
              </a:spcBef>
              <a:spcAft>
                <a:spcPts val="0"/>
              </a:spcAft>
              <a:buNone/>
            </a:pPr>
            <a:r>
              <a:rPr lang="en">
                <a:solidFill>
                  <a:schemeClr val="lt1"/>
                </a:solidFill>
                <a:latin typeface="Proxima Nova"/>
                <a:ea typeface="Proxima Nova"/>
                <a:cs typeface="Proxima Nova"/>
                <a:sym typeface="Proxima Nova"/>
              </a:rPr>
              <a:t>Making a Papier-Mâché Globe</a:t>
            </a:r>
            <a:endParaRPr>
              <a:solidFill>
                <a:schemeClr val="lt1"/>
              </a:solidFill>
              <a:latin typeface="Proxima Nova"/>
              <a:ea typeface="Proxima Nova"/>
              <a:cs typeface="Proxima Nova"/>
              <a:sym typeface="Proxima Nova"/>
            </a:endParaRPr>
          </a:p>
        </p:txBody>
      </p:sp>
      <p:sp>
        <p:nvSpPr>
          <p:cNvPr id="646" name="Google Shape;646;p92"/>
          <p:cNvSpPr txBox="1">
            <a:spLocks noGrp="1"/>
          </p:cNvSpPr>
          <p:nvPr>
            <p:ph type="subTitle" idx="1"/>
          </p:nvPr>
        </p:nvSpPr>
        <p:spPr>
          <a:xfrm>
            <a:off x="311700" y="279717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Lesson Five</a:t>
            </a:r>
            <a:endParaRPr>
              <a:solidFill>
                <a:schemeClr val="lt1"/>
              </a:solidFill>
              <a:latin typeface="Proxima Nova"/>
              <a:ea typeface="Proxima Nova"/>
              <a:cs typeface="Proxima Nova"/>
              <a:sym typeface="Proxima Nova"/>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650"/>
        <p:cNvGrpSpPr/>
        <p:nvPr/>
      </p:nvGrpSpPr>
      <p:grpSpPr>
        <a:xfrm>
          <a:off x="0" y="0"/>
          <a:ext cx="0" cy="0"/>
          <a:chOff x="0" y="0"/>
          <a:chExt cx="0" cy="0"/>
        </a:xfrm>
      </p:grpSpPr>
      <p:sp>
        <p:nvSpPr>
          <p:cNvPr id="651" name="Google Shape;651;p93"/>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One</a:t>
            </a:r>
            <a:endParaRPr>
              <a:solidFill>
                <a:schemeClr val="lt1"/>
              </a:solidFill>
              <a:latin typeface="Proxima Nova"/>
              <a:ea typeface="Proxima Nova"/>
              <a:cs typeface="Proxima Nova"/>
              <a:sym typeface="Proxima Nova"/>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655"/>
        <p:cNvGrpSpPr/>
        <p:nvPr/>
      </p:nvGrpSpPr>
      <p:grpSpPr>
        <a:xfrm>
          <a:off x="0" y="0"/>
          <a:ext cx="0" cy="0"/>
          <a:chOff x="0" y="0"/>
          <a:chExt cx="0" cy="0"/>
        </a:xfrm>
      </p:grpSpPr>
      <p:sp>
        <p:nvSpPr>
          <p:cNvPr id="656" name="Google Shape;656;p94"/>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that </a:t>
            </a:r>
            <a:r>
              <a:rPr lang="en" b="1">
                <a:solidFill>
                  <a:srgbClr val="000000"/>
                </a:solidFill>
                <a:latin typeface="Proxima Nova"/>
                <a:ea typeface="Proxima Nova"/>
                <a:cs typeface="Proxima Nova"/>
                <a:sym typeface="Proxima Nova"/>
              </a:rPr>
              <a:t>globes</a:t>
            </a:r>
            <a:r>
              <a:rPr lang="en">
                <a:solidFill>
                  <a:srgbClr val="000000"/>
                </a:solidFill>
                <a:latin typeface="Proxima Nova"/>
                <a:ea typeface="Proxima Nova"/>
                <a:cs typeface="Proxima Nova"/>
                <a:sym typeface="Proxima Nova"/>
              </a:rPr>
              <a:t> give the truest possible view of the earth.</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use </a:t>
            </a:r>
            <a:r>
              <a:rPr lang="en" b="1">
                <a:solidFill>
                  <a:schemeClr val="dk1"/>
                </a:solidFill>
                <a:latin typeface="Proxima Nova"/>
                <a:ea typeface="Proxima Nova"/>
                <a:cs typeface="Proxima Nova"/>
                <a:sym typeface="Proxima Nova"/>
              </a:rPr>
              <a:t>paper-mâché </a:t>
            </a:r>
            <a:r>
              <a:rPr lang="en">
                <a:solidFill>
                  <a:schemeClr val="dk1"/>
                </a:solidFill>
                <a:latin typeface="Proxima Nova"/>
                <a:ea typeface="Proxima Nova"/>
                <a:cs typeface="Proxima Nova"/>
                <a:sym typeface="Proxima Nova"/>
              </a:rPr>
              <a:t>to create a </a:t>
            </a:r>
            <a:r>
              <a:rPr lang="en" b="1">
                <a:solidFill>
                  <a:schemeClr val="dk1"/>
                </a:solidFill>
                <a:latin typeface="Proxima Nova"/>
                <a:ea typeface="Proxima Nova"/>
                <a:cs typeface="Proxima Nova"/>
                <a:sym typeface="Proxima Nova"/>
              </a:rPr>
              <a:t>sphere</a:t>
            </a:r>
            <a:r>
              <a:rPr lang="en">
                <a:solidFill>
                  <a:schemeClr val="dk1"/>
                </a:solidFill>
                <a:latin typeface="Proxima Nova"/>
                <a:ea typeface="Proxima Nova"/>
                <a:cs typeface="Proxima Nova"/>
                <a:sym typeface="Proxima Nova"/>
              </a:rPr>
              <a:t>.</a:t>
            </a:r>
            <a:endParaRPr>
              <a:solidFill>
                <a:schemeClr val="dk1"/>
              </a:solidFill>
              <a:latin typeface="Proxima Nova"/>
              <a:ea typeface="Proxima Nova"/>
              <a:cs typeface="Proxima Nova"/>
              <a:sym typeface="Proxima Nova"/>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660"/>
        <p:cNvGrpSpPr/>
        <p:nvPr/>
      </p:nvGrpSpPr>
      <p:grpSpPr>
        <a:xfrm>
          <a:off x="0" y="0"/>
          <a:ext cx="0" cy="0"/>
          <a:chOff x="0" y="0"/>
          <a:chExt cx="0" cy="0"/>
        </a:xfrm>
      </p:grpSpPr>
      <p:sp>
        <p:nvSpPr>
          <p:cNvPr id="661" name="Google Shape;661;p95"/>
          <p:cNvSpPr/>
          <p:nvPr/>
        </p:nvSpPr>
        <p:spPr>
          <a:xfrm>
            <a:off x="6210375" y="887200"/>
            <a:ext cx="2751300" cy="34590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62" name="Google Shape;662;p95"/>
          <p:cNvPicPr preferRelativeResize="0"/>
          <p:nvPr/>
        </p:nvPicPr>
        <p:blipFill>
          <a:blip r:embed="rId3">
            <a:alphaModFix/>
          </a:blip>
          <a:stretch>
            <a:fillRect/>
          </a:stretch>
        </p:blipFill>
        <p:spPr>
          <a:xfrm>
            <a:off x="96250" y="85025"/>
            <a:ext cx="5857875" cy="4714875"/>
          </a:xfrm>
          <a:prstGeom prst="rect">
            <a:avLst/>
          </a:prstGeom>
          <a:noFill/>
          <a:ln>
            <a:noFill/>
          </a:ln>
        </p:spPr>
      </p:pic>
      <p:sp>
        <p:nvSpPr>
          <p:cNvPr id="663" name="Google Shape;663;p95"/>
          <p:cNvSpPr txBox="1"/>
          <p:nvPr/>
        </p:nvSpPr>
        <p:spPr>
          <a:xfrm>
            <a:off x="6277750" y="937800"/>
            <a:ext cx="2684100" cy="3267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Proxima Nova"/>
                <a:ea typeface="Proxima Nova"/>
                <a:cs typeface="Proxima Nova"/>
                <a:sym typeface="Proxima Nova"/>
              </a:rPr>
              <a:t>The earth is round.</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spcBef>
                <a:spcPts val="0"/>
              </a:spcBef>
              <a:spcAft>
                <a:spcPts val="0"/>
              </a:spcAft>
              <a:buNone/>
            </a:pPr>
            <a:r>
              <a:rPr lang="en" sz="2000" b="1">
                <a:latin typeface="Proxima Nova"/>
                <a:ea typeface="Proxima Nova"/>
                <a:cs typeface="Proxima Nova"/>
                <a:sym typeface="Proxima Nova"/>
              </a:rPr>
              <a:t>Globes</a:t>
            </a:r>
            <a:r>
              <a:rPr lang="en" sz="2000">
                <a:latin typeface="Proxima Nova"/>
                <a:ea typeface="Proxima Nova"/>
                <a:cs typeface="Proxima Nova"/>
                <a:sym typeface="Proxima Nova"/>
              </a:rPr>
              <a:t> are round, too.</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spcBef>
                <a:spcPts val="0"/>
              </a:spcBef>
              <a:spcAft>
                <a:spcPts val="0"/>
              </a:spcAft>
              <a:buNone/>
            </a:pPr>
            <a:r>
              <a:rPr lang="en" sz="2000">
                <a:latin typeface="Proxima Nova"/>
                <a:ea typeface="Proxima Nova"/>
                <a:cs typeface="Proxima Nova"/>
                <a:sym typeface="Proxima Nova"/>
              </a:rPr>
              <a:t>Globes are </a:t>
            </a:r>
            <a:r>
              <a:rPr lang="en" sz="2000" b="1">
                <a:latin typeface="Proxima Nova"/>
                <a:ea typeface="Proxima Nova"/>
                <a:cs typeface="Proxima Nova"/>
                <a:sym typeface="Proxima Nova"/>
              </a:rPr>
              <a:t>scale models</a:t>
            </a:r>
            <a:r>
              <a:rPr lang="en" sz="2000">
                <a:latin typeface="Proxima Nova"/>
                <a:ea typeface="Proxima Nova"/>
                <a:cs typeface="Proxima Nova"/>
                <a:sym typeface="Proxima Nova"/>
              </a:rPr>
              <a:t> of the earth. </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spcBef>
                <a:spcPts val="0"/>
              </a:spcBef>
              <a:spcAft>
                <a:spcPts val="0"/>
              </a:spcAft>
              <a:buNone/>
            </a:pPr>
            <a:r>
              <a:rPr lang="en" sz="2000">
                <a:latin typeface="Proxima Nova"/>
                <a:ea typeface="Proxima Nova"/>
                <a:cs typeface="Proxima Nova"/>
                <a:sym typeface="Proxima Nova"/>
              </a:rPr>
              <a:t>That means they are miniature versions of the earth.</a:t>
            </a:r>
            <a:endParaRPr sz="2000">
              <a:latin typeface="Proxima Nova"/>
              <a:ea typeface="Proxima Nova"/>
              <a:cs typeface="Proxima Nova"/>
              <a:sym typeface="Proxima Nova"/>
            </a:endParaRPr>
          </a:p>
          <a:p>
            <a:pPr marL="0" lvl="0" indent="0" algn="l" rtl="0">
              <a:spcBef>
                <a:spcPts val="0"/>
              </a:spcBef>
              <a:spcAft>
                <a:spcPts val="0"/>
              </a:spcAft>
              <a:buNone/>
            </a:pPr>
            <a:endParaRPr sz="2200">
              <a:latin typeface="Proxima Nova"/>
              <a:ea typeface="Proxima Nova"/>
              <a:cs typeface="Proxima Nova"/>
              <a:sym typeface="Proxima Nova"/>
            </a:endParaRPr>
          </a:p>
        </p:txBody>
      </p:sp>
      <p:sp>
        <p:nvSpPr>
          <p:cNvPr id="664" name="Google Shape;664;p95"/>
          <p:cNvSpPr txBox="1"/>
          <p:nvPr/>
        </p:nvSpPr>
        <p:spPr>
          <a:xfrm>
            <a:off x="3088350" y="4731300"/>
            <a:ext cx="29649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Plant Life Vintage GIF</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NASA</a:t>
            </a:r>
            <a:endParaRPr sz="1000">
              <a:latin typeface="Proxima Nova"/>
              <a:ea typeface="Proxima Nova"/>
              <a:cs typeface="Proxima Nova"/>
              <a:sym typeface="Proxima Nova"/>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668"/>
        <p:cNvGrpSpPr/>
        <p:nvPr/>
      </p:nvGrpSpPr>
      <p:grpSpPr>
        <a:xfrm>
          <a:off x="0" y="0"/>
          <a:ext cx="0" cy="0"/>
          <a:chOff x="0" y="0"/>
          <a:chExt cx="0" cy="0"/>
        </a:xfrm>
      </p:grpSpPr>
      <p:pic>
        <p:nvPicPr>
          <p:cNvPr id="669" name="Google Shape;669;p96"/>
          <p:cNvPicPr preferRelativeResize="0"/>
          <p:nvPr/>
        </p:nvPicPr>
        <p:blipFill>
          <a:blip r:embed="rId3">
            <a:alphaModFix/>
          </a:blip>
          <a:stretch>
            <a:fillRect/>
          </a:stretch>
        </p:blipFill>
        <p:spPr>
          <a:xfrm>
            <a:off x="152400" y="152400"/>
            <a:ext cx="8839204" cy="4609507"/>
          </a:xfrm>
          <a:prstGeom prst="rect">
            <a:avLst/>
          </a:prstGeom>
          <a:noFill/>
          <a:ln>
            <a:noFill/>
          </a:ln>
        </p:spPr>
      </p:pic>
      <p:sp>
        <p:nvSpPr>
          <p:cNvPr id="670" name="Google Shape;670;p96"/>
          <p:cNvSpPr txBox="1"/>
          <p:nvPr/>
        </p:nvSpPr>
        <p:spPr>
          <a:xfrm>
            <a:off x="6066600" y="4660600"/>
            <a:ext cx="2760300" cy="4830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Latitude and Longitude of the Earth</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Wikimedia Commons</a:t>
            </a:r>
            <a:endParaRPr sz="1000">
              <a:latin typeface="Proxima Nova"/>
              <a:ea typeface="Proxima Nova"/>
              <a:cs typeface="Proxima Nova"/>
              <a:sym typeface="Proxima Nova"/>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Shape 674"/>
        <p:cNvGrpSpPr/>
        <p:nvPr/>
      </p:nvGrpSpPr>
      <p:grpSpPr>
        <a:xfrm>
          <a:off x="0" y="0"/>
          <a:ext cx="0" cy="0"/>
          <a:chOff x="0" y="0"/>
          <a:chExt cx="0" cy="0"/>
        </a:xfrm>
      </p:grpSpPr>
      <p:sp>
        <p:nvSpPr>
          <p:cNvPr id="675" name="Google Shape;675;p97"/>
          <p:cNvSpPr/>
          <p:nvPr/>
        </p:nvSpPr>
        <p:spPr>
          <a:xfrm>
            <a:off x="4572000" y="152363"/>
            <a:ext cx="4353900" cy="4259400"/>
          </a:xfrm>
          <a:prstGeom prst="rect">
            <a:avLst/>
          </a:prstGeom>
          <a:gradFill>
            <a:gsLst>
              <a:gs pos="0">
                <a:srgbClr val="FFFFFF"/>
              </a:gs>
              <a:gs pos="100000">
                <a:srgbClr val="B3B3B3"/>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97"/>
          <p:cNvSpPr txBox="1"/>
          <p:nvPr/>
        </p:nvSpPr>
        <p:spPr>
          <a:xfrm>
            <a:off x="1523750" y="4334925"/>
            <a:ext cx="3058800" cy="4890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The Ostrich Egg Globe</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David Guam via Wikimedia Commons</a:t>
            </a:r>
            <a:endParaRPr sz="1000">
              <a:latin typeface="Proxima Nova"/>
              <a:ea typeface="Proxima Nova"/>
              <a:cs typeface="Proxima Nova"/>
              <a:sym typeface="Proxima Nova"/>
            </a:endParaRPr>
          </a:p>
        </p:txBody>
      </p:sp>
      <p:pic>
        <p:nvPicPr>
          <p:cNvPr id="677" name="Google Shape;677;p97"/>
          <p:cNvPicPr preferRelativeResize="0"/>
          <p:nvPr/>
        </p:nvPicPr>
        <p:blipFill>
          <a:blip r:embed="rId3">
            <a:alphaModFix/>
          </a:blip>
          <a:stretch>
            <a:fillRect/>
          </a:stretch>
        </p:blipFill>
        <p:spPr>
          <a:xfrm>
            <a:off x="152400" y="152400"/>
            <a:ext cx="4353977" cy="4259326"/>
          </a:xfrm>
          <a:prstGeom prst="rect">
            <a:avLst/>
          </a:prstGeom>
          <a:noFill/>
          <a:ln>
            <a:noFill/>
          </a:ln>
        </p:spPr>
      </p:pic>
      <p:pic>
        <p:nvPicPr>
          <p:cNvPr id="678" name="Google Shape;678;p97"/>
          <p:cNvPicPr preferRelativeResize="0"/>
          <p:nvPr/>
        </p:nvPicPr>
        <p:blipFill>
          <a:blip r:embed="rId4">
            <a:alphaModFix/>
          </a:blip>
          <a:stretch>
            <a:fillRect/>
          </a:stretch>
        </p:blipFill>
        <p:spPr>
          <a:xfrm>
            <a:off x="4582540" y="269588"/>
            <a:ext cx="4332823" cy="4142178"/>
          </a:xfrm>
          <a:prstGeom prst="rect">
            <a:avLst/>
          </a:prstGeom>
          <a:noFill/>
          <a:ln>
            <a:noFill/>
          </a:ln>
        </p:spPr>
      </p:pic>
      <p:sp>
        <p:nvSpPr>
          <p:cNvPr id="679" name="Google Shape;679;p97"/>
          <p:cNvSpPr txBox="1"/>
          <p:nvPr/>
        </p:nvSpPr>
        <p:spPr>
          <a:xfrm>
            <a:off x="5924800" y="4334925"/>
            <a:ext cx="3058800" cy="4890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Globi e plastici in relievo …</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American Geographic Society Library</a:t>
            </a:r>
            <a:endParaRPr sz="1000">
              <a:latin typeface="Proxima Nova"/>
              <a:ea typeface="Proxima Nova"/>
              <a:cs typeface="Proxima Nova"/>
              <a:sym typeface="Proxima Nova"/>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Shape 683"/>
        <p:cNvGrpSpPr/>
        <p:nvPr/>
      </p:nvGrpSpPr>
      <p:grpSpPr>
        <a:xfrm>
          <a:off x="0" y="0"/>
          <a:ext cx="0" cy="0"/>
          <a:chOff x="0" y="0"/>
          <a:chExt cx="0" cy="0"/>
        </a:xfrm>
      </p:grpSpPr>
      <p:sp>
        <p:nvSpPr>
          <p:cNvPr id="684" name="Google Shape;684;p98"/>
          <p:cNvSpPr txBox="1"/>
          <p:nvPr/>
        </p:nvSpPr>
        <p:spPr>
          <a:xfrm>
            <a:off x="508200" y="452050"/>
            <a:ext cx="81276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Make a Papier-Mâché Globe</a:t>
            </a:r>
            <a:endParaRPr sz="35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100">
                <a:solidFill>
                  <a:schemeClr val="dk1"/>
                </a:solidFill>
                <a:latin typeface="Proxima Nova"/>
                <a:ea typeface="Proxima Nova"/>
                <a:cs typeface="Proxima Nova"/>
                <a:sym typeface="Proxima Nova"/>
              </a:rPr>
              <a:t>You can use </a:t>
            </a:r>
            <a:r>
              <a:rPr lang="en" sz="2100" b="1">
                <a:solidFill>
                  <a:schemeClr val="dk1"/>
                </a:solidFill>
                <a:latin typeface="Proxima Nova"/>
                <a:ea typeface="Proxima Nova"/>
                <a:cs typeface="Proxima Nova"/>
                <a:sym typeface="Proxima Nova"/>
              </a:rPr>
              <a:t>papier-mâché</a:t>
            </a:r>
            <a:r>
              <a:rPr lang="en" sz="2100">
                <a:solidFill>
                  <a:schemeClr val="dk1"/>
                </a:solidFill>
                <a:latin typeface="Proxima Nova"/>
                <a:ea typeface="Proxima Nova"/>
                <a:cs typeface="Proxima Nova"/>
                <a:sym typeface="Proxima Nova"/>
              </a:rPr>
              <a:t> to create a sphere.</a:t>
            </a:r>
            <a:endParaRPr sz="5100">
              <a:latin typeface="Proxima Nova"/>
              <a:ea typeface="Proxima Nova"/>
              <a:cs typeface="Proxima Nova"/>
              <a:sym typeface="Proxima Nova"/>
            </a:endParaRPr>
          </a:p>
        </p:txBody>
      </p:sp>
      <p:sp>
        <p:nvSpPr>
          <p:cNvPr id="685" name="Google Shape;685;p98"/>
          <p:cNvSpPr txBox="1"/>
          <p:nvPr/>
        </p:nvSpPr>
        <p:spPr>
          <a:xfrm>
            <a:off x="319475" y="1643425"/>
            <a:ext cx="3779700" cy="29553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Tear newspaper strips.</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Dip a strip into the papier-mâché paste.</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Stick the strip on your balloon.</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Overlap the strips as you go around your balloon four times to make a strong globe.</a:t>
            </a:r>
            <a:endParaRPr sz="1800">
              <a:latin typeface="Proxima Nova"/>
              <a:ea typeface="Proxima Nova"/>
              <a:cs typeface="Proxima Nova"/>
              <a:sym typeface="Proxima Nova"/>
            </a:endParaRPr>
          </a:p>
        </p:txBody>
      </p:sp>
      <p:sp>
        <p:nvSpPr>
          <p:cNvPr id="686" name="Google Shape;686;p98"/>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98"/>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pic>
        <p:nvPicPr>
          <p:cNvPr id="688" name="Google Shape;688;p98"/>
          <p:cNvPicPr preferRelativeResize="0"/>
          <p:nvPr/>
        </p:nvPicPr>
        <p:blipFill>
          <a:blip r:embed="rId3">
            <a:alphaModFix/>
          </a:blip>
          <a:stretch>
            <a:fillRect/>
          </a:stretch>
        </p:blipFill>
        <p:spPr>
          <a:xfrm>
            <a:off x="4370900" y="1611725"/>
            <a:ext cx="4530876" cy="3018696"/>
          </a:xfrm>
          <a:prstGeom prst="rect">
            <a:avLst/>
          </a:prstGeom>
          <a:noFill/>
          <a:ln>
            <a:noFill/>
          </a:ln>
        </p:spPr>
      </p:pic>
      <p:sp>
        <p:nvSpPr>
          <p:cNvPr id="689" name="Google Shape;689;p98"/>
          <p:cNvSpPr txBox="1"/>
          <p:nvPr/>
        </p:nvSpPr>
        <p:spPr>
          <a:xfrm>
            <a:off x="7468275" y="4563700"/>
            <a:ext cx="1527300" cy="2541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a:latin typeface="Proxima Nova"/>
                <a:ea typeface="Proxima Nova"/>
                <a:cs typeface="Proxima Nova"/>
                <a:sym typeface="Proxima Nova"/>
              </a:rPr>
              <a:t>Image: First Palette</a:t>
            </a:r>
            <a:endParaRPr sz="1000">
              <a:latin typeface="Proxima Nova"/>
              <a:ea typeface="Proxima Nova"/>
              <a:cs typeface="Proxima Nova"/>
              <a:sym typeface="Proxima Nova"/>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693"/>
        <p:cNvGrpSpPr/>
        <p:nvPr/>
      </p:nvGrpSpPr>
      <p:grpSpPr>
        <a:xfrm>
          <a:off x="0" y="0"/>
          <a:ext cx="0" cy="0"/>
          <a:chOff x="0" y="0"/>
          <a:chExt cx="0" cy="0"/>
        </a:xfrm>
      </p:grpSpPr>
      <p:sp>
        <p:nvSpPr>
          <p:cNvPr id="694" name="Google Shape;694;p99"/>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695" name="Google Shape;695;p99"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696" name="Google Shape;696;p99"/>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95"/>
                                        </p:tgtEl>
                                        <p:attrNameLst>
                                          <p:attrName>style.visibility</p:attrName>
                                        </p:attrNameLst>
                                      </p:cBhvr>
                                      <p:to>
                                        <p:strVal val="visible"/>
                                      </p:to>
                                    </p:set>
                                    <p:animEffect transition="in" filter="fade">
                                      <p:cBhvr>
                                        <p:cTn id="7" dur="1000"/>
                                        <p:tgtEl>
                                          <p:spTgt spid="6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700"/>
        <p:cNvGrpSpPr/>
        <p:nvPr/>
      </p:nvGrpSpPr>
      <p:grpSpPr>
        <a:xfrm>
          <a:off x="0" y="0"/>
          <a:ext cx="0" cy="0"/>
          <a:chOff x="0" y="0"/>
          <a:chExt cx="0" cy="0"/>
        </a:xfrm>
      </p:grpSpPr>
      <p:sp>
        <p:nvSpPr>
          <p:cNvPr id="701" name="Google Shape;701;p100"/>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Two</a:t>
            </a:r>
            <a:endParaRPr>
              <a:solidFill>
                <a:schemeClr val="lt1"/>
              </a:solidFill>
              <a:latin typeface="Proxima Nova"/>
              <a:ea typeface="Proxima Nova"/>
              <a:cs typeface="Proxima Nova"/>
              <a:sym typeface="Proxima Nova"/>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Shape 705"/>
        <p:cNvGrpSpPr/>
        <p:nvPr/>
      </p:nvGrpSpPr>
      <p:grpSpPr>
        <a:xfrm>
          <a:off x="0" y="0"/>
          <a:ext cx="0" cy="0"/>
          <a:chOff x="0" y="0"/>
          <a:chExt cx="0" cy="0"/>
        </a:xfrm>
      </p:grpSpPr>
      <p:sp>
        <p:nvSpPr>
          <p:cNvPr id="706" name="Google Shape;706;p101"/>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that cartographers use </a:t>
            </a:r>
            <a:r>
              <a:rPr lang="en" b="1">
                <a:solidFill>
                  <a:srgbClr val="000000"/>
                </a:solidFill>
                <a:latin typeface="Proxima Nova"/>
                <a:ea typeface="Proxima Nova"/>
                <a:cs typeface="Proxima Nova"/>
                <a:sym typeface="Proxima Nova"/>
              </a:rPr>
              <a:t>lines of latitude</a:t>
            </a:r>
            <a:r>
              <a:rPr lang="en">
                <a:solidFill>
                  <a:srgbClr val="000000"/>
                </a:solidFill>
                <a:latin typeface="Proxima Nova"/>
                <a:ea typeface="Proxima Nova"/>
                <a:cs typeface="Proxima Nova"/>
                <a:sym typeface="Proxima Nova"/>
              </a:rPr>
              <a:t> and </a:t>
            </a:r>
            <a:r>
              <a:rPr lang="en" b="1">
                <a:solidFill>
                  <a:srgbClr val="000000"/>
                </a:solidFill>
                <a:latin typeface="Proxima Nova"/>
                <a:ea typeface="Proxima Nova"/>
                <a:cs typeface="Proxima Nova"/>
                <a:sym typeface="Proxima Nova"/>
              </a:rPr>
              <a:t>lines of longitude</a:t>
            </a:r>
            <a:r>
              <a:rPr lang="en">
                <a:solidFill>
                  <a:srgbClr val="000000"/>
                </a:solidFill>
                <a:latin typeface="Proxima Nova"/>
                <a:ea typeface="Proxima Nova"/>
                <a:cs typeface="Proxima Nova"/>
                <a:sym typeface="Proxima Nova"/>
              </a:rPr>
              <a:t> to identify the exact location of every place on earth.</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a:t>
            </a:r>
            <a:r>
              <a:rPr lang="en" b="1">
                <a:solidFill>
                  <a:schemeClr val="dk1"/>
                </a:solidFill>
                <a:latin typeface="Proxima Nova"/>
                <a:ea typeface="Proxima Nova"/>
                <a:cs typeface="Proxima Nova"/>
                <a:sym typeface="Proxima Nova"/>
              </a:rPr>
              <a:t>paint</a:t>
            </a:r>
            <a:r>
              <a:rPr lang="en">
                <a:solidFill>
                  <a:schemeClr val="dk1"/>
                </a:solidFill>
                <a:latin typeface="Proxima Nova"/>
                <a:ea typeface="Proxima Nova"/>
                <a:cs typeface="Proxima Nova"/>
                <a:sym typeface="Proxima Nova"/>
              </a:rPr>
              <a:t> my globe and </a:t>
            </a:r>
            <a:r>
              <a:rPr lang="en" b="1">
                <a:solidFill>
                  <a:schemeClr val="dk1"/>
                </a:solidFill>
                <a:latin typeface="Proxima Nova"/>
                <a:ea typeface="Proxima Nova"/>
                <a:cs typeface="Proxima Nova"/>
                <a:sym typeface="Proxima Nova"/>
              </a:rPr>
              <a:t>color </a:t>
            </a:r>
            <a:r>
              <a:rPr lang="en">
                <a:solidFill>
                  <a:schemeClr val="dk1"/>
                </a:solidFill>
                <a:latin typeface="Proxima Nova"/>
                <a:ea typeface="Proxima Nova"/>
                <a:cs typeface="Proxima Nova"/>
                <a:sym typeface="Proxima Nova"/>
              </a:rPr>
              <a:t>and </a:t>
            </a:r>
            <a:r>
              <a:rPr lang="en" b="1">
                <a:solidFill>
                  <a:schemeClr val="dk1"/>
                </a:solidFill>
                <a:latin typeface="Proxima Nova"/>
                <a:ea typeface="Proxima Nova"/>
                <a:cs typeface="Proxima Nova"/>
                <a:sym typeface="Proxima Nova"/>
              </a:rPr>
              <a:t>cut out</a:t>
            </a:r>
            <a:r>
              <a:rPr lang="en">
                <a:solidFill>
                  <a:schemeClr val="dk1"/>
                </a:solidFill>
                <a:latin typeface="Proxima Nova"/>
                <a:ea typeface="Proxima Nova"/>
                <a:cs typeface="Proxima Nova"/>
                <a:sym typeface="Proxima Nova"/>
              </a:rPr>
              <a:t> the seven continents.</a:t>
            </a:r>
            <a:endParaRPr>
              <a:solidFill>
                <a:schemeClr val="dk1"/>
              </a:solidFill>
              <a:latin typeface="Proxima Nova"/>
              <a:ea typeface="Proxima Nova"/>
              <a:cs typeface="Proxima Nova"/>
              <a:sym typeface="Proxima Nov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1"/>
          <p:cNvSpPr txBox="1"/>
          <p:nvPr/>
        </p:nvSpPr>
        <p:spPr>
          <a:xfrm>
            <a:off x="5032325" y="765625"/>
            <a:ext cx="3753300" cy="322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Proxima Nova"/>
                <a:ea typeface="Proxima Nova"/>
                <a:cs typeface="Proxima Nova"/>
                <a:sym typeface="Proxima Nova"/>
              </a:rPr>
              <a:t>Lesson Six: Mapping the World</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lnSpc>
                <a:spcPct val="115000"/>
              </a:lnSpc>
              <a:spcBef>
                <a:spcPts val="0"/>
              </a:spcBef>
              <a:spcAft>
                <a:spcPts val="0"/>
              </a:spcAft>
              <a:buNone/>
            </a:pPr>
            <a:r>
              <a:rPr lang="en" sz="1600">
                <a:solidFill>
                  <a:schemeClr val="dk1"/>
                </a:solidFill>
                <a:latin typeface="Proxima Nova"/>
                <a:ea typeface="Proxima Nova"/>
                <a:cs typeface="Proxima Nova"/>
                <a:sym typeface="Proxima Nova"/>
              </a:rPr>
              <a:t>In this culminating lesson, students use what they have learned about cartography to </a:t>
            </a:r>
            <a:r>
              <a:rPr lang="en" sz="1600" b="1">
                <a:solidFill>
                  <a:schemeClr val="dk1"/>
                </a:solidFill>
                <a:latin typeface="Proxima Nova"/>
                <a:ea typeface="Proxima Nova"/>
                <a:cs typeface="Proxima Nova"/>
                <a:sym typeface="Proxima Nova"/>
              </a:rPr>
              <a:t>tell a story</a:t>
            </a:r>
            <a:r>
              <a:rPr lang="en" sz="1600">
                <a:solidFill>
                  <a:schemeClr val="dk1"/>
                </a:solidFill>
                <a:latin typeface="Proxima Nova"/>
                <a:ea typeface="Proxima Nova"/>
                <a:cs typeface="Proxima Nova"/>
                <a:sym typeface="Proxima Nova"/>
              </a:rPr>
              <a:t> about the world through maps.</a:t>
            </a: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sz="1600">
                <a:solidFill>
                  <a:schemeClr val="dk1"/>
                </a:solidFill>
                <a:latin typeface="Proxima Nova"/>
                <a:ea typeface="Proxima Nova"/>
                <a:cs typeface="Proxima Nova"/>
                <a:sym typeface="Proxima Nova"/>
              </a:rPr>
              <a:t>Students use </a:t>
            </a:r>
            <a:r>
              <a:rPr lang="en" sz="1600" b="1">
                <a:solidFill>
                  <a:schemeClr val="dk1"/>
                </a:solidFill>
                <a:latin typeface="Proxima Nova"/>
                <a:ea typeface="Proxima Nova"/>
                <a:cs typeface="Proxima Nova"/>
                <a:sym typeface="Proxima Nova"/>
              </a:rPr>
              <a:t>cartographic content </a:t>
            </a:r>
            <a:r>
              <a:rPr lang="en" sz="1600">
                <a:solidFill>
                  <a:schemeClr val="dk1"/>
                </a:solidFill>
                <a:latin typeface="Proxima Nova"/>
                <a:ea typeface="Proxima Nova"/>
                <a:cs typeface="Proxima Nova"/>
                <a:sym typeface="Proxima Nova"/>
              </a:rPr>
              <a:t>and the </a:t>
            </a:r>
            <a:r>
              <a:rPr lang="en" sz="1600" b="1">
                <a:solidFill>
                  <a:schemeClr val="dk1"/>
                </a:solidFill>
                <a:latin typeface="Proxima Nova"/>
                <a:ea typeface="Proxima Nova"/>
                <a:cs typeface="Proxima Nova"/>
                <a:sym typeface="Proxima Nova"/>
              </a:rPr>
              <a:t>principles of design</a:t>
            </a:r>
            <a:r>
              <a:rPr lang="en" sz="1600">
                <a:solidFill>
                  <a:schemeClr val="dk1"/>
                </a:solidFill>
                <a:latin typeface="Proxima Nova"/>
                <a:ea typeface="Proxima Nova"/>
                <a:cs typeface="Proxima Nova"/>
                <a:sym typeface="Proxima Nova"/>
              </a:rPr>
              <a:t> to create an artwork that tells a compelling story about </a:t>
            </a:r>
            <a:r>
              <a:rPr lang="en" sz="1600" b="1">
                <a:solidFill>
                  <a:schemeClr val="dk1"/>
                </a:solidFill>
                <a:latin typeface="Proxima Nova"/>
                <a:ea typeface="Proxima Nova"/>
                <a:cs typeface="Proxima Nova"/>
                <a:sym typeface="Proxima Nova"/>
              </a:rPr>
              <a:t>their future world</a:t>
            </a:r>
            <a:r>
              <a:rPr lang="en" sz="1600">
                <a:solidFill>
                  <a:schemeClr val="dk1"/>
                </a:solidFill>
                <a:latin typeface="Proxima Nova"/>
                <a:ea typeface="Proxima Nova"/>
                <a:cs typeface="Proxima Nova"/>
                <a:sym typeface="Proxima Nova"/>
              </a:rPr>
              <a:t>.</a:t>
            </a: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1600">
              <a:solidFill>
                <a:schemeClr val="dk1"/>
              </a:solidFill>
              <a:latin typeface="Proxima Nova"/>
              <a:ea typeface="Proxima Nova"/>
              <a:cs typeface="Proxima Nova"/>
              <a:sym typeface="Proxima Nova"/>
            </a:endParaRPr>
          </a:p>
        </p:txBody>
      </p:sp>
      <p:sp>
        <p:nvSpPr>
          <p:cNvPr id="108" name="Google Shape;108;p21"/>
          <p:cNvSpPr txBox="1"/>
          <p:nvPr/>
        </p:nvSpPr>
        <p:spPr>
          <a:xfrm>
            <a:off x="370650" y="3883725"/>
            <a:ext cx="4600800" cy="473400"/>
          </a:xfrm>
          <a:prstGeom prst="rect">
            <a:avLst/>
          </a:prstGeom>
          <a:noFill/>
          <a:ln>
            <a:noFill/>
          </a:ln>
        </p:spPr>
        <p:txBody>
          <a:bodyPr spcFirstLastPara="1" wrap="square" lIns="91425" tIns="91425" rIns="91425" bIns="91425" anchor="t" anchorCtr="0">
            <a:noAutofit/>
          </a:bodyPr>
          <a:lstStyle/>
          <a:p>
            <a:pPr marL="0" lvl="0" indent="0" algn="r" rtl="0">
              <a:lnSpc>
                <a:spcPct val="91000"/>
              </a:lnSpc>
              <a:spcBef>
                <a:spcPts val="0"/>
              </a:spcBef>
              <a:spcAft>
                <a:spcPts val="0"/>
              </a:spcAft>
              <a:buNone/>
            </a:pPr>
            <a:r>
              <a:rPr lang="en" sz="1200" i="1">
                <a:latin typeface="Proxima Nova"/>
                <a:ea typeface="Proxima Nova"/>
                <a:cs typeface="Proxima Nova"/>
                <a:sym typeface="Proxima Nova"/>
              </a:rPr>
              <a:t>Ice Cream Special</a:t>
            </a:r>
            <a:r>
              <a:rPr lang="en" sz="1200">
                <a:latin typeface="Proxima Nova"/>
                <a:ea typeface="Proxima Nova"/>
                <a:cs typeface="Proxima Nova"/>
                <a:sym typeface="Proxima Nova"/>
              </a:rPr>
              <a:t> by Fani Nomidou-Koukoutsi</a:t>
            </a:r>
            <a:endParaRPr sz="1200">
              <a:latin typeface="Proxima Nova"/>
              <a:ea typeface="Proxima Nova"/>
              <a:cs typeface="Proxima Nova"/>
              <a:sym typeface="Proxima Nova"/>
            </a:endParaRPr>
          </a:p>
          <a:p>
            <a:pPr marL="0" lvl="0" indent="0" algn="r" rtl="0">
              <a:lnSpc>
                <a:spcPct val="91000"/>
              </a:lnSpc>
              <a:spcBef>
                <a:spcPts val="0"/>
              </a:spcBef>
              <a:spcAft>
                <a:spcPts val="0"/>
              </a:spcAft>
              <a:buNone/>
            </a:pPr>
            <a:r>
              <a:rPr lang="en" sz="1200">
                <a:latin typeface="Proxima Nova"/>
                <a:ea typeface="Proxima Nova"/>
                <a:cs typeface="Proxima Nova"/>
                <a:sym typeface="Proxima Nova"/>
              </a:rPr>
              <a:t>Image: Barbara Petchenik Children’s World Map Competition</a:t>
            </a:r>
            <a:endParaRPr sz="1200">
              <a:latin typeface="Proxima Nova"/>
              <a:ea typeface="Proxima Nova"/>
              <a:cs typeface="Proxima Nova"/>
              <a:sym typeface="Proxima Nova"/>
            </a:endParaRPr>
          </a:p>
        </p:txBody>
      </p:sp>
      <p:pic>
        <p:nvPicPr>
          <p:cNvPr id="109" name="Google Shape;109;p21"/>
          <p:cNvPicPr preferRelativeResize="0"/>
          <p:nvPr/>
        </p:nvPicPr>
        <p:blipFill>
          <a:blip r:embed="rId3">
            <a:alphaModFix/>
          </a:blip>
          <a:stretch>
            <a:fillRect/>
          </a:stretch>
        </p:blipFill>
        <p:spPr>
          <a:xfrm>
            <a:off x="303263" y="765625"/>
            <a:ext cx="4600776" cy="3118100"/>
          </a:xfrm>
          <a:prstGeom prst="rect">
            <a:avLst/>
          </a:prstGeom>
          <a:noFill/>
          <a:ln>
            <a:noFill/>
          </a:ln>
        </p:spPr>
      </p:pic>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710"/>
        <p:cNvGrpSpPr/>
        <p:nvPr/>
      </p:nvGrpSpPr>
      <p:grpSpPr>
        <a:xfrm>
          <a:off x="0" y="0"/>
          <a:ext cx="0" cy="0"/>
          <a:chOff x="0" y="0"/>
          <a:chExt cx="0" cy="0"/>
        </a:xfrm>
      </p:grpSpPr>
      <p:sp>
        <p:nvSpPr>
          <p:cNvPr id="711" name="Google Shape;711;p102"/>
          <p:cNvSpPr/>
          <p:nvPr/>
        </p:nvSpPr>
        <p:spPr>
          <a:xfrm>
            <a:off x="6289000" y="600038"/>
            <a:ext cx="2538000" cy="3638700"/>
          </a:xfrm>
          <a:prstGeom prst="rect">
            <a:avLst/>
          </a:prstGeom>
          <a:solidFill>
            <a:srgbClr val="FFF2CC">
              <a:alpha val="5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12" name="Google Shape;712;p102"/>
          <p:cNvPicPr preferRelativeResize="0"/>
          <p:nvPr/>
        </p:nvPicPr>
        <p:blipFill rotWithShape="1">
          <a:blip r:embed="rId3">
            <a:alphaModFix/>
          </a:blip>
          <a:srcRect l="16173" r="14502"/>
          <a:stretch/>
        </p:blipFill>
        <p:spPr>
          <a:xfrm>
            <a:off x="157250" y="85025"/>
            <a:ext cx="5846626" cy="4744024"/>
          </a:xfrm>
          <a:prstGeom prst="rect">
            <a:avLst/>
          </a:prstGeom>
          <a:noFill/>
          <a:ln>
            <a:noFill/>
          </a:ln>
        </p:spPr>
      </p:pic>
      <p:sp>
        <p:nvSpPr>
          <p:cNvPr id="713" name="Google Shape;713;p102"/>
          <p:cNvSpPr txBox="1"/>
          <p:nvPr/>
        </p:nvSpPr>
        <p:spPr>
          <a:xfrm>
            <a:off x="6367300" y="659438"/>
            <a:ext cx="2459700" cy="3654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a:latin typeface="Proxima Nova"/>
                <a:ea typeface="Proxima Nova"/>
                <a:cs typeface="Proxima Nova"/>
                <a:sym typeface="Proxima Nova"/>
              </a:rPr>
              <a:t>Cartographers use </a:t>
            </a:r>
            <a:r>
              <a:rPr lang="en" sz="2000" b="1">
                <a:latin typeface="Proxima Nova"/>
                <a:ea typeface="Proxima Nova"/>
                <a:cs typeface="Proxima Nova"/>
                <a:sym typeface="Proxima Nova"/>
              </a:rPr>
              <a:t>lines of latitude</a:t>
            </a:r>
            <a:r>
              <a:rPr lang="en" sz="2000">
                <a:latin typeface="Proxima Nova"/>
                <a:ea typeface="Proxima Nova"/>
                <a:cs typeface="Proxima Nova"/>
                <a:sym typeface="Proxima Nova"/>
              </a:rPr>
              <a:t> and </a:t>
            </a:r>
            <a:r>
              <a:rPr lang="en" sz="2000" b="1">
                <a:latin typeface="Proxima Nova"/>
                <a:ea typeface="Proxima Nova"/>
                <a:cs typeface="Proxima Nova"/>
                <a:sym typeface="Proxima Nova"/>
              </a:rPr>
              <a:t>lines of longitude</a:t>
            </a:r>
            <a:r>
              <a:rPr lang="en" sz="2000">
                <a:latin typeface="Proxima Nova"/>
                <a:ea typeface="Proxima Nova"/>
                <a:cs typeface="Proxima Nova"/>
                <a:sym typeface="Proxima Nova"/>
              </a:rPr>
              <a:t> to divide the space on the globe.</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spcBef>
                <a:spcPts val="0"/>
              </a:spcBef>
              <a:spcAft>
                <a:spcPts val="0"/>
              </a:spcAft>
              <a:buNone/>
            </a:pPr>
            <a:r>
              <a:rPr lang="en" sz="2000">
                <a:latin typeface="Proxima Nova"/>
                <a:ea typeface="Proxima Nova"/>
                <a:cs typeface="Proxima Nova"/>
                <a:sym typeface="Proxima Nova"/>
              </a:rPr>
              <a:t>Can you find the </a:t>
            </a:r>
            <a:r>
              <a:rPr lang="en" sz="2000" b="1">
                <a:latin typeface="Proxima Nova"/>
                <a:ea typeface="Proxima Nova"/>
                <a:cs typeface="Proxima Nova"/>
                <a:sym typeface="Proxima Nova"/>
              </a:rPr>
              <a:t>Equator</a:t>
            </a:r>
            <a:r>
              <a:rPr lang="en" sz="2000">
                <a:latin typeface="Proxima Nova"/>
                <a:ea typeface="Proxima Nova"/>
                <a:cs typeface="Proxima Nova"/>
                <a:sym typeface="Proxima Nova"/>
              </a:rPr>
              <a:t>?</a:t>
            </a:r>
            <a:endParaRPr sz="2000">
              <a:latin typeface="Proxima Nova"/>
              <a:ea typeface="Proxima Nova"/>
              <a:cs typeface="Proxima Nova"/>
              <a:sym typeface="Proxima Nova"/>
            </a:endParaRPr>
          </a:p>
          <a:p>
            <a:pPr marL="0" lvl="0" indent="0" algn="l" rtl="0">
              <a:spcBef>
                <a:spcPts val="0"/>
              </a:spcBef>
              <a:spcAft>
                <a:spcPts val="0"/>
              </a:spcAft>
              <a:buNone/>
            </a:pPr>
            <a:endParaRPr sz="2000">
              <a:latin typeface="Proxima Nova"/>
              <a:ea typeface="Proxima Nova"/>
              <a:cs typeface="Proxima Nova"/>
              <a:sym typeface="Proxima Nova"/>
            </a:endParaRPr>
          </a:p>
          <a:p>
            <a:pPr marL="0" lvl="0" indent="0" algn="l" rtl="0">
              <a:spcBef>
                <a:spcPts val="0"/>
              </a:spcBef>
              <a:spcAft>
                <a:spcPts val="0"/>
              </a:spcAft>
              <a:buNone/>
            </a:pPr>
            <a:r>
              <a:rPr lang="en" sz="2000">
                <a:latin typeface="Proxima Nova"/>
                <a:ea typeface="Proxima Nova"/>
                <a:cs typeface="Proxima Nova"/>
                <a:sym typeface="Proxima Nova"/>
              </a:rPr>
              <a:t>Can you find the </a:t>
            </a:r>
            <a:r>
              <a:rPr lang="en" sz="2000" b="1">
                <a:latin typeface="Proxima Nova"/>
                <a:ea typeface="Proxima Nova"/>
                <a:cs typeface="Proxima Nova"/>
                <a:sym typeface="Proxima Nova"/>
              </a:rPr>
              <a:t>Prime Meridian</a:t>
            </a:r>
            <a:r>
              <a:rPr lang="en" sz="2000">
                <a:latin typeface="Proxima Nova"/>
                <a:ea typeface="Proxima Nova"/>
                <a:cs typeface="Proxima Nova"/>
                <a:sym typeface="Proxima Nova"/>
              </a:rPr>
              <a:t>?</a:t>
            </a:r>
            <a:endParaRPr sz="2000">
              <a:latin typeface="Proxima Nova"/>
              <a:ea typeface="Proxima Nova"/>
              <a:cs typeface="Proxima Nova"/>
              <a:sym typeface="Proxima Nova"/>
            </a:endParaRPr>
          </a:p>
        </p:txBody>
      </p:sp>
      <p:sp>
        <p:nvSpPr>
          <p:cNvPr id="714" name="Google Shape;714;p102"/>
          <p:cNvSpPr txBox="1"/>
          <p:nvPr/>
        </p:nvSpPr>
        <p:spPr>
          <a:xfrm>
            <a:off x="2998500" y="4731300"/>
            <a:ext cx="31029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Latitude and Longitude Visualized</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ArtStation</a:t>
            </a:r>
            <a:endParaRPr sz="1000">
              <a:latin typeface="Proxima Nova"/>
              <a:ea typeface="Proxima Nova"/>
              <a:cs typeface="Proxima Nova"/>
              <a:sym typeface="Proxima Nova"/>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Shape 718"/>
        <p:cNvGrpSpPr/>
        <p:nvPr/>
      </p:nvGrpSpPr>
      <p:grpSpPr>
        <a:xfrm>
          <a:off x="0" y="0"/>
          <a:ext cx="0" cy="0"/>
          <a:chOff x="0" y="0"/>
          <a:chExt cx="0" cy="0"/>
        </a:xfrm>
      </p:grpSpPr>
      <p:sp>
        <p:nvSpPr>
          <p:cNvPr id="719" name="Google Shape;719;p103"/>
          <p:cNvSpPr txBox="1"/>
          <p:nvPr/>
        </p:nvSpPr>
        <p:spPr>
          <a:xfrm>
            <a:off x="343950" y="545163"/>
            <a:ext cx="84561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Make a Papier-Mâché Globe</a:t>
            </a:r>
            <a:endParaRPr sz="35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100">
                <a:solidFill>
                  <a:schemeClr val="dk1"/>
                </a:solidFill>
                <a:latin typeface="Proxima Nova"/>
                <a:ea typeface="Proxima Nova"/>
                <a:cs typeface="Proxima Nova"/>
                <a:sym typeface="Proxima Nova"/>
              </a:rPr>
              <a:t>You can paint your globe blue and color your continents.</a:t>
            </a:r>
            <a:endParaRPr sz="5100">
              <a:latin typeface="Proxima Nova"/>
              <a:ea typeface="Proxima Nova"/>
              <a:cs typeface="Proxima Nova"/>
              <a:sym typeface="Proxima Nova"/>
            </a:endParaRPr>
          </a:p>
        </p:txBody>
      </p:sp>
      <p:sp>
        <p:nvSpPr>
          <p:cNvPr id="720" name="Google Shape;720;p103"/>
          <p:cNvSpPr txBox="1"/>
          <p:nvPr/>
        </p:nvSpPr>
        <p:spPr>
          <a:xfrm>
            <a:off x="319475" y="1643425"/>
            <a:ext cx="3779700" cy="32631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Remove your balloon carefully without tearing your sphere.</a:t>
            </a:r>
            <a:endParaRPr sz="1800">
              <a:latin typeface="Proxima Nova"/>
              <a:ea typeface="Proxima Nova"/>
              <a:cs typeface="Proxima Nova"/>
              <a:sym typeface="Proxima Nova"/>
            </a:endParaRPr>
          </a:p>
          <a:p>
            <a:pPr marL="457200" lvl="0" indent="0" algn="l" rtl="0">
              <a:spcBef>
                <a:spcPts val="0"/>
              </a:spcBef>
              <a:spcAft>
                <a:spcPts val="0"/>
              </a:spcAft>
              <a:buNone/>
            </a:pPr>
            <a:endParaRPr>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Paint the entire globe blue.</a:t>
            </a:r>
            <a:endParaRPr sz="1800">
              <a:latin typeface="Proxima Nova"/>
              <a:ea typeface="Proxima Nova"/>
              <a:cs typeface="Proxima Nova"/>
              <a:sym typeface="Proxima Nova"/>
            </a:endParaRPr>
          </a:p>
          <a:p>
            <a:pPr marL="457200" lvl="0" indent="0" algn="l" rtl="0">
              <a:spcBef>
                <a:spcPts val="0"/>
              </a:spcBef>
              <a:spcAft>
                <a:spcPts val="0"/>
              </a:spcAft>
              <a:buNone/>
            </a:pPr>
            <a:endParaRPr>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Color each continent a different color.</a:t>
            </a:r>
            <a:endParaRPr sz="1800">
              <a:latin typeface="Proxima Nova"/>
              <a:ea typeface="Proxima Nova"/>
              <a:cs typeface="Proxima Nova"/>
              <a:sym typeface="Proxima Nova"/>
            </a:endParaRPr>
          </a:p>
          <a:p>
            <a:pPr marL="457200" lvl="0" indent="0" algn="l" rtl="0">
              <a:spcBef>
                <a:spcPts val="0"/>
              </a:spcBef>
              <a:spcAft>
                <a:spcPts val="0"/>
              </a:spcAft>
              <a:buNone/>
            </a:pPr>
            <a:endParaRPr>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Cut out your continents. </a:t>
            </a:r>
            <a:endParaRPr sz="1800">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sz="1800" i="1">
                <a:latin typeface="Proxima Nova"/>
                <a:ea typeface="Proxima Nova"/>
                <a:cs typeface="Proxima Nova"/>
                <a:sym typeface="Proxima Nova"/>
              </a:rPr>
              <a:t>Remember to write your name on each of your cut-out continents!</a:t>
            </a:r>
            <a:endParaRPr sz="1800" i="1">
              <a:latin typeface="Proxima Nova"/>
              <a:ea typeface="Proxima Nova"/>
              <a:cs typeface="Proxima Nova"/>
              <a:sym typeface="Proxima Nova"/>
            </a:endParaRPr>
          </a:p>
        </p:txBody>
      </p:sp>
      <p:sp>
        <p:nvSpPr>
          <p:cNvPr id="721" name="Google Shape;721;p103"/>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103"/>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sp>
        <p:nvSpPr>
          <p:cNvPr id="723" name="Google Shape;723;p103"/>
          <p:cNvSpPr txBox="1"/>
          <p:nvPr/>
        </p:nvSpPr>
        <p:spPr>
          <a:xfrm>
            <a:off x="7355950" y="4652425"/>
            <a:ext cx="1527300" cy="2541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a:latin typeface="Proxima Nova"/>
                <a:ea typeface="Proxima Nova"/>
                <a:cs typeface="Proxima Nova"/>
                <a:sym typeface="Proxima Nova"/>
              </a:rPr>
              <a:t>Image: PBS Kids</a:t>
            </a:r>
            <a:endParaRPr sz="1000">
              <a:latin typeface="Proxima Nova"/>
              <a:ea typeface="Proxima Nova"/>
              <a:cs typeface="Proxima Nova"/>
              <a:sym typeface="Proxima Nova"/>
            </a:endParaRPr>
          </a:p>
        </p:txBody>
      </p:sp>
      <p:pic>
        <p:nvPicPr>
          <p:cNvPr id="724" name="Google Shape;724;p103"/>
          <p:cNvPicPr preferRelativeResize="0"/>
          <p:nvPr/>
        </p:nvPicPr>
        <p:blipFill>
          <a:blip r:embed="rId3">
            <a:alphaModFix/>
          </a:blip>
          <a:stretch>
            <a:fillRect/>
          </a:stretch>
        </p:blipFill>
        <p:spPr>
          <a:xfrm>
            <a:off x="4315125" y="1861726"/>
            <a:ext cx="4484925" cy="2826475"/>
          </a:xfrm>
          <a:prstGeom prst="rect">
            <a:avLst/>
          </a:prstGeom>
          <a:noFill/>
          <a:ln>
            <a:noFill/>
          </a:ln>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Shape 728"/>
        <p:cNvGrpSpPr/>
        <p:nvPr/>
      </p:nvGrpSpPr>
      <p:grpSpPr>
        <a:xfrm>
          <a:off x="0" y="0"/>
          <a:ext cx="0" cy="0"/>
          <a:chOff x="0" y="0"/>
          <a:chExt cx="0" cy="0"/>
        </a:xfrm>
      </p:grpSpPr>
      <p:sp>
        <p:nvSpPr>
          <p:cNvPr id="729" name="Google Shape;729;p104"/>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730" name="Google Shape;730;p104"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731" name="Google Shape;731;p104"/>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30"/>
                                        </p:tgtEl>
                                        <p:attrNameLst>
                                          <p:attrName>style.visibility</p:attrName>
                                        </p:attrNameLst>
                                      </p:cBhvr>
                                      <p:to>
                                        <p:strVal val="visible"/>
                                      </p:to>
                                    </p:set>
                                    <p:animEffect transition="in" filter="fade">
                                      <p:cBhvr>
                                        <p:cTn id="7" dur="1000"/>
                                        <p:tgtEl>
                                          <p:spTgt spid="7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735"/>
        <p:cNvGrpSpPr/>
        <p:nvPr/>
      </p:nvGrpSpPr>
      <p:grpSpPr>
        <a:xfrm>
          <a:off x="0" y="0"/>
          <a:ext cx="0" cy="0"/>
          <a:chOff x="0" y="0"/>
          <a:chExt cx="0" cy="0"/>
        </a:xfrm>
      </p:grpSpPr>
      <p:sp>
        <p:nvSpPr>
          <p:cNvPr id="736" name="Google Shape;736;p105"/>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Three</a:t>
            </a:r>
            <a:endParaRPr>
              <a:solidFill>
                <a:schemeClr val="lt1"/>
              </a:solidFill>
              <a:latin typeface="Proxima Nova"/>
              <a:ea typeface="Proxima Nova"/>
              <a:cs typeface="Proxima Nova"/>
              <a:sym typeface="Proxima Nova"/>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Shape 740"/>
        <p:cNvGrpSpPr/>
        <p:nvPr/>
      </p:nvGrpSpPr>
      <p:grpSpPr>
        <a:xfrm>
          <a:off x="0" y="0"/>
          <a:ext cx="0" cy="0"/>
          <a:chOff x="0" y="0"/>
          <a:chExt cx="0" cy="0"/>
        </a:xfrm>
      </p:grpSpPr>
      <p:sp>
        <p:nvSpPr>
          <p:cNvPr id="741" name="Google Shape;741;p106"/>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to locate the </a:t>
            </a:r>
            <a:r>
              <a:rPr lang="en" b="1">
                <a:solidFill>
                  <a:srgbClr val="000000"/>
                </a:solidFill>
                <a:latin typeface="Proxima Nova"/>
                <a:ea typeface="Proxima Nova"/>
                <a:cs typeface="Proxima Nova"/>
                <a:sym typeface="Proxima Nova"/>
              </a:rPr>
              <a:t>Equator</a:t>
            </a:r>
            <a:r>
              <a:rPr lang="en">
                <a:solidFill>
                  <a:srgbClr val="000000"/>
                </a:solidFill>
                <a:latin typeface="Proxima Nova"/>
                <a:ea typeface="Proxima Nova"/>
                <a:cs typeface="Proxima Nova"/>
                <a:sym typeface="Proxima Nova"/>
              </a:rPr>
              <a:t>, the </a:t>
            </a:r>
            <a:r>
              <a:rPr lang="en" b="1">
                <a:solidFill>
                  <a:srgbClr val="000000"/>
                </a:solidFill>
                <a:latin typeface="Proxima Nova"/>
                <a:ea typeface="Proxima Nova"/>
                <a:cs typeface="Proxima Nova"/>
                <a:sym typeface="Proxima Nova"/>
              </a:rPr>
              <a:t>Prime Meridian</a:t>
            </a:r>
            <a:r>
              <a:rPr lang="en">
                <a:solidFill>
                  <a:srgbClr val="000000"/>
                </a:solidFill>
                <a:latin typeface="Proxima Nova"/>
                <a:ea typeface="Proxima Nova"/>
                <a:cs typeface="Proxima Nova"/>
                <a:sym typeface="Proxima Nova"/>
              </a:rPr>
              <a:t>, and the </a:t>
            </a:r>
            <a:r>
              <a:rPr lang="en" b="1">
                <a:solidFill>
                  <a:srgbClr val="000000"/>
                </a:solidFill>
                <a:latin typeface="Proxima Nova"/>
                <a:ea typeface="Proxima Nova"/>
                <a:cs typeface="Proxima Nova"/>
                <a:sym typeface="Proxima Nova"/>
              </a:rPr>
              <a:t>continents </a:t>
            </a:r>
            <a:r>
              <a:rPr lang="en">
                <a:solidFill>
                  <a:srgbClr val="000000"/>
                </a:solidFill>
                <a:latin typeface="Proxima Nova"/>
                <a:ea typeface="Proxima Nova"/>
                <a:cs typeface="Proxima Nova"/>
                <a:sym typeface="Proxima Nova"/>
              </a:rPr>
              <a:t>on a globe.</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complete my papier-mâché globe by adding the </a:t>
            </a:r>
            <a:r>
              <a:rPr lang="en" b="1">
                <a:solidFill>
                  <a:schemeClr val="dk1"/>
                </a:solidFill>
                <a:latin typeface="Proxima Nova"/>
                <a:ea typeface="Proxima Nova"/>
                <a:cs typeface="Proxima Nova"/>
                <a:sym typeface="Proxima Nova"/>
              </a:rPr>
              <a:t>Equator</a:t>
            </a:r>
            <a:r>
              <a:rPr lang="en">
                <a:solidFill>
                  <a:schemeClr val="dk1"/>
                </a:solidFill>
                <a:latin typeface="Proxima Nova"/>
                <a:ea typeface="Proxima Nova"/>
                <a:cs typeface="Proxima Nova"/>
                <a:sym typeface="Proxima Nova"/>
              </a:rPr>
              <a:t>, the </a:t>
            </a:r>
            <a:r>
              <a:rPr lang="en" b="1">
                <a:solidFill>
                  <a:schemeClr val="dk1"/>
                </a:solidFill>
                <a:latin typeface="Proxima Nova"/>
                <a:ea typeface="Proxima Nova"/>
                <a:cs typeface="Proxima Nova"/>
                <a:sym typeface="Proxima Nova"/>
              </a:rPr>
              <a:t>Prime Meridian</a:t>
            </a:r>
            <a:r>
              <a:rPr lang="en">
                <a:solidFill>
                  <a:schemeClr val="dk1"/>
                </a:solidFill>
                <a:latin typeface="Proxima Nova"/>
                <a:ea typeface="Proxima Nova"/>
                <a:cs typeface="Proxima Nova"/>
                <a:sym typeface="Proxima Nova"/>
              </a:rPr>
              <a:t>, and all seven </a:t>
            </a:r>
            <a:r>
              <a:rPr lang="en" b="1">
                <a:solidFill>
                  <a:schemeClr val="dk1"/>
                </a:solidFill>
                <a:latin typeface="Proxima Nova"/>
                <a:ea typeface="Proxima Nova"/>
                <a:cs typeface="Proxima Nova"/>
                <a:sym typeface="Proxima Nova"/>
              </a:rPr>
              <a:t>continents</a:t>
            </a:r>
            <a:r>
              <a:rPr lang="en">
                <a:solidFill>
                  <a:schemeClr val="dk1"/>
                </a:solidFill>
                <a:latin typeface="Proxima Nova"/>
                <a:ea typeface="Proxima Nova"/>
                <a:cs typeface="Proxima Nova"/>
                <a:sym typeface="Proxima Nova"/>
              </a:rPr>
              <a:t>.</a:t>
            </a:r>
            <a:endParaRPr>
              <a:solidFill>
                <a:schemeClr val="dk1"/>
              </a:solidFill>
              <a:latin typeface="Proxima Nova"/>
              <a:ea typeface="Proxima Nova"/>
              <a:cs typeface="Proxima Nova"/>
              <a:sym typeface="Proxima Nova"/>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Shape 745"/>
        <p:cNvGrpSpPr/>
        <p:nvPr/>
      </p:nvGrpSpPr>
      <p:grpSpPr>
        <a:xfrm>
          <a:off x="0" y="0"/>
          <a:ext cx="0" cy="0"/>
          <a:chOff x="0" y="0"/>
          <a:chExt cx="0" cy="0"/>
        </a:xfrm>
      </p:grpSpPr>
      <p:pic>
        <p:nvPicPr>
          <p:cNvPr id="746" name="Google Shape;746;p107"/>
          <p:cNvPicPr preferRelativeResize="0"/>
          <p:nvPr/>
        </p:nvPicPr>
        <p:blipFill>
          <a:blip r:embed="rId3">
            <a:alphaModFix/>
          </a:blip>
          <a:stretch>
            <a:fillRect/>
          </a:stretch>
        </p:blipFill>
        <p:spPr>
          <a:xfrm>
            <a:off x="152400" y="152400"/>
            <a:ext cx="8839196" cy="4441586"/>
          </a:xfrm>
          <a:prstGeom prst="rect">
            <a:avLst/>
          </a:prstGeom>
          <a:noFill/>
          <a:ln>
            <a:noFill/>
          </a:ln>
        </p:spPr>
      </p:pic>
      <p:sp>
        <p:nvSpPr>
          <p:cNvPr id="747" name="Google Shape;747;p107"/>
          <p:cNvSpPr txBox="1"/>
          <p:nvPr/>
        </p:nvSpPr>
        <p:spPr>
          <a:xfrm>
            <a:off x="5940850" y="4548300"/>
            <a:ext cx="3102900" cy="457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Azimuthal Projection</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NASA</a:t>
            </a:r>
            <a:endParaRPr sz="1000">
              <a:latin typeface="Proxima Nova"/>
              <a:ea typeface="Proxima Nova"/>
              <a:cs typeface="Proxima Nova"/>
              <a:sym typeface="Proxima Nova"/>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Shape 751"/>
        <p:cNvGrpSpPr/>
        <p:nvPr/>
      </p:nvGrpSpPr>
      <p:grpSpPr>
        <a:xfrm>
          <a:off x="0" y="0"/>
          <a:ext cx="0" cy="0"/>
          <a:chOff x="0" y="0"/>
          <a:chExt cx="0" cy="0"/>
        </a:xfrm>
      </p:grpSpPr>
      <p:sp>
        <p:nvSpPr>
          <p:cNvPr id="752" name="Google Shape;752;p108"/>
          <p:cNvSpPr txBox="1"/>
          <p:nvPr/>
        </p:nvSpPr>
        <p:spPr>
          <a:xfrm>
            <a:off x="343950" y="545163"/>
            <a:ext cx="8456100" cy="1046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500">
                <a:latin typeface="Proxima Nova"/>
                <a:ea typeface="Proxima Nova"/>
                <a:cs typeface="Proxima Nova"/>
                <a:sym typeface="Proxima Nova"/>
              </a:rPr>
              <a:t>Make a Papier-Mâché Globe</a:t>
            </a:r>
            <a:endParaRPr sz="3500">
              <a:latin typeface="Proxima Nova"/>
              <a:ea typeface="Proxima Nova"/>
              <a:cs typeface="Proxima Nova"/>
              <a:sym typeface="Proxima Nova"/>
            </a:endParaRPr>
          </a:p>
          <a:p>
            <a:pPr marL="0" lvl="0" indent="0" algn="ctr" rtl="0">
              <a:spcBef>
                <a:spcPts val="0"/>
              </a:spcBef>
              <a:spcAft>
                <a:spcPts val="0"/>
              </a:spcAft>
              <a:buClr>
                <a:schemeClr val="dk1"/>
              </a:buClr>
              <a:buSzPts val="1100"/>
              <a:buFont typeface="Arial"/>
              <a:buNone/>
            </a:pPr>
            <a:r>
              <a:rPr lang="en" sz="2100">
                <a:solidFill>
                  <a:schemeClr val="dk1"/>
                </a:solidFill>
                <a:latin typeface="Proxima Nova"/>
                <a:ea typeface="Proxima Nova"/>
                <a:cs typeface="Proxima Nova"/>
                <a:sym typeface="Proxima Nova"/>
              </a:rPr>
              <a:t>You can add the Equator, the Prime Meridian, and the continents.</a:t>
            </a:r>
            <a:endParaRPr sz="5100">
              <a:latin typeface="Proxima Nova"/>
              <a:ea typeface="Proxima Nova"/>
              <a:cs typeface="Proxima Nova"/>
              <a:sym typeface="Proxima Nova"/>
            </a:endParaRPr>
          </a:p>
        </p:txBody>
      </p:sp>
      <p:sp>
        <p:nvSpPr>
          <p:cNvPr id="753" name="Google Shape;753;p108"/>
          <p:cNvSpPr txBox="1"/>
          <p:nvPr/>
        </p:nvSpPr>
        <p:spPr>
          <a:xfrm>
            <a:off x="319475" y="1643425"/>
            <a:ext cx="3779700" cy="31092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Use your string to find the center of your globe and draw on the Equator.</a:t>
            </a:r>
            <a:endParaRPr sz="1800">
              <a:latin typeface="Proxima Nova"/>
              <a:ea typeface="Proxima Nova"/>
              <a:cs typeface="Proxima Nova"/>
              <a:sym typeface="Proxima Nova"/>
            </a:endParaRPr>
          </a:p>
          <a:p>
            <a:pPr marL="457200" lvl="0" indent="0" algn="l" rtl="0">
              <a:spcBef>
                <a:spcPts val="0"/>
              </a:spcBef>
              <a:spcAft>
                <a:spcPts val="0"/>
              </a:spcAft>
              <a:buNone/>
            </a:pPr>
            <a:endParaRPr>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Wrap your string around the globe from North Pole to South Pole and draw on the Prime Meridian.</a:t>
            </a:r>
            <a:endParaRPr sz="1800">
              <a:latin typeface="Proxima Nova"/>
              <a:ea typeface="Proxima Nova"/>
              <a:cs typeface="Proxima Nova"/>
              <a:sym typeface="Proxima Nova"/>
            </a:endParaRPr>
          </a:p>
          <a:p>
            <a:pPr marL="457200" lvl="0" indent="0" algn="l" rtl="0">
              <a:spcBef>
                <a:spcPts val="0"/>
              </a:spcBef>
              <a:spcAft>
                <a:spcPts val="0"/>
              </a:spcAft>
              <a:buNone/>
            </a:pPr>
            <a:endParaRPr>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 sz="1800">
                <a:latin typeface="Proxima Nova"/>
                <a:ea typeface="Proxima Nova"/>
                <a:cs typeface="Proxima Nova"/>
                <a:sym typeface="Proxima Nova"/>
              </a:rPr>
              <a:t>Add your continents, paying attention to their location.</a:t>
            </a:r>
            <a:endParaRPr sz="1800" i="1">
              <a:latin typeface="Proxima Nova"/>
              <a:ea typeface="Proxima Nova"/>
              <a:cs typeface="Proxima Nova"/>
              <a:sym typeface="Proxima Nova"/>
            </a:endParaRPr>
          </a:p>
        </p:txBody>
      </p:sp>
      <p:sp>
        <p:nvSpPr>
          <p:cNvPr id="754" name="Google Shape;754;p108"/>
          <p:cNvSpPr/>
          <p:nvPr/>
        </p:nvSpPr>
        <p:spPr>
          <a:xfrm>
            <a:off x="0" y="0"/>
            <a:ext cx="2333400" cy="525300"/>
          </a:xfrm>
          <a:prstGeom prst="rect">
            <a:avLst/>
          </a:prstGeom>
          <a:solidFill>
            <a:srgbClr val="D0E0E3">
              <a:alpha val="557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108"/>
          <p:cNvSpPr txBox="1"/>
          <p:nvPr/>
        </p:nvSpPr>
        <p:spPr>
          <a:xfrm>
            <a:off x="81750" y="-6150"/>
            <a:ext cx="2169900" cy="53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Amatic SC"/>
                <a:ea typeface="Amatic SC"/>
                <a:cs typeface="Amatic SC"/>
                <a:sym typeface="Amatic SC"/>
              </a:rPr>
              <a:t>Now it’s your turn!</a:t>
            </a:r>
            <a:endParaRPr sz="2800">
              <a:latin typeface="Amatic SC"/>
              <a:ea typeface="Amatic SC"/>
              <a:cs typeface="Amatic SC"/>
              <a:sym typeface="Amatic SC"/>
            </a:endParaRPr>
          </a:p>
        </p:txBody>
      </p:sp>
      <p:pic>
        <p:nvPicPr>
          <p:cNvPr id="756" name="Google Shape;756;p108"/>
          <p:cNvPicPr preferRelativeResize="0"/>
          <p:nvPr/>
        </p:nvPicPr>
        <p:blipFill>
          <a:blip r:embed="rId3">
            <a:alphaModFix/>
          </a:blip>
          <a:stretch>
            <a:fillRect/>
          </a:stretch>
        </p:blipFill>
        <p:spPr>
          <a:xfrm>
            <a:off x="4700775" y="1693849"/>
            <a:ext cx="3737661" cy="3008350"/>
          </a:xfrm>
          <a:prstGeom prst="rect">
            <a:avLst/>
          </a:prstGeom>
          <a:noFill/>
          <a:ln>
            <a:noFill/>
          </a:ln>
        </p:spPr>
      </p:pic>
      <p:sp>
        <p:nvSpPr>
          <p:cNvPr id="757" name="Google Shape;757;p108"/>
          <p:cNvSpPr txBox="1"/>
          <p:nvPr/>
        </p:nvSpPr>
        <p:spPr>
          <a:xfrm>
            <a:off x="5525350" y="4641450"/>
            <a:ext cx="2964900" cy="41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000" i="1">
                <a:latin typeface="Proxima Nova"/>
                <a:ea typeface="Proxima Nova"/>
                <a:cs typeface="Proxima Nova"/>
                <a:sym typeface="Proxima Nova"/>
              </a:rPr>
              <a:t>Plant Life Vintage GIF</a:t>
            </a:r>
            <a:endParaRPr sz="1000" i="1">
              <a:latin typeface="Proxima Nova"/>
              <a:ea typeface="Proxima Nova"/>
              <a:cs typeface="Proxima Nova"/>
              <a:sym typeface="Proxima Nova"/>
            </a:endParaRPr>
          </a:p>
          <a:p>
            <a:pPr marL="0" lvl="0" indent="0" algn="r" rtl="0">
              <a:spcBef>
                <a:spcPts val="0"/>
              </a:spcBef>
              <a:spcAft>
                <a:spcPts val="0"/>
              </a:spcAft>
              <a:buNone/>
            </a:pPr>
            <a:r>
              <a:rPr lang="en" sz="1000">
                <a:latin typeface="Proxima Nova"/>
                <a:ea typeface="Proxima Nova"/>
                <a:cs typeface="Proxima Nova"/>
                <a:sym typeface="Proxima Nova"/>
              </a:rPr>
              <a:t>Image: NASA</a:t>
            </a:r>
            <a:endParaRPr sz="1000">
              <a:latin typeface="Proxima Nova"/>
              <a:ea typeface="Proxima Nova"/>
              <a:cs typeface="Proxima Nova"/>
              <a:sym typeface="Proxima Nova"/>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Shape 761"/>
        <p:cNvGrpSpPr/>
        <p:nvPr/>
      </p:nvGrpSpPr>
      <p:grpSpPr>
        <a:xfrm>
          <a:off x="0" y="0"/>
          <a:ext cx="0" cy="0"/>
          <a:chOff x="0" y="0"/>
          <a:chExt cx="0" cy="0"/>
        </a:xfrm>
      </p:grpSpPr>
      <p:sp>
        <p:nvSpPr>
          <p:cNvPr id="762" name="Google Shape;762;p109"/>
          <p:cNvSpPr txBox="1"/>
          <p:nvPr/>
        </p:nvSpPr>
        <p:spPr>
          <a:xfrm>
            <a:off x="2437500" y="249975"/>
            <a:ext cx="4269000" cy="1385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7800">
                <a:latin typeface="Proxima Nova"/>
                <a:ea typeface="Proxima Nova"/>
                <a:cs typeface="Proxima Nova"/>
                <a:sym typeface="Proxima Nova"/>
              </a:rPr>
              <a:t>Clean Up</a:t>
            </a:r>
            <a:endParaRPr sz="2000">
              <a:latin typeface="Proxima Nova"/>
              <a:ea typeface="Proxima Nova"/>
              <a:cs typeface="Proxima Nova"/>
              <a:sym typeface="Proxima Nova"/>
            </a:endParaRPr>
          </a:p>
        </p:txBody>
      </p:sp>
      <p:pic>
        <p:nvPicPr>
          <p:cNvPr id="763" name="Google Shape;763;p109" descr="Here is a normal 5 minute countdown clock timer (stopwatch timer) without alarm sound.&#10;Perfect for studying, games, cooking, sleeping and anything else you can imagine.&#10;If you find it useful, please subscribe.&#10;Thank you!&#10;&#10;#countdown #time #timer #clock #minute #study #workout #work #stopwatch #counter" title="5 minute Silent Timer - Countdown">
            <a:hlinkClick r:id="rId3"/>
          </p:cNvPr>
          <p:cNvPicPr preferRelativeResize="0"/>
          <p:nvPr/>
        </p:nvPicPr>
        <p:blipFill>
          <a:blip r:embed="rId4">
            <a:alphaModFix/>
          </a:blip>
          <a:stretch>
            <a:fillRect/>
          </a:stretch>
        </p:blipFill>
        <p:spPr>
          <a:xfrm>
            <a:off x="2463925" y="2309099"/>
            <a:ext cx="4216150" cy="2371575"/>
          </a:xfrm>
          <a:prstGeom prst="rect">
            <a:avLst/>
          </a:prstGeom>
          <a:noFill/>
          <a:ln>
            <a:noFill/>
          </a:ln>
        </p:spPr>
      </p:pic>
      <p:sp>
        <p:nvSpPr>
          <p:cNvPr id="764" name="Google Shape;764;p109"/>
          <p:cNvSpPr txBox="1"/>
          <p:nvPr/>
        </p:nvSpPr>
        <p:spPr>
          <a:xfrm>
            <a:off x="3405300" y="1562075"/>
            <a:ext cx="2333400" cy="40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Proxima Nova"/>
                <a:ea typeface="Proxima Nova"/>
                <a:cs typeface="Proxima Nova"/>
                <a:sym typeface="Proxima Nova"/>
              </a:rPr>
              <a:t>quickly and quietly</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63"/>
                                        </p:tgtEl>
                                        <p:attrNameLst>
                                          <p:attrName>style.visibility</p:attrName>
                                        </p:attrNameLst>
                                      </p:cBhvr>
                                      <p:to>
                                        <p:strVal val="visible"/>
                                      </p:to>
                                    </p:set>
                                    <p:animEffect transition="in" filter="fade">
                                      <p:cBhvr>
                                        <p:cTn id="7" dur="1000"/>
                                        <p:tgtEl>
                                          <p:spTgt spid="7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768"/>
        <p:cNvGrpSpPr/>
        <p:nvPr/>
      </p:nvGrpSpPr>
      <p:grpSpPr>
        <a:xfrm>
          <a:off x="0" y="0"/>
          <a:ext cx="0" cy="0"/>
          <a:chOff x="0" y="0"/>
          <a:chExt cx="0" cy="0"/>
        </a:xfrm>
      </p:grpSpPr>
      <p:sp>
        <p:nvSpPr>
          <p:cNvPr id="769" name="Google Shape;769;p110"/>
          <p:cNvSpPr txBox="1">
            <a:spLocks noGrp="1"/>
          </p:cNvSpPr>
          <p:nvPr>
            <p:ph type="ctrTitle"/>
          </p:nvPr>
        </p:nvSpPr>
        <p:spPr>
          <a:xfrm>
            <a:off x="311700" y="1183950"/>
            <a:ext cx="8520600" cy="15402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latin typeface="Proxima Nova"/>
                <a:ea typeface="Proxima Nova"/>
                <a:cs typeface="Proxima Nova"/>
                <a:sym typeface="Proxima Nova"/>
              </a:rPr>
              <a:t>Day Four</a:t>
            </a:r>
            <a:endParaRPr>
              <a:solidFill>
                <a:schemeClr val="lt1"/>
              </a:solidFill>
              <a:latin typeface="Proxima Nova"/>
              <a:ea typeface="Proxima Nova"/>
              <a:cs typeface="Proxima Nova"/>
              <a:sym typeface="Proxima Nova"/>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Shape 773"/>
        <p:cNvGrpSpPr/>
        <p:nvPr/>
      </p:nvGrpSpPr>
      <p:grpSpPr>
        <a:xfrm>
          <a:off x="0" y="0"/>
          <a:ext cx="0" cy="0"/>
          <a:chOff x="0" y="0"/>
          <a:chExt cx="0" cy="0"/>
        </a:xfrm>
      </p:grpSpPr>
      <p:sp>
        <p:nvSpPr>
          <p:cNvPr id="774" name="Google Shape;774;p111"/>
          <p:cNvSpPr txBox="1">
            <a:spLocks noGrp="1"/>
          </p:cNvSpPr>
          <p:nvPr>
            <p:ph type="subTitle" idx="1"/>
          </p:nvPr>
        </p:nvSpPr>
        <p:spPr>
          <a:xfrm>
            <a:off x="601350" y="651150"/>
            <a:ext cx="7941300" cy="38412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Learning Objective:</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rgbClr val="000000"/>
                </a:solidFill>
                <a:latin typeface="Proxima Nova"/>
                <a:ea typeface="Proxima Nova"/>
                <a:cs typeface="Proxima Nova"/>
                <a:sym typeface="Proxima Nova"/>
              </a:rPr>
              <a:t>Today I am learning that </a:t>
            </a:r>
            <a:r>
              <a:rPr lang="en" b="1">
                <a:solidFill>
                  <a:srgbClr val="000000"/>
                </a:solidFill>
                <a:latin typeface="Proxima Nova"/>
                <a:ea typeface="Proxima Nova"/>
                <a:cs typeface="Proxima Nova"/>
                <a:sym typeface="Proxima Nova"/>
              </a:rPr>
              <a:t>globes</a:t>
            </a:r>
            <a:r>
              <a:rPr lang="en">
                <a:solidFill>
                  <a:srgbClr val="000000"/>
                </a:solidFill>
                <a:latin typeface="Proxima Nova"/>
                <a:ea typeface="Proxima Nova"/>
                <a:cs typeface="Proxima Nova"/>
                <a:sym typeface="Proxima Nova"/>
              </a:rPr>
              <a:t> give the truest possible view of the whole earth.</a:t>
            </a:r>
            <a:endParaRPr>
              <a:solidFill>
                <a:srgbClr val="000000"/>
              </a:solidFill>
              <a:latin typeface="Proxima Nova"/>
              <a:ea typeface="Proxima Nova"/>
              <a:cs typeface="Proxima Nova"/>
              <a:sym typeface="Proxima Nova"/>
            </a:endParaRPr>
          </a:p>
          <a:p>
            <a:pPr marL="0" lvl="0" indent="0" algn="l" rtl="0">
              <a:spcBef>
                <a:spcPts val="0"/>
              </a:spcBef>
              <a:spcAft>
                <a:spcPts val="0"/>
              </a:spcAft>
              <a:buNone/>
            </a:pPr>
            <a:endParaRPr sz="2600">
              <a:solidFill>
                <a:srgbClr val="000000"/>
              </a:solidFill>
              <a:latin typeface="Proxima Nova"/>
              <a:ea typeface="Proxima Nova"/>
              <a:cs typeface="Proxima Nova"/>
              <a:sym typeface="Proxima Nova"/>
            </a:endParaRPr>
          </a:p>
          <a:p>
            <a:pPr marL="0" lvl="0" indent="0" algn="l" rtl="0">
              <a:spcBef>
                <a:spcPts val="0"/>
              </a:spcBef>
              <a:spcAft>
                <a:spcPts val="0"/>
              </a:spcAft>
              <a:buNone/>
            </a:pPr>
            <a:r>
              <a:rPr lang="en" sz="3508" b="1">
                <a:solidFill>
                  <a:schemeClr val="dk1"/>
                </a:solidFill>
                <a:latin typeface="Proxima Nova"/>
                <a:ea typeface="Proxima Nova"/>
                <a:cs typeface="Proxima Nova"/>
                <a:sym typeface="Proxima Nova"/>
              </a:rPr>
              <a:t>Success Criteria:</a:t>
            </a:r>
            <a:endParaRPr sz="3508" b="1">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a:solidFill>
                  <a:schemeClr val="dk1"/>
                </a:solidFill>
                <a:latin typeface="Proxima Nova"/>
                <a:ea typeface="Proxima Nova"/>
                <a:cs typeface="Proxima Nova"/>
                <a:sym typeface="Proxima Nova"/>
              </a:rPr>
              <a:t>I will know I am successful when I work with a partner to experiment with </a:t>
            </a:r>
            <a:r>
              <a:rPr lang="en" b="1">
                <a:solidFill>
                  <a:schemeClr val="dk1"/>
                </a:solidFill>
                <a:latin typeface="Proxima Nova"/>
                <a:ea typeface="Proxima Nova"/>
                <a:cs typeface="Proxima Nova"/>
                <a:sym typeface="Proxima Nova"/>
              </a:rPr>
              <a:t>two different ways</a:t>
            </a:r>
            <a:r>
              <a:rPr lang="en">
                <a:solidFill>
                  <a:schemeClr val="dk1"/>
                </a:solidFill>
                <a:latin typeface="Proxima Nova"/>
                <a:ea typeface="Proxima Nova"/>
                <a:cs typeface="Proxima Nova"/>
                <a:sym typeface="Proxima Nova"/>
              </a:rPr>
              <a:t> of turning a </a:t>
            </a:r>
            <a:r>
              <a:rPr lang="en" b="1">
                <a:solidFill>
                  <a:schemeClr val="dk1"/>
                </a:solidFill>
                <a:latin typeface="Proxima Nova"/>
                <a:ea typeface="Proxima Nova"/>
                <a:cs typeface="Proxima Nova"/>
                <a:sym typeface="Proxima Nova"/>
              </a:rPr>
              <a:t>round globe</a:t>
            </a:r>
            <a:r>
              <a:rPr lang="en">
                <a:solidFill>
                  <a:schemeClr val="dk1"/>
                </a:solidFill>
                <a:latin typeface="Proxima Nova"/>
                <a:ea typeface="Proxima Nova"/>
                <a:cs typeface="Proxima Nova"/>
                <a:sym typeface="Proxima Nova"/>
              </a:rPr>
              <a:t> into a </a:t>
            </a:r>
            <a:r>
              <a:rPr lang="en" b="1">
                <a:solidFill>
                  <a:schemeClr val="dk1"/>
                </a:solidFill>
                <a:latin typeface="Proxima Nova"/>
                <a:ea typeface="Proxima Nova"/>
                <a:cs typeface="Proxima Nova"/>
                <a:sym typeface="Proxima Nova"/>
              </a:rPr>
              <a:t>flat map</a:t>
            </a:r>
            <a:r>
              <a:rPr lang="en">
                <a:solidFill>
                  <a:schemeClr val="dk1"/>
                </a:solidFill>
                <a:latin typeface="Proxima Nova"/>
                <a:ea typeface="Proxima Nova"/>
                <a:cs typeface="Proxima Nova"/>
                <a:sym typeface="Proxima Nova"/>
              </a:rPr>
              <a:t>.</a:t>
            </a:r>
            <a:endParaRPr>
              <a:solidFill>
                <a:schemeClr val="dk1"/>
              </a:solidFill>
              <a:latin typeface="Proxima Nova"/>
              <a:ea typeface="Proxima Nova"/>
              <a:cs typeface="Proxima Nova"/>
              <a:sym typeface="Proxima Nova"/>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C94540AC8549C4AAC659EC0A17D7B80" ma:contentTypeVersion="23" ma:contentTypeDescription="Create a new document." ma:contentTypeScope="" ma:versionID="d03e26d160519b531145a7a58e5d5a5f">
  <xsd:schema xmlns:xsd="http://www.w3.org/2001/XMLSchema" xmlns:xs="http://www.w3.org/2001/XMLSchema" xmlns:p="http://schemas.microsoft.com/office/2006/metadata/properties" xmlns:ns2="491ce471-a5a5-47d7-aa4b-343519a6b681" xmlns:ns3="9166f862-05c2-4f6b-8225-f925b3f7d581" xmlns:ns4="2a895d51-88ce-4761-8f4a-1e99606dc7c9" targetNamespace="http://schemas.microsoft.com/office/2006/metadata/properties" ma:root="true" ma:fieldsID="11bacac7dc5a3c4e9f6cf804f6d4e923" ns2:_="" ns3:_="" ns4:_="">
    <xsd:import namespace="491ce471-a5a5-47d7-aa4b-343519a6b681"/>
    <xsd:import namespace="9166f862-05c2-4f6b-8225-f925b3f7d581"/>
    <xsd:import namespace="2a895d51-88ce-4761-8f4a-1e99606dc7c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3:MediaServiceEventHashCode" minOccurs="0"/>
                <xsd:element ref="ns3:MediaServiceGenerationTime" minOccurs="0"/>
                <xsd:element ref="ns3:MediaServiceAutoKeyPoints" minOccurs="0"/>
                <xsd:element ref="ns3:MediaServiceKeyPoints" minOccurs="0"/>
                <xsd:element ref="ns3:MediaLengthInSeconds" minOccurs="0"/>
                <xsd:element ref="ns4:TaxCatchAll" minOccurs="0"/>
                <xsd:element ref="ns3:lcf76f155ced4ddcb4097134ff3c332f"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91ce471-a5a5-47d7-aa4b-343519a6b681"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166f862-05c2-4f6b-8225-f925b3f7d581"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268051b-292c-4902-be93-1606fbfcf2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a895d51-88ce-4761-8f4a-1e99606dc7c9"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82e425d4-8a93-48ae-b8ac-ecae7639a0ec}" ma:internalName="TaxCatchAll" ma:showField="CatchAllData" ma:web="491ce471-a5a5-47d7-aa4b-343519a6b68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880EC58-2FED-4FDA-BBF7-C06088442882}"/>
</file>

<file path=customXml/itemProps2.xml><?xml version="1.0" encoding="utf-8"?>
<ds:datastoreItem xmlns:ds="http://schemas.openxmlformats.org/officeDocument/2006/customXml" ds:itemID="{75B6EC3B-492B-46FF-B577-7FBEF6C7DD03}"/>
</file>

<file path=docProps/app.xml><?xml version="1.0" encoding="utf-8"?>
<Properties xmlns="http://schemas.openxmlformats.org/officeDocument/2006/extended-properties" xmlns:vt="http://schemas.openxmlformats.org/officeDocument/2006/docPropsVTypes">
  <TotalTime>0</TotalTime>
  <Words>4617</Words>
  <Application>Microsoft Office PowerPoint</Application>
  <PresentationFormat>On-screen Show (16:9)</PresentationFormat>
  <Paragraphs>807</Paragraphs>
  <Slides>136</Slides>
  <Notes>136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136</vt:i4>
      </vt:variant>
    </vt:vector>
  </HeadingPairs>
  <TitlesOfParts>
    <vt:vector size="142" baseType="lpstr">
      <vt:lpstr>Courier New</vt:lpstr>
      <vt:lpstr>Arial</vt:lpstr>
      <vt:lpstr>Amatic SC</vt:lpstr>
      <vt:lpstr>Proxima Nova</vt:lpstr>
      <vt:lpstr>Caveat</vt:lpstr>
      <vt:lpstr>Simple Light</vt:lpstr>
      <vt:lpstr>Mapping Our World: The Art of Cartography</vt:lpstr>
      <vt:lpstr>Unit 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Mapping Our World:  The Art of Cartography</vt:lpstr>
      <vt:lpstr>Early Cartography: Making a Clay-Slab Map</vt:lpstr>
      <vt:lpstr>PowerPoint Presentation</vt:lpstr>
      <vt:lpstr>PowerPoint Presentation</vt:lpstr>
      <vt:lpstr>PowerPoint Presentation</vt:lpstr>
      <vt:lpstr>PowerPoint Presentation</vt:lpstr>
      <vt:lpstr>PowerPoint Presentation</vt:lpstr>
      <vt:lpstr>Using Grid Lines: Mapping My Classroom</vt:lpstr>
      <vt:lpstr>Day One</vt:lpstr>
      <vt:lpstr>PowerPoint Presentation</vt:lpstr>
      <vt:lpstr>PowerPoint Presentation</vt:lpstr>
      <vt:lpstr>PowerPoint Presentation</vt:lpstr>
      <vt:lpstr>PowerPoint Presentation</vt:lpstr>
      <vt:lpstr>PowerPoint Presentation</vt:lpstr>
      <vt:lpstr>Day Two</vt:lpstr>
      <vt:lpstr>PowerPoint Presentation</vt:lpstr>
      <vt:lpstr>PowerPoint Presentation</vt:lpstr>
      <vt:lpstr>PowerPoint Presentation</vt:lpstr>
      <vt:lpstr>PowerPoint Presentation</vt:lpstr>
      <vt:lpstr>PowerPoint Presentation</vt:lpstr>
      <vt:lpstr>PowerPoint Presentation</vt:lpstr>
      <vt:lpstr>Orientation and Scale: Charting Our Playground</vt:lpstr>
      <vt:lpstr>Day One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Building Worlds: Mapping an Imaginary Place</vt:lpstr>
      <vt:lpstr>Day One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Day Two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Day Three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Day Four</vt:lpstr>
      <vt:lpstr>PowerPoint Presentation</vt:lpstr>
      <vt:lpstr>PowerPoint Presentation</vt:lpstr>
      <vt:lpstr>PowerPoint Presentation</vt:lpstr>
      <vt:lpstr>PowerPoint Presentation</vt:lpstr>
      <vt:lpstr>PowerPoint Presentation</vt:lpstr>
      <vt:lpstr>PowerPoint Presentation</vt:lpstr>
      <vt:lpstr>Projections and Distortion: Making a Papier-Mâché Globe</vt:lpstr>
      <vt:lpstr>Day One</vt:lpstr>
      <vt:lpstr>PowerPoint Presentation</vt:lpstr>
      <vt:lpstr>PowerPoint Presentation</vt:lpstr>
      <vt:lpstr>PowerPoint Presentation</vt:lpstr>
      <vt:lpstr>PowerPoint Presentation</vt:lpstr>
      <vt:lpstr>PowerPoint Presentation</vt:lpstr>
      <vt:lpstr>PowerPoint Presentation</vt:lpstr>
      <vt:lpstr>Day Two</vt:lpstr>
      <vt:lpstr>PowerPoint Presentation</vt:lpstr>
      <vt:lpstr>PowerPoint Presentation</vt:lpstr>
      <vt:lpstr>PowerPoint Presentation</vt:lpstr>
      <vt:lpstr>PowerPoint Presentation</vt:lpstr>
      <vt:lpstr>Day Three</vt:lpstr>
      <vt:lpstr>PowerPoint Presentation</vt:lpstr>
      <vt:lpstr>PowerPoint Presentation</vt:lpstr>
      <vt:lpstr>PowerPoint Presentation</vt:lpstr>
      <vt:lpstr>PowerPoint Presentation</vt:lpstr>
      <vt:lpstr>Day Four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Telling Stories With Maps: Mapping the World</vt:lpstr>
      <vt:lpstr>Day One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Day Two</vt:lpstr>
      <vt:lpstr>PowerPoint Presentation</vt:lpstr>
      <vt:lpstr>PowerPoint Presentation</vt:lpstr>
      <vt:lpstr>PowerPoint Presentation</vt:lpstr>
      <vt:lpstr>PowerPoint Presentation</vt:lpstr>
      <vt:lpstr>PowerPoint Presentation</vt:lpstr>
      <vt:lpstr>PowerPoint Presentation</vt:lpstr>
      <vt:lpstr>Day Three</vt:lpstr>
      <vt:lpstr>PowerPoint Presentation</vt:lpstr>
      <vt:lpstr>PowerPoint Presentation</vt:lpstr>
      <vt:lpstr>PowerPoint Presentation</vt:lpstr>
      <vt:lpstr>PowerPoint Presentation</vt:lpstr>
      <vt:lpstr>PowerPoint Presentation</vt:lpstr>
      <vt:lpstr>PowerPoint Presentation</vt:lpstr>
      <vt:lpstr>Day Four</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Mapping Our World: The Art of Cartography</dc:title>
  <dc:creator>Ann M Hanlon</dc:creator>
  <cp:lastModifiedBy>Ann M Hanlon</cp:lastModifiedBy>
  <cp:revision>1</cp:revision>
  <dcterms:modified xsi:type="dcterms:W3CDTF">2023-09-25T18:07:26Z</dcterms:modified>
</cp:coreProperties>
</file>