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C7B393"/>
    <a:srgbClr val="EDAC1A"/>
    <a:srgbClr val="3D246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649" autoAdjust="0"/>
    <p:restoredTop sz="94095" autoAdjust="0"/>
  </p:normalViewPr>
  <p:slideViewPr>
    <p:cSldViewPr snapToGrid="0">
      <p:cViewPr varScale="1">
        <p:scale>
          <a:sx n="21" d="100"/>
          <a:sy n="21" d="100"/>
        </p:scale>
        <p:origin x="2598" y="4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universityofwieauclaire-my.sharepoint.com/personal/boulteje_uwec_edu/Documents/Research/pH%20investigation%2010-6-1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universityofwieauclaire-my.sharepoint.com/personal/boulteje_uwec_edu/Documents/Research/sand%20research/heteropoly%20acid%20analysis/Copy%20of%20Fall%20Research%202017%20update(AutoRecovered).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universityofwieauclaire-my.sharepoint.com/personal/boulteje_uwec_edu/Documents/Research/sand%20research/heteropoly%20acid%20analysis/Copy%20of%20Fall%20Research%202017%20update(AutoRecovered).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548709536307961"/>
          <c:y val="3.2284089488813894E-2"/>
          <c:w val="0.72146437552626463"/>
          <c:h val="0.80522872389994626"/>
        </c:manualLayout>
      </c:layout>
      <c:scatterChart>
        <c:scatterStyle val="lineMarker"/>
        <c:varyColors val="0"/>
        <c:ser>
          <c:idx val="0"/>
          <c:order val="0"/>
          <c:tx>
            <c:strRef>
              <c:f>Sheet1!$W$14</c:f>
              <c:strCache>
                <c:ptCount val="1"/>
                <c:pt idx="0">
                  <c:v>slope</c:v>
                </c:pt>
              </c:strCache>
            </c:strRef>
          </c:tx>
          <c:spPr>
            <a:ln w="19050" cap="rnd">
              <a:noFill/>
              <a:round/>
            </a:ln>
            <a:effectLst/>
          </c:spPr>
          <c:marker>
            <c:symbol val="circle"/>
            <c:size val="16"/>
            <c:spPr>
              <a:solidFill>
                <a:schemeClr val="accent1"/>
              </a:solidFill>
              <a:ln w="9525">
                <a:solidFill>
                  <a:schemeClr val="accent1"/>
                </a:solidFill>
              </a:ln>
              <a:effectLst/>
            </c:spPr>
          </c:marker>
          <c:trendline>
            <c:spPr>
              <a:ln w="57150" cap="rnd">
                <a:solidFill>
                  <a:schemeClr val="accent1"/>
                </a:solidFill>
                <a:prstDash val="sysDot"/>
              </a:ln>
              <a:effectLst/>
            </c:spPr>
            <c:trendlineType val="poly"/>
            <c:order val="2"/>
            <c:dispRSqr val="0"/>
            <c:dispEq val="0"/>
          </c:trendline>
          <c:errBars>
            <c:errDir val="y"/>
            <c:errBarType val="both"/>
            <c:errValType val="cust"/>
            <c:noEndCap val="0"/>
            <c:plus>
              <c:numRef>
                <c:f>Sheet1!$Y$15:$Y$20</c:f>
                <c:numCache>
                  <c:formatCode>General</c:formatCode>
                  <c:ptCount val="6"/>
                  <c:pt idx="0">
                    <c:v>1.549920270879528E-2</c:v>
                  </c:pt>
                  <c:pt idx="1">
                    <c:v>4.1418368551358201E-3</c:v>
                  </c:pt>
                  <c:pt idx="2">
                    <c:v>4.3109068343997255E-2</c:v>
                  </c:pt>
                  <c:pt idx="3">
                    <c:v>2.9295382489453632E-2</c:v>
                  </c:pt>
                  <c:pt idx="4">
                    <c:v>7.6833163929040701E-2</c:v>
                  </c:pt>
                  <c:pt idx="5">
                    <c:v>4.3540337829572331E-3</c:v>
                  </c:pt>
                </c:numCache>
              </c:numRef>
            </c:plus>
            <c:minus>
              <c:numRef>
                <c:f>Sheet1!$Y$15:$Y$20</c:f>
                <c:numCache>
                  <c:formatCode>General</c:formatCode>
                  <c:ptCount val="6"/>
                  <c:pt idx="0">
                    <c:v>1.549920270879528E-2</c:v>
                  </c:pt>
                  <c:pt idx="1">
                    <c:v>4.1418368551358201E-3</c:v>
                  </c:pt>
                  <c:pt idx="2">
                    <c:v>4.3109068343997255E-2</c:v>
                  </c:pt>
                  <c:pt idx="3">
                    <c:v>2.9295382489453632E-2</c:v>
                  </c:pt>
                  <c:pt idx="4">
                    <c:v>7.6833163929040701E-2</c:v>
                  </c:pt>
                  <c:pt idx="5">
                    <c:v>4.3540337829572331E-3</c:v>
                  </c:pt>
                </c:numCache>
              </c:numRef>
            </c:minus>
            <c:spPr>
              <a:noFill/>
              <a:ln w="19050" cap="flat" cmpd="sng" algn="ctr">
                <a:solidFill>
                  <a:schemeClr val="tx1">
                    <a:lumMod val="65000"/>
                    <a:lumOff val="35000"/>
                  </a:schemeClr>
                </a:solidFill>
                <a:round/>
              </a:ln>
              <a:effectLst/>
            </c:spPr>
          </c:errBars>
          <c:errBars>
            <c:errDir val="x"/>
            <c:errBarType val="both"/>
            <c:errValType val="cust"/>
            <c:noEndCap val="0"/>
            <c:plus>
              <c:numRef>
                <c:f>Sheet1!$X$15:$X$20</c:f>
                <c:numCache>
                  <c:formatCode>General</c:formatCode>
                  <c:ptCount val="6"/>
                  <c:pt idx="0">
                    <c:v>0.16791437727377045</c:v>
                  </c:pt>
                  <c:pt idx="1">
                    <c:v>1</c:v>
                  </c:pt>
                  <c:pt idx="2">
                    <c:v>7.6485292703891594E-2</c:v>
                  </c:pt>
                  <c:pt idx="3">
                    <c:v>0.19942417105255816</c:v>
                  </c:pt>
                  <c:pt idx="4">
                    <c:v>2.5099800796021733E-2</c:v>
                  </c:pt>
                  <c:pt idx="5">
                    <c:v>1.5811388300841559E-2</c:v>
                  </c:pt>
                </c:numCache>
              </c:numRef>
            </c:plus>
            <c:minus>
              <c:numRef>
                <c:f>Sheet1!$X$15:$X$20</c:f>
                <c:numCache>
                  <c:formatCode>General</c:formatCode>
                  <c:ptCount val="6"/>
                  <c:pt idx="0">
                    <c:v>0.16791437727377045</c:v>
                  </c:pt>
                  <c:pt idx="1">
                    <c:v>1</c:v>
                  </c:pt>
                  <c:pt idx="2">
                    <c:v>7.6485292703891594E-2</c:v>
                  </c:pt>
                  <c:pt idx="3">
                    <c:v>0.19942417105255816</c:v>
                  </c:pt>
                  <c:pt idx="4">
                    <c:v>2.5099800796021733E-2</c:v>
                  </c:pt>
                  <c:pt idx="5">
                    <c:v>1.5811388300841559E-2</c:v>
                  </c:pt>
                </c:numCache>
              </c:numRef>
            </c:minus>
            <c:spPr>
              <a:noFill/>
              <a:ln w="19050" cap="flat" cmpd="sng" algn="ctr">
                <a:solidFill>
                  <a:schemeClr val="tx1">
                    <a:lumMod val="65000"/>
                    <a:lumOff val="35000"/>
                  </a:schemeClr>
                </a:solidFill>
                <a:round/>
              </a:ln>
              <a:effectLst/>
            </c:spPr>
          </c:errBars>
          <c:xVal>
            <c:numRef>
              <c:f>Sheet1!$V$15:$V$20</c:f>
              <c:numCache>
                <c:formatCode>0.0000</c:formatCode>
                <c:ptCount val="6"/>
                <c:pt idx="0" formatCode="General">
                  <c:v>10.304285714285713</c:v>
                </c:pt>
                <c:pt idx="1">
                  <c:v>8.5</c:v>
                </c:pt>
                <c:pt idx="2">
                  <c:v>8.99</c:v>
                </c:pt>
                <c:pt idx="3">
                  <c:v>10.048</c:v>
                </c:pt>
                <c:pt idx="4">
                  <c:v>10.995999999999999</c:v>
                </c:pt>
                <c:pt idx="5">
                  <c:v>12.16</c:v>
                </c:pt>
              </c:numCache>
            </c:numRef>
          </c:xVal>
          <c:yVal>
            <c:numRef>
              <c:f>Sheet1!$W$15:$W$20</c:f>
              <c:numCache>
                <c:formatCode>General</c:formatCode>
                <c:ptCount val="6"/>
                <c:pt idx="0">
                  <c:v>0.36273055831212514</c:v>
                </c:pt>
                <c:pt idx="1">
                  <c:v>0.18958033771061358</c:v>
                </c:pt>
                <c:pt idx="2">
                  <c:v>0.30816732561325599</c:v>
                </c:pt>
                <c:pt idx="3">
                  <c:v>0.34272180559334614</c:v>
                </c:pt>
                <c:pt idx="4">
                  <c:v>0.31978200820238939</c:v>
                </c:pt>
                <c:pt idx="5">
                  <c:v>2.6803125449528509E-2</c:v>
                </c:pt>
              </c:numCache>
            </c:numRef>
          </c:yVal>
          <c:smooth val="0"/>
          <c:extLst>
            <c:ext xmlns:c16="http://schemas.microsoft.com/office/drawing/2014/chart" uri="{C3380CC4-5D6E-409C-BE32-E72D297353CC}">
              <c16:uniqueId val="{00000001-6264-4FEE-B07A-DC53E749C64B}"/>
            </c:ext>
          </c:extLst>
        </c:ser>
        <c:dLbls>
          <c:showLegendKey val="0"/>
          <c:showVal val="0"/>
          <c:showCatName val="0"/>
          <c:showSerName val="0"/>
          <c:showPercent val="0"/>
          <c:showBubbleSize val="0"/>
        </c:dLbls>
        <c:axId val="-527574464"/>
        <c:axId val="-527552704"/>
      </c:scatterChart>
      <c:valAx>
        <c:axId val="-527574464"/>
        <c:scaling>
          <c:orientation val="minMax"/>
          <c:max val="13"/>
          <c:min val="8"/>
        </c:scaling>
        <c:delete val="0"/>
        <c:axPos val="b"/>
        <c:majorGridlines>
          <c:spPr>
            <a:ln w="19050"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3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solution pH</a:t>
                </a:r>
              </a:p>
            </c:rich>
          </c:tx>
          <c:layout>
            <c:manualLayout>
              <c:xMode val="edge"/>
              <c:yMode val="edge"/>
              <c:x val="0.4894935476815398"/>
              <c:y val="0.92952766320876556"/>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27552704"/>
        <c:crosses val="autoZero"/>
        <c:crossBetween val="midCat"/>
        <c:majorUnit val="1"/>
        <c:minorUnit val="0.5"/>
      </c:valAx>
      <c:valAx>
        <c:axId val="-527552704"/>
        <c:scaling>
          <c:orientation val="minMax"/>
          <c:max val="0.4"/>
        </c:scaling>
        <c:delete val="0"/>
        <c:axPos val="l"/>
        <c:majorGridlines>
          <c:spPr>
            <a:ln w="19050"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sensitivity (abs per </a:t>
                </a:r>
                <a:r>
                  <a:rPr lang="en-US" dirty="0">
                    <a:latin typeface="Symbol" panose="05050102010706020507" pitchFamily="18" charset="2"/>
                  </a:rPr>
                  <a:t>m</a:t>
                </a:r>
                <a:r>
                  <a:rPr lang="en-US" dirty="0"/>
                  <a:t>g Si)</a:t>
                </a:r>
              </a:p>
            </c:rich>
          </c:tx>
          <c:layout>
            <c:manualLayout>
              <c:xMode val="edge"/>
              <c:yMode val="edge"/>
              <c:x val="4.8063865736365348E-2"/>
              <c:y val="0.21815373908783839"/>
            </c:manualLayout>
          </c:layout>
          <c:overlay val="0"/>
          <c:spPr>
            <a:noFill/>
            <a:ln>
              <a:noFill/>
            </a:ln>
            <a:effectLst/>
          </c:spPr>
          <c:txPr>
            <a:bodyPr rot="-5400000" spcFirstLastPara="1" vertOverflow="ellipsis" vert="horz" wrap="square" anchor="ctr" anchorCtr="1"/>
            <a:lstStyle/>
            <a:p>
              <a:pPr>
                <a:defRPr sz="3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27574464"/>
        <c:crosses val="autoZero"/>
        <c:crossBetween val="midCat"/>
        <c:majorUnit val="0.1"/>
        <c:minorUnit val="5.000000000000001E-2"/>
      </c:valAx>
      <c:spPr>
        <a:noFill/>
        <a:ln>
          <a:noFill/>
        </a:ln>
        <a:effectLst/>
      </c:spPr>
    </c:plotArea>
    <c:plotVisOnly val="1"/>
    <c:dispBlanksAs val="gap"/>
    <c:showDLblsOverMax val="0"/>
  </c:chart>
  <c:spPr>
    <a:solidFill>
      <a:schemeClr val="accent4">
        <a:lumMod val="20000"/>
        <a:lumOff val="80000"/>
        <a:alpha val="40000"/>
      </a:schemeClr>
    </a:solidFill>
    <a:ln>
      <a:noFill/>
    </a:ln>
    <a:effectLst/>
  </c:spPr>
  <c:txPr>
    <a:bodyPr/>
    <a:lstStyle/>
    <a:p>
      <a:pPr>
        <a:defRPr sz="3200">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993615242350909"/>
          <c:y val="6.107622875417508E-2"/>
          <c:w val="0.55305825886770932"/>
          <c:h val="0.68049054213050952"/>
        </c:manualLayout>
      </c:layout>
      <c:scatterChart>
        <c:scatterStyle val="lineMarker"/>
        <c:varyColors val="0"/>
        <c:ser>
          <c:idx val="0"/>
          <c:order val="0"/>
          <c:tx>
            <c:strRef>
              <c:f>raw!$B$1</c:f>
              <c:strCache>
                <c:ptCount val="1"/>
                <c:pt idx="0">
                  <c:v>9/19/2017</c:v>
                </c:pt>
              </c:strCache>
            </c:strRef>
          </c:tx>
          <c:spPr>
            <a:ln w="19050" cap="rnd">
              <a:noFill/>
              <a:round/>
            </a:ln>
            <a:effectLst/>
          </c:spPr>
          <c:marker>
            <c:symbol val="circle"/>
            <c:size val="16"/>
            <c:spPr>
              <a:solidFill>
                <a:schemeClr val="accent1"/>
              </a:solidFill>
              <a:ln w="9525">
                <a:solidFill>
                  <a:schemeClr val="accent1"/>
                </a:solidFill>
              </a:ln>
              <a:effectLst/>
            </c:spPr>
          </c:marker>
          <c:trendline>
            <c:spPr>
              <a:ln w="38100" cap="rnd">
                <a:solidFill>
                  <a:schemeClr val="accent1"/>
                </a:solidFill>
                <a:prstDash val="sysDot"/>
              </a:ln>
              <a:effectLst/>
            </c:spPr>
            <c:trendlineType val="linear"/>
            <c:dispRSqr val="1"/>
            <c:dispEq val="1"/>
            <c:trendlineLbl>
              <c:layout>
                <c:manualLayout>
                  <c:x val="0.33076648780523471"/>
                  <c:y val="0.15638973942390552"/>
                </c:manualLayout>
              </c:layout>
              <c:numFmt formatCode="#,##0.00" sourceLinked="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rendlineLbl>
          </c:trendline>
          <c:xVal>
            <c:numRef>
              <c:f>raw!$A$2:$A$6</c:f>
              <c:numCache>
                <c:formatCode>General</c:formatCode>
                <c:ptCount val="5"/>
                <c:pt idx="0">
                  <c:v>0.94087347200000004</c:v>
                </c:pt>
                <c:pt idx="1">
                  <c:v>0.5155780607999999</c:v>
                </c:pt>
                <c:pt idx="2">
                  <c:v>0.27118023680000003</c:v>
                </c:pt>
                <c:pt idx="3">
                  <c:v>0.13995970559999998</c:v>
                </c:pt>
                <c:pt idx="4">
                  <c:v>0</c:v>
                </c:pt>
              </c:numCache>
            </c:numRef>
          </c:xVal>
          <c:yVal>
            <c:numRef>
              <c:f>raw!$B$2:$B$6</c:f>
              <c:numCache>
                <c:formatCode>General</c:formatCode>
                <c:ptCount val="5"/>
                <c:pt idx="0">
                  <c:v>1.1640999999999999</c:v>
                </c:pt>
                <c:pt idx="1">
                  <c:v>0.72719999999999996</c:v>
                </c:pt>
                <c:pt idx="2">
                  <c:v>0.4279</c:v>
                </c:pt>
                <c:pt idx="3">
                  <c:v>0.29909999999999998</c:v>
                </c:pt>
                <c:pt idx="4">
                  <c:v>0.1381</c:v>
                </c:pt>
              </c:numCache>
            </c:numRef>
          </c:yVal>
          <c:smooth val="0"/>
          <c:extLst>
            <c:ext xmlns:c16="http://schemas.microsoft.com/office/drawing/2014/chart" uri="{C3380CC4-5D6E-409C-BE32-E72D297353CC}">
              <c16:uniqueId val="{00000001-51C2-46DA-A579-DDB5A91A628E}"/>
            </c:ext>
          </c:extLst>
        </c:ser>
        <c:ser>
          <c:idx val="1"/>
          <c:order val="1"/>
          <c:tx>
            <c:strRef>
              <c:f>raw!$B$55</c:f>
              <c:strCache>
                <c:ptCount val="1"/>
                <c:pt idx="0">
                  <c:v>10/4/2017</c:v>
                </c:pt>
              </c:strCache>
            </c:strRef>
          </c:tx>
          <c:spPr>
            <a:ln w="19050" cap="rnd">
              <a:noFill/>
              <a:round/>
            </a:ln>
            <a:effectLst/>
          </c:spPr>
          <c:marker>
            <c:symbol val="circle"/>
            <c:size val="16"/>
            <c:spPr>
              <a:solidFill>
                <a:schemeClr val="accent4"/>
              </a:solidFill>
              <a:ln w="9525">
                <a:solidFill>
                  <a:schemeClr val="accent4"/>
                </a:solidFill>
              </a:ln>
              <a:effectLst/>
            </c:spPr>
          </c:marker>
          <c:trendline>
            <c:spPr>
              <a:ln w="38100" cap="rnd">
                <a:solidFill>
                  <a:schemeClr val="accent4"/>
                </a:solidFill>
                <a:prstDash val="dash"/>
              </a:ln>
              <a:effectLst/>
            </c:spPr>
            <c:trendlineType val="linear"/>
            <c:dispRSqr val="1"/>
            <c:dispEq val="1"/>
            <c:trendlineLbl>
              <c:layout>
                <c:manualLayout>
                  <c:x val="0.35078349525348018"/>
                  <c:y val="0.43824563478304224"/>
                </c:manualLayout>
              </c:layout>
              <c:numFmt formatCode="#,##0.00" sourceLinked="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rendlineLbl>
          </c:trendline>
          <c:xVal>
            <c:numRef>
              <c:f>raw!$A$56:$A$60</c:f>
              <c:numCache>
                <c:formatCode>General</c:formatCode>
                <c:ptCount val="5"/>
                <c:pt idx="0">
                  <c:v>0.90352430080000001</c:v>
                </c:pt>
                <c:pt idx="1">
                  <c:v>0.46845962239999994</c:v>
                </c:pt>
                <c:pt idx="2">
                  <c:v>0.24602603519999997</c:v>
                </c:pt>
                <c:pt idx="3">
                  <c:v>0.14889825279999999</c:v>
                </c:pt>
                <c:pt idx="4">
                  <c:v>0</c:v>
                </c:pt>
              </c:numCache>
            </c:numRef>
          </c:xVal>
          <c:yVal>
            <c:numRef>
              <c:f>raw!$B$56:$B$60</c:f>
              <c:numCache>
                <c:formatCode>General</c:formatCode>
                <c:ptCount val="5"/>
                <c:pt idx="0">
                  <c:v>1.1325000000000001</c:v>
                </c:pt>
                <c:pt idx="1">
                  <c:v>0.65200000000000002</c:v>
                </c:pt>
                <c:pt idx="2">
                  <c:v>0.39810000000000001</c:v>
                </c:pt>
                <c:pt idx="3">
                  <c:v>0.29459999999999997</c:v>
                </c:pt>
                <c:pt idx="4">
                  <c:v>0.1191</c:v>
                </c:pt>
              </c:numCache>
            </c:numRef>
          </c:yVal>
          <c:smooth val="0"/>
          <c:extLst>
            <c:ext xmlns:c16="http://schemas.microsoft.com/office/drawing/2014/chart" uri="{C3380CC4-5D6E-409C-BE32-E72D297353CC}">
              <c16:uniqueId val="{00000003-51C2-46DA-A579-DDB5A91A628E}"/>
            </c:ext>
          </c:extLst>
        </c:ser>
        <c:dLbls>
          <c:showLegendKey val="0"/>
          <c:showVal val="0"/>
          <c:showCatName val="0"/>
          <c:showSerName val="0"/>
          <c:showPercent val="0"/>
          <c:showBubbleSize val="0"/>
        </c:dLbls>
        <c:axId val="326470760"/>
        <c:axId val="326477320"/>
      </c:scatterChart>
      <c:valAx>
        <c:axId val="326470760"/>
        <c:scaling>
          <c:orientation val="minMax"/>
          <c:max val="1"/>
        </c:scaling>
        <c:delete val="0"/>
        <c:axPos val="b"/>
        <c:title>
          <c:tx>
            <c:rich>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US" dirty="0"/>
                  <a:t>Mass of Silica (mg)</a:t>
                </a:r>
              </a:p>
            </c:rich>
          </c:tx>
          <c:layout>
            <c:manualLayout>
              <c:xMode val="edge"/>
              <c:yMode val="edge"/>
              <c:x val="0.31447482190757126"/>
              <c:y val="0.89452566899732611"/>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326477320"/>
        <c:crosses val="autoZero"/>
        <c:crossBetween val="midCat"/>
        <c:majorUnit val="0.2"/>
      </c:valAx>
      <c:valAx>
        <c:axId val="326477320"/>
        <c:scaling>
          <c:orientation val="minMax"/>
          <c:max val="1.2"/>
        </c:scaling>
        <c:delete val="0"/>
        <c:axPos val="l"/>
        <c:majorGridlines>
          <c:spPr>
            <a:ln w="19050"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US"/>
                  <a:t>Absorbance (820 nm)</a:t>
                </a:r>
              </a:p>
            </c:rich>
          </c:tx>
          <c:layout>
            <c:manualLayout>
              <c:xMode val="edge"/>
              <c:yMode val="edge"/>
              <c:x val="4.600681899777935E-2"/>
              <c:y val="0.10546865835663967"/>
            </c:manualLayout>
          </c:layout>
          <c:overlay val="0"/>
          <c:spPr>
            <a:noFill/>
            <a:ln>
              <a:noFill/>
            </a:ln>
            <a:effectLst/>
          </c:spPr>
          <c:txPr>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326470760"/>
        <c:crosses val="autoZero"/>
        <c:crossBetween val="midCat"/>
      </c:valAx>
      <c:spPr>
        <a:noFill/>
        <a:ln w="25400">
          <a:solidFill>
            <a:sysClr val="windowText" lastClr="000000"/>
          </a:solidFill>
        </a:ln>
        <a:effectLst/>
      </c:spPr>
    </c:plotArea>
    <c:legend>
      <c:legendPos val="r"/>
      <c:legendEntry>
        <c:idx val="2"/>
        <c:delete val="1"/>
      </c:legendEntry>
      <c:legendEntry>
        <c:idx val="3"/>
        <c:delete val="1"/>
      </c:legendEntry>
      <c:layout>
        <c:manualLayout>
          <c:xMode val="edge"/>
          <c:yMode val="edge"/>
          <c:x val="0.74481854369023326"/>
          <c:y val="5.0985966796935303E-2"/>
          <c:w val="0.24213196581934704"/>
          <c:h val="0.56728029685944426"/>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15875" cap="flat" cmpd="sng" algn="ctr">
      <a:solidFill>
        <a:schemeClr val="tx1">
          <a:lumMod val="15000"/>
          <a:lumOff val="85000"/>
        </a:schemeClr>
      </a:solidFill>
      <a:round/>
    </a:ln>
    <a:effectLst/>
  </c:spPr>
  <c:txPr>
    <a:bodyPr/>
    <a:lstStyle/>
    <a:p>
      <a:pPr>
        <a:defRPr sz="3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50704492963814"/>
          <c:y val="4.4788532386263846E-2"/>
          <c:w val="0.59122861927197023"/>
          <c:h val="0.65392999895443316"/>
        </c:manualLayout>
      </c:layout>
      <c:scatterChart>
        <c:scatterStyle val="lineMarker"/>
        <c:varyColors val="0"/>
        <c:ser>
          <c:idx val="0"/>
          <c:order val="0"/>
          <c:tx>
            <c:v>30 minutes</c:v>
          </c:tx>
          <c:spPr>
            <a:ln w="19050" cap="rnd">
              <a:noFill/>
              <a:round/>
            </a:ln>
            <a:effectLst/>
          </c:spPr>
          <c:marker>
            <c:symbol val="circle"/>
            <c:size val="13"/>
            <c:spPr>
              <a:solidFill>
                <a:schemeClr val="accent5"/>
              </a:solidFill>
              <a:ln w="9525">
                <a:solidFill>
                  <a:schemeClr val="accent5"/>
                </a:solidFill>
              </a:ln>
              <a:effectLst/>
            </c:spPr>
          </c:marker>
          <c:trendline>
            <c:spPr>
              <a:ln w="44450" cap="rnd">
                <a:solidFill>
                  <a:schemeClr val="accent5"/>
                </a:solidFill>
                <a:prstDash val="sysDot"/>
              </a:ln>
              <a:effectLst/>
            </c:spPr>
            <c:trendlineType val="linear"/>
            <c:dispRSqr val="1"/>
            <c:dispEq val="0"/>
            <c:trendlineLbl>
              <c:layout>
                <c:manualLayout>
                  <c:x val="0.28920951229748953"/>
                  <c:y val="1.2049133443721508E-2"/>
                </c:manualLayout>
              </c:layout>
              <c:numFmt formatCode="#,##0.000" sourceLinked="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rendlineLbl>
          </c:trendline>
          <c:xVal>
            <c:numRef>
              <c:f>analysis!$A$3:$A$22</c:f>
              <c:numCache>
                <c:formatCode>General</c:formatCode>
                <c:ptCount val="20"/>
                <c:pt idx="0">
                  <c:v>1.201109126</c:v>
                </c:pt>
                <c:pt idx="1">
                  <c:v>0.85213645299999996</c:v>
                </c:pt>
                <c:pt idx="2">
                  <c:v>3.6355557000000005E-4</c:v>
                </c:pt>
                <c:pt idx="3">
                  <c:v>0</c:v>
                </c:pt>
                <c:pt idx="8">
                  <c:v>1.2076289609999999</c:v>
                </c:pt>
                <c:pt idx="9">
                  <c:v>0.87486615300000015</c:v>
                </c:pt>
                <c:pt idx="10">
                  <c:v>0.36968062600000001</c:v>
                </c:pt>
                <c:pt idx="11">
                  <c:v>0</c:v>
                </c:pt>
                <c:pt idx="12">
                  <c:v>1.2441520000000001</c:v>
                </c:pt>
                <c:pt idx="13">
                  <c:v>0.93474096800000006</c:v>
                </c:pt>
                <c:pt idx="14">
                  <c:v>0.38255281400000002</c:v>
                </c:pt>
                <c:pt idx="15">
                  <c:v>0</c:v>
                </c:pt>
                <c:pt idx="16">
                  <c:v>1.2410655460000002</c:v>
                </c:pt>
                <c:pt idx="17">
                  <c:v>0.904570282</c:v>
                </c:pt>
                <c:pt idx="18">
                  <c:v>0.40378713900000007</c:v>
                </c:pt>
                <c:pt idx="19">
                  <c:v>0</c:v>
                </c:pt>
              </c:numCache>
            </c:numRef>
          </c:xVal>
          <c:yVal>
            <c:numRef>
              <c:f>analysis!$E$3:$E$22</c:f>
              <c:numCache>
                <c:formatCode>General</c:formatCode>
                <c:ptCount val="20"/>
                <c:pt idx="0">
                  <c:v>1.0485</c:v>
                </c:pt>
                <c:pt idx="1">
                  <c:v>1.1187</c:v>
                </c:pt>
                <c:pt idx="2">
                  <c:v>1.1466000000000001</c:v>
                </c:pt>
                <c:pt idx="3">
                  <c:v>1.139</c:v>
                </c:pt>
                <c:pt idx="8">
                  <c:v>1.1869000000000001</c:v>
                </c:pt>
                <c:pt idx="9">
                  <c:v>1.1363000000000001</c:v>
                </c:pt>
                <c:pt idx="10">
                  <c:v>1.2087000000000001</c:v>
                </c:pt>
                <c:pt idx="11">
                  <c:v>1.1919999999999999</c:v>
                </c:pt>
                <c:pt idx="12">
                  <c:v>1.1426000000000001</c:v>
                </c:pt>
                <c:pt idx="13">
                  <c:v>1.1266</c:v>
                </c:pt>
                <c:pt idx="14">
                  <c:v>1.1733</c:v>
                </c:pt>
                <c:pt idx="15">
                  <c:v>1.1708000000000001</c:v>
                </c:pt>
                <c:pt idx="16">
                  <c:v>1.0690999999999999</c:v>
                </c:pt>
                <c:pt idx="17">
                  <c:v>1.0770999999999999</c:v>
                </c:pt>
                <c:pt idx="18">
                  <c:v>1.1097999999999999</c:v>
                </c:pt>
                <c:pt idx="19">
                  <c:v>1.0721000000000001</c:v>
                </c:pt>
              </c:numCache>
            </c:numRef>
          </c:yVal>
          <c:smooth val="0"/>
          <c:extLst>
            <c:ext xmlns:c16="http://schemas.microsoft.com/office/drawing/2014/chart" uri="{C3380CC4-5D6E-409C-BE32-E72D297353CC}">
              <c16:uniqueId val="{00000001-CC72-4731-9D27-199183554C3D}"/>
            </c:ext>
          </c:extLst>
        </c:ser>
        <c:ser>
          <c:idx val="1"/>
          <c:order val="1"/>
          <c:tx>
            <c:v>40 minutes</c:v>
          </c:tx>
          <c:spPr>
            <a:ln w="19050" cap="rnd">
              <a:noFill/>
              <a:round/>
            </a:ln>
            <a:effectLst/>
          </c:spPr>
          <c:marker>
            <c:symbol val="circle"/>
            <c:size val="13"/>
            <c:spPr>
              <a:solidFill>
                <a:schemeClr val="accent4"/>
              </a:solidFill>
              <a:ln w="9525">
                <a:solidFill>
                  <a:schemeClr val="accent4"/>
                </a:solidFill>
              </a:ln>
              <a:effectLst/>
            </c:spPr>
          </c:marker>
          <c:trendline>
            <c:spPr>
              <a:ln w="44450" cap="rnd">
                <a:solidFill>
                  <a:schemeClr val="accent4"/>
                </a:solidFill>
                <a:prstDash val="sysDot"/>
              </a:ln>
              <a:effectLst/>
            </c:spPr>
            <c:trendlineType val="linear"/>
            <c:dispRSqr val="1"/>
            <c:dispEq val="0"/>
            <c:trendlineLbl>
              <c:layout>
                <c:manualLayout>
                  <c:x val="0.29273638419169001"/>
                  <c:y val="-0.168125107204776"/>
                </c:manualLayout>
              </c:layout>
              <c:numFmt formatCode="#,##0.000" sourceLinked="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rendlineLbl>
          </c:trendline>
          <c:xVal>
            <c:numRef>
              <c:f>analysis!$A$3:$A$22</c:f>
              <c:numCache>
                <c:formatCode>General</c:formatCode>
                <c:ptCount val="20"/>
                <c:pt idx="0">
                  <c:v>1.201109126</c:v>
                </c:pt>
                <c:pt idx="1">
                  <c:v>0.85213645299999996</c:v>
                </c:pt>
                <c:pt idx="2">
                  <c:v>3.6355557000000005E-4</c:v>
                </c:pt>
                <c:pt idx="3">
                  <c:v>0</c:v>
                </c:pt>
                <c:pt idx="8">
                  <c:v>1.2076289609999999</c:v>
                </c:pt>
                <c:pt idx="9">
                  <c:v>0.87486615300000015</c:v>
                </c:pt>
                <c:pt idx="10">
                  <c:v>0.36968062600000001</c:v>
                </c:pt>
                <c:pt idx="11">
                  <c:v>0</c:v>
                </c:pt>
                <c:pt idx="12">
                  <c:v>1.2441520000000001</c:v>
                </c:pt>
                <c:pt idx="13">
                  <c:v>0.93474096800000006</c:v>
                </c:pt>
                <c:pt idx="14">
                  <c:v>0.38255281400000002</c:v>
                </c:pt>
                <c:pt idx="15">
                  <c:v>0</c:v>
                </c:pt>
                <c:pt idx="16">
                  <c:v>1.2410655460000002</c:v>
                </c:pt>
                <c:pt idx="17">
                  <c:v>0.904570282</c:v>
                </c:pt>
                <c:pt idx="18">
                  <c:v>0.40378713900000007</c:v>
                </c:pt>
                <c:pt idx="19">
                  <c:v>0</c:v>
                </c:pt>
              </c:numCache>
            </c:numRef>
          </c:xVal>
          <c:yVal>
            <c:numRef>
              <c:f>analysis!$F$3:$F$22</c:f>
              <c:numCache>
                <c:formatCode>General</c:formatCode>
                <c:ptCount val="20"/>
                <c:pt idx="0">
                  <c:v>1.0571999999999999</c:v>
                </c:pt>
                <c:pt idx="1">
                  <c:v>1.145</c:v>
                </c:pt>
                <c:pt idx="2">
                  <c:v>1.1673</c:v>
                </c:pt>
                <c:pt idx="3">
                  <c:v>1.1604000000000001</c:v>
                </c:pt>
                <c:pt idx="8">
                  <c:v>1.2346999999999999</c:v>
                </c:pt>
                <c:pt idx="9">
                  <c:v>1.171</c:v>
                </c:pt>
                <c:pt idx="10">
                  <c:v>1.2023999999999999</c:v>
                </c:pt>
                <c:pt idx="11">
                  <c:v>1.2177</c:v>
                </c:pt>
                <c:pt idx="12">
                  <c:v>1.1828000000000001</c:v>
                </c:pt>
                <c:pt idx="13">
                  <c:v>1.1433</c:v>
                </c:pt>
                <c:pt idx="14">
                  <c:v>1.1903999999999999</c:v>
                </c:pt>
                <c:pt idx="15">
                  <c:v>1.1996</c:v>
                </c:pt>
                <c:pt idx="16">
                  <c:v>1.1101000000000001</c:v>
                </c:pt>
                <c:pt idx="17">
                  <c:v>1.1168</c:v>
                </c:pt>
                <c:pt idx="18">
                  <c:v>1.1575</c:v>
                </c:pt>
                <c:pt idx="19">
                  <c:v>1.097</c:v>
                </c:pt>
              </c:numCache>
            </c:numRef>
          </c:yVal>
          <c:smooth val="0"/>
          <c:extLst>
            <c:ext xmlns:c16="http://schemas.microsoft.com/office/drawing/2014/chart" uri="{C3380CC4-5D6E-409C-BE32-E72D297353CC}">
              <c16:uniqueId val="{00000003-CC72-4731-9D27-199183554C3D}"/>
            </c:ext>
          </c:extLst>
        </c:ser>
        <c:ser>
          <c:idx val="2"/>
          <c:order val="2"/>
          <c:tx>
            <c:v>50 minutes</c:v>
          </c:tx>
          <c:spPr>
            <a:ln w="19050" cap="rnd">
              <a:noFill/>
              <a:round/>
            </a:ln>
            <a:effectLst/>
          </c:spPr>
          <c:marker>
            <c:symbol val="circle"/>
            <c:size val="13"/>
            <c:spPr>
              <a:solidFill>
                <a:schemeClr val="accent3"/>
              </a:solidFill>
              <a:ln w="9525">
                <a:solidFill>
                  <a:schemeClr val="accent3"/>
                </a:solidFill>
              </a:ln>
              <a:effectLst/>
            </c:spPr>
          </c:marker>
          <c:dPt>
            <c:idx val="14"/>
            <c:marker>
              <c:symbol val="circle"/>
              <c:size val="13"/>
              <c:spPr>
                <a:solidFill>
                  <a:schemeClr val="accent6"/>
                </a:solidFill>
                <a:ln w="9525">
                  <a:solidFill>
                    <a:schemeClr val="accent6"/>
                  </a:solidFill>
                </a:ln>
                <a:effectLst/>
              </c:spPr>
            </c:marker>
            <c:bubble3D val="0"/>
            <c:extLst>
              <c:ext xmlns:c16="http://schemas.microsoft.com/office/drawing/2014/chart" uri="{C3380CC4-5D6E-409C-BE32-E72D297353CC}">
                <c16:uniqueId val="{00000006-CC72-4731-9D27-199183554C3D}"/>
              </c:ext>
            </c:extLst>
          </c:dPt>
          <c:trendline>
            <c:spPr>
              <a:ln w="44450" cap="rnd">
                <a:solidFill>
                  <a:schemeClr val="accent6"/>
                </a:solidFill>
                <a:prstDash val="sysDot"/>
              </a:ln>
              <a:effectLst/>
            </c:spPr>
            <c:trendlineType val="linear"/>
            <c:dispRSqr val="1"/>
            <c:dispEq val="0"/>
            <c:trendlineLbl>
              <c:layout>
                <c:manualLayout>
                  <c:x val="0.29273638419169001"/>
                  <c:y val="0.2916672076735044"/>
                </c:manualLayout>
              </c:layout>
              <c:numFmt formatCode="#,##0.000" sourceLinked="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rendlineLbl>
          </c:trendline>
          <c:xVal>
            <c:numRef>
              <c:f>analysis!$A$3:$A$22</c:f>
              <c:numCache>
                <c:formatCode>General</c:formatCode>
                <c:ptCount val="20"/>
                <c:pt idx="0">
                  <c:v>1.201109126</c:v>
                </c:pt>
                <c:pt idx="1">
                  <c:v>0.85213645299999996</c:v>
                </c:pt>
                <c:pt idx="2">
                  <c:v>3.6355557000000005E-4</c:v>
                </c:pt>
                <c:pt idx="3">
                  <c:v>0</c:v>
                </c:pt>
                <c:pt idx="8">
                  <c:v>1.2076289609999999</c:v>
                </c:pt>
                <c:pt idx="9">
                  <c:v>0.87486615300000015</c:v>
                </c:pt>
                <c:pt idx="10">
                  <c:v>0.36968062600000001</c:v>
                </c:pt>
                <c:pt idx="11">
                  <c:v>0</c:v>
                </c:pt>
                <c:pt idx="12">
                  <c:v>1.2441520000000001</c:v>
                </c:pt>
                <c:pt idx="13">
                  <c:v>0.93474096800000006</c:v>
                </c:pt>
                <c:pt idx="14">
                  <c:v>0.38255281400000002</c:v>
                </c:pt>
                <c:pt idx="15">
                  <c:v>0</c:v>
                </c:pt>
                <c:pt idx="16">
                  <c:v>1.2410655460000002</c:v>
                </c:pt>
                <c:pt idx="17">
                  <c:v>0.904570282</c:v>
                </c:pt>
                <c:pt idx="18">
                  <c:v>0.40378713900000007</c:v>
                </c:pt>
                <c:pt idx="19">
                  <c:v>0</c:v>
                </c:pt>
              </c:numCache>
            </c:numRef>
          </c:xVal>
          <c:yVal>
            <c:numRef>
              <c:f>analysis!$G$3:$G$22</c:f>
              <c:numCache>
                <c:formatCode>General</c:formatCode>
                <c:ptCount val="20"/>
                <c:pt idx="0">
                  <c:v>1.0702</c:v>
                </c:pt>
                <c:pt idx="1">
                  <c:v>1.1327</c:v>
                </c:pt>
                <c:pt idx="2">
                  <c:v>1.1759999999999999</c:v>
                </c:pt>
                <c:pt idx="3">
                  <c:v>1.1656</c:v>
                </c:pt>
                <c:pt idx="8">
                  <c:v>1.2205999999999999</c:v>
                </c:pt>
                <c:pt idx="9">
                  <c:v>1.1649</c:v>
                </c:pt>
                <c:pt idx="10">
                  <c:v>1.2078</c:v>
                </c:pt>
                <c:pt idx="11">
                  <c:v>1.2250000000000001</c:v>
                </c:pt>
                <c:pt idx="12">
                  <c:v>1.1871</c:v>
                </c:pt>
                <c:pt idx="13">
                  <c:v>1.1756</c:v>
                </c:pt>
                <c:pt idx="14">
                  <c:v>1.2281</c:v>
                </c:pt>
                <c:pt idx="15">
                  <c:v>1.2289000000000001</c:v>
                </c:pt>
                <c:pt idx="16">
                  <c:v>1.1215999999999999</c:v>
                </c:pt>
                <c:pt idx="17">
                  <c:v>1.1348</c:v>
                </c:pt>
                <c:pt idx="18">
                  <c:v>1.1708000000000001</c:v>
                </c:pt>
                <c:pt idx="19">
                  <c:v>1.1269</c:v>
                </c:pt>
              </c:numCache>
            </c:numRef>
          </c:yVal>
          <c:smooth val="0"/>
          <c:extLst>
            <c:ext xmlns:c16="http://schemas.microsoft.com/office/drawing/2014/chart" uri="{C3380CC4-5D6E-409C-BE32-E72D297353CC}">
              <c16:uniqueId val="{00000005-CC72-4731-9D27-199183554C3D}"/>
            </c:ext>
          </c:extLst>
        </c:ser>
        <c:dLbls>
          <c:showLegendKey val="0"/>
          <c:showVal val="0"/>
          <c:showCatName val="0"/>
          <c:showSerName val="0"/>
          <c:showPercent val="0"/>
          <c:showBubbleSize val="0"/>
        </c:dLbls>
        <c:axId val="840818543"/>
        <c:axId val="846191151"/>
      </c:scatterChart>
      <c:valAx>
        <c:axId val="840818543"/>
        <c:scaling>
          <c:orientation val="minMax"/>
        </c:scaling>
        <c:delete val="0"/>
        <c:axPos val="b"/>
        <c:majorGridlines>
          <c:spPr>
            <a:ln w="19050"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b="0" dirty="0"/>
                  <a:t>Mass of Fluoride Added (mg)</a:t>
                </a:r>
              </a:p>
            </c:rich>
          </c:tx>
          <c:layout>
            <c:manualLayout>
              <c:xMode val="edge"/>
              <c:yMode val="edge"/>
              <c:x val="0.23345272242111145"/>
              <c:y val="0.84774598328049688"/>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846191151"/>
        <c:crosses val="autoZero"/>
        <c:crossBetween val="midCat"/>
        <c:majorUnit val="0.2"/>
      </c:valAx>
      <c:valAx>
        <c:axId val="846191151"/>
        <c:scaling>
          <c:orientation val="minMax"/>
          <c:max val="1.4"/>
          <c:min val="0.9"/>
        </c:scaling>
        <c:delete val="0"/>
        <c:axPos val="l"/>
        <c:majorGridlines>
          <c:spPr>
            <a:ln w="19050"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b="0" dirty="0"/>
                  <a:t>Absorbance (820 nm)</a:t>
                </a:r>
              </a:p>
            </c:rich>
          </c:tx>
          <c:layout>
            <c:manualLayout>
              <c:xMode val="edge"/>
              <c:yMode val="edge"/>
              <c:x val="2.4848247311292451E-2"/>
              <c:y val="8.0983598267229132E-2"/>
            </c:manualLayout>
          </c:layout>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840818543"/>
        <c:crosses val="autoZero"/>
        <c:crossBetween val="midCat"/>
        <c:majorUnit val="0.1"/>
      </c:valAx>
      <c:spPr>
        <a:noFill/>
        <a:ln w="38100">
          <a:solidFill>
            <a:schemeClr val="tx1"/>
          </a:solidFill>
        </a:ln>
        <a:effectLst/>
      </c:spPr>
    </c:plotArea>
    <c:legend>
      <c:legendPos val="b"/>
      <c:legendEntry>
        <c:idx val="3"/>
        <c:delete val="1"/>
      </c:legendEntry>
      <c:legendEntry>
        <c:idx val="4"/>
        <c:delete val="1"/>
      </c:legendEntry>
      <c:legendEntry>
        <c:idx val="5"/>
        <c:delete val="1"/>
      </c:legendEntry>
      <c:layout>
        <c:manualLayout>
          <c:xMode val="edge"/>
          <c:yMode val="edge"/>
          <c:x val="0.77923457437876609"/>
          <c:y val="1.1872993007002565E-2"/>
          <c:w val="0.22036019783652114"/>
          <c:h val="0.67568701604090975"/>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sz="2800">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9C6457-174A-444B-917E-81F424A3816B}" type="datetimeFigureOut">
              <a:rPr lang="en-US" smtClean="0"/>
              <a:t>11/21/2018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9A5366-85E8-4EDA-9F4B-7D4E7ED6D8AD}" type="slidenum">
              <a:rPr lang="en-US" smtClean="0"/>
              <a:t>‹#›</a:t>
            </a:fld>
            <a:endParaRPr lang="en-US"/>
          </a:p>
        </p:txBody>
      </p:sp>
    </p:spTree>
    <p:extLst>
      <p:ext uri="{BB962C8B-B14F-4D97-AF65-F5344CB8AC3E}">
        <p14:creationId xmlns:p14="http://schemas.microsoft.com/office/powerpoint/2010/main" val="2489181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9A5366-85E8-4EDA-9F4B-7D4E7ED6D8AD}" type="slidenum">
              <a:rPr lang="en-US" smtClean="0"/>
              <a:t>1</a:t>
            </a:fld>
            <a:endParaRPr lang="en-US"/>
          </a:p>
        </p:txBody>
      </p:sp>
    </p:spTree>
    <p:extLst>
      <p:ext uri="{BB962C8B-B14F-4D97-AF65-F5344CB8AC3E}">
        <p14:creationId xmlns:p14="http://schemas.microsoft.com/office/powerpoint/2010/main" val="1704708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11/21/2018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chart" Target="../charts/chart1.xm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0095" y="1265806"/>
            <a:ext cx="30795636" cy="3379849"/>
          </a:xfrm>
        </p:spPr>
        <p:txBody>
          <a:bodyPr>
            <a:noAutofit/>
          </a:bodyPr>
          <a:lstStyle/>
          <a:p>
            <a:pPr algn="l"/>
            <a:r>
              <a:rPr lang="en-US" sz="9600" dirty="0">
                <a:latin typeface="Minion Pro" panose="02040503050306020203" pitchFamily="18" charset="0"/>
              </a:rPr>
              <a:t>Optimizing the Sensitivity of Particulate Silica Quantification by Molybdenum Blue Absorbance Spectrometry </a:t>
            </a:r>
          </a:p>
        </p:txBody>
      </p:sp>
      <p:sp>
        <p:nvSpPr>
          <p:cNvPr id="6" name="Title 1"/>
          <p:cNvSpPr txBox="1">
            <a:spLocks/>
          </p:cNvSpPr>
          <p:nvPr/>
        </p:nvSpPr>
        <p:spPr>
          <a:xfrm>
            <a:off x="1979910" y="4995254"/>
            <a:ext cx="37584740" cy="1213468"/>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latin typeface="Minion Pro" panose="02040503050306020203" pitchFamily="18" charset="0"/>
              </a:rPr>
              <a:t>Emily Wagner*, Faculty Mentor: Dr. James Boulter*</a:t>
            </a:r>
            <a:r>
              <a:rPr lang="en-US" sz="4800" baseline="30000" dirty="0">
                <a:latin typeface="Minion Pro" panose="02040503050306020203" pitchFamily="18" charset="0"/>
              </a:rPr>
              <a:t>†</a:t>
            </a:r>
            <a:endParaRPr lang="en-US" sz="4800" dirty="0">
              <a:latin typeface="Minion Pro" panose="02040503050306020203" pitchFamily="18" charset="0"/>
            </a:endParaRPr>
          </a:p>
          <a:p>
            <a:pPr algn="l"/>
            <a:r>
              <a:rPr lang="en-US" sz="4800" dirty="0">
                <a:latin typeface="Minion Pro" panose="02040503050306020203" pitchFamily="18" charset="0"/>
              </a:rPr>
              <a:t>* Department of Chemistry  &amp; </a:t>
            </a:r>
            <a:r>
              <a:rPr lang="en-US" sz="4800" baseline="30000" dirty="0">
                <a:latin typeface="Minion Pro" panose="02040503050306020203" pitchFamily="18" charset="0"/>
              </a:rPr>
              <a:t>† </a:t>
            </a:r>
            <a:r>
              <a:rPr lang="en-US" sz="4800" dirty="0">
                <a:latin typeface="Minion Pro" panose="02040503050306020203" pitchFamily="18" charset="0"/>
              </a:rPr>
              <a:t>Watershed Institute for Collaborative Environmental Studies</a:t>
            </a:r>
          </a:p>
        </p:txBody>
      </p:sp>
      <p:sp>
        <p:nvSpPr>
          <p:cNvPr id="3" name="TextBox 2"/>
          <p:cNvSpPr txBox="1"/>
          <p:nvPr/>
        </p:nvSpPr>
        <p:spPr>
          <a:xfrm>
            <a:off x="1543027" y="7823128"/>
            <a:ext cx="8438249"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Introduction and Motivation</a:t>
            </a:r>
          </a:p>
        </p:txBody>
      </p:sp>
      <p:graphicFrame>
        <p:nvGraphicFramePr>
          <p:cNvPr id="42" name="Chart 41"/>
          <p:cNvGraphicFramePr>
            <a:graphicFrameLocks noGrp="1"/>
          </p:cNvGraphicFramePr>
          <p:nvPr>
            <p:extLst>
              <p:ext uri="{D42A27DB-BD31-4B8C-83A1-F6EECF244321}">
                <p14:modId xmlns:p14="http://schemas.microsoft.com/office/powerpoint/2010/main" val="1113897855"/>
              </p:ext>
            </p:extLst>
          </p:nvPr>
        </p:nvGraphicFramePr>
        <p:xfrm>
          <a:off x="10956670" y="15885851"/>
          <a:ext cx="9601200" cy="9950487"/>
        </p:xfrm>
        <a:graphic>
          <a:graphicData uri="http://schemas.openxmlformats.org/drawingml/2006/chart">
            <c:chart xmlns:c="http://schemas.openxmlformats.org/drawingml/2006/chart" xmlns:r="http://schemas.openxmlformats.org/officeDocument/2006/relationships" r:id="rId3"/>
          </a:graphicData>
        </a:graphic>
      </p:graphicFrame>
      <p:sp>
        <p:nvSpPr>
          <p:cNvPr id="44" name="TextBox 43"/>
          <p:cNvSpPr txBox="1"/>
          <p:nvPr/>
        </p:nvSpPr>
        <p:spPr>
          <a:xfrm>
            <a:off x="20831550" y="20317505"/>
            <a:ext cx="949250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Conclusions and Future Work</a:t>
            </a:r>
            <a:endParaRPr lang="en-US" sz="5400" dirty="0">
              <a:solidFill>
                <a:srgbClr val="DD9E11"/>
              </a:solidFill>
              <a:latin typeface="Minion Pro" panose="02040503050306020203" pitchFamily="18" charset="0"/>
            </a:endParaRPr>
          </a:p>
        </p:txBody>
      </p:sp>
      <p:sp>
        <p:nvSpPr>
          <p:cNvPr id="46" name="TextBox 45"/>
          <p:cNvSpPr txBox="1"/>
          <p:nvPr/>
        </p:nvSpPr>
        <p:spPr>
          <a:xfrm>
            <a:off x="10995995" y="8932824"/>
            <a:ext cx="9632679" cy="6949440"/>
          </a:xfrm>
          <a:prstGeom prst="rect">
            <a:avLst/>
          </a:prstGeom>
          <a:solidFill>
            <a:schemeClr val="accent4">
              <a:lumMod val="20000"/>
              <a:lumOff val="80000"/>
              <a:alpha val="40000"/>
            </a:schemeClr>
          </a:solidFill>
        </p:spPr>
        <p:txBody>
          <a:bodyPr wrap="square" rtlCol="0">
            <a:spAutoFit/>
          </a:bodyPr>
          <a:lstStyle/>
          <a:p>
            <a:pPr lvl="0"/>
            <a:r>
              <a:rPr lang="en-US" sz="4800" dirty="0">
                <a:solidFill>
                  <a:srgbClr val="5B9BD5">
                    <a:lumMod val="50000"/>
                  </a:srgbClr>
                </a:solidFill>
                <a:latin typeface="Minion Pro" panose="02040503050306020203"/>
                <a:cs typeface="Arial" panose="020B0604020202020204" pitchFamily="34" charset="0"/>
              </a:rPr>
              <a:t>Initial pH of Silica Suspension</a:t>
            </a:r>
            <a:endParaRPr lang="en-US" sz="1800" b="1" dirty="0">
              <a:latin typeface="Arial" charset="0"/>
            </a:endParaRPr>
          </a:p>
          <a:p>
            <a:pPr marL="571500" indent="-571500" defTabSz="4702175">
              <a:spcAft>
                <a:spcPts val="1200"/>
              </a:spcAft>
              <a:buClr>
                <a:schemeClr val="accent5"/>
              </a:buClr>
              <a:buFont typeface="Wingdings" panose="05000000000000000000" pitchFamily="2" charset="2"/>
              <a:buChar char="Ø"/>
              <a:defRPr/>
            </a:pPr>
            <a:endParaRPr lang="en-US" sz="3200" dirty="0">
              <a:latin typeface="Arial" charset="0"/>
            </a:endParaRPr>
          </a:p>
          <a:p>
            <a:pPr marL="571500" indent="-571500" defTabSz="4702175">
              <a:spcAft>
                <a:spcPts val="1200"/>
              </a:spcAft>
              <a:buClr>
                <a:schemeClr val="accent5"/>
              </a:buClr>
              <a:buFont typeface="Wingdings" panose="05000000000000000000" pitchFamily="2" charset="2"/>
              <a:buChar char="Ø"/>
              <a:defRPr/>
            </a:pPr>
            <a:r>
              <a:rPr lang="en-US" sz="3200" dirty="0">
                <a:latin typeface="Arial" charset="0"/>
              </a:rPr>
              <a:t>The optimum initial pH (before addition of molybdate) for the dissolution of silica to form HPA is approx. pH 10</a:t>
            </a:r>
          </a:p>
          <a:p>
            <a:pPr marL="571500" indent="-571500" defTabSz="4702175">
              <a:spcAft>
                <a:spcPts val="1200"/>
              </a:spcAft>
              <a:buClr>
                <a:schemeClr val="accent5"/>
              </a:buClr>
              <a:buFont typeface="Wingdings" panose="05000000000000000000" pitchFamily="2" charset="2"/>
              <a:buChar char="Ø"/>
              <a:defRPr/>
            </a:pPr>
            <a:r>
              <a:rPr lang="en-US" sz="3200" dirty="0">
                <a:latin typeface="Arial" panose="020B0604020202020204" pitchFamily="34" charset="0"/>
                <a:cs typeface="Arial" panose="020B0604020202020204" pitchFamily="34" charset="0"/>
              </a:rPr>
              <a:t>This may be due to the balance between enhanced silica solubility at high pH and the optimal (low) pH of the reaction to form HPA </a:t>
            </a:r>
          </a:p>
          <a:p>
            <a:pPr marL="571500" indent="-571500" defTabSz="4702175">
              <a:spcAft>
                <a:spcPts val="1200"/>
              </a:spcAft>
              <a:buClr>
                <a:schemeClr val="accent5"/>
              </a:buClr>
              <a:buFont typeface="Wingdings" panose="05000000000000000000" pitchFamily="2" charset="2"/>
              <a:buChar char="Ø"/>
              <a:defRPr/>
            </a:pPr>
            <a:r>
              <a:rPr lang="en-US" sz="3200" dirty="0">
                <a:latin typeface="Arial" panose="020B0604020202020204" pitchFamily="34" charset="0"/>
                <a:cs typeface="Arial" panose="020B0604020202020204" pitchFamily="34" charset="0"/>
              </a:rPr>
              <a:t>As the acidic molybdate solution is added to the basic silica suspension to initiate the reaction, the initial solution pH quickly falls to approx. pH 1-2 for the formation of heteropoly blue.</a:t>
            </a:r>
            <a:endParaRPr lang="en-US" sz="3200" dirty="0">
              <a:latin typeface="Arial" charset="0"/>
            </a:endParaRPr>
          </a:p>
        </p:txBody>
      </p:sp>
      <p:sp>
        <p:nvSpPr>
          <p:cNvPr id="13" name="Rectangle 12"/>
          <p:cNvSpPr/>
          <p:nvPr/>
        </p:nvSpPr>
        <p:spPr>
          <a:xfrm>
            <a:off x="1631255" y="9268579"/>
            <a:ext cx="8954974" cy="16835378"/>
          </a:xfrm>
          <a:prstGeom prst="rect">
            <a:avLst/>
          </a:prstGeom>
        </p:spPr>
        <p:txBody>
          <a:bodyPr wrap="square">
            <a:spAutoFit/>
          </a:bodyPr>
          <a:lstStyle/>
          <a:p>
            <a:r>
              <a:rPr lang="en-US" sz="3200" dirty="0">
                <a:latin typeface="Arial" panose="020B0604020202020204" pitchFamily="34" charset="0"/>
                <a:ea typeface="Cambria" panose="02040503050406030204" pitchFamily="18" charset="0"/>
                <a:cs typeface="Arial" panose="020B0604020202020204" pitchFamily="34" charset="0"/>
              </a:rPr>
              <a:t>We are seeking to design an instrument to quantify trace amounts of ultrafine airborne silica-containing particles </a:t>
            </a:r>
            <a:r>
              <a:rPr lang="en-US" sz="3200" i="1" dirty="0">
                <a:latin typeface="Arial" panose="020B0604020202020204" pitchFamily="34" charset="0"/>
                <a:ea typeface="Cambria" panose="02040503050406030204" pitchFamily="18" charset="0"/>
                <a:cs typeface="Arial" panose="020B0604020202020204" pitchFamily="34" charset="0"/>
              </a:rPr>
              <a:t>in situ</a:t>
            </a:r>
            <a:r>
              <a:rPr lang="en-US" sz="3200" dirty="0">
                <a:latin typeface="Arial" panose="020B0604020202020204" pitchFamily="34" charset="0"/>
                <a:ea typeface="Cambria" panose="02040503050406030204" pitchFamily="18" charset="0"/>
                <a:cs typeface="Arial" panose="020B0604020202020204" pitchFamily="34" charset="0"/>
              </a:rPr>
              <a:t>, using a novel yet robust chemical analysis technique. In this work, we seek to optimize a number of key variables influencing the chemical reactivity of silica, including pH, chemical additives, and reaction wait time. The aim is to enhance sensitivity and consistency of the analysis before designing and constructing the instrument. Eventually, we will also evaluate a range of chemical forms of silica to quantify their sensitivity, linearity, and limit of detection.</a:t>
            </a:r>
          </a:p>
          <a:p>
            <a:endParaRPr lang="en-US" sz="3200" b="1" dirty="0">
              <a:latin typeface="Arial" panose="020B0604020202020204" pitchFamily="34" charset="0"/>
              <a:ea typeface="Cambria" panose="02040503050406030204" pitchFamily="18" charset="0"/>
              <a:cs typeface="Arial" panose="020B0604020202020204" pitchFamily="34" charset="0"/>
            </a:endParaRPr>
          </a:p>
          <a:p>
            <a:r>
              <a:rPr lang="en-US" sz="3200" dirty="0">
                <a:latin typeface="Arial" panose="020B0604020202020204" pitchFamily="34" charset="0"/>
                <a:ea typeface="Cambria" panose="02040503050406030204" pitchFamily="18" charset="0"/>
                <a:cs typeface="Arial" panose="020B0604020202020204" pitchFamily="34" charset="0"/>
              </a:rPr>
              <a:t>The Occupational Safety and Health Administration (OSHA) has recently proposed  lower limits for airborne silica concentrations in industrial settings to reduce of a wide variety of severe health issues such as silicosis. [1] Existing methods for determining silica concentration cannot provide immediate results, have higher detection limits, or rely on filter collection with offsite analysis. [2]</a:t>
            </a:r>
          </a:p>
          <a:p>
            <a:endParaRPr lang="en-US" sz="3200" dirty="0">
              <a:latin typeface="Arial" panose="020B0604020202020204" pitchFamily="34" charset="0"/>
              <a:ea typeface="Cambria" panose="02040503050406030204" pitchFamily="18" charset="0"/>
              <a:cs typeface="Arial" panose="020B0604020202020204" pitchFamily="34" charset="0"/>
            </a:endParaRPr>
          </a:p>
          <a:p>
            <a:r>
              <a:rPr lang="en-US" sz="3200" dirty="0">
                <a:latin typeface="Arial" panose="020B0604020202020204" pitchFamily="34" charset="0"/>
                <a:ea typeface="Cambria" panose="02040503050406030204" pitchFamily="18" charset="0"/>
                <a:cs typeface="Arial" panose="020B0604020202020204" pitchFamily="34" charset="0"/>
              </a:rPr>
              <a:t>Based on preliminary research results and the work of Fujiwara </a:t>
            </a:r>
            <a:r>
              <a:rPr lang="en-US" sz="3200" i="1" dirty="0">
                <a:latin typeface="Arial" panose="020B0604020202020204" pitchFamily="34" charset="0"/>
                <a:ea typeface="Cambria" panose="02040503050406030204" pitchFamily="18" charset="0"/>
                <a:cs typeface="Arial" panose="020B0604020202020204" pitchFamily="34" charset="0"/>
              </a:rPr>
              <a:t>et al.</a:t>
            </a:r>
            <a:r>
              <a:rPr lang="en-US" sz="3200" dirty="0">
                <a:latin typeface="Arial" panose="020B0604020202020204" pitchFamily="34" charset="0"/>
                <a:ea typeface="Cambria" panose="02040503050406030204" pitchFamily="18" charset="0"/>
                <a:cs typeface="Arial" panose="020B0604020202020204" pitchFamily="34" charset="0"/>
              </a:rPr>
              <a:t> [3], we estimate that the proposed analytical approach and instrument design will have a limit of detection of the order of 5 </a:t>
            </a:r>
            <a:r>
              <a:rPr lang="en-US" sz="3200" dirty="0">
                <a:latin typeface="Symbol" panose="05050102010706020507" pitchFamily="18" charset="2"/>
                <a:ea typeface="Cambria" panose="02040503050406030204" pitchFamily="18" charset="0"/>
                <a:cs typeface="Arial" panose="020B0604020202020204" pitchFamily="34" charset="0"/>
              </a:rPr>
              <a:t>m</a:t>
            </a:r>
            <a:r>
              <a:rPr lang="en-US" sz="3200" dirty="0">
                <a:latin typeface="Arial" panose="020B0604020202020204" pitchFamily="34" charset="0"/>
                <a:ea typeface="Cambria" panose="02040503050406030204" pitchFamily="18" charset="0"/>
                <a:cs typeface="Arial" panose="020B0604020202020204" pitchFamily="34" charset="0"/>
              </a:rPr>
              <a:t>g/m</a:t>
            </a:r>
            <a:r>
              <a:rPr lang="en-US" sz="3200" baseline="30000" dirty="0">
                <a:latin typeface="Arial" panose="020B0604020202020204" pitchFamily="34" charset="0"/>
                <a:ea typeface="Cambria" panose="02040503050406030204" pitchFamily="18" charset="0"/>
                <a:cs typeface="Arial" panose="020B0604020202020204" pitchFamily="34" charset="0"/>
              </a:rPr>
              <a:t>3</a:t>
            </a:r>
            <a:r>
              <a:rPr lang="en-US" sz="3200" dirty="0">
                <a:latin typeface="Arial" panose="020B0604020202020204" pitchFamily="34" charset="0"/>
                <a:ea typeface="Cambria" panose="02040503050406030204" pitchFamily="18" charset="0"/>
                <a:cs typeface="Arial" panose="020B0604020202020204" pitchFamily="34" charset="0"/>
              </a:rPr>
              <a:t>. This limit compares favorably to the newly proposed OSHA personal exposure limit of 100 </a:t>
            </a:r>
            <a:r>
              <a:rPr lang="en-US" sz="3200" dirty="0">
                <a:latin typeface="Symbol" panose="05050102010706020507" pitchFamily="18" charset="2"/>
                <a:ea typeface="Cambria" panose="02040503050406030204" pitchFamily="18" charset="0"/>
                <a:cs typeface="Arial" panose="020B0604020202020204" pitchFamily="34" charset="0"/>
              </a:rPr>
              <a:t>m</a:t>
            </a:r>
            <a:r>
              <a:rPr lang="en-US" sz="3200" dirty="0">
                <a:latin typeface="Arial" panose="020B0604020202020204" pitchFamily="34" charset="0"/>
                <a:ea typeface="Cambria" panose="02040503050406030204" pitchFamily="18" charset="0"/>
                <a:cs typeface="Arial" panose="020B0604020202020204" pitchFamily="34" charset="0"/>
              </a:rPr>
              <a:t>g/m</a:t>
            </a:r>
            <a:r>
              <a:rPr lang="en-US" sz="3200" baseline="30000" dirty="0">
                <a:latin typeface="Arial" panose="020B0604020202020204" pitchFamily="34" charset="0"/>
                <a:ea typeface="Cambria" panose="02040503050406030204" pitchFamily="18" charset="0"/>
                <a:cs typeface="Arial" panose="020B0604020202020204" pitchFamily="34" charset="0"/>
              </a:rPr>
              <a:t>3</a:t>
            </a:r>
            <a:r>
              <a:rPr lang="en-US" sz="3200" dirty="0">
                <a:latin typeface="Arial" panose="020B0604020202020204" pitchFamily="34" charset="0"/>
                <a:ea typeface="Cambria" panose="02040503050406030204" pitchFamily="18" charset="0"/>
                <a:cs typeface="Arial" panose="020B0604020202020204" pitchFamily="34" charset="0"/>
              </a:rPr>
              <a:t>, the 10-hour weighted NIOSH standard of 50 </a:t>
            </a:r>
            <a:r>
              <a:rPr lang="en-US" sz="3200" dirty="0">
                <a:latin typeface="Symbol" panose="05050102010706020507" pitchFamily="18" charset="2"/>
                <a:ea typeface="Cambria" panose="02040503050406030204" pitchFamily="18" charset="0"/>
                <a:cs typeface="Arial" panose="020B0604020202020204" pitchFamily="34" charset="0"/>
              </a:rPr>
              <a:t>m</a:t>
            </a:r>
            <a:r>
              <a:rPr lang="en-US" sz="3200" dirty="0">
                <a:latin typeface="Arial" panose="020B0604020202020204" pitchFamily="34" charset="0"/>
                <a:ea typeface="Cambria" panose="02040503050406030204" pitchFamily="18" charset="0"/>
                <a:cs typeface="Arial" panose="020B0604020202020204" pitchFamily="34" charset="0"/>
              </a:rPr>
              <a:t>g/m</a:t>
            </a:r>
            <a:r>
              <a:rPr lang="en-US" sz="3200" baseline="30000" dirty="0">
                <a:latin typeface="Arial" panose="020B0604020202020204" pitchFamily="34" charset="0"/>
                <a:ea typeface="Cambria" panose="02040503050406030204" pitchFamily="18" charset="0"/>
                <a:cs typeface="Arial" panose="020B0604020202020204" pitchFamily="34" charset="0"/>
              </a:rPr>
              <a:t>3</a:t>
            </a:r>
            <a:r>
              <a:rPr lang="en-US" sz="3200" dirty="0">
                <a:latin typeface="Arial" panose="020B0604020202020204" pitchFamily="34" charset="0"/>
                <a:ea typeface="Cambria" panose="02040503050406030204" pitchFamily="18" charset="0"/>
                <a:cs typeface="Arial" panose="020B0604020202020204" pitchFamily="34" charset="0"/>
              </a:rPr>
              <a:t>, and the 8-hour weighted ACGIH standard of 25 </a:t>
            </a:r>
            <a:r>
              <a:rPr lang="en-US" sz="3200" dirty="0">
                <a:latin typeface="Symbol" panose="05050102010706020507" pitchFamily="18" charset="2"/>
                <a:ea typeface="Cambria" panose="02040503050406030204" pitchFamily="18" charset="0"/>
                <a:cs typeface="Arial" panose="020B0604020202020204" pitchFamily="34" charset="0"/>
              </a:rPr>
              <a:t>m</a:t>
            </a:r>
            <a:r>
              <a:rPr lang="en-US" sz="3200" dirty="0">
                <a:latin typeface="Arial" panose="020B0604020202020204" pitchFamily="34" charset="0"/>
                <a:ea typeface="Cambria" panose="02040503050406030204" pitchFamily="18" charset="0"/>
                <a:cs typeface="Arial" panose="020B0604020202020204" pitchFamily="34" charset="0"/>
              </a:rPr>
              <a:t>g/m</a:t>
            </a:r>
            <a:r>
              <a:rPr lang="en-US" sz="3200" baseline="30000" dirty="0">
                <a:latin typeface="Arial" panose="020B0604020202020204" pitchFamily="34" charset="0"/>
                <a:ea typeface="Cambria" panose="02040503050406030204" pitchFamily="18" charset="0"/>
                <a:cs typeface="Arial" panose="020B0604020202020204" pitchFamily="34" charset="0"/>
              </a:rPr>
              <a:t>3</a:t>
            </a:r>
            <a:r>
              <a:rPr lang="en-US" sz="3200" dirty="0">
                <a:latin typeface="Arial" panose="020B0604020202020204" pitchFamily="34" charset="0"/>
                <a:ea typeface="Cambria" panose="02040503050406030204" pitchFamily="18" charset="0"/>
                <a:cs typeface="Arial" panose="020B0604020202020204" pitchFamily="34" charset="0"/>
              </a:rPr>
              <a:t>. [2]</a:t>
            </a:r>
          </a:p>
        </p:txBody>
      </p:sp>
      <p:sp>
        <p:nvSpPr>
          <p:cNvPr id="48" name="TextBox 47"/>
          <p:cNvSpPr txBox="1"/>
          <p:nvPr/>
        </p:nvSpPr>
        <p:spPr>
          <a:xfrm>
            <a:off x="1631255" y="26307657"/>
            <a:ext cx="7034640"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Method and Objectives</a:t>
            </a:r>
          </a:p>
        </p:txBody>
      </p:sp>
      <p:sp>
        <p:nvSpPr>
          <p:cNvPr id="22" name="Rectangle 21"/>
          <p:cNvSpPr/>
          <p:nvPr/>
        </p:nvSpPr>
        <p:spPr>
          <a:xfrm>
            <a:off x="1973908" y="33332406"/>
            <a:ext cx="38599934" cy="2939266"/>
          </a:xfrm>
          <a:prstGeom prst="rect">
            <a:avLst/>
          </a:prstGeom>
          <a:solidFill>
            <a:schemeClr val="bg1"/>
          </a:solidFill>
        </p:spPr>
        <p:txBody>
          <a:bodyPr wrap="square">
            <a:spAutoFit/>
          </a:bodyPr>
          <a:lstStyle/>
          <a:p>
            <a:pPr indent="-457200" defTabSz="4702175">
              <a:spcBef>
                <a:spcPct val="20000"/>
              </a:spcBef>
              <a:spcAft>
                <a:spcPts val="600"/>
              </a:spcAft>
              <a:buClr>
                <a:schemeClr val="accent5">
                  <a:lumMod val="50000"/>
                </a:schemeClr>
              </a:buClr>
              <a:defRPr/>
            </a:pPr>
            <a:r>
              <a:rPr lang="en-US" sz="4000" dirty="0">
                <a:solidFill>
                  <a:schemeClr val="accent1">
                    <a:lumMod val="50000"/>
                  </a:schemeClr>
                </a:solidFill>
                <a:latin typeface="Minion Pro" panose="02040503050306020203"/>
                <a:cs typeface="Arial" panose="020B0604020202020204" pitchFamily="34" charset="0"/>
              </a:rPr>
              <a:t>Works Cited</a:t>
            </a:r>
          </a:p>
          <a:p>
            <a:pPr marR="0" indent="-457200">
              <a:spcAft>
                <a:spcPts val="600"/>
              </a:spcAft>
            </a:pPr>
            <a:r>
              <a:rPr lang="en-US" sz="2400" dirty="0">
                <a:latin typeface="Arial" panose="020B0604020202020204" pitchFamily="34" charset="0"/>
                <a:ea typeface="Cambria" panose="02040503050406030204" pitchFamily="18" charset="0"/>
                <a:cs typeface="Arial" panose="020B0604020202020204" pitchFamily="34" charset="0"/>
              </a:rPr>
              <a:t>[1] Department of Labor, Occupational Safety and Health Administration, </a:t>
            </a:r>
            <a:r>
              <a:rPr lang="en-US" sz="2400" i="1" dirty="0">
                <a:latin typeface="Arial" panose="020B0604020202020204" pitchFamily="34" charset="0"/>
                <a:ea typeface="Cambria" panose="02040503050406030204" pitchFamily="18" charset="0"/>
                <a:cs typeface="Arial" panose="020B0604020202020204" pitchFamily="34" charset="0"/>
              </a:rPr>
              <a:t>Occupational Exposure to Respirable Crystalline Silica</a:t>
            </a:r>
            <a:r>
              <a:rPr lang="en-US" sz="2400" dirty="0">
                <a:latin typeface="Arial" panose="020B0604020202020204" pitchFamily="34" charset="0"/>
                <a:ea typeface="Cambria" panose="02040503050406030204" pitchFamily="18" charset="0"/>
                <a:cs typeface="Arial" panose="020B0604020202020204" pitchFamily="34" charset="0"/>
              </a:rPr>
              <a:t>, vol. 78, 2013, pp. 56274-56504.</a:t>
            </a:r>
          </a:p>
          <a:p>
            <a:pPr marR="0" indent="-228600">
              <a:spcAft>
                <a:spcPts val="600"/>
              </a:spcAft>
              <a:tabLst>
                <a:tab pos="576263" algn="l"/>
              </a:tabLst>
            </a:pPr>
            <a:r>
              <a:rPr lang="en-US" sz="2400" dirty="0">
                <a:latin typeface="Arial" panose="020B0604020202020204" pitchFamily="34" charset="0"/>
                <a:ea typeface="Cambria" panose="02040503050406030204" pitchFamily="18" charset="0"/>
                <a:cs typeface="Arial" panose="020B0604020202020204" pitchFamily="34" charset="0"/>
              </a:rPr>
              <a:t>[2] R. Key-Schwartz, P. Baron, D. Bartley, F. Rice and P. </a:t>
            </a:r>
            <a:r>
              <a:rPr lang="en-US" sz="2400" dirty="0" err="1">
                <a:latin typeface="Arial" panose="020B0604020202020204" pitchFamily="34" charset="0"/>
                <a:ea typeface="Cambria" panose="02040503050406030204" pitchFamily="18" charset="0"/>
                <a:cs typeface="Arial" panose="020B0604020202020204" pitchFamily="34" charset="0"/>
              </a:rPr>
              <a:t>Schlecht</a:t>
            </a:r>
            <a:r>
              <a:rPr lang="en-US" sz="2400" dirty="0">
                <a:latin typeface="Arial" panose="020B0604020202020204" pitchFamily="34" charset="0"/>
                <a:ea typeface="Cambria" panose="02040503050406030204" pitchFamily="18" charset="0"/>
                <a:cs typeface="Arial" panose="020B0604020202020204" pitchFamily="34" charset="0"/>
              </a:rPr>
              <a:t>, "Determination of Airborne Crystalline Silica," in </a:t>
            </a:r>
            <a:r>
              <a:rPr lang="en-US" sz="2400" i="1" dirty="0">
                <a:latin typeface="Arial" panose="020B0604020202020204" pitchFamily="34" charset="0"/>
                <a:ea typeface="Cambria" panose="02040503050406030204" pitchFamily="18" charset="0"/>
                <a:cs typeface="Arial" panose="020B0604020202020204" pitchFamily="34" charset="0"/>
              </a:rPr>
              <a:t>NIOSH Manual of Analytical Methods</a:t>
            </a:r>
            <a:r>
              <a:rPr lang="en-US" sz="2400" dirty="0">
                <a:latin typeface="Arial" panose="020B0604020202020204" pitchFamily="34" charset="0"/>
                <a:ea typeface="Cambria" panose="02040503050406030204" pitchFamily="18" charset="0"/>
                <a:cs typeface="Arial" panose="020B0604020202020204" pitchFamily="34" charset="0"/>
              </a:rPr>
              <a:t>, National Institute of Occupational Safety and Health, 2003, pp. 260-280.</a:t>
            </a:r>
          </a:p>
          <a:p>
            <a:pPr marR="0" indent="-457200">
              <a:spcAft>
                <a:spcPts val="600"/>
              </a:spcAft>
              <a:tabLst>
                <a:tab pos="576263" algn="l"/>
              </a:tabLst>
            </a:pPr>
            <a:r>
              <a:rPr lang="en-US" sz="2400" dirty="0">
                <a:latin typeface="Arial" panose="020B0604020202020204" pitchFamily="34" charset="0"/>
                <a:ea typeface="Cambria" panose="02040503050406030204" pitchFamily="18" charset="0"/>
                <a:cs typeface="Arial" panose="020B0604020202020204" pitchFamily="34" charset="0"/>
              </a:rPr>
              <a:t>[3] T. Fujiwara, K. </a:t>
            </a:r>
            <a:r>
              <a:rPr lang="en-US" sz="2400" dirty="0" err="1">
                <a:latin typeface="Arial" panose="020B0604020202020204" pitchFamily="34" charset="0"/>
                <a:ea typeface="Cambria" panose="02040503050406030204" pitchFamily="18" charset="0"/>
                <a:cs typeface="Arial" panose="020B0604020202020204" pitchFamily="34" charset="0"/>
              </a:rPr>
              <a:t>Kurahashi</a:t>
            </a:r>
            <a:r>
              <a:rPr lang="en-US" sz="2400" dirty="0">
                <a:latin typeface="Arial" panose="020B0604020202020204" pitchFamily="34" charset="0"/>
                <a:ea typeface="Cambria" panose="02040503050406030204" pitchFamily="18" charset="0"/>
                <a:cs typeface="Arial" panose="020B0604020202020204" pitchFamily="34" charset="0"/>
              </a:rPr>
              <a:t>, T. </a:t>
            </a:r>
            <a:r>
              <a:rPr lang="en-US" sz="2400" dirty="0" err="1">
                <a:latin typeface="Arial" panose="020B0604020202020204" pitchFamily="34" charset="0"/>
                <a:ea typeface="Cambria" panose="02040503050406030204" pitchFamily="18" charset="0"/>
                <a:cs typeface="Arial" panose="020B0604020202020204" pitchFamily="34" charset="0"/>
              </a:rPr>
              <a:t>Kumamaru</a:t>
            </a:r>
            <a:r>
              <a:rPr lang="en-US" sz="2400" dirty="0">
                <a:latin typeface="Arial" panose="020B0604020202020204" pitchFamily="34" charset="0"/>
                <a:ea typeface="Cambria" panose="02040503050406030204" pitchFamily="18" charset="0"/>
                <a:cs typeface="Arial" panose="020B0604020202020204" pitchFamily="34" charset="0"/>
              </a:rPr>
              <a:t> and S. H. , "Luminol Chemiluminescence with Heteropoly Acids and its Application to the Determination of Arsenate, </a:t>
            </a:r>
            <a:r>
              <a:rPr lang="en-US" sz="2400" dirty="0" err="1">
                <a:latin typeface="Arial" panose="020B0604020202020204" pitchFamily="34" charset="0"/>
                <a:ea typeface="Cambria" panose="02040503050406030204" pitchFamily="18" charset="0"/>
                <a:cs typeface="Arial" panose="020B0604020202020204" pitchFamily="34" charset="0"/>
              </a:rPr>
              <a:t>Germanate</a:t>
            </a:r>
            <a:r>
              <a:rPr lang="en-US" sz="2400" dirty="0">
                <a:latin typeface="Arial" panose="020B0604020202020204" pitchFamily="34" charset="0"/>
                <a:ea typeface="Cambria" panose="02040503050406030204" pitchFamily="18" charset="0"/>
                <a:cs typeface="Arial" panose="020B0604020202020204" pitchFamily="34" charset="0"/>
              </a:rPr>
              <a:t>, Phosphate and Silicate by Ion Chromatography," </a:t>
            </a:r>
            <a:r>
              <a:rPr lang="en-US" sz="2400" i="1" dirty="0">
                <a:latin typeface="Arial" panose="020B0604020202020204" pitchFamily="34" charset="0"/>
                <a:ea typeface="Cambria" panose="02040503050406030204" pitchFamily="18" charset="0"/>
                <a:cs typeface="Arial" panose="020B0604020202020204" pitchFamily="34" charset="0"/>
              </a:rPr>
              <a:t>Applied Organometallic Chemistry</a:t>
            </a:r>
            <a:r>
              <a:rPr lang="en-US" sz="2400" dirty="0">
                <a:latin typeface="Arial" panose="020B0604020202020204" pitchFamily="34" charset="0"/>
                <a:ea typeface="Cambria" panose="02040503050406030204" pitchFamily="18" charset="0"/>
                <a:cs typeface="Arial" panose="020B0604020202020204" pitchFamily="34" charset="0"/>
              </a:rPr>
              <a:t>, vol. 10, pp. 675-681, 1996.</a:t>
            </a:r>
          </a:p>
          <a:p>
            <a:pPr marR="0" indent="-457200">
              <a:spcAft>
                <a:spcPts val="600"/>
              </a:spcAft>
            </a:pPr>
            <a:r>
              <a:rPr lang="en-US" sz="2400" dirty="0">
                <a:latin typeface="Arial" panose="020B0604020202020204" pitchFamily="34" charset="0"/>
                <a:ea typeface="Cambria" panose="02040503050406030204" pitchFamily="18" charset="0"/>
                <a:cs typeface="Arial" panose="020B0604020202020204" pitchFamily="34" charset="0"/>
              </a:rPr>
              <a:t>[4] J. Woods and M. Mellon, "The Molybdenum Blue Reaction: A Spectroscopic Study," </a:t>
            </a:r>
            <a:r>
              <a:rPr lang="en-US" sz="2400" i="1" dirty="0">
                <a:latin typeface="Arial" panose="020B0604020202020204" pitchFamily="34" charset="0"/>
                <a:ea typeface="Cambria" panose="02040503050406030204" pitchFamily="18" charset="0"/>
                <a:cs typeface="Arial" panose="020B0604020202020204" pitchFamily="34" charset="0"/>
              </a:rPr>
              <a:t>Industrial and Engineering Chemistry</a:t>
            </a:r>
            <a:r>
              <a:rPr lang="en-US" sz="2400" dirty="0">
                <a:latin typeface="Arial" panose="020B0604020202020204" pitchFamily="34" charset="0"/>
                <a:ea typeface="Cambria" panose="02040503050406030204" pitchFamily="18" charset="0"/>
                <a:cs typeface="Arial" panose="020B0604020202020204" pitchFamily="34" charset="0"/>
              </a:rPr>
              <a:t>, vol. 13, no. 11, pp. 760-764, 1941.</a:t>
            </a:r>
          </a:p>
          <a:p>
            <a:pPr marR="0" indent="-457200">
              <a:spcAft>
                <a:spcPts val="600"/>
              </a:spcAft>
              <a:tabLst>
                <a:tab pos="576263" algn="l"/>
              </a:tabLst>
            </a:pPr>
            <a:r>
              <a:rPr lang="en-US" sz="2400" dirty="0">
                <a:latin typeface="Arial" panose="020B0604020202020204" pitchFamily="34" charset="0"/>
                <a:ea typeface="Cambria" panose="02040503050406030204" pitchFamily="18" charset="0"/>
                <a:cs typeface="Arial" panose="020B0604020202020204" pitchFamily="34" charset="0"/>
              </a:rPr>
              <a:t>[5] D. </a:t>
            </a:r>
            <a:r>
              <a:rPr lang="en-US" sz="2400" dirty="0" err="1">
                <a:latin typeface="Arial" panose="020B0604020202020204" pitchFamily="34" charset="0"/>
                <a:ea typeface="Cambria" panose="02040503050406030204" pitchFamily="18" charset="0"/>
                <a:cs typeface="Arial" panose="020B0604020202020204" pitchFamily="34" charset="0"/>
              </a:rPr>
              <a:t>Boltz</a:t>
            </a:r>
            <a:r>
              <a:rPr lang="en-US" sz="2400" dirty="0">
                <a:latin typeface="Arial" panose="020B0604020202020204" pitchFamily="34" charset="0"/>
                <a:ea typeface="Cambria" panose="02040503050406030204" pitchFamily="18" charset="0"/>
                <a:cs typeface="Arial" panose="020B0604020202020204" pitchFamily="34" charset="0"/>
              </a:rPr>
              <a:t> and M. Mellon, "Determination of Phosphorous, Germanium, Silicon, and Arsenic by the Heteropoly Blue Method," </a:t>
            </a:r>
            <a:r>
              <a:rPr lang="en-US" sz="2400" i="1" dirty="0">
                <a:latin typeface="Arial" panose="020B0604020202020204" pitchFamily="34" charset="0"/>
                <a:ea typeface="Cambria" panose="02040503050406030204" pitchFamily="18" charset="0"/>
                <a:cs typeface="Arial" panose="020B0604020202020204" pitchFamily="34" charset="0"/>
              </a:rPr>
              <a:t>Analytical Chemistry</a:t>
            </a:r>
            <a:r>
              <a:rPr lang="en-US" sz="2400" dirty="0">
                <a:latin typeface="Arial" panose="020B0604020202020204" pitchFamily="34" charset="0"/>
                <a:ea typeface="Cambria" panose="02040503050406030204" pitchFamily="18" charset="0"/>
                <a:cs typeface="Arial" panose="020B0604020202020204" pitchFamily="34" charset="0"/>
              </a:rPr>
              <a:t>, vol. 19, no. 11, pp. 873-877, 1947.</a:t>
            </a:r>
            <a:endParaRPr lang="en-US" sz="2400" dirty="0">
              <a:effectLst/>
              <a:latin typeface="Arial" panose="020B0604020202020204" pitchFamily="34" charset="0"/>
              <a:ea typeface="Cambria" panose="02040503050406030204" pitchFamily="18" charset="0"/>
              <a:cs typeface="Arial" panose="020B0604020202020204" pitchFamily="34" charset="0"/>
            </a:endParaRPr>
          </a:p>
        </p:txBody>
      </p:sp>
      <p:sp>
        <p:nvSpPr>
          <p:cNvPr id="26" name="Rectangle 25"/>
          <p:cNvSpPr/>
          <p:nvPr/>
        </p:nvSpPr>
        <p:spPr>
          <a:xfrm>
            <a:off x="20928311" y="8847765"/>
            <a:ext cx="7457122" cy="11126123"/>
          </a:xfrm>
          <a:prstGeom prst="rect">
            <a:avLst/>
          </a:prstGeom>
          <a:solidFill>
            <a:schemeClr val="accent1">
              <a:lumMod val="20000"/>
              <a:lumOff val="80000"/>
            </a:schemeClr>
          </a:solidFill>
        </p:spPr>
        <p:txBody>
          <a:bodyPr wrap="square">
            <a:spAutoFit/>
          </a:bodyPr>
          <a:lstStyle/>
          <a:p>
            <a:pPr lvl="0">
              <a:spcBef>
                <a:spcPct val="20000"/>
              </a:spcBef>
              <a:buClr>
                <a:srgbClr val="4472C4">
                  <a:lumMod val="50000"/>
                </a:srgbClr>
              </a:buClr>
              <a:defRPr/>
            </a:pPr>
            <a:r>
              <a:rPr lang="en-US" sz="4800" dirty="0">
                <a:solidFill>
                  <a:schemeClr val="accent1">
                    <a:lumMod val="50000"/>
                  </a:schemeClr>
                </a:solidFill>
                <a:latin typeface="Minion Pro" panose="02040503050306020203"/>
                <a:cs typeface="Arial" panose="020B0604020202020204" pitchFamily="34" charset="0"/>
              </a:rPr>
              <a:t>Ionic Strength Adjustment and Addition of EDTA</a:t>
            </a:r>
          </a:p>
          <a:p>
            <a:pPr marL="571500" indent="-571500" defTabSz="4702175">
              <a:spcBef>
                <a:spcPts val="600"/>
              </a:spcBef>
              <a:buClr>
                <a:schemeClr val="accent5"/>
              </a:buClr>
              <a:buFont typeface="Wingdings" panose="05000000000000000000" pitchFamily="2" charset="2"/>
              <a:buChar char="Ø"/>
              <a:defRPr/>
            </a:pPr>
            <a:endParaRPr lang="en-US" sz="3200" dirty="0">
              <a:latin typeface="Arial" charset="0"/>
            </a:endParaRPr>
          </a:p>
          <a:p>
            <a:pPr marL="571500" indent="-571500" defTabSz="4702175">
              <a:spcAft>
                <a:spcPts val="1200"/>
              </a:spcAft>
              <a:buClr>
                <a:schemeClr val="accent5"/>
              </a:buClr>
              <a:buFont typeface="Wingdings" panose="05000000000000000000" pitchFamily="2" charset="2"/>
              <a:buChar char="Ø"/>
              <a:defRPr/>
            </a:pPr>
            <a:r>
              <a:rPr lang="en-US" sz="3200" dirty="0">
                <a:latin typeface="Arial" charset="0"/>
              </a:rPr>
              <a:t>It was initially believed that EDTA would increase analytical sensitivity due to how it chelates metals in solution, enhancing dissolution. </a:t>
            </a:r>
          </a:p>
          <a:p>
            <a:pPr marL="571500" indent="-571500" defTabSz="4702175">
              <a:spcAft>
                <a:spcPts val="1200"/>
              </a:spcAft>
              <a:buClr>
                <a:schemeClr val="accent5"/>
              </a:buClr>
              <a:buFont typeface="Wingdings" panose="05000000000000000000" pitchFamily="2" charset="2"/>
              <a:buChar char="Ø"/>
              <a:defRPr/>
            </a:pPr>
            <a:r>
              <a:rPr lang="en-US" sz="3200" dirty="0">
                <a:latin typeface="Arial" charset="0"/>
              </a:rPr>
              <a:t>After multiple trials were carried out, it was observed that the absorbance at 820 nm decreased as more EDTA that was added to solution.</a:t>
            </a:r>
          </a:p>
          <a:p>
            <a:pPr defTabSz="4702175">
              <a:spcAft>
                <a:spcPts val="1200"/>
              </a:spcAft>
              <a:buClr>
                <a:schemeClr val="accent5"/>
              </a:buClr>
              <a:defRPr/>
            </a:pPr>
            <a:endParaRPr lang="en-US" sz="3200" dirty="0">
              <a:latin typeface="Arial" charset="0"/>
            </a:endParaRPr>
          </a:p>
          <a:p>
            <a:pPr marL="571500" indent="-571500" defTabSz="4702175">
              <a:spcAft>
                <a:spcPts val="1200"/>
              </a:spcAft>
              <a:buClr>
                <a:schemeClr val="accent5"/>
              </a:buClr>
              <a:buFont typeface="Wingdings" panose="05000000000000000000" pitchFamily="2" charset="2"/>
              <a:buChar char="Ø"/>
              <a:defRPr/>
            </a:pPr>
            <a:r>
              <a:rPr lang="en-US" sz="3200" dirty="0">
                <a:latin typeface="Arial" charset="0"/>
              </a:rPr>
              <a:t>Ionic strength adjustment was also explored to see if higher ionic strength would increase silica dissolution. </a:t>
            </a:r>
          </a:p>
          <a:p>
            <a:pPr marL="571500" indent="-571500" defTabSz="4702175">
              <a:spcAft>
                <a:spcPts val="1200"/>
              </a:spcAft>
              <a:buClr>
                <a:schemeClr val="accent5"/>
              </a:buClr>
              <a:buFont typeface="Wingdings" panose="05000000000000000000" pitchFamily="2" charset="2"/>
              <a:buChar char="Ø"/>
              <a:defRPr/>
            </a:pPr>
            <a:r>
              <a:rPr lang="en-US" sz="3200" dirty="0">
                <a:latin typeface="Arial" charset="0"/>
              </a:rPr>
              <a:t>Sodium Chloride was added to silica solution to see if absorbance would increase. This additive also proved to be ineffective.</a:t>
            </a:r>
          </a:p>
        </p:txBody>
      </p:sp>
      <p:sp>
        <p:nvSpPr>
          <p:cNvPr id="53" name="Rectangle 52"/>
          <p:cNvSpPr/>
          <p:nvPr/>
        </p:nvSpPr>
        <p:spPr>
          <a:xfrm rot="5400000">
            <a:off x="-2284883" y="12896626"/>
            <a:ext cx="16865954" cy="9033678"/>
          </a:xfrm>
          <a:prstGeom prst="rect">
            <a:avLst/>
          </a:prstGeom>
          <a:blipFill dpi="0" rotWithShape="1">
            <a:blip r:embed="rId4">
              <a:alphaModFix amt="23000"/>
              <a:extLst>
                <a:ext uri="{28A0092B-C50C-407E-A947-70E740481C1C}">
                  <a14:useLocalDpi xmlns:a14="http://schemas.microsoft.com/office/drawing/2010/main" val="0"/>
                </a:ext>
              </a:extLst>
            </a:blip>
            <a:srcRect/>
            <a:stretch>
              <a:fillRect t="-74506" b="-78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106CEC-6235-426A-844B-E3F6A9E7CD24}"/>
              </a:ext>
            </a:extLst>
          </p:cNvPr>
          <p:cNvSpPr txBox="1"/>
          <p:nvPr/>
        </p:nvSpPr>
        <p:spPr>
          <a:xfrm>
            <a:off x="10925191" y="7747018"/>
            <a:ext cx="14864806" cy="923330"/>
          </a:xfrm>
          <a:prstGeom prst="rect">
            <a:avLst/>
          </a:prstGeom>
          <a:solidFill>
            <a:schemeClr val="bg1"/>
          </a:solidFill>
        </p:spPr>
        <p:txBody>
          <a:bodyPr wrap="square" rtlCol="0">
            <a:spAutoFit/>
          </a:bodyPr>
          <a:lstStyle/>
          <a:p>
            <a:r>
              <a:rPr lang="en-US" sz="5400" cap="small" dirty="0">
                <a:solidFill>
                  <a:srgbClr val="DD9E11"/>
                </a:solidFill>
                <a:latin typeface="Minion Pro" panose="02040503050306020203" pitchFamily="18" charset="0"/>
              </a:rPr>
              <a:t>Factors Considered to Increase Analysis Sensitivity</a:t>
            </a:r>
          </a:p>
        </p:txBody>
      </p:sp>
      <p:sp>
        <p:nvSpPr>
          <p:cNvPr id="7" name="Rectangle 6">
            <a:extLst>
              <a:ext uri="{FF2B5EF4-FFF2-40B4-BE49-F238E27FC236}">
                <a16:creationId xmlns:a16="http://schemas.microsoft.com/office/drawing/2014/main" id="{A214414A-A9E3-4690-9F23-E2CCA5457F1E}"/>
              </a:ext>
            </a:extLst>
          </p:cNvPr>
          <p:cNvSpPr/>
          <p:nvPr/>
        </p:nvSpPr>
        <p:spPr>
          <a:xfrm>
            <a:off x="1631255" y="27230087"/>
            <a:ext cx="19083748" cy="5903154"/>
          </a:xfrm>
          <a:prstGeom prst="rect">
            <a:avLst/>
          </a:prstGeom>
        </p:spPr>
        <p:txBody>
          <a:bodyPr wrap="square">
            <a:spAutoFit/>
          </a:bodyPr>
          <a:lstStyle/>
          <a:p>
            <a:pPr marL="571500" indent="-571500" defTabSz="4702175">
              <a:spcBef>
                <a:spcPct val="20000"/>
              </a:spcBef>
              <a:buClr>
                <a:schemeClr val="accent5"/>
              </a:buClr>
              <a:buFont typeface="Wingdings" panose="05000000000000000000" pitchFamily="2" charset="2"/>
              <a:buChar char="Ø"/>
              <a:defRPr/>
            </a:pPr>
            <a:r>
              <a:rPr lang="en-US" sz="3200" dirty="0">
                <a:latin typeface="Arial" charset="0"/>
              </a:rPr>
              <a:t>A sample containing a known amount of silica (SiO</a:t>
            </a:r>
            <a:r>
              <a:rPr lang="en-US" sz="3200" baseline="-25000" dirty="0">
                <a:latin typeface="Arial" charset="0"/>
              </a:rPr>
              <a:t>2</a:t>
            </a:r>
            <a:r>
              <a:rPr lang="en-US" sz="3200" dirty="0">
                <a:latin typeface="Arial" charset="0"/>
              </a:rPr>
              <a:t>) (Aldrich) in aqueous suspension is combined with an acidic molybdate solution to form heteropoly acid (HPA) over time. </a:t>
            </a:r>
            <a:r>
              <a:rPr lang="en-US" sz="3200" dirty="0">
                <a:latin typeface="Arial" panose="020B0604020202020204" pitchFamily="34" charset="0"/>
                <a:ea typeface="Cambria" panose="02040503050406030204" pitchFamily="18" charset="0"/>
                <a:cs typeface="Arial" panose="020B0604020202020204" pitchFamily="34" charset="0"/>
              </a:rPr>
              <a:t>These compounds have been studied for decades [4].</a:t>
            </a:r>
            <a:endParaRPr lang="en-US" sz="3200" dirty="0">
              <a:latin typeface="Arial" charset="0"/>
            </a:endParaRPr>
          </a:p>
          <a:p>
            <a:pPr marL="571500" indent="-571500" defTabSz="4702175">
              <a:spcBef>
                <a:spcPct val="20000"/>
              </a:spcBef>
              <a:buClr>
                <a:schemeClr val="accent5"/>
              </a:buClr>
              <a:buFont typeface="Wingdings" panose="05000000000000000000" pitchFamily="2" charset="2"/>
              <a:buChar char="Ø"/>
              <a:defRPr/>
            </a:pPr>
            <a:r>
              <a:rPr lang="en-US" sz="3200" dirty="0">
                <a:latin typeface="Arial" charset="0"/>
              </a:rPr>
              <a:t>The HPA is reduced for a specific time period by 1-amino-2-naphthol-4-sulfonic acid, which converts the HPA to the heteropoly blue complex, a compound with a very high absorption cross section. </a:t>
            </a:r>
          </a:p>
          <a:p>
            <a:pPr marL="571500" indent="-571500" defTabSz="4702175">
              <a:spcBef>
                <a:spcPct val="20000"/>
              </a:spcBef>
              <a:buClr>
                <a:schemeClr val="accent5"/>
              </a:buClr>
              <a:buFont typeface="Wingdings" panose="05000000000000000000" pitchFamily="2" charset="2"/>
              <a:buChar char="Ø"/>
              <a:defRPr/>
            </a:pPr>
            <a:r>
              <a:rPr lang="en-US" sz="3200" dirty="0">
                <a:latin typeface="Arial" charset="0"/>
              </a:rPr>
              <a:t>Solutions are</a:t>
            </a:r>
            <a:r>
              <a:rPr lang="en-US" sz="3200" dirty="0">
                <a:latin typeface="Arial" panose="020B0604020202020204" pitchFamily="34" charset="0"/>
                <a:ea typeface="Cambria" panose="02040503050406030204" pitchFamily="18" charset="0"/>
                <a:cs typeface="Arial" panose="020B0604020202020204" pitchFamily="34" charset="0"/>
              </a:rPr>
              <a:t> analyzed via visible absorption spectroscopy at 820 nm [5] to determine the amount of heteropoly blue and referenced to the amount of silica added initially. </a:t>
            </a:r>
          </a:p>
          <a:p>
            <a:pPr marL="571500" indent="-571500" defTabSz="4702175">
              <a:spcBef>
                <a:spcPct val="20000"/>
              </a:spcBef>
              <a:buClr>
                <a:schemeClr val="accent5"/>
              </a:buClr>
              <a:buFont typeface="Wingdings" panose="05000000000000000000" pitchFamily="2" charset="2"/>
              <a:buChar char="Ø"/>
              <a:defRPr/>
            </a:pPr>
            <a:r>
              <a:rPr lang="en-US" sz="3200" dirty="0">
                <a:latin typeface="Arial" panose="020B0604020202020204" pitchFamily="34" charset="0"/>
                <a:ea typeface="Cambria" panose="02040503050406030204" pitchFamily="18" charset="0"/>
                <a:cs typeface="Arial" panose="020B0604020202020204" pitchFamily="34" charset="0"/>
              </a:rPr>
              <a:t>All reactions are done in plastic to minimize any interferences from glassware; because no glass is used, all measurements are based on mass, not volume of solutions.</a:t>
            </a:r>
          </a:p>
          <a:p>
            <a:pPr marL="571500" indent="-571500" defTabSz="4702175">
              <a:spcBef>
                <a:spcPct val="20000"/>
              </a:spcBef>
              <a:buClr>
                <a:schemeClr val="accent5"/>
              </a:buClr>
              <a:buFont typeface="Wingdings" panose="05000000000000000000" pitchFamily="2" charset="2"/>
              <a:buChar char="Ø"/>
              <a:defRPr/>
            </a:pPr>
            <a:r>
              <a:rPr lang="en-US" sz="3200" b="1" dirty="0">
                <a:latin typeface="Arial" panose="020B0604020202020204" pitchFamily="34" charset="0"/>
                <a:cs typeface="Arial" panose="020B0604020202020204" pitchFamily="34" charset="0"/>
              </a:rPr>
              <a:t>To maximize analysis sensitivity, we examined a range of factors and additives to optimize the reaction conditions in the conversion of silica to heteropoly blue and its visible absorbance.</a:t>
            </a:r>
            <a:endParaRPr lang="en-US" sz="3200" b="1" dirty="0">
              <a:latin typeface="Arial" charset="0"/>
            </a:endParaRPr>
          </a:p>
        </p:txBody>
      </p:sp>
      <p:sp>
        <p:nvSpPr>
          <p:cNvPr id="24" name="Rectangle 23">
            <a:extLst>
              <a:ext uri="{FF2B5EF4-FFF2-40B4-BE49-F238E27FC236}">
                <a16:creationId xmlns:a16="http://schemas.microsoft.com/office/drawing/2014/main" id="{B0804B40-CB43-4AE0-85DF-038BDC6D4FAA}"/>
              </a:ext>
            </a:extLst>
          </p:cNvPr>
          <p:cNvSpPr/>
          <p:nvPr/>
        </p:nvSpPr>
        <p:spPr>
          <a:xfrm>
            <a:off x="14588226" y="27434687"/>
            <a:ext cx="5579374" cy="5579489"/>
          </a:xfrm>
          <a:prstGeom prst="rect">
            <a:avLst/>
          </a:prstGeom>
          <a:blipFill dpi="0" rotWithShape="1">
            <a:blip r:embed="rId5">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F212BA7C-C698-4CB1-B622-C4221D7BAACD}"/>
              </a:ext>
            </a:extLst>
          </p:cNvPr>
          <p:cNvSpPr/>
          <p:nvPr/>
        </p:nvSpPr>
        <p:spPr>
          <a:xfrm>
            <a:off x="8526013" y="27434687"/>
            <a:ext cx="5579374" cy="5579489"/>
          </a:xfrm>
          <a:prstGeom prst="rect">
            <a:avLst/>
          </a:prstGeom>
          <a:blipFill dpi="0" rotWithShape="1">
            <a:blip r:embed="rId5">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BBB99994-9A4B-430E-A038-5A7BC5020BF0}"/>
              </a:ext>
            </a:extLst>
          </p:cNvPr>
          <p:cNvSpPr/>
          <p:nvPr/>
        </p:nvSpPr>
        <p:spPr>
          <a:xfrm>
            <a:off x="2463800" y="27434687"/>
            <a:ext cx="5579374" cy="5579489"/>
          </a:xfrm>
          <a:prstGeom prst="rect">
            <a:avLst/>
          </a:prstGeom>
          <a:blipFill dpi="0" rotWithShape="1">
            <a:blip r:embed="rId5">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29CBDE6F-D92F-40B3-B327-2E87AB7B2C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617988" y="5727794"/>
            <a:ext cx="4946662" cy="899393"/>
          </a:xfrm>
          <a:prstGeom prst="rect">
            <a:avLst/>
          </a:prstGeom>
        </p:spPr>
      </p:pic>
      <p:pic>
        <p:nvPicPr>
          <p:cNvPr id="15" name="Picture 14">
            <a:extLst>
              <a:ext uri="{FF2B5EF4-FFF2-40B4-BE49-F238E27FC236}">
                <a16:creationId xmlns:a16="http://schemas.microsoft.com/office/drawing/2014/main" id="{260B69AF-4840-4F06-92C8-4AB92D781B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422400" y="5339864"/>
            <a:ext cx="4273855" cy="1829997"/>
          </a:xfrm>
          <a:prstGeom prst="rect">
            <a:avLst/>
          </a:prstGeom>
        </p:spPr>
      </p:pic>
      <p:sp>
        <p:nvSpPr>
          <p:cNvPr id="17" name="Rectangle 16">
            <a:extLst>
              <a:ext uri="{FF2B5EF4-FFF2-40B4-BE49-F238E27FC236}">
                <a16:creationId xmlns:a16="http://schemas.microsoft.com/office/drawing/2014/main" id="{26DC243E-1812-43E0-B707-EC95E98FECE9}"/>
              </a:ext>
            </a:extLst>
          </p:cNvPr>
          <p:cNvSpPr/>
          <p:nvPr/>
        </p:nvSpPr>
        <p:spPr>
          <a:xfrm>
            <a:off x="1973908" y="6500788"/>
            <a:ext cx="27159734" cy="830997"/>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rPr>
              <a:t>This research is supported by </a:t>
            </a:r>
            <a:r>
              <a:rPr lang="en-US" sz="2400" dirty="0" err="1">
                <a:latin typeface="Calibri" panose="020F0502020204030204" pitchFamily="34" charset="0"/>
                <a:ea typeface="Calibri" panose="020F0502020204030204" pitchFamily="34" charset="0"/>
              </a:rPr>
              <a:t>WiSys</a:t>
            </a:r>
            <a:r>
              <a:rPr lang="en-US" sz="2400" dirty="0">
                <a:latin typeface="Calibri" panose="020F0502020204030204" pitchFamily="34" charset="0"/>
                <a:ea typeface="Calibri" panose="020F0502020204030204" pitchFamily="34" charset="0"/>
              </a:rPr>
              <a:t> and UW System applied research funding programs (AR-</a:t>
            </a:r>
            <a:r>
              <a:rPr lang="en-US" sz="2400" dirty="0" err="1">
                <a:latin typeface="Calibri" panose="020F0502020204030204" pitchFamily="34" charset="0"/>
                <a:ea typeface="Calibri" panose="020F0502020204030204" pitchFamily="34" charset="0"/>
              </a:rPr>
              <a:t>WiTAG</a:t>
            </a:r>
            <a:r>
              <a:rPr lang="en-US" sz="2400" dirty="0">
                <a:latin typeface="Calibri" panose="020F0502020204030204" pitchFamily="34" charset="0"/>
                <a:ea typeface="Calibri" panose="020F0502020204030204" pitchFamily="34" charset="0"/>
              </a:rPr>
              <a:t>) and the UW-Eau Claire Office of Research and Sponsored Programs differential tuition funds (SREU and F/SRC grants). The views expressed herein are those of the authors and are not necessarily those of </a:t>
            </a:r>
            <a:r>
              <a:rPr lang="en-US" sz="2400" dirty="0" err="1">
                <a:latin typeface="Calibri" panose="020F0502020204030204" pitchFamily="34" charset="0"/>
                <a:ea typeface="Calibri" panose="020F0502020204030204" pitchFamily="34" charset="0"/>
              </a:rPr>
              <a:t>WiSys</a:t>
            </a:r>
            <a:r>
              <a:rPr lang="en-US" sz="2400" dirty="0">
                <a:latin typeface="Calibri" panose="020F0502020204030204" pitchFamily="34" charset="0"/>
                <a:ea typeface="Calibri" panose="020F0502020204030204" pitchFamily="34" charset="0"/>
              </a:rPr>
              <a:t>, UW-Eau </a:t>
            </a:r>
            <a:r>
              <a:rPr lang="en-US" sz="2400" dirty="0" err="1">
                <a:latin typeface="Calibri" panose="020F0502020204030204" pitchFamily="34" charset="0"/>
                <a:ea typeface="Calibri" panose="020F0502020204030204" pitchFamily="34" charset="0"/>
              </a:rPr>
              <a:t>Cliare</a:t>
            </a:r>
            <a:r>
              <a:rPr lang="en-US" sz="2400" dirty="0">
                <a:latin typeface="Calibri" panose="020F0502020204030204" pitchFamily="34" charset="0"/>
                <a:ea typeface="Calibri" panose="020F0502020204030204" pitchFamily="34" charset="0"/>
              </a:rPr>
              <a:t>, or UW System.</a:t>
            </a:r>
            <a:endParaRPr lang="en-US" sz="2400" dirty="0">
              <a:effectLst/>
              <a:latin typeface="Calibri" panose="020F0502020204030204" pitchFamily="34" charset="0"/>
              <a:ea typeface="Calibri" panose="020F0502020204030204" pitchFamily="34" charset="0"/>
            </a:endParaRPr>
          </a:p>
        </p:txBody>
      </p:sp>
      <p:sp>
        <p:nvSpPr>
          <p:cNvPr id="8" name="TextBox 7">
            <a:extLst>
              <a:ext uri="{FF2B5EF4-FFF2-40B4-BE49-F238E27FC236}">
                <a16:creationId xmlns:a16="http://schemas.microsoft.com/office/drawing/2014/main" id="{D81FB388-F969-4081-AB26-A7AB7B551474}"/>
              </a:ext>
            </a:extLst>
          </p:cNvPr>
          <p:cNvSpPr txBox="1"/>
          <p:nvPr/>
        </p:nvSpPr>
        <p:spPr>
          <a:xfrm>
            <a:off x="21085315" y="28124455"/>
            <a:ext cx="19410724" cy="5241435"/>
          </a:xfrm>
          <a:prstGeom prst="rect">
            <a:avLst/>
          </a:prstGeom>
          <a:noFill/>
        </p:spPr>
        <p:txBody>
          <a:bodyPr wrap="square" rtlCol="0">
            <a:spAutoFit/>
          </a:bodyPr>
          <a:lstStyle/>
          <a:p>
            <a:pPr defTabSz="4702175">
              <a:spcBef>
                <a:spcPts val="600"/>
              </a:spcBef>
              <a:buClr>
                <a:schemeClr val="accent5"/>
              </a:buClr>
              <a:defRPr/>
            </a:pPr>
            <a:r>
              <a:rPr lang="en-US" sz="4800" dirty="0">
                <a:solidFill>
                  <a:srgbClr val="5B9BD5">
                    <a:lumMod val="50000"/>
                  </a:srgbClr>
                </a:solidFill>
                <a:latin typeface="Minion Pro" panose="02040503050306020203"/>
                <a:cs typeface="Arial" panose="020B0604020202020204" pitchFamily="34" charset="0"/>
              </a:rPr>
              <a:t>Summary of Optimized Reaction Conditions and Conclusions</a:t>
            </a:r>
            <a:endParaRPr lang="en-US" sz="3200" dirty="0">
              <a:latin typeface="Arial" charset="0"/>
            </a:endParaRPr>
          </a:p>
          <a:p>
            <a:pPr marL="571500" indent="-571500" defTabSz="4702175">
              <a:spcBef>
                <a:spcPts val="600"/>
              </a:spcBef>
              <a:buClr>
                <a:schemeClr val="accent5"/>
              </a:buClr>
              <a:buFont typeface="Wingdings" panose="05000000000000000000" pitchFamily="2" charset="2"/>
              <a:buChar char="Ø"/>
              <a:defRPr/>
            </a:pPr>
            <a:r>
              <a:rPr lang="en-US" sz="3200" dirty="0">
                <a:latin typeface="Arial" charset="0"/>
              </a:rPr>
              <a:t>Analytical sensitivity is highest for aqueous suspensions of silica at pH 11 (previous work).</a:t>
            </a:r>
          </a:p>
          <a:p>
            <a:pPr marL="571500" indent="-571500" defTabSz="4702175">
              <a:spcBef>
                <a:spcPct val="20000"/>
              </a:spcBef>
              <a:buClr>
                <a:schemeClr val="accent5"/>
              </a:buClr>
              <a:buFont typeface="Wingdings" panose="05000000000000000000" pitchFamily="2" charset="2"/>
              <a:buChar char="Ø"/>
              <a:defRPr/>
            </a:pPr>
            <a:r>
              <a:rPr lang="en-US" sz="3200" dirty="0">
                <a:latin typeface="Arial" charset="0"/>
              </a:rPr>
              <a:t>Additives such as ionic strength, EDTA and fluoride have no positive effect on analytical sensitivity.</a:t>
            </a:r>
          </a:p>
          <a:p>
            <a:pPr marL="571500" indent="-571500" defTabSz="4702175">
              <a:spcBef>
                <a:spcPct val="20000"/>
              </a:spcBef>
              <a:buClr>
                <a:schemeClr val="accent5"/>
              </a:buClr>
              <a:buFont typeface="Wingdings" panose="05000000000000000000" pitchFamily="2" charset="2"/>
              <a:buChar char="Ø"/>
              <a:defRPr/>
            </a:pPr>
            <a:r>
              <a:rPr lang="en-US" sz="3200" dirty="0">
                <a:latin typeface="Arial" charset="0"/>
              </a:rPr>
              <a:t>Optimal reaction times for the analysis are: 15 minutes following addition of molybdate solution and 45 minutes after reductant is added (experimental studies not shown).</a:t>
            </a:r>
          </a:p>
          <a:p>
            <a:pPr marL="571500" indent="-571500" defTabSz="4702175">
              <a:spcBef>
                <a:spcPct val="20000"/>
              </a:spcBef>
              <a:buClr>
                <a:schemeClr val="accent5"/>
              </a:buClr>
              <a:buFont typeface="Wingdings" panose="05000000000000000000" pitchFamily="2" charset="2"/>
              <a:buChar char="Ø"/>
              <a:defRPr/>
            </a:pPr>
            <a:r>
              <a:rPr lang="en-US" sz="3200" dirty="0">
                <a:latin typeface="Arial" charset="0"/>
              </a:rPr>
              <a:t>There is a consistent, positive correlation between silica concentration in solution and visible absorbance at 820 nm by the compound heteropoly blue.</a:t>
            </a:r>
          </a:p>
          <a:p>
            <a:pPr marL="571500" indent="-571500" defTabSz="4702175">
              <a:spcBef>
                <a:spcPct val="20000"/>
              </a:spcBef>
              <a:buClr>
                <a:schemeClr val="accent5"/>
              </a:buClr>
              <a:buFont typeface="Wingdings" panose="05000000000000000000" pitchFamily="2" charset="2"/>
              <a:buChar char="Ø"/>
              <a:defRPr/>
            </a:pPr>
            <a:r>
              <a:rPr lang="en-US" sz="3200" b="1" dirty="0">
                <a:latin typeface="Arial" charset="0"/>
              </a:rPr>
              <a:t>We have optimized the reaction conditions to convert silica to heteropoly blue and maximize the analysis sensitivity of the procedure.</a:t>
            </a:r>
            <a:endParaRPr lang="en-US" sz="3200" b="1" dirty="0"/>
          </a:p>
        </p:txBody>
      </p:sp>
      <p:sp>
        <p:nvSpPr>
          <p:cNvPr id="9" name="TextBox 8">
            <a:extLst>
              <a:ext uri="{FF2B5EF4-FFF2-40B4-BE49-F238E27FC236}">
                <a16:creationId xmlns:a16="http://schemas.microsoft.com/office/drawing/2014/main" id="{3F5B6B1D-9467-4635-B4B8-9A6EF7B04D5D}"/>
              </a:ext>
            </a:extLst>
          </p:cNvPr>
          <p:cNvSpPr txBox="1"/>
          <p:nvPr/>
        </p:nvSpPr>
        <p:spPr>
          <a:xfrm>
            <a:off x="28653936" y="8881992"/>
            <a:ext cx="11919906" cy="11141512"/>
          </a:xfrm>
          <a:prstGeom prst="rect">
            <a:avLst/>
          </a:prstGeom>
          <a:solidFill>
            <a:schemeClr val="accent1">
              <a:lumMod val="20000"/>
              <a:lumOff val="80000"/>
            </a:schemeClr>
          </a:solidFill>
        </p:spPr>
        <p:txBody>
          <a:bodyPr wrap="square" rtlCol="0">
            <a:spAutoFit/>
          </a:bodyPr>
          <a:lstStyle/>
          <a:p>
            <a:pPr lvl="0"/>
            <a:r>
              <a:rPr lang="en-US" sz="4800" dirty="0">
                <a:solidFill>
                  <a:srgbClr val="5B9BD5">
                    <a:lumMod val="50000"/>
                  </a:srgbClr>
                </a:solidFill>
                <a:latin typeface="Minion Pro" panose="02040503050306020203"/>
                <a:cs typeface="Arial" panose="020B0604020202020204" pitchFamily="34" charset="0"/>
              </a:rPr>
              <a:t>Addition of Fluoride </a:t>
            </a: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spcAft>
                <a:spcPts val="1200"/>
              </a:spcAft>
              <a:buClr>
                <a:schemeClr val="accent5"/>
              </a:buClr>
              <a:buFont typeface="Wingdings" panose="05000000000000000000" pitchFamily="2" charset="2"/>
              <a:buChar char="Ø"/>
            </a:pPr>
            <a:r>
              <a:rPr lang="en-US" sz="3200" dirty="0">
                <a:latin typeface="Arial" panose="020B0604020202020204" pitchFamily="34" charset="0"/>
                <a:cs typeface="Arial" panose="020B0604020202020204" pitchFamily="34" charset="0"/>
              </a:rPr>
              <a:t>Because hydrofluoric acid can dissolve silica, sodium fluoride was tested as an additive to increase analytical sensitivity. </a:t>
            </a:r>
          </a:p>
          <a:p>
            <a:pPr marL="514350" indent="-514350">
              <a:spcAft>
                <a:spcPts val="1200"/>
              </a:spcAft>
              <a:buClr>
                <a:schemeClr val="accent5"/>
              </a:buClr>
              <a:buFont typeface="Wingdings" panose="05000000000000000000" pitchFamily="2" charset="2"/>
              <a:buChar char="Ø"/>
            </a:pPr>
            <a:r>
              <a:rPr lang="en-US" sz="3200" dirty="0">
                <a:latin typeface="Arial" panose="020B0604020202020204" pitchFamily="34" charset="0"/>
                <a:cs typeface="Arial" panose="020B0604020202020204" pitchFamily="34" charset="0"/>
              </a:rPr>
              <a:t>~10 ppm F</a:t>
            </a:r>
            <a:r>
              <a:rPr lang="en-US" sz="3200" baseline="30000" dirty="0">
                <a:latin typeface="Arial" panose="020B0604020202020204" pitchFamily="34" charset="0"/>
                <a:cs typeface="Arial" panose="020B0604020202020204" pitchFamily="34" charset="0"/>
              </a:rPr>
              <a:t>–</a:t>
            </a:r>
            <a:r>
              <a:rPr lang="en-US" sz="3200" dirty="0">
                <a:latin typeface="Arial" panose="020B0604020202020204" pitchFamily="34" charset="0"/>
                <a:cs typeface="Arial" panose="020B0604020202020204" pitchFamily="34" charset="0"/>
              </a:rPr>
              <a:t> was added to the silica suspension along with the acidic molybdate reactant  at a highly acidic pH of 1 – 2.</a:t>
            </a:r>
          </a:p>
          <a:p>
            <a:pPr marL="514350" indent="-514350">
              <a:spcAft>
                <a:spcPts val="1200"/>
              </a:spcAft>
              <a:buClr>
                <a:schemeClr val="accent5"/>
              </a:buClr>
              <a:buFont typeface="Wingdings" panose="05000000000000000000" pitchFamily="2" charset="2"/>
              <a:buChar char="Ø"/>
            </a:pPr>
            <a:r>
              <a:rPr lang="en-US" sz="3200" dirty="0">
                <a:latin typeface="Arial" panose="020B0604020202020204" pitchFamily="34" charset="0"/>
                <a:cs typeface="Arial" panose="020B0604020202020204" pitchFamily="34" charset="0"/>
              </a:rPr>
              <a:t>After testing various amounts of fluoride in silica solution, it was observed that fluoride had no significant positive effect on absorbance. There may be a weak inhibiting effect for a range of reaction times from 30 to 50 minutes. </a:t>
            </a: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a:p>
            <a:pPr marL="514350" indent="-514350">
              <a:buFont typeface="Wingdings" panose="05000000000000000000" pitchFamily="2" charset="2"/>
              <a:buChar char="Ø"/>
            </a:pPr>
            <a:endParaRPr lang="en-US" sz="3200" dirty="0">
              <a:latin typeface="Arial" panose="020B0604020202020204" pitchFamily="34" charset="0"/>
              <a:cs typeface="Arial" panose="020B0604020202020204" pitchFamily="34" charset="0"/>
            </a:endParaRPr>
          </a:p>
        </p:txBody>
      </p:sp>
      <p:graphicFrame>
        <p:nvGraphicFramePr>
          <p:cNvPr id="31" name="Chart 30">
            <a:extLst>
              <a:ext uri="{FF2B5EF4-FFF2-40B4-BE49-F238E27FC236}">
                <a16:creationId xmlns:a16="http://schemas.microsoft.com/office/drawing/2014/main" id="{04495F3E-442F-44B1-97CC-FF1C08518E44}"/>
              </a:ext>
            </a:extLst>
          </p:cNvPr>
          <p:cNvGraphicFramePr>
            <a:graphicFrameLocks/>
          </p:cNvGraphicFramePr>
          <p:nvPr>
            <p:extLst>
              <p:ext uri="{D42A27DB-BD31-4B8C-83A1-F6EECF244321}">
                <p14:modId xmlns:p14="http://schemas.microsoft.com/office/powerpoint/2010/main" val="1061829683"/>
              </p:ext>
            </p:extLst>
          </p:nvPr>
        </p:nvGraphicFramePr>
        <p:xfrm>
          <a:off x="21006740" y="21440000"/>
          <a:ext cx="11486732" cy="647892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4" name="Chart 33">
            <a:extLst>
              <a:ext uri="{FF2B5EF4-FFF2-40B4-BE49-F238E27FC236}">
                <a16:creationId xmlns:a16="http://schemas.microsoft.com/office/drawing/2014/main" id="{FBD86E02-6981-4E44-8631-7FA27C9CF45F}"/>
              </a:ext>
            </a:extLst>
          </p:cNvPr>
          <p:cNvGraphicFramePr>
            <a:graphicFrameLocks/>
          </p:cNvGraphicFramePr>
          <p:nvPr>
            <p:extLst>
              <p:ext uri="{D42A27DB-BD31-4B8C-83A1-F6EECF244321}">
                <p14:modId xmlns:p14="http://schemas.microsoft.com/office/powerpoint/2010/main" val="2388979650"/>
              </p:ext>
            </p:extLst>
          </p:nvPr>
        </p:nvGraphicFramePr>
        <p:xfrm>
          <a:off x="28653936" y="14224848"/>
          <a:ext cx="10802774" cy="5853284"/>
        </p:xfrm>
        <a:graphic>
          <a:graphicData uri="http://schemas.openxmlformats.org/drawingml/2006/chart">
            <c:chart xmlns:c="http://schemas.openxmlformats.org/drawingml/2006/chart" xmlns:r="http://schemas.openxmlformats.org/officeDocument/2006/relationships" r:id="rId9"/>
          </a:graphicData>
        </a:graphic>
      </p:graphicFrame>
      <p:sp>
        <p:nvSpPr>
          <p:cNvPr id="10" name="TextBox 9">
            <a:extLst>
              <a:ext uri="{FF2B5EF4-FFF2-40B4-BE49-F238E27FC236}">
                <a16:creationId xmlns:a16="http://schemas.microsoft.com/office/drawing/2014/main" id="{1E6751BC-1E0D-4DDC-BB71-CA7EA64035DA}"/>
              </a:ext>
            </a:extLst>
          </p:cNvPr>
          <p:cNvSpPr txBox="1"/>
          <p:nvPr/>
        </p:nvSpPr>
        <p:spPr>
          <a:xfrm>
            <a:off x="32942359" y="21155436"/>
            <a:ext cx="7272670" cy="6709529"/>
          </a:xfrm>
          <a:prstGeom prst="rect">
            <a:avLst/>
          </a:prstGeom>
          <a:noFill/>
        </p:spPr>
        <p:txBody>
          <a:bodyPr wrap="square" rtlCol="0">
            <a:spAutoFit/>
          </a:bodyPr>
          <a:lstStyle/>
          <a:p>
            <a:pPr>
              <a:spcAft>
                <a:spcPts val="1200"/>
              </a:spcAft>
              <a:buClr>
                <a:schemeClr val="accent5"/>
              </a:buClr>
            </a:pPr>
            <a:r>
              <a:rPr lang="en-US" sz="4800" dirty="0">
                <a:solidFill>
                  <a:srgbClr val="5B9BD5">
                    <a:lumMod val="50000"/>
                  </a:srgbClr>
                </a:solidFill>
                <a:latin typeface="Minion Pro" panose="02040503050306020203"/>
                <a:cs typeface="Arial" panose="020B0604020202020204" pitchFamily="34" charset="0"/>
              </a:rPr>
              <a:t>Next steps…</a:t>
            </a:r>
          </a:p>
          <a:p>
            <a:pPr marL="457200" indent="-457200">
              <a:spcAft>
                <a:spcPts val="1200"/>
              </a:spcAft>
              <a:buClr>
                <a:schemeClr val="accent5"/>
              </a:buClr>
              <a:buFont typeface="Wingdings" panose="05000000000000000000" pitchFamily="2" charset="2"/>
              <a:buChar char="Ø"/>
            </a:pPr>
            <a:r>
              <a:rPr lang="en-US" sz="3200" dirty="0">
                <a:latin typeface="Arial" panose="020B0604020202020204" pitchFamily="34" charset="0"/>
                <a:cs typeface="Arial" panose="020B0604020202020204" pitchFamily="34" charset="0"/>
              </a:rPr>
              <a:t>In collaboration with </a:t>
            </a:r>
            <a:r>
              <a:rPr lang="en-US" sz="3200" dirty="0" err="1">
                <a:latin typeface="Arial" panose="020B0604020202020204" pitchFamily="34" charset="0"/>
                <a:cs typeface="Arial" panose="020B0604020202020204" pitchFamily="34" charset="0"/>
              </a:rPr>
              <a:t>WiSys</a:t>
            </a:r>
            <a:r>
              <a:rPr lang="en-US" sz="3200" dirty="0">
                <a:latin typeface="Arial" panose="020B0604020202020204" pitchFamily="34" charset="0"/>
                <a:cs typeface="Arial" panose="020B0604020202020204" pitchFamily="34" charset="0"/>
              </a:rPr>
              <a:t> a  provisional patent has been filed for an instrument design utilizing a chemically similar analysis.</a:t>
            </a:r>
          </a:p>
          <a:p>
            <a:pPr marL="457200" indent="-457200">
              <a:spcAft>
                <a:spcPts val="1200"/>
              </a:spcAft>
              <a:buClr>
                <a:schemeClr val="accent5"/>
              </a:buClr>
              <a:buFont typeface="Wingdings" panose="05000000000000000000" pitchFamily="2" charset="2"/>
              <a:buChar char="Ø"/>
            </a:pPr>
            <a:r>
              <a:rPr lang="en-US" sz="3200" dirty="0">
                <a:latin typeface="Arial" panose="020B0604020202020204" pitchFamily="34" charset="0"/>
                <a:cs typeface="Arial" panose="020B0604020202020204" pitchFamily="34" charset="0"/>
              </a:rPr>
              <a:t>We have received an AR/</a:t>
            </a:r>
            <a:r>
              <a:rPr lang="en-US" sz="3200" dirty="0" err="1">
                <a:latin typeface="Arial" panose="020B0604020202020204" pitchFamily="34" charset="0"/>
                <a:cs typeface="Arial" panose="020B0604020202020204" pitchFamily="34" charset="0"/>
              </a:rPr>
              <a:t>WiTAG</a:t>
            </a:r>
            <a:r>
              <a:rPr lang="en-US" sz="3200" dirty="0">
                <a:latin typeface="Arial" panose="020B0604020202020204" pitchFamily="34" charset="0"/>
                <a:cs typeface="Arial" panose="020B0604020202020204" pitchFamily="34" charset="0"/>
              </a:rPr>
              <a:t> grant to build a prototype of this instrument and evaluate its analysis sensitivity to the respirable fraction of airborne particulate silica.</a:t>
            </a:r>
          </a:p>
          <a:p>
            <a:pPr marL="457200" indent="-457200">
              <a:spcAft>
                <a:spcPts val="1200"/>
              </a:spcAft>
              <a:buClr>
                <a:schemeClr val="accent5"/>
              </a:buClr>
              <a:buFont typeface="Wingdings" panose="05000000000000000000" pitchFamily="2" charset="2"/>
              <a:buChar char="Ø"/>
            </a:pPr>
            <a:r>
              <a:rPr lang="en-US" sz="3200" dirty="0">
                <a:solidFill>
                  <a:srgbClr val="DD9E11"/>
                </a:solidFill>
                <a:latin typeface="Arial" panose="020B0604020202020204" pitchFamily="34" charset="0"/>
                <a:cs typeface="Arial" panose="020B0604020202020204" pitchFamily="34" charset="0"/>
              </a:rPr>
              <a:t>Contact Dr. Boulter if you are interested in working on this project.</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1817</TotalTime>
  <Words>1247</Words>
  <Application>Microsoft Office PowerPoint</Application>
  <PresentationFormat>Custom</PresentationFormat>
  <Paragraphs>67</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Cambria</vt:lpstr>
      <vt:lpstr>Minion Pro</vt:lpstr>
      <vt:lpstr>Symbol</vt:lpstr>
      <vt:lpstr>Wingdings</vt:lpstr>
      <vt:lpstr>Office Theme</vt:lpstr>
      <vt:lpstr>Optimizing the Sensitivity of Particulate Silica Quantification by Molybdenum Blue Absorbance Spectrometry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Sargent, Kieran Gregory</cp:lastModifiedBy>
  <cp:revision>116</cp:revision>
  <dcterms:created xsi:type="dcterms:W3CDTF">2015-01-29T15:27:06Z</dcterms:created>
  <dcterms:modified xsi:type="dcterms:W3CDTF">2018-11-21T19:00:35Z</dcterms:modified>
</cp:coreProperties>
</file>