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EDAC1A"/>
    <a:srgbClr val="F3C663"/>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46" autoAdjust="0"/>
    <p:restoredTop sz="95302" autoAdjust="0"/>
  </p:normalViewPr>
  <p:slideViewPr>
    <p:cSldViewPr snapToGrid="0">
      <p:cViewPr>
        <p:scale>
          <a:sx n="30" d="100"/>
          <a:sy n="30" d="100"/>
        </p:scale>
        <p:origin x="1064" y="-108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4-24T14:54:49.450" idx="1">
    <p:pos x="10" y="10"/>
    <p:text>This paragraph is good, but doesn't seem necessary for the poster.  You can explain the ideas to anyone interested.</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A7B985-9F18-FF4C-A91B-5B875CA287C9}" type="datetimeFigureOut">
              <a:rPr lang="en-US" smtClean="0"/>
              <a:t>4/25/18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18D0D-EF6D-D441-A899-B27C382FD551}" type="slidenum">
              <a:rPr lang="en-US" smtClean="0"/>
              <a:t>‹#›</a:t>
            </a:fld>
            <a:endParaRPr lang="en-US"/>
          </a:p>
        </p:txBody>
      </p:sp>
    </p:spTree>
    <p:extLst>
      <p:ext uri="{BB962C8B-B14F-4D97-AF65-F5344CB8AC3E}">
        <p14:creationId xmlns:p14="http://schemas.microsoft.com/office/powerpoint/2010/main" val="409809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D18D0D-EF6D-D441-A899-B27C382FD551}" type="slidenum">
              <a:rPr lang="en-US" smtClean="0"/>
              <a:t>1</a:t>
            </a:fld>
            <a:endParaRPr lang="en-US"/>
          </a:p>
        </p:txBody>
      </p:sp>
    </p:spTree>
    <p:extLst>
      <p:ext uri="{BB962C8B-B14F-4D97-AF65-F5344CB8AC3E}">
        <p14:creationId xmlns:p14="http://schemas.microsoft.com/office/powerpoint/2010/main" val="883833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49537-EA55-C54E-A423-24CEF351BBB9}"/>
              </a:ext>
            </a:extLst>
          </p:cNvPr>
          <p:cNvSpPr>
            <a:spLocks noGrp="1"/>
          </p:cNvSpPr>
          <p:nvPr>
            <p:ph type="ctrTitle"/>
          </p:nvPr>
        </p:nvSpPr>
        <p:spPr>
          <a:xfrm>
            <a:off x="5257800" y="6285233"/>
            <a:ext cx="31546800" cy="13370560"/>
          </a:xfrm>
        </p:spPr>
        <p:txBody>
          <a:bodyPr anchor="b"/>
          <a:lstStyle>
            <a:lvl1pPr algn="ctr">
              <a:defRPr sz="20700"/>
            </a:lvl1pPr>
          </a:lstStyle>
          <a:p>
            <a:r>
              <a:rPr lang="en-US"/>
              <a:t>Click to edit Master title style</a:t>
            </a:r>
          </a:p>
        </p:txBody>
      </p:sp>
      <p:sp>
        <p:nvSpPr>
          <p:cNvPr id="3" name="Subtitle 2">
            <a:extLst>
              <a:ext uri="{FF2B5EF4-FFF2-40B4-BE49-F238E27FC236}">
                <a16:creationId xmlns:a16="http://schemas.microsoft.com/office/drawing/2014/main" id="{CEE472E6-B1E5-AE41-AC19-FB1014CC4816}"/>
              </a:ext>
            </a:extLst>
          </p:cNvPr>
          <p:cNvSpPr>
            <a:spLocks noGrp="1"/>
          </p:cNvSpPr>
          <p:nvPr>
            <p:ph type="subTitle" idx="1"/>
          </p:nvPr>
        </p:nvSpPr>
        <p:spPr>
          <a:xfrm>
            <a:off x="5257800" y="20171413"/>
            <a:ext cx="31546800" cy="9272267"/>
          </a:xfrm>
        </p:spPr>
        <p:txBody>
          <a:bodyPr/>
          <a:lstStyle>
            <a:lvl1pPr marL="0" indent="0" algn="ctr">
              <a:buNone/>
              <a:defRPr sz="8280"/>
            </a:lvl1pPr>
            <a:lvl2pPr marL="1577340" indent="0" algn="ctr">
              <a:buNone/>
              <a:defRPr sz="6900"/>
            </a:lvl2pPr>
            <a:lvl3pPr marL="3154680" indent="0" algn="ctr">
              <a:buNone/>
              <a:defRPr sz="6210"/>
            </a:lvl3pPr>
            <a:lvl4pPr marL="4732020" indent="0" algn="ctr">
              <a:buNone/>
              <a:defRPr sz="5520"/>
            </a:lvl4pPr>
            <a:lvl5pPr marL="6309360" indent="0" algn="ctr">
              <a:buNone/>
              <a:defRPr sz="5520"/>
            </a:lvl5pPr>
            <a:lvl6pPr marL="7886700" indent="0" algn="ctr">
              <a:buNone/>
              <a:defRPr sz="5520"/>
            </a:lvl6pPr>
            <a:lvl7pPr marL="9464040" indent="0" algn="ctr">
              <a:buNone/>
              <a:defRPr sz="5520"/>
            </a:lvl7pPr>
            <a:lvl8pPr marL="11041380" indent="0" algn="ctr">
              <a:buNone/>
              <a:defRPr sz="5520"/>
            </a:lvl8pPr>
            <a:lvl9pPr marL="12618720" indent="0" algn="ctr">
              <a:buNone/>
              <a:defRPr sz="5520"/>
            </a:lvl9pPr>
          </a:lstStyle>
          <a:p>
            <a:r>
              <a:rPr lang="en-US"/>
              <a:t>Click to edit Master subtitle style</a:t>
            </a:r>
          </a:p>
        </p:txBody>
      </p:sp>
      <p:sp>
        <p:nvSpPr>
          <p:cNvPr id="4" name="Date Placeholder 3">
            <a:extLst>
              <a:ext uri="{FF2B5EF4-FFF2-40B4-BE49-F238E27FC236}">
                <a16:creationId xmlns:a16="http://schemas.microsoft.com/office/drawing/2014/main" id="{6465E3A1-5DA7-CC45-AEDA-60288CBF5AB1}"/>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a:extLst>
              <a:ext uri="{FF2B5EF4-FFF2-40B4-BE49-F238E27FC236}">
                <a16:creationId xmlns:a16="http://schemas.microsoft.com/office/drawing/2014/main" id="{54C64C5E-AC54-5944-AD60-83731F1EFEB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034258-8F84-C349-AAAB-775E94C17143}"/>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8949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748BF-140F-914D-871C-4962C536A6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066DD0-A64E-BD4C-A080-A63C7B52E3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0445E-51D7-EB4F-A89D-57B157096AFB}"/>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a:extLst>
              <a:ext uri="{FF2B5EF4-FFF2-40B4-BE49-F238E27FC236}">
                <a16:creationId xmlns:a16="http://schemas.microsoft.com/office/drawing/2014/main" id="{180FA8FD-9AA1-B249-98FD-F94BE7623DC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0EF8DE5-AC2B-8F49-A6AE-F4C9BF1AFAD1}"/>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76594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093E58-5DA8-184D-9EC2-598C2E298BA3}"/>
              </a:ext>
            </a:extLst>
          </p:cNvPr>
          <p:cNvSpPr>
            <a:spLocks noGrp="1"/>
          </p:cNvSpPr>
          <p:nvPr>
            <p:ph type="title" orient="vert"/>
          </p:nvPr>
        </p:nvSpPr>
        <p:spPr>
          <a:xfrm>
            <a:off x="30100905" y="2044700"/>
            <a:ext cx="9069705" cy="3254629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666110-14F8-084E-AC1C-B95EF1D0CBFE}"/>
              </a:ext>
            </a:extLst>
          </p:cNvPr>
          <p:cNvSpPr>
            <a:spLocks noGrp="1"/>
          </p:cNvSpPr>
          <p:nvPr>
            <p:ph type="body" orient="vert" idx="1"/>
          </p:nvPr>
        </p:nvSpPr>
        <p:spPr>
          <a:xfrm>
            <a:off x="2891790"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387F01-1B0B-7E42-BE31-C6C78BCF6F44}"/>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a:extLst>
              <a:ext uri="{FF2B5EF4-FFF2-40B4-BE49-F238E27FC236}">
                <a16:creationId xmlns:a16="http://schemas.microsoft.com/office/drawing/2014/main" id="{CA48AC84-0EA1-0D40-96DB-AE70BC40E4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91EF216-6683-254F-9EEA-E6EB46107FEC}"/>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445092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C8FAC-7366-8B4E-B1DF-932F766990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AA3563-DC17-4D44-BA1F-6F582D0360E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E20FF2-30ED-874D-BBA2-F079CCE32D2C}"/>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a:extLst>
              <a:ext uri="{FF2B5EF4-FFF2-40B4-BE49-F238E27FC236}">
                <a16:creationId xmlns:a16="http://schemas.microsoft.com/office/drawing/2014/main" id="{06D747EF-C15C-9D42-8A66-5D12328534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E63F27-5510-9347-A59F-03DA041422FD}"/>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49696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6367A-B294-6248-9C7F-735D93697608}"/>
              </a:ext>
            </a:extLst>
          </p:cNvPr>
          <p:cNvSpPr>
            <a:spLocks noGrp="1"/>
          </p:cNvSpPr>
          <p:nvPr>
            <p:ph type="title"/>
          </p:nvPr>
        </p:nvSpPr>
        <p:spPr>
          <a:xfrm>
            <a:off x="2869883" y="9574536"/>
            <a:ext cx="36278820" cy="15975327"/>
          </a:xfrm>
        </p:spPr>
        <p:txBody>
          <a:bodyPr anchor="b"/>
          <a:lstStyle>
            <a:lvl1pPr>
              <a:defRPr sz="20700"/>
            </a:lvl1pPr>
          </a:lstStyle>
          <a:p>
            <a:r>
              <a:rPr lang="en-US"/>
              <a:t>Click to edit Master title style</a:t>
            </a:r>
          </a:p>
        </p:txBody>
      </p:sp>
      <p:sp>
        <p:nvSpPr>
          <p:cNvPr id="3" name="Text Placeholder 2">
            <a:extLst>
              <a:ext uri="{FF2B5EF4-FFF2-40B4-BE49-F238E27FC236}">
                <a16:creationId xmlns:a16="http://schemas.microsoft.com/office/drawing/2014/main" id="{AB94A818-7B7D-BD46-8926-51A8065DB2D5}"/>
              </a:ext>
            </a:extLst>
          </p:cNvPr>
          <p:cNvSpPr>
            <a:spLocks noGrp="1"/>
          </p:cNvSpPr>
          <p:nvPr>
            <p:ph type="body" idx="1"/>
          </p:nvPr>
        </p:nvSpPr>
        <p:spPr>
          <a:xfrm>
            <a:off x="2869883" y="25700996"/>
            <a:ext cx="36278820" cy="8401047"/>
          </a:xfrm>
        </p:spPr>
        <p:txBody>
          <a:bodyPr/>
          <a:lstStyle>
            <a:lvl1pPr marL="0" indent="0">
              <a:buNone/>
              <a:defRPr sz="8280">
                <a:solidFill>
                  <a:schemeClr val="tx1">
                    <a:tint val="75000"/>
                  </a:schemeClr>
                </a:solidFill>
              </a:defRPr>
            </a:lvl1pPr>
            <a:lvl2pPr marL="1577340" indent="0">
              <a:buNone/>
              <a:defRPr sz="6900">
                <a:solidFill>
                  <a:schemeClr val="tx1">
                    <a:tint val="75000"/>
                  </a:schemeClr>
                </a:solidFill>
              </a:defRPr>
            </a:lvl2pPr>
            <a:lvl3pPr marL="3154680" indent="0">
              <a:buNone/>
              <a:defRPr sz="6210">
                <a:solidFill>
                  <a:schemeClr val="tx1">
                    <a:tint val="75000"/>
                  </a:schemeClr>
                </a:solidFill>
              </a:defRPr>
            </a:lvl3pPr>
            <a:lvl4pPr marL="4732020" indent="0">
              <a:buNone/>
              <a:defRPr sz="5520">
                <a:solidFill>
                  <a:schemeClr val="tx1">
                    <a:tint val="75000"/>
                  </a:schemeClr>
                </a:solidFill>
              </a:defRPr>
            </a:lvl4pPr>
            <a:lvl5pPr marL="6309360" indent="0">
              <a:buNone/>
              <a:defRPr sz="5520">
                <a:solidFill>
                  <a:schemeClr val="tx1">
                    <a:tint val="75000"/>
                  </a:schemeClr>
                </a:solidFill>
              </a:defRPr>
            </a:lvl5pPr>
            <a:lvl6pPr marL="7886700" indent="0">
              <a:buNone/>
              <a:defRPr sz="5520">
                <a:solidFill>
                  <a:schemeClr val="tx1">
                    <a:tint val="75000"/>
                  </a:schemeClr>
                </a:solidFill>
              </a:defRPr>
            </a:lvl6pPr>
            <a:lvl7pPr marL="9464040" indent="0">
              <a:buNone/>
              <a:defRPr sz="5520">
                <a:solidFill>
                  <a:schemeClr val="tx1">
                    <a:tint val="75000"/>
                  </a:schemeClr>
                </a:solidFill>
              </a:defRPr>
            </a:lvl7pPr>
            <a:lvl8pPr marL="11041380" indent="0">
              <a:buNone/>
              <a:defRPr sz="5520">
                <a:solidFill>
                  <a:schemeClr val="tx1">
                    <a:tint val="75000"/>
                  </a:schemeClr>
                </a:solidFill>
              </a:defRPr>
            </a:lvl8pPr>
            <a:lvl9pPr marL="12618720" indent="0">
              <a:buNone/>
              <a:defRPr sz="552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DACDC66-C621-2141-84BB-223FB3E08082}"/>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a:extLst>
              <a:ext uri="{FF2B5EF4-FFF2-40B4-BE49-F238E27FC236}">
                <a16:creationId xmlns:a16="http://schemas.microsoft.com/office/drawing/2014/main" id="{7DF6E3A3-71D7-8E45-8305-0F45EBE5DC1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80481-24CA-DB43-B537-223D2CD0D857}"/>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059472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01E7E-267E-3B4C-B548-021FE69609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D788B1-C67B-A04D-A751-A15D52D33DC9}"/>
              </a:ext>
            </a:extLst>
          </p:cNvPr>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E815B98-15A1-F44E-A34B-9B0C5F356140}"/>
              </a:ext>
            </a:extLst>
          </p:cNvPr>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261E75-39CD-034F-9D31-6E106AB23F37}"/>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a:extLst>
              <a:ext uri="{FF2B5EF4-FFF2-40B4-BE49-F238E27FC236}">
                <a16:creationId xmlns:a16="http://schemas.microsoft.com/office/drawing/2014/main" id="{956C2B36-F572-9F4D-95EE-BDFA09253E7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D70A735-62BC-4542-B272-0E76B14A2F82}"/>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631921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C0CF5-EF32-7140-A1B6-AF3FA03E3C6C}"/>
              </a:ext>
            </a:extLst>
          </p:cNvPr>
          <p:cNvSpPr>
            <a:spLocks noGrp="1"/>
          </p:cNvSpPr>
          <p:nvPr>
            <p:ph type="title"/>
          </p:nvPr>
        </p:nvSpPr>
        <p:spPr>
          <a:xfrm>
            <a:off x="2897269" y="2044703"/>
            <a:ext cx="36278820" cy="742315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BDF10EA-E231-1146-B2AA-D3F89A3401B4}"/>
              </a:ext>
            </a:extLst>
          </p:cNvPr>
          <p:cNvSpPr>
            <a:spLocks noGrp="1"/>
          </p:cNvSpPr>
          <p:nvPr>
            <p:ph type="body" idx="1"/>
          </p:nvPr>
        </p:nvSpPr>
        <p:spPr>
          <a:xfrm>
            <a:off x="2897270" y="9414513"/>
            <a:ext cx="17794365"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4" name="Content Placeholder 3">
            <a:extLst>
              <a:ext uri="{FF2B5EF4-FFF2-40B4-BE49-F238E27FC236}">
                <a16:creationId xmlns:a16="http://schemas.microsoft.com/office/drawing/2014/main" id="{E1258B99-D826-6C44-97DB-5AF75B165AC5}"/>
              </a:ext>
            </a:extLst>
          </p:cNvPr>
          <p:cNvSpPr>
            <a:spLocks noGrp="1"/>
          </p:cNvSpPr>
          <p:nvPr>
            <p:ph sz="half" idx="2"/>
          </p:nvPr>
        </p:nvSpPr>
        <p:spPr>
          <a:xfrm>
            <a:off x="2897270" y="14028420"/>
            <a:ext cx="17794365"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316E6E-0245-5E4F-93A0-67FEAAED552E}"/>
              </a:ext>
            </a:extLst>
          </p:cNvPr>
          <p:cNvSpPr>
            <a:spLocks noGrp="1"/>
          </p:cNvSpPr>
          <p:nvPr>
            <p:ph type="body" sz="quarter" idx="3"/>
          </p:nvPr>
        </p:nvSpPr>
        <p:spPr>
          <a:xfrm>
            <a:off x="21294090" y="9414513"/>
            <a:ext cx="17881999"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6" name="Content Placeholder 5">
            <a:extLst>
              <a:ext uri="{FF2B5EF4-FFF2-40B4-BE49-F238E27FC236}">
                <a16:creationId xmlns:a16="http://schemas.microsoft.com/office/drawing/2014/main" id="{68B95E90-5E2F-454B-9AA7-182A03A9642C}"/>
              </a:ext>
            </a:extLst>
          </p:cNvPr>
          <p:cNvSpPr>
            <a:spLocks noGrp="1"/>
          </p:cNvSpPr>
          <p:nvPr>
            <p:ph sz="quarter" idx="4"/>
          </p:nvPr>
        </p:nvSpPr>
        <p:spPr>
          <a:xfrm>
            <a:off x="21294090"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6DD8FF-1014-A048-A61F-680DB459A8B6}"/>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8" name="Footer Placeholder 7">
            <a:extLst>
              <a:ext uri="{FF2B5EF4-FFF2-40B4-BE49-F238E27FC236}">
                <a16:creationId xmlns:a16="http://schemas.microsoft.com/office/drawing/2014/main" id="{AA203191-E72D-AB49-B70A-64BCA3F1082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64683FE6-6751-5D4A-82A3-ED15DC684E2F}"/>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526464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AB15B-870C-424E-9C21-7550F859FE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F6D0EE-E04A-C648-845A-E86473A2F111}"/>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4" name="Footer Placeholder 3">
            <a:extLst>
              <a:ext uri="{FF2B5EF4-FFF2-40B4-BE49-F238E27FC236}">
                <a16:creationId xmlns:a16="http://schemas.microsoft.com/office/drawing/2014/main" id="{6ABAA72B-6D8D-774F-83B7-11101B98A1B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D25C4A3-F49D-4B4C-80E9-CF6A923AE2F5}"/>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574621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AA0D70-A075-C049-B68E-7C7FD89616AC}"/>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3" name="Footer Placeholder 2">
            <a:extLst>
              <a:ext uri="{FF2B5EF4-FFF2-40B4-BE49-F238E27FC236}">
                <a16:creationId xmlns:a16="http://schemas.microsoft.com/office/drawing/2014/main" id="{225331AF-6BDF-DF4B-92B2-D73BF6BCADF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9D287D8-4875-AF48-ABFA-204D643C879F}"/>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3452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6C624-EBCF-D346-AA59-A9711B857F99}"/>
              </a:ext>
            </a:extLst>
          </p:cNvPr>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Content Placeholder 2">
            <a:extLst>
              <a:ext uri="{FF2B5EF4-FFF2-40B4-BE49-F238E27FC236}">
                <a16:creationId xmlns:a16="http://schemas.microsoft.com/office/drawing/2014/main" id="{947B2501-8D7F-7E43-BFA8-AFA20452F794}"/>
              </a:ext>
            </a:extLst>
          </p:cNvPr>
          <p:cNvSpPr>
            <a:spLocks noGrp="1"/>
          </p:cNvSpPr>
          <p:nvPr>
            <p:ph idx="1"/>
          </p:nvPr>
        </p:nvSpPr>
        <p:spPr>
          <a:xfrm>
            <a:off x="17881999" y="5529583"/>
            <a:ext cx="21294090" cy="27292300"/>
          </a:xfrm>
        </p:spPr>
        <p:txBody>
          <a:bodyPr/>
          <a:lstStyle>
            <a:lvl1pPr>
              <a:defRPr sz="11040"/>
            </a:lvl1pPr>
            <a:lvl2pPr>
              <a:defRPr sz="9660"/>
            </a:lvl2pPr>
            <a:lvl3pPr>
              <a:defRPr sz="8280"/>
            </a:lvl3pPr>
            <a:lvl4pPr>
              <a:defRPr sz="6900"/>
            </a:lvl4pPr>
            <a:lvl5pPr>
              <a:defRPr sz="6900"/>
            </a:lvl5pPr>
            <a:lvl6pPr>
              <a:defRPr sz="6900"/>
            </a:lvl6pPr>
            <a:lvl7pPr>
              <a:defRPr sz="6900"/>
            </a:lvl7pPr>
            <a:lvl8pPr>
              <a:defRPr sz="6900"/>
            </a:lvl8pPr>
            <a:lvl9pPr>
              <a:defRPr sz="6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9280BE-7E0A-9648-B7CD-0D274D3CC2CA}"/>
              </a:ext>
            </a:extLst>
          </p:cNvPr>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a:extLst>
              <a:ext uri="{FF2B5EF4-FFF2-40B4-BE49-F238E27FC236}">
                <a16:creationId xmlns:a16="http://schemas.microsoft.com/office/drawing/2014/main" id="{C82C62A3-4B53-FC4D-A14E-8640F30DA52C}"/>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a:extLst>
              <a:ext uri="{FF2B5EF4-FFF2-40B4-BE49-F238E27FC236}">
                <a16:creationId xmlns:a16="http://schemas.microsoft.com/office/drawing/2014/main" id="{08D29DC4-0B5E-5E48-A21B-1E77B7B5A71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0E2C315-E60C-0049-AC83-4A0D9D0F1C19}"/>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653870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776CE-8750-DF4B-9FFD-87A8FFF2706F}"/>
              </a:ext>
            </a:extLst>
          </p:cNvPr>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Picture Placeholder 2">
            <a:extLst>
              <a:ext uri="{FF2B5EF4-FFF2-40B4-BE49-F238E27FC236}">
                <a16:creationId xmlns:a16="http://schemas.microsoft.com/office/drawing/2014/main" id="{715F1017-4FC3-4545-B3EC-FE702A212F4B}"/>
              </a:ext>
            </a:extLst>
          </p:cNvPr>
          <p:cNvSpPr>
            <a:spLocks noGrp="1"/>
          </p:cNvSpPr>
          <p:nvPr>
            <p:ph type="pic" idx="1"/>
          </p:nvPr>
        </p:nvSpPr>
        <p:spPr>
          <a:xfrm>
            <a:off x="17881999" y="5529583"/>
            <a:ext cx="21294090" cy="27292300"/>
          </a:xfrm>
        </p:spPr>
        <p:txBody>
          <a:bodyPr/>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endParaRPr lang="en-US"/>
          </a:p>
        </p:txBody>
      </p:sp>
      <p:sp>
        <p:nvSpPr>
          <p:cNvPr id="4" name="Text Placeholder 3">
            <a:extLst>
              <a:ext uri="{FF2B5EF4-FFF2-40B4-BE49-F238E27FC236}">
                <a16:creationId xmlns:a16="http://schemas.microsoft.com/office/drawing/2014/main" id="{739E913D-9549-1840-9AA5-37176388B620}"/>
              </a:ext>
            </a:extLst>
          </p:cNvPr>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a:extLst>
              <a:ext uri="{FF2B5EF4-FFF2-40B4-BE49-F238E27FC236}">
                <a16:creationId xmlns:a16="http://schemas.microsoft.com/office/drawing/2014/main" id="{FFC3377C-7838-0846-BB5D-D7335222B9E0}"/>
              </a:ext>
            </a:extLst>
          </p:cNvPr>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a:extLst>
              <a:ext uri="{FF2B5EF4-FFF2-40B4-BE49-F238E27FC236}">
                <a16:creationId xmlns:a16="http://schemas.microsoft.com/office/drawing/2014/main" id="{B0748C23-2B89-F648-89C2-07006921DE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90C926D-CE81-4B44-9F69-5AD1327A0054}"/>
              </a:ext>
            </a:extLst>
          </p:cNvPr>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33986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EC28C-09F0-E145-B1BB-B26C1149C1CD}"/>
              </a:ext>
            </a:extLst>
          </p:cNvPr>
          <p:cNvSpPr>
            <a:spLocks noGrp="1"/>
          </p:cNvSpPr>
          <p:nvPr>
            <p:ph type="title"/>
          </p:nvPr>
        </p:nvSpPr>
        <p:spPr>
          <a:xfrm>
            <a:off x="2891790" y="2044703"/>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021F17-3B09-1143-BFDE-8083D3B0584B}"/>
              </a:ext>
            </a:extLst>
          </p:cNvPr>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E47628-B89B-5C46-A552-20A4F2A1D3C6}"/>
              </a:ext>
            </a:extLst>
          </p:cNvPr>
          <p:cNvSpPr>
            <a:spLocks noGrp="1"/>
          </p:cNvSpPr>
          <p:nvPr>
            <p:ph type="dt" sz="half" idx="2"/>
          </p:nvPr>
        </p:nvSpPr>
        <p:spPr>
          <a:xfrm>
            <a:off x="2891790" y="35595563"/>
            <a:ext cx="9464040" cy="2044700"/>
          </a:xfrm>
          <a:prstGeom prst="rect">
            <a:avLst/>
          </a:prstGeom>
        </p:spPr>
        <p:txBody>
          <a:bodyPr vert="horz" lIns="91440" tIns="45720" rIns="91440" bIns="45720" rtlCol="0" anchor="ctr"/>
          <a:lstStyle>
            <a:lvl1pPr algn="l">
              <a:defRPr sz="4140">
                <a:solidFill>
                  <a:schemeClr val="tx1">
                    <a:tint val="75000"/>
                  </a:schemeClr>
                </a:solidFill>
              </a:defRPr>
            </a:lvl1pPr>
          </a:lstStyle>
          <a:p>
            <a:fld id="{C764DE79-268F-4C1A-8933-263129D2AF90}" type="datetimeFigureOut">
              <a:rPr lang="en-US" smtClean="0"/>
              <a:t>4/24/18</a:t>
            </a:fld>
            <a:endParaRPr lang="en-US" dirty="0"/>
          </a:p>
        </p:txBody>
      </p:sp>
      <p:sp>
        <p:nvSpPr>
          <p:cNvPr id="5" name="Footer Placeholder 4">
            <a:extLst>
              <a:ext uri="{FF2B5EF4-FFF2-40B4-BE49-F238E27FC236}">
                <a16:creationId xmlns:a16="http://schemas.microsoft.com/office/drawing/2014/main" id="{DECB62F0-B29C-D848-B3B4-89F66E955241}"/>
              </a:ext>
            </a:extLst>
          </p:cNvPr>
          <p:cNvSpPr>
            <a:spLocks noGrp="1"/>
          </p:cNvSpPr>
          <p:nvPr>
            <p:ph type="ftr" sz="quarter" idx="3"/>
          </p:nvPr>
        </p:nvSpPr>
        <p:spPr>
          <a:xfrm>
            <a:off x="13933170" y="35595563"/>
            <a:ext cx="14196060" cy="2044700"/>
          </a:xfrm>
          <a:prstGeom prst="rect">
            <a:avLst/>
          </a:prstGeom>
        </p:spPr>
        <p:txBody>
          <a:bodyPr vert="horz" lIns="91440" tIns="45720" rIns="91440" bIns="45720" rtlCol="0" anchor="ctr"/>
          <a:lstStyle>
            <a:lvl1pPr algn="ctr">
              <a:defRPr sz="414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8169005-EB71-DD44-9485-4DD768AEA5C5}"/>
              </a:ext>
            </a:extLst>
          </p:cNvPr>
          <p:cNvSpPr>
            <a:spLocks noGrp="1"/>
          </p:cNvSpPr>
          <p:nvPr>
            <p:ph type="sldNum" sz="quarter" idx="4"/>
          </p:nvPr>
        </p:nvSpPr>
        <p:spPr>
          <a:xfrm>
            <a:off x="29706570" y="35595563"/>
            <a:ext cx="9464040" cy="2044700"/>
          </a:xfrm>
          <a:prstGeom prst="rect">
            <a:avLst/>
          </a:prstGeom>
        </p:spPr>
        <p:txBody>
          <a:bodyPr vert="horz" lIns="91440" tIns="45720" rIns="91440" bIns="45720" rtlCol="0" anchor="ctr"/>
          <a:lstStyle>
            <a:lvl1pPr algn="r">
              <a:defRPr sz="4140">
                <a:solidFill>
                  <a:schemeClr val="tx1">
                    <a:tint val="75000"/>
                  </a:schemeClr>
                </a:solidFill>
              </a:defRPr>
            </a:lvl1pPr>
          </a:lstStyle>
          <a:p>
            <a:fld id="{48F63A3B-78C7-47BE-AE5E-E10140E04643}" type="slidenum">
              <a:rPr lang="en-US" smtClean="0"/>
              <a:t>‹#›</a:t>
            </a:fld>
            <a:endParaRPr lang="en-US" dirty="0"/>
          </a:p>
        </p:txBody>
      </p:sp>
      <p:sp>
        <p:nvSpPr>
          <p:cNvPr id="7" name="Rectangle 6">
            <a:extLst>
              <a:ext uri="{FF2B5EF4-FFF2-40B4-BE49-F238E27FC236}">
                <a16:creationId xmlns:a16="http://schemas.microsoft.com/office/drawing/2014/main" id="{F7120BF8-0DEC-AD49-B207-4B2C429F473C}"/>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a:extLst>
              <a:ext uri="{FF2B5EF4-FFF2-40B4-BE49-F238E27FC236}">
                <a16:creationId xmlns:a16="http://schemas.microsoft.com/office/drawing/2014/main" id="{B8ABFFAF-D25F-A445-B558-D273DCE58AAE}"/>
              </a:ext>
            </a:extLst>
          </p:cNvPr>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a:extLst>
              <a:ext uri="{FF2B5EF4-FFF2-40B4-BE49-F238E27FC236}">
                <a16:creationId xmlns:a16="http://schemas.microsoft.com/office/drawing/2014/main" id="{0F0D5DAF-FAFA-3C46-AED4-4459B0E345AF}"/>
              </a:ext>
            </a:extLst>
          </p:cNvPr>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a:extLst>
              <a:ext uri="{FF2B5EF4-FFF2-40B4-BE49-F238E27FC236}">
                <a16:creationId xmlns:a16="http://schemas.microsoft.com/office/drawing/2014/main" id="{939B4C7C-E837-D34A-A61E-8892DABAD14D}"/>
              </a:ext>
            </a:extLst>
          </p:cNvPr>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D0C198E4-8091-8247-BEDD-FD402F564197}"/>
              </a:ext>
            </a:extLst>
          </p:cNvPr>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3E783015-4D4B-4A42-B510-7636144C1A36}"/>
              </a:ext>
            </a:extLst>
          </p:cNvPr>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4F1FF737-4B82-434D-98B8-E8432A06C3E4}"/>
              </a:ext>
            </a:extLst>
          </p:cNvPr>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a:extLst>
              <a:ext uri="{FF2B5EF4-FFF2-40B4-BE49-F238E27FC236}">
                <a16:creationId xmlns:a16="http://schemas.microsoft.com/office/drawing/2014/main" id="{F8079C9B-BAD3-8841-A615-76A32083E39E}"/>
              </a:ext>
            </a:extLst>
          </p:cNvPr>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a:extLst>
              <a:ext uri="{FF2B5EF4-FFF2-40B4-BE49-F238E27FC236}">
                <a16:creationId xmlns:a16="http://schemas.microsoft.com/office/drawing/2014/main" id="{2FF117D4-E83B-FB49-B08E-11AC38CB5600}"/>
              </a:ext>
            </a:extLst>
          </p:cNvPr>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a:extLst>
              <a:ext uri="{FF2B5EF4-FFF2-40B4-BE49-F238E27FC236}">
                <a16:creationId xmlns:a16="http://schemas.microsoft.com/office/drawing/2014/main" id="{1683FBDA-0B36-F940-BB8D-F518513669C7}"/>
              </a:ext>
            </a:extLst>
          </p:cNvPr>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a:extLst>
              <a:ext uri="{FF2B5EF4-FFF2-40B4-BE49-F238E27FC236}">
                <a16:creationId xmlns:a16="http://schemas.microsoft.com/office/drawing/2014/main" id="{2231DC21-A2DE-454F-BB73-9987B1180A78}"/>
              </a:ext>
            </a:extLst>
          </p:cNvPr>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8" name="Picture 17">
            <a:extLst>
              <a:ext uri="{FF2B5EF4-FFF2-40B4-BE49-F238E27FC236}">
                <a16:creationId xmlns:a16="http://schemas.microsoft.com/office/drawing/2014/main" id="{7B836992-8F2F-EB4B-9BA5-421CDB3AC2B4}"/>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327653625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3154680" rtl="0" eaLnBrk="1" latinLnBrk="0" hangingPunct="1">
        <a:lnSpc>
          <a:spcPct val="90000"/>
        </a:lnSpc>
        <a:spcBef>
          <a:spcPct val="0"/>
        </a:spcBef>
        <a:buNone/>
        <a:defRPr sz="15180" kern="1200">
          <a:solidFill>
            <a:schemeClr val="tx1"/>
          </a:solidFill>
          <a:latin typeface="+mj-lt"/>
          <a:ea typeface="+mj-ea"/>
          <a:cs typeface="+mj-cs"/>
        </a:defRPr>
      </a:lvl1pPr>
    </p:titleStyle>
    <p:bodyStyle>
      <a:lvl1pPr marL="788670" indent="-788670" algn="l" defTabSz="3154680" rtl="0" eaLnBrk="1" latinLnBrk="0" hangingPunct="1">
        <a:lnSpc>
          <a:spcPct val="90000"/>
        </a:lnSpc>
        <a:spcBef>
          <a:spcPts val="3450"/>
        </a:spcBef>
        <a:buFont typeface="Arial" panose="020B0604020202020204" pitchFamily="34" charset="0"/>
        <a:buChar char="•"/>
        <a:defRPr sz="9660" kern="1200">
          <a:solidFill>
            <a:schemeClr val="tx1"/>
          </a:solidFill>
          <a:latin typeface="+mn-lt"/>
          <a:ea typeface="+mn-ea"/>
          <a:cs typeface="+mn-cs"/>
        </a:defRPr>
      </a:lvl1pPr>
      <a:lvl2pPr marL="2366010" indent="-788670" algn="l" defTabSz="3154680" rtl="0" eaLnBrk="1" latinLnBrk="0" hangingPunct="1">
        <a:lnSpc>
          <a:spcPct val="90000"/>
        </a:lnSpc>
        <a:spcBef>
          <a:spcPts val="1725"/>
        </a:spcBef>
        <a:buFont typeface="Arial" panose="020B0604020202020204" pitchFamily="34" charset="0"/>
        <a:buChar char="•"/>
        <a:defRPr sz="8280" kern="1200">
          <a:solidFill>
            <a:schemeClr val="tx1"/>
          </a:solidFill>
          <a:latin typeface="+mn-lt"/>
          <a:ea typeface="+mn-ea"/>
          <a:cs typeface="+mn-cs"/>
        </a:defRPr>
      </a:lvl2pPr>
      <a:lvl3pPr marL="3943350" indent="-788670" algn="l" defTabSz="3154680" rtl="0" eaLnBrk="1" latinLnBrk="0" hangingPunct="1">
        <a:lnSpc>
          <a:spcPct val="90000"/>
        </a:lnSpc>
        <a:spcBef>
          <a:spcPts val="1725"/>
        </a:spcBef>
        <a:buFont typeface="Arial" panose="020B0604020202020204" pitchFamily="34" charset="0"/>
        <a:buChar char="•"/>
        <a:defRPr sz="6900" kern="1200">
          <a:solidFill>
            <a:schemeClr val="tx1"/>
          </a:solidFill>
          <a:latin typeface="+mn-lt"/>
          <a:ea typeface="+mn-ea"/>
          <a:cs typeface="+mn-cs"/>
        </a:defRPr>
      </a:lvl3pPr>
      <a:lvl4pPr marL="552069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4pPr>
      <a:lvl5pPr marL="709803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5pPr>
      <a:lvl6pPr marL="867537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6pPr>
      <a:lvl7pPr marL="1025271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7pPr>
      <a:lvl8pPr marL="1183005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8pPr>
      <a:lvl9pPr marL="1340739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9pPr>
    </p:bodyStyle>
    <p:otherStyle>
      <a:defPPr>
        <a:defRPr lang="en-US"/>
      </a:defPPr>
      <a:lvl1pPr marL="0" algn="l" defTabSz="3154680" rtl="0" eaLnBrk="1" latinLnBrk="0" hangingPunct="1">
        <a:defRPr sz="6210" kern="1200">
          <a:solidFill>
            <a:schemeClr val="tx1"/>
          </a:solidFill>
          <a:latin typeface="+mn-lt"/>
          <a:ea typeface="+mn-ea"/>
          <a:cs typeface="+mn-cs"/>
        </a:defRPr>
      </a:lvl1pPr>
      <a:lvl2pPr marL="1577340" algn="l" defTabSz="3154680" rtl="0" eaLnBrk="1" latinLnBrk="0" hangingPunct="1">
        <a:defRPr sz="6210" kern="1200">
          <a:solidFill>
            <a:schemeClr val="tx1"/>
          </a:solidFill>
          <a:latin typeface="+mn-lt"/>
          <a:ea typeface="+mn-ea"/>
          <a:cs typeface="+mn-cs"/>
        </a:defRPr>
      </a:lvl2pPr>
      <a:lvl3pPr marL="3154680" algn="l" defTabSz="3154680" rtl="0" eaLnBrk="1" latinLnBrk="0" hangingPunct="1">
        <a:defRPr sz="6210" kern="1200">
          <a:solidFill>
            <a:schemeClr val="tx1"/>
          </a:solidFill>
          <a:latin typeface="+mn-lt"/>
          <a:ea typeface="+mn-ea"/>
          <a:cs typeface="+mn-cs"/>
        </a:defRPr>
      </a:lvl3pPr>
      <a:lvl4pPr marL="4732020" algn="l" defTabSz="3154680" rtl="0" eaLnBrk="1" latinLnBrk="0" hangingPunct="1">
        <a:defRPr sz="6210" kern="1200">
          <a:solidFill>
            <a:schemeClr val="tx1"/>
          </a:solidFill>
          <a:latin typeface="+mn-lt"/>
          <a:ea typeface="+mn-ea"/>
          <a:cs typeface="+mn-cs"/>
        </a:defRPr>
      </a:lvl4pPr>
      <a:lvl5pPr marL="6309360" algn="l" defTabSz="3154680" rtl="0" eaLnBrk="1" latinLnBrk="0" hangingPunct="1">
        <a:defRPr sz="6210" kern="1200">
          <a:solidFill>
            <a:schemeClr val="tx1"/>
          </a:solidFill>
          <a:latin typeface="+mn-lt"/>
          <a:ea typeface="+mn-ea"/>
          <a:cs typeface="+mn-cs"/>
        </a:defRPr>
      </a:lvl5pPr>
      <a:lvl6pPr marL="7886700" algn="l" defTabSz="3154680" rtl="0" eaLnBrk="1" latinLnBrk="0" hangingPunct="1">
        <a:defRPr sz="6210" kern="1200">
          <a:solidFill>
            <a:schemeClr val="tx1"/>
          </a:solidFill>
          <a:latin typeface="+mn-lt"/>
          <a:ea typeface="+mn-ea"/>
          <a:cs typeface="+mn-cs"/>
        </a:defRPr>
      </a:lvl6pPr>
      <a:lvl7pPr marL="9464040" algn="l" defTabSz="3154680" rtl="0" eaLnBrk="1" latinLnBrk="0" hangingPunct="1">
        <a:defRPr sz="6210" kern="1200">
          <a:solidFill>
            <a:schemeClr val="tx1"/>
          </a:solidFill>
          <a:latin typeface="+mn-lt"/>
          <a:ea typeface="+mn-ea"/>
          <a:cs typeface="+mn-cs"/>
        </a:defRPr>
      </a:lvl7pPr>
      <a:lvl8pPr marL="11041380" algn="l" defTabSz="3154680" rtl="0" eaLnBrk="1" latinLnBrk="0" hangingPunct="1">
        <a:defRPr sz="6210" kern="1200">
          <a:solidFill>
            <a:schemeClr val="tx1"/>
          </a:solidFill>
          <a:latin typeface="+mn-lt"/>
          <a:ea typeface="+mn-ea"/>
          <a:cs typeface="+mn-cs"/>
        </a:defRPr>
      </a:lvl8pPr>
      <a:lvl9pPr marL="12618720" algn="l" defTabSz="3154680" rtl="0" eaLnBrk="1" latinLnBrk="0" hangingPunct="1">
        <a:defRPr sz="62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2099" y="1714204"/>
            <a:ext cx="26352497" cy="4182448"/>
          </a:xfrm>
        </p:spPr>
        <p:txBody>
          <a:bodyPr>
            <a:noAutofit/>
          </a:bodyPr>
          <a:lstStyle/>
          <a:p>
            <a:pPr algn="l"/>
            <a:r>
              <a:rPr lang="en-US" sz="8800" dirty="0">
                <a:ln w="3175">
                  <a:solidFill>
                    <a:srgbClr val="DD9E11"/>
                  </a:solidFill>
                </a:ln>
                <a:solidFill>
                  <a:schemeClr val="accent5">
                    <a:lumMod val="50000"/>
                  </a:schemeClr>
                </a:solidFill>
                <a:latin typeface="Times New Roman" panose="02020603050405020304" pitchFamily="18" charset="0"/>
                <a:cs typeface="Times New Roman" panose="02020603050405020304" pitchFamily="18" charset="0"/>
              </a:rPr>
              <a:t>On Racial Frontiers: </a:t>
            </a:r>
            <a:br>
              <a:rPr lang="en-US" sz="8800" dirty="0">
                <a:ln w="3175">
                  <a:solidFill>
                    <a:srgbClr val="DD9E11"/>
                  </a:solidFill>
                </a:ln>
                <a:solidFill>
                  <a:schemeClr val="accent5">
                    <a:lumMod val="50000"/>
                  </a:schemeClr>
                </a:solidFill>
                <a:latin typeface="Times New Roman" panose="02020603050405020304" pitchFamily="18" charset="0"/>
                <a:cs typeface="Times New Roman" panose="02020603050405020304" pitchFamily="18" charset="0"/>
              </a:rPr>
            </a:br>
            <a:r>
              <a:rPr lang="en-US" sz="8800" dirty="0">
                <a:ln w="3175">
                  <a:solidFill>
                    <a:srgbClr val="DD9E11"/>
                  </a:solidFill>
                </a:ln>
                <a:solidFill>
                  <a:schemeClr val="accent5">
                    <a:lumMod val="50000"/>
                  </a:schemeClr>
                </a:solidFill>
                <a:latin typeface="Times New Roman" panose="02020603050405020304" pitchFamily="18" charset="0"/>
                <a:cs typeface="Times New Roman" panose="02020603050405020304" pitchFamily="18" charset="0"/>
              </a:rPr>
              <a:t>	The Function of Race in America, 1800-1860</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Times New Roman" panose="02020603050405020304" pitchFamily="18" charset="0"/>
                <a:cs typeface="Times New Roman" panose="02020603050405020304" pitchFamily="18" charset="0"/>
              </a:rPr>
              <a:t>Hayden L. Nelson, Advised by Dr. Andrew Sturtevant (Dept. of History) and Dr. Wendy </a:t>
            </a:r>
            <a:r>
              <a:rPr lang="en-US" sz="4000" dirty="0" err="1">
                <a:solidFill>
                  <a:schemeClr val="bg1">
                    <a:lumMod val="50000"/>
                  </a:schemeClr>
                </a:solidFill>
                <a:latin typeface="Times New Roman" panose="02020603050405020304" pitchFamily="18" charset="0"/>
                <a:cs typeface="Times New Roman" panose="02020603050405020304" pitchFamily="18" charset="0"/>
              </a:rPr>
              <a:t>Makoons</a:t>
            </a:r>
            <a:r>
              <a:rPr lang="en-US" sz="4000" dirty="0">
                <a:solidFill>
                  <a:schemeClr val="bg1">
                    <a:lumMod val="50000"/>
                  </a:schemeClr>
                </a:solidFill>
                <a:latin typeface="Times New Roman" panose="02020603050405020304" pitchFamily="18" charset="0"/>
                <a:cs typeface="Times New Roman" panose="02020603050405020304" pitchFamily="18" charset="0"/>
              </a:rPr>
              <a:t> </a:t>
            </a:r>
            <a:r>
              <a:rPr lang="en-US" sz="4000" dirty="0" err="1">
                <a:solidFill>
                  <a:schemeClr val="bg1">
                    <a:lumMod val="50000"/>
                  </a:schemeClr>
                </a:solidFill>
                <a:latin typeface="Times New Roman" panose="02020603050405020304" pitchFamily="18" charset="0"/>
                <a:cs typeface="Times New Roman" panose="02020603050405020304" pitchFamily="18" charset="0"/>
              </a:rPr>
              <a:t>Geniusz</a:t>
            </a:r>
            <a:r>
              <a:rPr lang="en-US" sz="4000" dirty="0">
                <a:solidFill>
                  <a:schemeClr val="bg1">
                    <a:lumMod val="50000"/>
                  </a:schemeClr>
                </a:solidFill>
                <a:latin typeface="Times New Roman" panose="02020603050405020304" pitchFamily="18" charset="0"/>
                <a:cs typeface="Times New Roman" panose="02020603050405020304" pitchFamily="18" charset="0"/>
              </a:rPr>
              <a:t> (Dept. of Languages) | Department of History</a:t>
            </a:r>
          </a:p>
        </p:txBody>
      </p:sp>
      <p:sp>
        <p:nvSpPr>
          <p:cNvPr id="8" name="Subtitle 2"/>
          <p:cNvSpPr txBox="1">
            <a:spLocks/>
          </p:cNvSpPr>
          <p:nvPr/>
        </p:nvSpPr>
        <p:spPr>
          <a:xfrm>
            <a:off x="1901652" y="9937808"/>
            <a:ext cx="11028290" cy="10054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917041" y="7593605"/>
            <a:ext cx="6791499" cy="1200329"/>
          </a:xfrm>
          <a:prstGeom prst="rect">
            <a:avLst/>
          </a:prstGeom>
          <a:noFill/>
        </p:spPr>
        <p:txBody>
          <a:bodyPr wrap="square" rtlCol="0">
            <a:spAutoFit/>
          </a:bodyPr>
          <a:lstStyle/>
          <a:p>
            <a:r>
              <a:rPr lang="en-US" sz="7200" cap="small" dirty="0">
                <a:solidFill>
                  <a:srgbClr val="DD9E11"/>
                </a:solidFill>
                <a:latin typeface="Times New Roman" panose="02020603050405020304" pitchFamily="18" charset="0"/>
                <a:cs typeface="Times New Roman" panose="02020603050405020304" pitchFamily="18" charset="0"/>
              </a:rPr>
              <a:t>Abstract</a:t>
            </a:r>
          </a:p>
        </p:txBody>
      </p:sp>
      <p:sp>
        <p:nvSpPr>
          <p:cNvPr id="14" name="TextBox 13"/>
          <p:cNvSpPr txBox="1"/>
          <p:nvPr/>
        </p:nvSpPr>
        <p:spPr>
          <a:xfrm>
            <a:off x="1352099" y="22579556"/>
            <a:ext cx="6791499" cy="840230"/>
          </a:xfrm>
          <a:prstGeom prst="rect">
            <a:avLst/>
          </a:prstGeom>
          <a:noFill/>
        </p:spPr>
        <p:txBody>
          <a:bodyPr wrap="square" rtlCol="0">
            <a:spAutoFit/>
          </a:bodyPr>
          <a:lstStyle/>
          <a:p>
            <a:pPr defTabSz="4023360">
              <a:lnSpc>
                <a:spcPct val="90000"/>
              </a:lnSpc>
              <a:spcBef>
                <a:spcPts val="4400"/>
              </a:spcBef>
            </a:pPr>
            <a:r>
              <a:rPr lang="en-US" sz="5400" cap="small" dirty="0">
                <a:solidFill>
                  <a:schemeClr val="accent1">
                    <a:lumMod val="50000"/>
                  </a:schemeClr>
                </a:solidFill>
                <a:latin typeface="Times New Roman" panose="02020603050405020304" pitchFamily="18" charset="0"/>
                <a:cs typeface="Times New Roman" panose="02020603050405020304" pitchFamily="18" charset="0"/>
              </a:rPr>
              <a:t>Methods</a:t>
            </a:r>
          </a:p>
        </p:txBody>
      </p:sp>
      <p:sp>
        <p:nvSpPr>
          <p:cNvPr id="20" name="TextBox 19"/>
          <p:cNvSpPr txBox="1"/>
          <p:nvPr/>
        </p:nvSpPr>
        <p:spPr>
          <a:xfrm>
            <a:off x="1901652" y="23529447"/>
            <a:ext cx="11594856" cy="5909310"/>
          </a:xfrm>
          <a:prstGeom prst="rect">
            <a:avLst/>
          </a:prstGeom>
          <a:noFill/>
        </p:spPr>
        <p:txBody>
          <a:bodyPr wrap="square" rtlCol="0">
            <a:spAutoFit/>
          </a:bodyPr>
          <a:lstStyle/>
          <a:p>
            <a:pPr defTabSz="4023360">
              <a:lnSpc>
                <a:spcPct val="90000"/>
              </a:lnSpc>
              <a:spcBef>
                <a:spcPts val="4400"/>
              </a:spcBef>
            </a:pPr>
            <a:r>
              <a:rPr lang="en-US" sz="3000" dirty="0">
                <a:latin typeface="Times New Roman" panose="02020603050405020304" pitchFamily="18" charset="0"/>
                <a:cs typeface="Times New Roman" panose="02020603050405020304" pitchFamily="18" charset="0"/>
              </a:rPr>
              <a:t>Because there is a gap in borderlands scholarship pertaining to the study of race in the Great Lakes, offering a juxtaposition between the functions of race in the Great Lakes borderlands to greater America seemed a logical comparison. In order to compare the functions of race in greater America and the Great Lakes Region (a comparison which has yet to be directly written on), I was forced to use a mélange of different sources and piece them together to form my argument. For primary source materials, I consulted writings of respected academics, Presidents, ex-slaves, fur traders, and white agents operating in the Great Lakes, among others. These sources allowed me to gauge the social temperatures of race as it operated in each of the areas. Some critical secondary sources included analyses of the social functions in other borderlands areas, such as Texas. These analyses offered insight on social structures of different Indian groups, which could be transferred to the Great Lakes as well. </a:t>
            </a:r>
          </a:p>
        </p:txBody>
      </p:sp>
      <p:sp>
        <p:nvSpPr>
          <p:cNvPr id="30" name="TextBox 29"/>
          <p:cNvSpPr txBox="1"/>
          <p:nvPr/>
        </p:nvSpPr>
        <p:spPr>
          <a:xfrm>
            <a:off x="917041" y="29332305"/>
            <a:ext cx="13176249" cy="1200329"/>
          </a:xfrm>
          <a:prstGeom prst="rect">
            <a:avLst/>
          </a:prstGeom>
          <a:noFill/>
        </p:spPr>
        <p:txBody>
          <a:bodyPr wrap="square" rtlCol="0">
            <a:spAutoFit/>
          </a:bodyPr>
          <a:lstStyle/>
          <a:p>
            <a:r>
              <a:rPr lang="en-US" sz="7200" cap="small" dirty="0">
                <a:solidFill>
                  <a:srgbClr val="DD9E11"/>
                </a:solidFill>
                <a:latin typeface="Times New Roman" panose="02020603050405020304" pitchFamily="18" charset="0"/>
                <a:cs typeface="Times New Roman" panose="02020603050405020304" pitchFamily="18" charset="0"/>
              </a:rPr>
              <a:t>Transition of Racial Ideology</a:t>
            </a:r>
          </a:p>
        </p:txBody>
      </p:sp>
      <p:sp>
        <p:nvSpPr>
          <p:cNvPr id="31" name="TextBox 30"/>
          <p:cNvSpPr txBox="1"/>
          <p:nvPr/>
        </p:nvSpPr>
        <p:spPr>
          <a:xfrm>
            <a:off x="14528347" y="28238428"/>
            <a:ext cx="10530600" cy="1200329"/>
          </a:xfrm>
          <a:prstGeom prst="rect">
            <a:avLst/>
          </a:prstGeom>
          <a:noFill/>
        </p:spPr>
        <p:txBody>
          <a:bodyPr wrap="square" rtlCol="0">
            <a:spAutoFit/>
          </a:bodyPr>
          <a:lstStyle/>
          <a:p>
            <a:r>
              <a:rPr lang="en-US" sz="7200" cap="small" dirty="0">
                <a:solidFill>
                  <a:srgbClr val="DD9E11"/>
                </a:solidFill>
                <a:latin typeface="Times New Roman" panose="02020603050405020304" pitchFamily="18" charset="0"/>
                <a:cs typeface="Times New Roman" panose="02020603050405020304" pitchFamily="18" charset="0"/>
              </a:rPr>
              <a:t>Race in the borderlands</a:t>
            </a:r>
          </a:p>
        </p:txBody>
      </p:sp>
      <p:sp>
        <p:nvSpPr>
          <p:cNvPr id="32" name="TextBox 31"/>
          <p:cNvSpPr txBox="1"/>
          <p:nvPr/>
        </p:nvSpPr>
        <p:spPr>
          <a:xfrm>
            <a:off x="27892957" y="19578163"/>
            <a:ext cx="6418079" cy="1200329"/>
          </a:xfrm>
          <a:prstGeom prst="rect">
            <a:avLst/>
          </a:prstGeom>
          <a:noFill/>
        </p:spPr>
        <p:txBody>
          <a:bodyPr wrap="square" rtlCol="0">
            <a:spAutoFit/>
          </a:bodyPr>
          <a:lstStyle/>
          <a:p>
            <a:r>
              <a:rPr lang="en-US" sz="7200" cap="small" dirty="0">
                <a:solidFill>
                  <a:srgbClr val="DD9E11"/>
                </a:solidFill>
                <a:latin typeface="Times New Roman" panose="02020603050405020304" pitchFamily="18" charset="0"/>
                <a:cs typeface="Times New Roman" panose="02020603050405020304" pitchFamily="18" charset="0"/>
              </a:rPr>
              <a:t>So What?</a:t>
            </a:r>
          </a:p>
        </p:txBody>
      </p:sp>
      <p:sp>
        <p:nvSpPr>
          <p:cNvPr id="34" name="TextBox 33"/>
          <p:cNvSpPr txBox="1"/>
          <p:nvPr/>
        </p:nvSpPr>
        <p:spPr>
          <a:xfrm>
            <a:off x="28247664" y="26410803"/>
            <a:ext cx="6274058" cy="923330"/>
          </a:xfrm>
          <a:prstGeom prst="rect">
            <a:avLst/>
          </a:prstGeom>
          <a:noFill/>
        </p:spPr>
        <p:txBody>
          <a:bodyPr wrap="square" rtlCol="0">
            <a:spAutoFit/>
          </a:bodyPr>
          <a:lstStyle/>
          <a:p>
            <a:r>
              <a:rPr lang="en-US" sz="5400" cap="small" dirty="0">
                <a:solidFill>
                  <a:schemeClr val="accent1">
                    <a:lumMod val="50000"/>
                  </a:schemeClr>
                </a:solidFill>
                <a:latin typeface="Times New Roman" panose="02020603050405020304" pitchFamily="18" charset="0"/>
                <a:cs typeface="Times New Roman" panose="02020603050405020304" pitchFamily="18" charset="0"/>
              </a:rPr>
              <a:t>References</a:t>
            </a:r>
          </a:p>
        </p:txBody>
      </p:sp>
      <p:sp>
        <p:nvSpPr>
          <p:cNvPr id="40" name="TextBox 39"/>
          <p:cNvSpPr txBox="1"/>
          <p:nvPr/>
        </p:nvSpPr>
        <p:spPr>
          <a:xfrm>
            <a:off x="27892957" y="7593605"/>
            <a:ext cx="12963101" cy="1200329"/>
          </a:xfrm>
          <a:prstGeom prst="rect">
            <a:avLst/>
          </a:prstGeom>
          <a:noFill/>
        </p:spPr>
        <p:txBody>
          <a:bodyPr wrap="square" rtlCol="0">
            <a:spAutoFit/>
          </a:bodyPr>
          <a:lstStyle/>
          <a:p>
            <a:r>
              <a:rPr lang="en-US" sz="7200" cap="small" dirty="0">
                <a:solidFill>
                  <a:srgbClr val="DD9E11"/>
                </a:solidFill>
                <a:latin typeface="Times New Roman" panose="02020603050405020304" pitchFamily="18" charset="0"/>
                <a:cs typeface="Times New Roman" panose="02020603050405020304" pitchFamily="18" charset="0"/>
                <a:sym typeface="Wingdings" panose="05000000000000000000" pitchFamily="2" charset="2"/>
              </a:rPr>
              <a:t>Beyond Black, White, and Red</a:t>
            </a:r>
            <a:endParaRPr lang="en-US" sz="7200" cap="small" dirty="0">
              <a:solidFill>
                <a:srgbClr val="DD9E11"/>
              </a:solidFill>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FD98CEEA-B34B-2A48-8C85-45BA7DDA406E}"/>
              </a:ext>
            </a:extLst>
          </p:cNvPr>
          <p:cNvSpPr/>
          <p:nvPr/>
        </p:nvSpPr>
        <p:spPr>
          <a:xfrm>
            <a:off x="1901652" y="8835528"/>
            <a:ext cx="11594856" cy="5170646"/>
          </a:xfrm>
          <a:prstGeom prst="rect">
            <a:avLst/>
          </a:prstGeom>
        </p:spPr>
        <p:txBody>
          <a:bodyPr wrap="square">
            <a:spAutoFit/>
          </a:bodyPr>
          <a:lstStyle/>
          <a:p>
            <a:r>
              <a:rPr lang="en-US" sz="3000" dirty="0">
                <a:latin typeface="Times New Roman" panose="02020603050405020304" pitchFamily="18" charset="0"/>
                <a:ea typeface="Calibri" panose="020F0502020204030204" pitchFamily="34" charset="0"/>
                <a:cs typeface="Times New Roman" panose="02020603050405020304" pitchFamily="18" charset="0"/>
              </a:rPr>
              <a:t>Historians have noted that the idea of race begins to become entrenched in the minds of white Americans beginning in the late-eighteenth and early-nineteenth centuries. This paper focuses on the duality of race as a function in the United States and its borderlands between 1800 and 1860. Instead of being a monolithic idea that swept across the entire nation, the life of the Afro-Ojibwe fur trader, George </a:t>
            </a:r>
            <a:r>
              <a:rPr lang="en-US" sz="3000" dirty="0" err="1">
                <a:latin typeface="Times New Roman" panose="02020603050405020304" pitchFamily="18" charset="0"/>
                <a:ea typeface="Calibri" panose="020F0502020204030204" pitchFamily="34" charset="0"/>
                <a:cs typeface="Times New Roman" panose="02020603050405020304" pitchFamily="18" charset="0"/>
              </a:rPr>
              <a:t>Bonga</a:t>
            </a:r>
            <a:r>
              <a:rPr lang="en-US" sz="3000" dirty="0">
                <a:latin typeface="Times New Roman" panose="02020603050405020304" pitchFamily="18" charset="0"/>
                <a:ea typeface="Calibri" panose="020F0502020204030204" pitchFamily="34" charset="0"/>
                <a:cs typeface="Times New Roman" panose="02020603050405020304" pitchFamily="18" charset="0"/>
              </a:rPr>
              <a:t>, and others in the Great Lakes Region, contradicts that notion and shows the flexibility of racial categories in this area. Therefore, my research seeks to answer the following question: Why, in an era of greater proliferation of racialist and racist ideas, do we see this flexibility of racial categories on the American borderlands?</a:t>
            </a:r>
          </a:p>
        </p:txBody>
      </p:sp>
      <p:pic>
        <p:nvPicPr>
          <p:cNvPr id="29" name="Picture 28">
            <a:extLst>
              <a:ext uri="{FF2B5EF4-FFF2-40B4-BE49-F238E27FC236}">
                <a16:creationId xmlns:a16="http://schemas.microsoft.com/office/drawing/2014/main" id="{773E50EF-8B93-F042-A760-FDB0FD9AF3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4355" y="14413444"/>
            <a:ext cx="10268369" cy="6931149"/>
          </a:xfrm>
          <a:prstGeom prst="rect">
            <a:avLst/>
          </a:prstGeom>
          <a:ln>
            <a:noFill/>
          </a:ln>
          <a:effectLst>
            <a:outerShdw blurRad="292100" dist="139700" dir="2700000" algn="tl" rotWithShape="0">
              <a:srgbClr val="333333">
                <a:alpha val="65000"/>
              </a:srgbClr>
            </a:outerShdw>
          </a:effectLst>
        </p:spPr>
      </p:pic>
      <p:sp>
        <p:nvSpPr>
          <p:cNvPr id="46" name="TextBox 45">
            <a:extLst>
              <a:ext uri="{FF2B5EF4-FFF2-40B4-BE49-F238E27FC236}">
                <a16:creationId xmlns:a16="http://schemas.microsoft.com/office/drawing/2014/main" id="{35B13343-1784-5141-B2C1-CE0D5739AE6B}"/>
              </a:ext>
            </a:extLst>
          </p:cNvPr>
          <p:cNvSpPr txBox="1"/>
          <p:nvPr/>
        </p:nvSpPr>
        <p:spPr>
          <a:xfrm>
            <a:off x="1901652" y="30578646"/>
            <a:ext cx="11594856" cy="2862322"/>
          </a:xfrm>
          <a:prstGeom prst="rect">
            <a:avLst/>
          </a:prstGeom>
          <a:noFill/>
        </p:spPr>
        <p:txBody>
          <a:bodyPr wrap="square" rtlCol="0">
            <a:spAutoFit/>
          </a:bodyPr>
          <a:lstStyle/>
          <a:p>
            <a:r>
              <a:rPr lang="en-US" sz="3000" b="1" dirty="0">
                <a:latin typeface="Times New Roman" panose="02020603050405020304" pitchFamily="18" charset="0"/>
                <a:cs typeface="Times New Roman" panose="02020603050405020304" pitchFamily="18" charset="0"/>
              </a:rPr>
              <a:t>Before 1800 race was a messy, confusing, and, yet, mostly fluid concept amongst Euro-Americans. </a:t>
            </a:r>
          </a:p>
          <a:p>
            <a:pPr marL="457200" indent="-457200">
              <a:buFont typeface="Arial" panose="020B0604020202020204" pitchFamily="34" charset="0"/>
              <a:buChar char="•"/>
            </a:pPr>
            <a:r>
              <a:rPr lang="en-US" sz="3000" dirty="0" err="1">
                <a:latin typeface="Times New Roman" panose="02020603050405020304" pitchFamily="18" charset="0"/>
                <a:cs typeface="Times New Roman" panose="02020603050405020304" pitchFamily="18" charset="0"/>
              </a:rPr>
              <a:t>Monogenism</a:t>
            </a:r>
            <a:r>
              <a:rPr lang="en-US" sz="3000" dirty="0">
                <a:latin typeface="Times New Roman" panose="02020603050405020304" pitchFamily="18" charset="0"/>
                <a:cs typeface="Times New Roman" panose="02020603050405020304" pitchFamily="18" charset="0"/>
              </a:rPr>
              <a:t> (Popular religious ideology before 1800).</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Environmentalism (Popular philosophical interpretation before 1800).</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Thomas Jefferson’s struggles with the immorality of slavery and having “the wolf by the ear” – Slavery as unsustainable.</a:t>
            </a:r>
          </a:p>
        </p:txBody>
      </p:sp>
      <p:grpSp>
        <p:nvGrpSpPr>
          <p:cNvPr id="19" name="Group 18">
            <a:extLst>
              <a:ext uri="{FF2B5EF4-FFF2-40B4-BE49-F238E27FC236}">
                <a16:creationId xmlns:a16="http://schemas.microsoft.com/office/drawing/2014/main" id="{C42315B1-5D0A-AF42-92A6-B21A62A9A2CD}"/>
              </a:ext>
            </a:extLst>
          </p:cNvPr>
          <p:cNvGrpSpPr/>
          <p:nvPr/>
        </p:nvGrpSpPr>
        <p:grpSpPr>
          <a:xfrm>
            <a:off x="5720461" y="21671443"/>
            <a:ext cx="3390672" cy="692468"/>
            <a:chOff x="5720459" y="27267029"/>
            <a:chExt cx="3390672" cy="692468"/>
          </a:xfrm>
        </p:grpSpPr>
        <p:sp>
          <p:nvSpPr>
            <p:cNvPr id="42" name="TextBox 41">
              <a:extLst>
                <a:ext uri="{FF2B5EF4-FFF2-40B4-BE49-F238E27FC236}">
                  <a16:creationId xmlns:a16="http://schemas.microsoft.com/office/drawing/2014/main" id="{5045C46D-03A7-4C4D-BD92-EA05F7D81235}"/>
                </a:ext>
              </a:extLst>
            </p:cNvPr>
            <p:cNvSpPr txBox="1"/>
            <p:nvPr/>
          </p:nvSpPr>
          <p:spPr>
            <a:xfrm>
              <a:off x="6151268" y="27267029"/>
              <a:ext cx="2707793" cy="230832"/>
            </a:xfrm>
            <a:prstGeom prst="rect">
              <a:avLst/>
            </a:prstGeom>
            <a:noFill/>
          </p:spPr>
          <p:txBody>
            <a:bodyPr wrap="none" rtlCol="0">
              <a:spAutoFit/>
            </a:bodyPr>
            <a:lstStyle/>
            <a:p>
              <a:r>
                <a:rPr lang="en-US" sz="900" i="1" dirty="0">
                  <a:latin typeface="Times New Roman" panose="02020603050405020304" pitchFamily="18" charset="0"/>
                  <a:cs typeface="Times New Roman" panose="02020603050405020304" pitchFamily="18" charset="0"/>
                </a:rPr>
                <a:t>Photo accessed online at https://</a:t>
              </a:r>
              <a:r>
                <a:rPr lang="en-US" sz="900" i="1" dirty="0" err="1">
                  <a:latin typeface="Times New Roman" panose="02020603050405020304" pitchFamily="18" charset="0"/>
                  <a:cs typeface="Times New Roman" panose="02020603050405020304" pitchFamily="18" charset="0"/>
                </a:rPr>
                <a:t>upload.wikimedia.org</a:t>
              </a:r>
              <a:r>
                <a:rPr lang="en-US" sz="800" i="1" dirty="0">
                  <a:latin typeface="Times New Roman" panose="02020603050405020304" pitchFamily="18" charset="0"/>
                  <a:cs typeface="Times New Roman" panose="02020603050405020304" pitchFamily="18" charset="0"/>
                </a:rPr>
                <a:t>/</a:t>
              </a:r>
            </a:p>
          </p:txBody>
        </p:sp>
        <p:sp>
          <p:nvSpPr>
            <p:cNvPr id="48" name="TextBox 47">
              <a:extLst>
                <a:ext uri="{FF2B5EF4-FFF2-40B4-BE49-F238E27FC236}">
                  <a16:creationId xmlns:a16="http://schemas.microsoft.com/office/drawing/2014/main" id="{C1B2B47E-A843-8C4F-9853-EB962B307F3A}"/>
                </a:ext>
              </a:extLst>
            </p:cNvPr>
            <p:cNvSpPr txBox="1"/>
            <p:nvPr/>
          </p:nvSpPr>
          <p:spPr>
            <a:xfrm>
              <a:off x="5720459" y="27590165"/>
              <a:ext cx="3390672" cy="369332"/>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Map of the United States, ca. 1800</a:t>
              </a:r>
            </a:p>
          </p:txBody>
        </p:sp>
      </p:grpSp>
      <p:pic>
        <p:nvPicPr>
          <p:cNvPr id="50" name="Picture 49">
            <a:extLst>
              <a:ext uri="{FF2B5EF4-FFF2-40B4-BE49-F238E27FC236}">
                <a16:creationId xmlns:a16="http://schemas.microsoft.com/office/drawing/2014/main" id="{34D7F9E5-ECF6-B445-8595-F694805E665E}"/>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15625176" y="19328149"/>
            <a:ext cx="11091856" cy="7928346"/>
          </a:xfrm>
          <a:prstGeom prst="rect">
            <a:avLst/>
          </a:prstGeom>
          <a:ln>
            <a:noFill/>
          </a:ln>
          <a:effectLst>
            <a:outerShdw blurRad="292100" dist="139700" dir="2700000" algn="tl" rotWithShape="0">
              <a:srgbClr val="333333">
                <a:alpha val="65000"/>
              </a:srgbClr>
            </a:outerShdw>
          </a:effectLst>
        </p:spPr>
      </p:pic>
      <p:grpSp>
        <p:nvGrpSpPr>
          <p:cNvPr id="5" name="Group 4">
            <a:extLst>
              <a:ext uri="{FF2B5EF4-FFF2-40B4-BE49-F238E27FC236}">
                <a16:creationId xmlns:a16="http://schemas.microsoft.com/office/drawing/2014/main" id="{917B8F9B-6DF7-CB48-9011-96F26A17D239}"/>
              </a:ext>
            </a:extLst>
          </p:cNvPr>
          <p:cNvGrpSpPr/>
          <p:nvPr/>
        </p:nvGrpSpPr>
        <p:grpSpPr>
          <a:xfrm>
            <a:off x="19193720" y="27519514"/>
            <a:ext cx="3390672" cy="600164"/>
            <a:chOff x="19370594" y="35839186"/>
            <a:chExt cx="3390672" cy="600164"/>
          </a:xfrm>
        </p:grpSpPr>
        <p:sp>
          <p:nvSpPr>
            <p:cNvPr id="51" name="TextBox 50">
              <a:extLst>
                <a:ext uri="{FF2B5EF4-FFF2-40B4-BE49-F238E27FC236}">
                  <a16:creationId xmlns:a16="http://schemas.microsoft.com/office/drawing/2014/main" id="{FBCB9370-C928-154F-89FD-716F52FEE856}"/>
                </a:ext>
              </a:extLst>
            </p:cNvPr>
            <p:cNvSpPr txBox="1"/>
            <p:nvPr/>
          </p:nvSpPr>
          <p:spPr>
            <a:xfrm>
              <a:off x="19370594" y="36070018"/>
              <a:ext cx="3390672" cy="369332"/>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Map of the United States, ca. 1861</a:t>
              </a:r>
            </a:p>
          </p:txBody>
        </p:sp>
        <p:sp>
          <p:nvSpPr>
            <p:cNvPr id="52" name="TextBox 51">
              <a:extLst>
                <a:ext uri="{FF2B5EF4-FFF2-40B4-BE49-F238E27FC236}">
                  <a16:creationId xmlns:a16="http://schemas.microsoft.com/office/drawing/2014/main" id="{C8E6D139-1751-CF4A-9831-1F4155CA7AE7}"/>
                </a:ext>
              </a:extLst>
            </p:cNvPr>
            <p:cNvSpPr txBox="1"/>
            <p:nvPr/>
          </p:nvSpPr>
          <p:spPr>
            <a:xfrm>
              <a:off x="19611045" y="35839186"/>
              <a:ext cx="2909771" cy="230832"/>
            </a:xfrm>
            <a:prstGeom prst="rect">
              <a:avLst/>
            </a:prstGeom>
            <a:noFill/>
          </p:spPr>
          <p:txBody>
            <a:bodyPr wrap="none" rtlCol="0">
              <a:spAutoFit/>
            </a:bodyPr>
            <a:lstStyle/>
            <a:p>
              <a:r>
                <a:rPr lang="en-US" sz="900" i="1" dirty="0">
                  <a:latin typeface="Times New Roman" panose="02020603050405020304" pitchFamily="18" charset="0"/>
                  <a:cs typeface="Times New Roman" panose="02020603050405020304" pitchFamily="18" charset="0"/>
                </a:rPr>
                <a:t>Photo accessed online at https://civilwar1860s.weebly.com</a:t>
              </a:r>
            </a:p>
          </p:txBody>
        </p:sp>
      </p:grpSp>
      <p:pic>
        <p:nvPicPr>
          <p:cNvPr id="54" name="Picture 53">
            <a:extLst>
              <a:ext uri="{FF2B5EF4-FFF2-40B4-BE49-F238E27FC236}">
                <a16:creationId xmlns:a16="http://schemas.microsoft.com/office/drawing/2014/main" id="{37618956-4B85-F34B-B735-8B21331D2D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393615" y="9689728"/>
            <a:ext cx="5319035" cy="7925362"/>
          </a:xfrm>
          <a:prstGeom prst="rect">
            <a:avLst/>
          </a:prstGeom>
          <a:ln>
            <a:noFill/>
          </a:ln>
          <a:effectLst>
            <a:outerShdw blurRad="292100" dist="139700" dir="2700000" algn="tl" rotWithShape="0">
              <a:srgbClr val="333333">
                <a:alpha val="65000"/>
              </a:srgbClr>
            </a:outerShdw>
          </a:effectLst>
        </p:spPr>
      </p:pic>
      <p:grpSp>
        <p:nvGrpSpPr>
          <p:cNvPr id="11" name="Group 10">
            <a:extLst>
              <a:ext uri="{FF2B5EF4-FFF2-40B4-BE49-F238E27FC236}">
                <a16:creationId xmlns:a16="http://schemas.microsoft.com/office/drawing/2014/main" id="{A1838DAF-C9BC-5E4B-A6CA-9C327D4E1888}"/>
              </a:ext>
            </a:extLst>
          </p:cNvPr>
          <p:cNvGrpSpPr/>
          <p:nvPr/>
        </p:nvGrpSpPr>
        <p:grpSpPr>
          <a:xfrm>
            <a:off x="35393615" y="17965623"/>
            <a:ext cx="5562292" cy="708174"/>
            <a:chOff x="35491224" y="18277648"/>
            <a:chExt cx="5562292" cy="708174"/>
          </a:xfrm>
        </p:grpSpPr>
        <p:sp>
          <p:nvSpPr>
            <p:cNvPr id="55" name="TextBox 54">
              <a:extLst>
                <a:ext uri="{FF2B5EF4-FFF2-40B4-BE49-F238E27FC236}">
                  <a16:creationId xmlns:a16="http://schemas.microsoft.com/office/drawing/2014/main" id="{2EDB6138-0430-6746-9AFB-0550021DB7EE}"/>
                </a:ext>
              </a:extLst>
            </p:cNvPr>
            <p:cNvSpPr txBox="1"/>
            <p:nvPr/>
          </p:nvSpPr>
          <p:spPr>
            <a:xfrm>
              <a:off x="35491224" y="18616490"/>
              <a:ext cx="5562292" cy="369332"/>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Photograph of George </a:t>
              </a:r>
              <a:r>
                <a:rPr lang="en-US" sz="1800" i="1" dirty="0" err="1">
                  <a:latin typeface="Times New Roman" panose="02020603050405020304" pitchFamily="18" charset="0"/>
                  <a:cs typeface="Times New Roman" panose="02020603050405020304" pitchFamily="18" charset="0"/>
                </a:rPr>
                <a:t>Bonga</a:t>
              </a:r>
              <a:r>
                <a:rPr lang="en-US" sz="1800" i="1" dirty="0">
                  <a:latin typeface="Times New Roman" panose="02020603050405020304" pitchFamily="18" charset="0"/>
                  <a:cs typeface="Times New Roman" panose="02020603050405020304" pitchFamily="18" charset="0"/>
                </a:rPr>
                <a:t>, an Afro-Ojibwe Fur Trader</a:t>
              </a:r>
            </a:p>
          </p:txBody>
        </p:sp>
        <p:sp>
          <p:nvSpPr>
            <p:cNvPr id="57" name="TextBox 56">
              <a:extLst>
                <a:ext uri="{FF2B5EF4-FFF2-40B4-BE49-F238E27FC236}">
                  <a16:creationId xmlns:a16="http://schemas.microsoft.com/office/drawing/2014/main" id="{D124D52B-107A-D74C-B7C9-8CE001FD5D3B}"/>
                </a:ext>
              </a:extLst>
            </p:cNvPr>
            <p:cNvSpPr txBox="1"/>
            <p:nvPr/>
          </p:nvSpPr>
          <p:spPr>
            <a:xfrm>
              <a:off x="36861599" y="18277648"/>
              <a:ext cx="2800767" cy="230832"/>
            </a:xfrm>
            <a:prstGeom prst="rect">
              <a:avLst/>
            </a:prstGeom>
            <a:noFill/>
          </p:spPr>
          <p:txBody>
            <a:bodyPr wrap="none" rtlCol="0">
              <a:spAutoFit/>
            </a:bodyPr>
            <a:lstStyle/>
            <a:p>
              <a:r>
                <a:rPr lang="en-US" sz="900" i="1" dirty="0">
                  <a:latin typeface="Times New Roman" panose="02020603050405020304" pitchFamily="18" charset="0"/>
                  <a:cs typeface="Times New Roman" panose="02020603050405020304" pitchFamily="18" charset="0"/>
                </a:rPr>
                <a:t>Photo accessed online at http://</a:t>
              </a:r>
              <a:r>
                <a:rPr lang="en-US" sz="900" i="1" dirty="0" err="1">
                  <a:latin typeface="Times New Roman" panose="02020603050405020304" pitchFamily="18" charset="0"/>
                  <a:cs typeface="Times New Roman" panose="02020603050405020304" pitchFamily="18" charset="0"/>
                </a:rPr>
                <a:t>stmedia.startribune.com</a:t>
              </a:r>
              <a:r>
                <a:rPr lang="en-US" sz="900" i="1" dirty="0">
                  <a:latin typeface="Times New Roman" panose="02020603050405020304" pitchFamily="18" charset="0"/>
                  <a:cs typeface="Times New Roman" panose="02020603050405020304" pitchFamily="18" charset="0"/>
                </a:rPr>
                <a:t>/</a:t>
              </a:r>
            </a:p>
          </p:txBody>
        </p:sp>
      </p:grpSp>
      <p:sp>
        <p:nvSpPr>
          <p:cNvPr id="58" name="TextBox 57">
            <a:extLst>
              <a:ext uri="{FF2B5EF4-FFF2-40B4-BE49-F238E27FC236}">
                <a16:creationId xmlns:a16="http://schemas.microsoft.com/office/drawing/2014/main" id="{70B09D46-60E4-DD42-9B92-50D7824391C5}"/>
              </a:ext>
            </a:extLst>
          </p:cNvPr>
          <p:cNvSpPr txBox="1"/>
          <p:nvPr/>
        </p:nvSpPr>
        <p:spPr>
          <a:xfrm>
            <a:off x="15055262" y="10059936"/>
            <a:ext cx="5865711" cy="7675523"/>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Emergence of </a:t>
            </a:r>
            <a:r>
              <a:rPr lang="en-US" sz="3000" dirty="0" err="1">
                <a:latin typeface="Times New Roman" panose="02020603050405020304" pitchFamily="18" charset="0"/>
                <a:cs typeface="Times New Roman" panose="02020603050405020304" pitchFamily="18" charset="0"/>
              </a:rPr>
              <a:t>polygenism</a:t>
            </a:r>
            <a:r>
              <a:rPr lang="en-US" sz="3000" dirty="0">
                <a:latin typeface="Times New Roman" panose="02020603050405020304" pitchFamily="18" charset="0"/>
                <a:cs typeface="Times New Roman" panose="02020603050405020304" pitchFamily="18" charset="0"/>
              </a:rPr>
              <a:t> as the dominant religious ideology.</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Emergence of naturalism, a philosophy which coincided with </a:t>
            </a:r>
            <a:r>
              <a:rPr lang="en-US" sz="3000" dirty="0" err="1">
                <a:latin typeface="Times New Roman" panose="02020603050405020304" pitchFamily="18" charset="0"/>
                <a:cs typeface="Times New Roman" panose="02020603050405020304" pitchFamily="18" charset="0"/>
              </a:rPr>
              <a:t>polygenist</a:t>
            </a:r>
            <a:r>
              <a:rPr lang="en-US" sz="3000" dirty="0">
                <a:latin typeface="Times New Roman" panose="02020603050405020304" pitchFamily="18" charset="0"/>
                <a:cs typeface="Times New Roman" panose="02020603050405020304" pitchFamily="18" charset="0"/>
              </a:rPr>
              <a:t> belief.</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rise in pseudo-science to explain race, particularly phrenology and the profusion of racialist thought in academia.</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White’s fears of non-white insurrections.</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Ethiopian cannot change his skin, nor the leopard his spots.” – blackness as the reasoning for racial inferiority.</a:t>
            </a:r>
          </a:p>
          <a:p>
            <a:pPr marL="457200" indent="-45720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p:txBody>
      </p:sp>
      <p:pic>
        <p:nvPicPr>
          <p:cNvPr id="60" name="Picture 59">
            <a:extLst>
              <a:ext uri="{FF2B5EF4-FFF2-40B4-BE49-F238E27FC236}">
                <a16:creationId xmlns:a16="http://schemas.microsoft.com/office/drawing/2014/main" id="{5B85C553-3800-6242-AC61-D97FF7B724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66146" y="9623791"/>
            <a:ext cx="5350066" cy="9224998"/>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B408BDA2-4B6C-4B44-82D0-1EF07898C648}"/>
              </a:ext>
            </a:extLst>
          </p:cNvPr>
          <p:cNvGrpSpPr/>
          <p:nvPr/>
        </p:nvGrpSpPr>
        <p:grpSpPr>
          <a:xfrm>
            <a:off x="16195286" y="17735458"/>
            <a:ext cx="3585662" cy="633970"/>
            <a:chOff x="22416272" y="26114876"/>
            <a:chExt cx="3790825" cy="453119"/>
          </a:xfrm>
        </p:grpSpPr>
        <p:sp>
          <p:nvSpPr>
            <p:cNvPr id="61" name="TextBox 60">
              <a:extLst>
                <a:ext uri="{FF2B5EF4-FFF2-40B4-BE49-F238E27FC236}">
                  <a16:creationId xmlns:a16="http://schemas.microsoft.com/office/drawing/2014/main" id="{66BC5FC5-484F-BC4A-973B-CC0B3DAAF66B}"/>
                </a:ext>
              </a:extLst>
            </p:cNvPr>
            <p:cNvSpPr txBox="1"/>
            <p:nvPr/>
          </p:nvSpPr>
          <p:spPr>
            <a:xfrm>
              <a:off x="22934096" y="26114876"/>
              <a:ext cx="3035588" cy="164983"/>
            </a:xfrm>
            <a:prstGeom prst="rect">
              <a:avLst/>
            </a:prstGeom>
            <a:noFill/>
          </p:spPr>
          <p:txBody>
            <a:bodyPr wrap="none" rtlCol="0">
              <a:spAutoFit/>
            </a:bodyPr>
            <a:lstStyle/>
            <a:p>
              <a:r>
                <a:rPr lang="en-US" sz="900" i="1" dirty="0">
                  <a:latin typeface="Times New Roman" panose="02020603050405020304" pitchFamily="18" charset="0"/>
                  <a:cs typeface="Times New Roman" panose="02020603050405020304" pitchFamily="18" charset="0"/>
                </a:rPr>
                <a:t>Photo accessed online at https://</a:t>
              </a:r>
              <a:r>
                <a:rPr lang="en-US" sz="900" i="1" dirty="0" err="1">
                  <a:latin typeface="Times New Roman" panose="02020603050405020304" pitchFamily="18" charset="0"/>
                  <a:cs typeface="Times New Roman" panose="02020603050405020304" pitchFamily="18" charset="0"/>
                </a:rPr>
                <a:t>images.sciencedaily.com</a:t>
              </a:r>
              <a:r>
                <a:rPr lang="en-US" sz="900" i="1" dirty="0">
                  <a:latin typeface="Times New Roman" panose="02020603050405020304" pitchFamily="18" charset="0"/>
                  <a:cs typeface="Times New Roman" panose="02020603050405020304" pitchFamily="18" charset="0"/>
                </a:rPr>
                <a:t>/</a:t>
              </a:r>
            </a:p>
          </p:txBody>
        </p:sp>
        <p:sp>
          <p:nvSpPr>
            <p:cNvPr id="62" name="TextBox 61">
              <a:extLst>
                <a:ext uri="{FF2B5EF4-FFF2-40B4-BE49-F238E27FC236}">
                  <a16:creationId xmlns:a16="http://schemas.microsoft.com/office/drawing/2014/main" id="{F3269F8D-A147-7847-BEEE-1CED6BA7DB38}"/>
                </a:ext>
              </a:extLst>
            </p:cNvPr>
            <p:cNvSpPr txBox="1"/>
            <p:nvPr/>
          </p:nvSpPr>
          <p:spPr>
            <a:xfrm>
              <a:off x="22416272" y="26304021"/>
              <a:ext cx="3790825" cy="263974"/>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19</a:t>
              </a:r>
              <a:r>
                <a:rPr lang="en-US" sz="1800" i="1" baseline="30000" dirty="0">
                  <a:latin typeface="Times New Roman" panose="02020603050405020304" pitchFamily="18" charset="0"/>
                  <a:cs typeface="Times New Roman" panose="02020603050405020304" pitchFamily="18" charset="0"/>
                </a:rPr>
                <a:t>th</a:t>
              </a:r>
              <a:r>
                <a:rPr lang="en-US" sz="1800" i="1" dirty="0">
                  <a:latin typeface="Times New Roman" panose="02020603050405020304" pitchFamily="18" charset="0"/>
                  <a:cs typeface="Times New Roman" panose="02020603050405020304" pitchFamily="18" charset="0"/>
                </a:rPr>
                <a:t> Century Phrenological Drawing</a:t>
              </a:r>
            </a:p>
          </p:txBody>
        </p:sp>
      </p:grpSp>
      <p:sp>
        <p:nvSpPr>
          <p:cNvPr id="63" name="TextBox 62">
            <a:extLst>
              <a:ext uri="{FF2B5EF4-FFF2-40B4-BE49-F238E27FC236}">
                <a16:creationId xmlns:a16="http://schemas.microsoft.com/office/drawing/2014/main" id="{42DDFF0E-9D84-A043-A94F-01F3B9E4925E}"/>
              </a:ext>
            </a:extLst>
          </p:cNvPr>
          <p:cNvSpPr txBox="1"/>
          <p:nvPr/>
        </p:nvSpPr>
        <p:spPr>
          <a:xfrm>
            <a:off x="28458351" y="8835528"/>
            <a:ext cx="12472641" cy="1015663"/>
          </a:xfrm>
          <a:prstGeom prst="rect">
            <a:avLst/>
          </a:prstGeom>
          <a:noFill/>
        </p:spPr>
        <p:txBody>
          <a:bodyPr wrap="square" rtlCol="0">
            <a:spAutoFit/>
          </a:bodyPr>
          <a:lstStyle/>
          <a:p>
            <a:r>
              <a:rPr lang="en-US" sz="3000" b="1" dirty="0">
                <a:latin typeface="Times New Roman" panose="02020603050405020304" pitchFamily="18" charset="0"/>
                <a:cs typeface="Times New Roman" panose="02020603050405020304" pitchFamily="18" charset="0"/>
              </a:rPr>
              <a:t>George </a:t>
            </a:r>
            <a:r>
              <a:rPr lang="en-US" sz="3000" b="1" dirty="0" err="1">
                <a:latin typeface="Times New Roman" panose="02020603050405020304" pitchFamily="18" charset="0"/>
                <a:cs typeface="Times New Roman" panose="02020603050405020304" pitchFamily="18" charset="0"/>
              </a:rPr>
              <a:t>Bonga</a:t>
            </a:r>
            <a:r>
              <a:rPr lang="en-US" sz="3000" b="1" dirty="0">
                <a:latin typeface="Times New Roman" panose="02020603050405020304" pitchFamily="18" charset="0"/>
                <a:cs typeface="Times New Roman" panose="02020603050405020304" pitchFamily="18" charset="0"/>
              </a:rPr>
              <a:t> – a product of the convergence of four different cultures (French, British, American, and Ojibwe).</a:t>
            </a:r>
            <a:endParaRPr lang="en-US" sz="3000" dirty="0">
              <a:latin typeface="Times New Roman" panose="02020603050405020304" pitchFamily="18" charset="0"/>
              <a:cs typeface="Times New Roman" panose="02020603050405020304" pitchFamily="18" charset="0"/>
            </a:endParaRPr>
          </a:p>
        </p:txBody>
      </p:sp>
      <p:sp>
        <p:nvSpPr>
          <p:cNvPr id="64" name="TextBox 63">
            <a:extLst>
              <a:ext uri="{FF2B5EF4-FFF2-40B4-BE49-F238E27FC236}">
                <a16:creationId xmlns:a16="http://schemas.microsoft.com/office/drawing/2014/main" id="{37F3DF70-CF24-134C-AC8C-7AFD0FBD1042}"/>
              </a:ext>
            </a:extLst>
          </p:cNvPr>
          <p:cNvSpPr txBox="1"/>
          <p:nvPr/>
        </p:nvSpPr>
        <p:spPr>
          <a:xfrm>
            <a:off x="28458351" y="10059936"/>
            <a:ext cx="5852685" cy="5632311"/>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a:t>
            </a:r>
            <a:r>
              <a:rPr lang="en-US" sz="3000" dirty="0" err="1">
                <a:latin typeface="Times New Roman" panose="02020603050405020304" pitchFamily="18" charset="0"/>
                <a:cs typeface="Times New Roman" panose="02020603050405020304" pitchFamily="18" charset="0"/>
              </a:rPr>
              <a:t>Bonga</a:t>
            </a:r>
            <a:r>
              <a:rPr lang="en-US" sz="3000" dirty="0">
                <a:latin typeface="Times New Roman" panose="02020603050405020304" pitchFamily="18" charset="0"/>
                <a:cs typeface="Times New Roman" panose="02020603050405020304" pitchFamily="18" charset="0"/>
              </a:rPr>
              <a:t> Family – from slaves to fur traders and U.S. interpreters.</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blackest man I ever saw” and one of the “first white men that ever came into this country.”</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Formally educated at Montréal in his youth – fluent in English, French, and Ojibwe.</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Utilized Indian kinship practices to mutually benefit himself and the Ojibwe.</a:t>
            </a:r>
          </a:p>
        </p:txBody>
      </p:sp>
      <p:sp>
        <p:nvSpPr>
          <p:cNvPr id="65" name="TextBox 64">
            <a:extLst>
              <a:ext uri="{FF2B5EF4-FFF2-40B4-BE49-F238E27FC236}">
                <a16:creationId xmlns:a16="http://schemas.microsoft.com/office/drawing/2014/main" id="{339025EC-1E0E-0A4B-8776-2B147E4932A1}"/>
              </a:ext>
            </a:extLst>
          </p:cNvPr>
          <p:cNvSpPr txBox="1"/>
          <p:nvPr/>
        </p:nvSpPr>
        <p:spPr>
          <a:xfrm>
            <a:off x="28458351" y="20778492"/>
            <a:ext cx="12191947" cy="6093976"/>
          </a:xfrm>
          <a:prstGeom prst="rect">
            <a:avLst/>
          </a:prstGeom>
          <a:noFill/>
        </p:spPr>
        <p:txBody>
          <a:bodyPr wrap="square" rtlCol="0">
            <a:spAutoFit/>
          </a:bodyPr>
          <a:lstStyle/>
          <a:p>
            <a:r>
              <a:rPr lang="en-US" sz="3000" dirty="0">
                <a:latin typeface="Times New Roman" panose="02020603050405020304" pitchFamily="18" charset="0"/>
                <a:cs typeface="Times New Roman" panose="02020603050405020304" pitchFamily="18" charset="0"/>
              </a:rPr>
              <a:t>Historians or, perhaps more precisely, America writ-large, tends to view race as a fixed and all-encompassing force that swept monolithically throughout America and the world without much resistance. However, this was not the case. Rather, race was a very fluid concept, which white Euro-Americans used to different capacities to best fulfill their desires. This is evident in the overall entrenching of racial and racialist thought and the prescription to the idea of the existence of a fixed racial hierarchy that proliferated in the mid-nineteenth century. </a:t>
            </a:r>
          </a:p>
          <a:p>
            <a:endParaRPr lang="en-US" sz="3000"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The study of the origins of racial ideology is relevant to contemporary society because its origins and the reasoning behind its proliferation must first be understood in order to understand its persisting modern incarnations.</a:t>
            </a:r>
          </a:p>
          <a:p>
            <a:endParaRPr lang="en-US" sz="3000" dirty="0">
              <a:latin typeface="Times New Roman" panose="02020603050405020304" pitchFamily="18" charset="0"/>
              <a:cs typeface="Times New Roman" panose="02020603050405020304" pitchFamily="18" charset="0"/>
            </a:endParaRPr>
          </a:p>
        </p:txBody>
      </p:sp>
      <p:sp>
        <p:nvSpPr>
          <p:cNvPr id="66" name="TextBox 65">
            <a:extLst>
              <a:ext uri="{FF2B5EF4-FFF2-40B4-BE49-F238E27FC236}">
                <a16:creationId xmlns:a16="http://schemas.microsoft.com/office/drawing/2014/main" id="{C7173C49-A971-404D-9E2A-0673FE1A47CD}"/>
              </a:ext>
            </a:extLst>
          </p:cNvPr>
          <p:cNvSpPr txBox="1"/>
          <p:nvPr/>
        </p:nvSpPr>
        <p:spPr>
          <a:xfrm>
            <a:off x="28458350" y="27342062"/>
            <a:ext cx="12191947" cy="8494633"/>
          </a:xfrm>
          <a:prstGeom prst="rect">
            <a:avLst/>
          </a:prstGeom>
          <a:noFill/>
        </p:spPr>
        <p:txBody>
          <a:bodyPr wrap="square" rtlCol="0">
            <a:spAutoFit/>
          </a:bodyPr>
          <a:lstStyle/>
          <a:p>
            <a:pPr marL="457200" indent="-457200">
              <a:buFont typeface="Arial" panose="020B0604020202020204" pitchFamily="34" charset="0"/>
              <a:buChar char="•"/>
            </a:pPr>
            <a:r>
              <a:rPr lang="en-US" sz="2600" dirty="0" err="1">
                <a:latin typeface="Times New Roman" panose="02020603050405020304" pitchFamily="18" charset="0"/>
                <a:cs typeface="Times New Roman" panose="02020603050405020304" pitchFamily="18" charset="0"/>
              </a:rPr>
              <a:t>Bonga</a:t>
            </a:r>
            <a:r>
              <a:rPr lang="en-US" sz="2600" dirty="0">
                <a:latin typeface="Times New Roman" panose="02020603050405020304" pitchFamily="18" charset="0"/>
                <a:cs typeface="Times New Roman" panose="02020603050405020304" pitchFamily="18" charset="0"/>
              </a:rPr>
              <a:t>, George. “Letters of George </a:t>
            </a:r>
            <a:r>
              <a:rPr lang="en-US" sz="2600" dirty="0" err="1">
                <a:latin typeface="Times New Roman" panose="02020603050405020304" pitchFamily="18" charset="0"/>
                <a:cs typeface="Times New Roman" panose="02020603050405020304" pitchFamily="18" charset="0"/>
              </a:rPr>
              <a:t>Bonga</a:t>
            </a:r>
            <a:r>
              <a:rPr lang="en-US" sz="2600" dirty="0">
                <a:latin typeface="Times New Roman" panose="02020603050405020304" pitchFamily="18" charset="0"/>
                <a:cs typeface="Times New Roman" panose="02020603050405020304" pitchFamily="18" charset="0"/>
              </a:rPr>
              <a:t>.” </a:t>
            </a:r>
            <a:r>
              <a:rPr lang="en-US" sz="2600" i="1" dirty="0">
                <a:latin typeface="Times New Roman" panose="02020603050405020304" pitchFamily="18" charset="0"/>
                <a:cs typeface="Times New Roman" panose="02020603050405020304" pitchFamily="18" charset="0"/>
              </a:rPr>
              <a:t>The Journal of Negro History </a:t>
            </a:r>
            <a:r>
              <a:rPr lang="en-US" sz="2600" dirty="0">
                <a:latin typeface="Times New Roman" panose="02020603050405020304" pitchFamily="18" charset="0"/>
                <a:cs typeface="Times New Roman" panose="02020603050405020304" pitchFamily="18" charset="0"/>
              </a:rPr>
              <a:t>vol. 12, no. 1 (Jan. 1927): 41-54.</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Dew, Thomas R. </a:t>
            </a:r>
            <a:r>
              <a:rPr lang="en-US" sz="2600" i="1" dirty="0">
                <a:latin typeface="Times New Roman" panose="02020603050405020304" pitchFamily="18" charset="0"/>
                <a:cs typeface="Times New Roman" panose="02020603050405020304" pitchFamily="18" charset="0"/>
              </a:rPr>
              <a:t>Review of the Debate in the Virginia Legislature of 1831 and 1832. </a:t>
            </a:r>
            <a:r>
              <a:rPr lang="en-US" sz="2600" dirty="0">
                <a:latin typeface="Times New Roman" panose="02020603050405020304" pitchFamily="18" charset="0"/>
                <a:cs typeface="Times New Roman" panose="02020603050405020304" pitchFamily="18" charset="0"/>
              </a:rPr>
              <a:t>Richmond: T.W. White, 1832.</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Du Bois, W.E.B. </a:t>
            </a:r>
            <a:r>
              <a:rPr lang="en-US" sz="2600" i="1" dirty="0">
                <a:latin typeface="Times New Roman" panose="02020603050405020304" pitchFamily="18" charset="0"/>
                <a:cs typeface="Times New Roman" panose="02020603050405020304" pitchFamily="18" charset="0"/>
              </a:rPr>
              <a:t>The Souls of Black Folk. </a:t>
            </a:r>
            <a:r>
              <a:rPr lang="en-US" sz="2600" dirty="0">
                <a:latin typeface="Times New Roman" panose="02020603050405020304" pitchFamily="18" charset="0"/>
                <a:cs typeface="Times New Roman" panose="02020603050405020304" pitchFamily="18" charset="0"/>
              </a:rPr>
              <a:t>Edited with an introduction and notes by Brent Hayes Edwards. New York: Oxford University Press, 2007. </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Harper, Mattie. “French Africans in Ojibwe Country: Negotiating Marriage, Identity, and Race, 1780-1890.” Ph.D. Diss. for the University of California, Berkeley, 2012.</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Jefferson, Thomas. </a:t>
            </a:r>
            <a:r>
              <a:rPr lang="en-US" sz="2600" i="1" dirty="0">
                <a:latin typeface="Times New Roman" panose="02020603050405020304" pitchFamily="18" charset="0"/>
                <a:cs typeface="Times New Roman" panose="02020603050405020304" pitchFamily="18" charset="0"/>
              </a:rPr>
              <a:t>Notes on the State of Virginia. </a:t>
            </a:r>
            <a:r>
              <a:rPr lang="en-US" sz="2600" dirty="0">
                <a:latin typeface="Times New Roman" panose="02020603050405020304" pitchFamily="18" charset="0"/>
                <a:cs typeface="Times New Roman" panose="02020603050405020304" pitchFamily="18" charset="0"/>
              </a:rPr>
              <a:t>Edited with an introduction and notes by William </a:t>
            </a:r>
            <a:r>
              <a:rPr lang="en-US" sz="2600" dirty="0" err="1">
                <a:latin typeface="Times New Roman" panose="02020603050405020304" pitchFamily="18" charset="0"/>
                <a:cs typeface="Times New Roman" panose="02020603050405020304" pitchFamily="18" charset="0"/>
              </a:rPr>
              <a:t>Peden</a:t>
            </a:r>
            <a:r>
              <a:rPr lang="en-US" sz="2600" dirty="0">
                <a:latin typeface="Times New Roman" panose="02020603050405020304" pitchFamily="18" charset="0"/>
                <a:cs typeface="Times New Roman" panose="02020603050405020304" pitchFamily="18" charset="0"/>
              </a:rPr>
              <a:t>. Reprint of the 1787 edition. Chapel Hill: University of North Carolina Press, 1955.</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______________. </a:t>
            </a:r>
            <a:r>
              <a:rPr lang="en-US" sz="2600" i="1" dirty="0">
                <a:latin typeface="Times New Roman" panose="02020603050405020304" pitchFamily="18" charset="0"/>
                <a:cs typeface="Times New Roman" panose="02020603050405020304" pitchFamily="18" charset="0"/>
              </a:rPr>
              <a:t>The Papers of Thomas Jefferson, vol. VIII, 25 February to 31 October 1785. </a:t>
            </a:r>
            <a:r>
              <a:rPr lang="en-US" sz="2600" dirty="0">
                <a:latin typeface="Times New Roman" panose="02020603050405020304" pitchFamily="18" charset="0"/>
                <a:cs typeface="Times New Roman" panose="02020603050405020304" pitchFamily="18" charset="0"/>
              </a:rPr>
              <a:t>Edited by Julian P. Boyd, Mina R. Bryan, and Elizabeth L. </a:t>
            </a:r>
            <a:r>
              <a:rPr lang="en-US" sz="2600" dirty="0" err="1">
                <a:latin typeface="Times New Roman" panose="02020603050405020304" pitchFamily="18" charset="0"/>
                <a:cs typeface="Times New Roman" panose="02020603050405020304" pitchFamily="18" charset="0"/>
              </a:rPr>
              <a:t>Hutter</a:t>
            </a:r>
            <a:r>
              <a:rPr lang="en-US" sz="2600" dirty="0">
                <a:latin typeface="Times New Roman" panose="02020603050405020304" pitchFamily="18" charset="0"/>
                <a:cs typeface="Times New Roman" panose="02020603050405020304" pitchFamily="18" charset="0"/>
              </a:rPr>
              <a:t>. Princeton: Princeton University Press, 1953.</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Miles, </a:t>
            </a:r>
            <a:r>
              <a:rPr lang="en-US" sz="2600" dirty="0" err="1">
                <a:latin typeface="Times New Roman" panose="02020603050405020304" pitchFamily="18" charset="0"/>
                <a:cs typeface="Times New Roman" panose="02020603050405020304" pitchFamily="18" charset="0"/>
              </a:rPr>
              <a:t>Tiya</a:t>
            </a:r>
            <a:r>
              <a:rPr lang="en-US" sz="2600" dirty="0">
                <a:latin typeface="Times New Roman" panose="02020603050405020304" pitchFamily="18" charset="0"/>
                <a:cs typeface="Times New Roman" panose="02020603050405020304" pitchFamily="18" charset="0"/>
              </a:rPr>
              <a:t>. </a:t>
            </a:r>
            <a:r>
              <a:rPr lang="en-US" sz="2600" i="1" dirty="0">
                <a:latin typeface="Times New Roman" panose="02020603050405020304" pitchFamily="18" charset="0"/>
                <a:cs typeface="Times New Roman" panose="02020603050405020304" pitchFamily="18" charset="0"/>
              </a:rPr>
              <a:t>The Dawn of Detroit: A Chronicle of Slavery and Freedom in the City of the Straits. </a:t>
            </a:r>
            <a:r>
              <a:rPr lang="en-US" sz="2600" dirty="0">
                <a:latin typeface="Times New Roman" panose="02020603050405020304" pitchFamily="18" charset="0"/>
                <a:cs typeface="Times New Roman" panose="02020603050405020304" pitchFamily="18" charset="0"/>
              </a:rPr>
              <a:t>New York: The New Press, 2017.</a:t>
            </a:r>
          </a:p>
          <a:p>
            <a:pPr marL="457200" indent="-457200">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White, Richard. </a:t>
            </a:r>
            <a:r>
              <a:rPr lang="en-US" sz="2600" i="1" dirty="0">
                <a:latin typeface="Times New Roman" panose="02020603050405020304" pitchFamily="18" charset="0"/>
                <a:cs typeface="Times New Roman" panose="02020603050405020304" pitchFamily="18" charset="0"/>
              </a:rPr>
              <a:t>The Middle Ground: Indians, Empires, and Republics in the Great Lakes Region, 1650-1815. </a:t>
            </a:r>
            <a:r>
              <a:rPr lang="en-US" sz="2600" dirty="0">
                <a:latin typeface="Times New Roman" panose="02020603050405020304" pitchFamily="18" charset="0"/>
                <a:cs typeface="Times New Roman" panose="02020603050405020304" pitchFamily="18" charset="0"/>
              </a:rPr>
              <a:t>Twentieth Anniversary Edition. Cambridge: Cambridge University Press, 2011.</a:t>
            </a:r>
          </a:p>
          <a:p>
            <a:pPr marL="457200" indent="-457200">
              <a:buFont typeface="Arial" panose="020B0604020202020204" pitchFamily="34" charset="0"/>
              <a:buChar char="•"/>
            </a:pPr>
            <a:r>
              <a:rPr lang="en-US" sz="2600" dirty="0" err="1">
                <a:latin typeface="Times New Roman" panose="02020603050405020304" pitchFamily="18" charset="0"/>
                <a:cs typeface="Times New Roman" panose="02020603050405020304" pitchFamily="18" charset="0"/>
              </a:rPr>
              <a:t>Witgen</a:t>
            </a:r>
            <a:r>
              <a:rPr lang="en-US" sz="2600" dirty="0">
                <a:latin typeface="Times New Roman" panose="02020603050405020304" pitchFamily="18" charset="0"/>
                <a:cs typeface="Times New Roman" panose="02020603050405020304" pitchFamily="18" charset="0"/>
              </a:rPr>
              <a:t>, Michael. </a:t>
            </a:r>
            <a:r>
              <a:rPr lang="en-US" sz="2600" i="1" dirty="0">
                <a:latin typeface="Times New Roman" panose="02020603050405020304" pitchFamily="18" charset="0"/>
                <a:cs typeface="Times New Roman" panose="02020603050405020304" pitchFamily="18" charset="0"/>
              </a:rPr>
              <a:t>An Infinity of Nations: How the Native New World Shaped Early North America. </a:t>
            </a:r>
            <a:r>
              <a:rPr lang="en-US" sz="2600" dirty="0">
                <a:latin typeface="Times New Roman" panose="02020603050405020304" pitchFamily="18" charset="0"/>
                <a:cs typeface="Times New Roman" panose="02020603050405020304" pitchFamily="18" charset="0"/>
              </a:rPr>
              <a:t>Philadelphia: University of Pennsylvania Press, 2012.</a:t>
            </a:r>
          </a:p>
        </p:txBody>
      </p:sp>
      <p:sp>
        <p:nvSpPr>
          <p:cNvPr id="7" name="TextBox 6">
            <a:extLst>
              <a:ext uri="{FF2B5EF4-FFF2-40B4-BE49-F238E27FC236}">
                <a16:creationId xmlns:a16="http://schemas.microsoft.com/office/drawing/2014/main" id="{E5056834-0733-4D47-99D3-32E6F4D3B179}"/>
              </a:ext>
            </a:extLst>
          </p:cNvPr>
          <p:cNvSpPr txBox="1"/>
          <p:nvPr/>
        </p:nvSpPr>
        <p:spPr>
          <a:xfrm>
            <a:off x="14971594" y="8835528"/>
            <a:ext cx="11834925" cy="1015663"/>
          </a:xfrm>
          <a:prstGeom prst="rect">
            <a:avLst/>
          </a:prstGeom>
          <a:noFill/>
        </p:spPr>
        <p:txBody>
          <a:bodyPr wrap="square" rtlCol="0">
            <a:spAutoFit/>
          </a:bodyPr>
          <a:lstStyle/>
          <a:p>
            <a:r>
              <a:rPr lang="en-US" sz="3000" b="1" dirty="0">
                <a:latin typeface="Times New Roman" panose="02020603050405020304" pitchFamily="18" charset="0"/>
                <a:cs typeface="Times New Roman" panose="02020603050405020304" pitchFamily="18" charset="0"/>
              </a:rPr>
              <a:t>After 1800 concepts of racial differences being fixed and innate began to solidify in America.</a:t>
            </a:r>
          </a:p>
        </p:txBody>
      </p:sp>
      <p:sp>
        <p:nvSpPr>
          <p:cNvPr id="10" name="TextBox 9">
            <a:extLst>
              <a:ext uri="{FF2B5EF4-FFF2-40B4-BE49-F238E27FC236}">
                <a16:creationId xmlns:a16="http://schemas.microsoft.com/office/drawing/2014/main" id="{81E5AB5E-8598-2849-9615-3E7259CB7E61}"/>
              </a:ext>
            </a:extLst>
          </p:cNvPr>
          <p:cNvSpPr txBox="1"/>
          <p:nvPr/>
        </p:nvSpPr>
        <p:spPr>
          <a:xfrm>
            <a:off x="15055261" y="30660123"/>
            <a:ext cx="11751258" cy="5170646"/>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“shattered” world into which the French arrived in the mid-1600s and the world that they helped create with the Indians – the “middle ground.”</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Presence of slavery in the Region – loosely modeled after the Native practice of captive-taking.</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Fluid socio-political ties amongst Native groups led to an overall fluidity of identity.</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Fluid concepts of territory leading to fluidity of society as a whole – nomadic and semi-nomadic migrations.</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Kinship as the defining method of identifying human difference – “Relatives” and “Outsiders.” </a:t>
            </a:r>
          </a:p>
        </p:txBody>
      </p:sp>
      <p:sp>
        <p:nvSpPr>
          <p:cNvPr id="12" name="TextBox 11">
            <a:extLst>
              <a:ext uri="{FF2B5EF4-FFF2-40B4-BE49-F238E27FC236}">
                <a16:creationId xmlns:a16="http://schemas.microsoft.com/office/drawing/2014/main" id="{E9FE90CC-A02C-B74B-A0A1-BBFF0A242427}"/>
              </a:ext>
            </a:extLst>
          </p:cNvPr>
          <p:cNvSpPr txBox="1"/>
          <p:nvPr/>
        </p:nvSpPr>
        <p:spPr>
          <a:xfrm>
            <a:off x="28458351" y="15643991"/>
            <a:ext cx="6617625" cy="3314825"/>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“Shapeshifter” and cultural intermediary.</a:t>
            </a:r>
          </a:p>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Because of the fluidity of defining human difference in the Great Lakes Region, </a:t>
            </a:r>
            <a:r>
              <a:rPr lang="en-US" sz="3000" dirty="0" err="1">
                <a:latin typeface="Times New Roman" panose="02020603050405020304" pitchFamily="18" charset="0"/>
                <a:cs typeface="Times New Roman" panose="02020603050405020304" pitchFamily="18" charset="0"/>
              </a:rPr>
              <a:t>Bonga</a:t>
            </a:r>
            <a:r>
              <a:rPr lang="en-US" sz="3000" dirty="0">
                <a:latin typeface="Times New Roman" panose="02020603050405020304" pitchFamily="18" charset="0"/>
                <a:cs typeface="Times New Roman" panose="02020603050405020304" pitchFamily="18" charset="0"/>
              </a:rPr>
              <a:t> was able “to be both a Negro and an American without being cursed and spit upon by his fellows, </a:t>
            </a:r>
            <a:endParaRPr lang="en-US" sz="24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F79E7576-ABE6-724B-A38F-6E45044C4E95}"/>
              </a:ext>
            </a:extLst>
          </p:cNvPr>
          <p:cNvSpPr txBox="1"/>
          <p:nvPr/>
        </p:nvSpPr>
        <p:spPr>
          <a:xfrm>
            <a:off x="1901652" y="34815106"/>
            <a:ext cx="11594856" cy="1015663"/>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St. George Tucker’s </a:t>
            </a:r>
            <a:r>
              <a:rPr lang="en-US" sz="3000" i="1" dirty="0">
                <a:latin typeface="Times New Roman" panose="02020603050405020304" pitchFamily="18" charset="0"/>
                <a:cs typeface="Times New Roman" panose="02020603050405020304" pitchFamily="18" charset="0"/>
              </a:rPr>
              <a:t>Blackstone’s Commentaries </a:t>
            </a:r>
            <a:r>
              <a:rPr lang="en-US" sz="3000" dirty="0">
                <a:latin typeface="Times New Roman" panose="02020603050405020304" pitchFamily="18" charset="0"/>
                <a:cs typeface="Times New Roman" panose="02020603050405020304" pitchFamily="18" charset="0"/>
              </a:rPr>
              <a:t>using Revolutionary rhetoric to question slavery and the creation of the Paradox. </a:t>
            </a:r>
          </a:p>
        </p:txBody>
      </p:sp>
      <p:sp>
        <p:nvSpPr>
          <p:cNvPr id="17" name="TextBox 16">
            <a:extLst>
              <a:ext uri="{FF2B5EF4-FFF2-40B4-BE49-F238E27FC236}">
                <a16:creationId xmlns:a16="http://schemas.microsoft.com/office/drawing/2014/main" id="{84CC9722-83A8-4B48-82AC-6A8A4C940507}"/>
              </a:ext>
            </a:extLst>
          </p:cNvPr>
          <p:cNvSpPr txBox="1"/>
          <p:nvPr/>
        </p:nvSpPr>
        <p:spPr>
          <a:xfrm>
            <a:off x="1911112" y="33373589"/>
            <a:ext cx="11594856" cy="1477328"/>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Times New Roman" panose="02020603050405020304" pitchFamily="18" charset="0"/>
                <a:cs typeface="Times New Roman" panose="02020603050405020304" pitchFamily="18" charset="0"/>
              </a:rPr>
              <a:t>“the </a:t>
            </a:r>
            <a:r>
              <a:rPr lang="en-US" sz="3000" dirty="0" err="1">
                <a:latin typeface="Times New Roman" panose="02020603050405020304" pitchFamily="18" charset="0"/>
                <a:cs typeface="Times New Roman" panose="02020603050405020304" pitchFamily="18" charset="0"/>
              </a:rPr>
              <a:t>blackman</a:t>
            </a:r>
            <a:r>
              <a:rPr lang="en-US" sz="3000" dirty="0">
                <a:latin typeface="Times New Roman" panose="02020603050405020304" pitchFamily="18" charset="0"/>
                <a:cs typeface="Times New Roman" panose="02020603050405020304" pitchFamily="18" charset="0"/>
              </a:rPr>
              <a:t>, in his present state, might not be so [equal to whites]. But it would be hazardous to affirm that, equally cultivated for a few generations, he would not become so.”</a:t>
            </a:r>
          </a:p>
        </p:txBody>
      </p:sp>
      <p:sp>
        <p:nvSpPr>
          <p:cNvPr id="18" name="TextBox 17">
            <a:extLst>
              <a:ext uri="{FF2B5EF4-FFF2-40B4-BE49-F238E27FC236}">
                <a16:creationId xmlns:a16="http://schemas.microsoft.com/office/drawing/2014/main" id="{2D80D08E-F83B-9C41-A74A-0FA6FF642EA3}"/>
              </a:ext>
            </a:extLst>
          </p:cNvPr>
          <p:cNvSpPr txBox="1"/>
          <p:nvPr/>
        </p:nvSpPr>
        <p:spPr>
          <a:xfrm>
            <a:off x="28886659" y="18833912"/>
            <a:ext cx="11335330" cy="553998"/>
          </a:xfrm>
          <a:prstGeom prst="rect">
            <a:avLst/>
          </a:prstGeom>
          <a:noFill/>
        </p:spPr>
        <p:txBody>
          <a:bodyPr wrap="square" rtlCol="0">
            <a:spAutoFit/>
          </a:bodyPr>
          <a:lstStyle/>
          <a:p>
            <a:r>
              <a:rPr lang="en-US" sz="3000" dirty="0">
                <a:latin typeface="Times New Roman" panose="02020603050405020304" pitchFamily="18" charset="0"/>
                <a:cs typeface="Times New Roman" panose="02020603050405020304" pitchFamily="18" charset="0"/>
              </a:rPr>
              <a:t>without having the doors of Opportunity closed roughly in his face.”</a:t>
            </a:r>
          </a:p>
        </p:txBody>
      </p:sp>
      <p:sp>
        <p:nvSpPr>
          <p:cNvPr id="21" name="TextBox 20">
            <a:extLst>
              <a:ext uri="{FF2B5EF4-FFF2-40B4-BE49-F238E27FC236}">
                <a16:creationId xmlns:a16="http://schemas.microsoft.com/office/drawing/2014/main" id="{24B9360D-039E-3440-A390-1885F8C239D6}"/>
              </a:ext>
            </a:extLst>
          </p:cNvPr>
          <p:cNvSpPr txBox="1"/>
          <p:nvPr/>
        </p:nvSpPr>
        <p:spPr>
          <a:xfrm>
            <a:off x="15055261" y="29516971"/>
            <a:ext cx="12231686" cy="1015663"/>
          </a:xfrm>
          <a:prstGeom prst="rect">
            <a:avLst/>
          </a:prstGeom>
          <a:noFill/>
        </p:spPr>
        <p:txBody>
          <a:bodyPr wrap="square" rtlCol="0">
            <a:spAutoFit/>
          </a:bodyPr>
          <a:lstStyle/>
          <a:p>
            <a:r>
              <a:rPr lang="en-US" sz="3000" b="1" dirty="0">
                <a:latin typeface="Times New Roman" panose="02020603050405020304" pitchFamily="18" charset="0"/>
                <a:cs typeface="Times New Roman" panose="02020603050405020304" pitchFamily="18" charset="0"/>
              </a:rPr>
              <a:t>However, as the Great Lakes borderlands show, race was not a uniform and monolithic idea that swept across America in its entirety.</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1349</Words>
  <Application>Microsoft Macintosh PowerPoint</Application>
  <PresentationFormat>Custom</PresentationFormat>
  <Paragraphs>58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On Racial Frontiers:   The Function of Race in America, 1800-1860</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2018-04-26T00:17:07Z</dcterms:modified>
</cp:coreProperties>
</file>