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2062400" cy="38404800"/>
  <p:notesSz cx="20104100" cy="18357850"/>
  <p:defaultTextStyle>
    <a:defPPr>
      <a:defRPr lang="en-US"/>
    </a:defPPr>
    <a:lvl1pPr marL="0" algn="l" defTabSz="1912661" rtl="0" eaLnBrk="1" latinLnBrk="0" hangingPunct="1">
      <a:defRPr sz="3766" kern="1200">
        <a:solidFill>
          <a:schemeClr val="tx1"/>
        </a:solidFill>
        <a:latin typeface="+mn-lt"/>
        <a:ea typeface="+mn-ea"/>
        <a:cs typeface="+mn-cs"/>
      </a:defRPr>
    </a:lvl1pPr>
    <a:lvl2pPr marL="956330" algn="l" defTabSz="1912661" rtl="0" eaLnBrk="1" latinLnBrk="0" hangingPunct="1">
      <a:defRPr sz="3766" kern="1200">
        <a:solidFill>
          <a:schemeClr val="tx1"/>
        </a:solidFill>
        <a:latin typeface="+mn-lt"/>
        <a:ea typeface="+mn-ea"/>
        <a:cs typeface="+mn-cs"/>
      </a:defRPr>
    </a:lvl2pPr>
    <a:lvl3pPr marL="1912661" algn="l" defTabSz="1912661" rtl="0" eaLnBrk="1" latinLnBrk="0" hangingPunct="1">
      <a:defRPr sz="3766" kern="1200">
        <a:solidFill>
          <a:schemeClr val="tx1"/>
        </a:solidFill>
        <a:latin typeface="+mn-lt"/>
        <a:ea typeface="+mn-ea"/>
        <a:cs typeface="+mn-cs"/>
      </a:defRPr>
    </a:lvl3pPr>
    <a:lvl4pPr marL="2868993" algn="l" defTabSz="1912661" rtl="0" eaLnBrk="1" latinLnBrk="0" hangingPunct="1">
      <a:defRPr sz="3766" kern="1200">
        <a:solidFill>
          <a:schemeClr val="tx1"/>
        </a:solidFill>
        <a:latin typeface="+mn-lt"/>
        <a:ea typeface="+mn-ea"/>
        <a:cs typeface="+mn-cs"/>
      </a:defRPr>
    </a:lvl4pPr>
    <a:lvl5pPr marL="3825323" algn="l" defTabSz="1912661" rtl="0" eaLnBrk="1" latinLnBrk="0" hangingPunct="1">
      <a:defRPr sz="3766" kern="1200">
        <a:solidFill>
          <a:schemeClr val="tx1"/>
        </a:solidFill>
        <a:latin typeface="+mn-lt"/>
        <a:ea typeface="+mn-ea"/>
        <a:cs typeface="+mn-cs"/>
      </a:defRPr>
    </a:lvl5pPr>
    <a:lvl6pPr marL="4781654" algn="l" defTabSz="1912661" rtl="0" eaLnBrk="1" latinLnBrk="0" hangingPunct="1">
      <a:defRPr sz="3766" kern="1200">
        <a:solidFill>
          <a:schemeClr val="tx1"/>
        </a:solidFill>
        <a:latin typeface="+mn-lt"/>
        <a:ea typeface="+mn-ea"/>
        <a:cs typeface="+mn-cs"/>
      </a:defRPr>
    </a:lvl6pPr>
    <a:lvl7pPr marL="5737986" algn="l" defTabSz="1912661" rtl="0" eaLnBrk="1" latinLnBrk="0" hangingPunct="1">
      <a:defRPr sz="3766" kern="1200">
        <a:solidFill>
          <a:schemeClr val="tx1"/>
        </a:solidFill>
        <a:latin typeface="+mn-lt"/>
        <a:ea typeface="+mn-ea"/>
        <a:cs typeface="+mn-cs"/>
      </a:defRPr>
    </a:lvl7pPr>
    <a:lvl8pPr marL="6694316" algn="l" defTabSz="1912661" rtl="0" eaLnBrk="1" latinLnBrk="0" hangingPunct="1">
      <a:defRPr sz="3766" kern="1200">
        <a:solidFill>
          <a:schemeClr val="tx1"/>
        </a:solidFill>
        <a:latin typeface="+mn-lt"/>
        <a:ea typeface="+mn-ea"/>
        <a:cs typeface="+mn-cs"/>
      </a:defRPr>
    </a:lvl8pPr>
    <a:lvl9pPr marL="7650647" algn="l" defTabSz="1912661" rtl="0" eaLnBrk="1" latinLnBrk="0" hangingPunct="1">
      <a:defRPr sz="376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025" userDrawn="1">
          <p15:clr>
            <a:srgbClr val="A4A3A4"/>
          </p15:clr>
        </p15:guide>
        <p15:guide id="2" pos="451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D3AB"/>
    <a:srgbClr val="B5AF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0" d="100"/>
          <a:sy n="30" d="100"/>
        </p:scale>
        <p:origin x="24" y="-4026"/>
      </p:cViewPr>
      <p:guideLst>
        <p:guide orient="horz" pos="6025"/>
        <p:guide pos="451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600" b="0" i="0" u="none" strike="noStrike" kern="1200" spc="0" baseline="0">
                <a:solidFill>
                  <a:schemeClr val="tx1">
                    <a:lumMod val="65000"/>
                    <a:lumOff val="35000"/>
                  </a:schemeClr>
                </a:solidFill>
                <a:latin typeface="+mn-lt"/>
                <a:ea typeface="+mn-ea"/>
                <a:cs typeface="+mn-cs"/>
              </a:defRPr>
            </a:pPr>
            <a:r>
              <a:rPr lang="en-US" sz="3600" b="1" dirty="0">
                <a:latin typeface="Times New Roman" panose="02020603050405020304" pitchFamily="18" charset="0"/>
                <a:cs typeface="Times New Roman" panose="02020603050405020304" pitchFamily="18" charset="0"/>
              </a:rPr>
              <a:t>What </a:t>
            </a:r>
            <a:r>
              <a:rPr lang="en-US" sz="4400" b="1" dirty="0">
                <a:latin typeface="Times New Roman" panose="02020603050405020304" pitchFamily="18" charset="0"/>
                <a:cs typeface="Times New Roman" panose="02020603050405020304" pitchFamily="18" charset="0"/>
              </a:rPr>
              <a:t>Works</a:t>
            </a:r>
            <a:r>
              <a:rPr lang="en-US" sz="3600" b="1" dirty="0">
                <a:latin typeface="Times New Roman" panose="02020603050405020304" pitchFamily="18" charset="0"/>
                <a:cs typeface="Times New Roman" panose="02020603050405020304" pitchFamily="18" charset="0"/>
              </a:rPr>
              <a:t> to Stop Cyberbullying</a:t>
            </a:r>
          </a:p>
          <a:p>
            <a:pPr>
              <a:defRPr sz="3600"/>
            </a:pPr>
            <a:r>
              <a:rPr lang="en-US" sz="3600" dirty="0">
                <a:latin typeface="Times New Roman" panose="02020603050405020304" pitchFamily="18" charset="0"/>
                <a:cs typeface="Times New Roman" panose="02020603050405020304" pitchFamily="18" charset="0"/>
              </a:rPr>
              <a:t>n</a:t>
            </a:r>
            <a:r>
              <a:rPr lang="en-US" sz="3600" baseline="0" dirty="0">
                <a:latin typeface="Times New Roman" panose="02020603050405020304" pitchFamily="18" charset="0"/>
                <a:cs typeface="Times New Roman" panose="02020603050405020304" pitchFamily="18" charset="0"/>
              </a:rPr>
              <a:t> = 1418 who said they were cyberbullied</a:t>
            </a:r>
            <a:endParaRPr lang="en-US" sz="3600" dirty="0">
              <a:latin typeface="Times New Roman" panose="02020603050405020304" pitchFamily="18" charset="0"/>
              <a:cs typeface="Times New Roman" panose="02020603050405020304" pitchFamily="18" charset="0"/>
            </a:endParaRPr>
          </a:p>
        </c:rich>
      </c:tx>
      <c:layout>
        <c:manualLayout>
          <c:xMode val="edge"/>
          <c:yMode val="edge"/>
          <c:x val="0.24025492423589673"/>
          <c:y val="6.6070677937179788E-3"/>
        </c:manualLayout>
      </c:layout>
      <c:overlay val="0"/>
      <c:spPr>
        <a:noFill/>
        <a:ln>
          <a:noFill/>
        </a:ln>
        <a:effectLst/>
      </c:spPr>
      <c:txPr>
        <a:bodyPr rot="0" spcFirstLastPara="1" vertOverflow="ellipsis" vert="horz" wrap="square" anchor="ctr" anchorCtr="1"/>
        <a:lstStyle/>
        <a:p>
          <a:pPr>
            <a:defRPr sz="3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Percent</c:v>
                </c:pt>
              </c:strCache>
            </c:strRef>
          </c:tx>
          <c:spPr>
            <a:solidFill>
              <a:schemeClr val="accent1">
                <a:lumMod val="50000"/>
              </a:schemeClr>
            </a:solidFill>
            <a:ln>
              <a:solidFill>
                <a:schemeClr val="tx1"/>
              </a:solidFill>
            </a:ln>
            <a:effectLst/>
          </c:spPr>
          <c:invertIfNegative val="0"/>
          <c:dLbls>
            <c:dLbl>
              <c:idx val="0"/>
              <c:layout>
                <c:manualLayout>
                  <c:x val="1.0415260538152412E-3"/>
                  <c:y val="5.4011478609748082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CAAA-40AB-85DD-B353E70CE358}"/>
                </c:ext>
                <c:ext xmlns:c15="http://schemas.microsoft.com/office/drawing/2012/chart" uri="{CE6537A1-D6FC-4f65-9D91-7224C49458BB}">
                  <c15:layout/>
                </c:ext>
              </c:extLst>
            </c:dLbl>
            <c:dLbl>
              <c:idx val="6"/>
              <c:layout>
                <c:manualLayout>
                  <c:x val="-7.3295838271059631E-17"/>
                  <c:y val="1.6963528413910092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3B4F-4692-A0C2-434DD99B6F7E}"/>
                </c:ext>
                <c:ext xmlns:c15="http://schemas.microsoft.com/office/drawing/2012/chart" uri="{CE6537A1-D6FC-4f65-9D91-7224C49458BB}">
                  <c15:layout/>
                </c:ext>
              </c:extLst>
            </c:dLbl>
            <c:dLbl>
              <c:idx val="8"/>
              <c:layout>
                <c:manualLayout>
                  <c:x val="0"/>
                  <c:y val="1.0178117048346057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CAAA-40AB-85DD-B353E70CE358}"/>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Blocked</c:v>
                </c:pt>
                <c:pt idx="1">
                  <c:v>Ignored</c:v>
                </c:pt>
                <c:pt idx="2">
                  <c:v>Told parent</c:v>
                </c:pt>
                <c:pt idx="3">
                  <c:v>Deleted app</c:v>
                </c:pt>
                <c:pt idx="4">
                  <c:v>Report to website/app</c:v>
                </c:pt>
                <c:pt idx="5">
                  <c:v>Walked away</c:v>
                </c:pt>
                <c:pt idx="6">
                  <c:v>School intervened</c:v>
                </c:pt>
                <c:pt idx="7">
                  <c:v>Called police</c:v>
                </c:pt>
              </c:strCache>
            </c:strRef>
          </c:cat>
          <c:val>
            <c:numRef>
              <c:f>Sheet1!$B$2:$B$9</c:f>
              <c:numCache>
                <c:formatCode>General</c:formatCode>
                <c:ptCount val="8"/>
                <c:pt idx="0">
                  <c:v>25.2</c:v>
                </c:pt>
                <c:pt idx="1">
                  <c:v>16.899999999999999</c:v>
                </c:pt>
                <c:pt idx="2">
                  <c:v>11.8</c:v>
                </c:pt>
                <c:pt idx="3">
                  <c:v>7.1</c:v>
                </c:pt>
                <c:pt idx="4">
                  <c:v>4.2</c:v>
                </c:pt>
                <c:pt idx="5">
                  <c:v>3.9</c:v>
                </c:pt>
                <c:pt idx="6">
                  <c:v>3</c:v>
                </c:pt>
                <c:pt idx="7">
                  <c:v>1.9</c:v>
                </c:pt>
              </c:numCache>
            </c:numRef>
          </c:val>
          <c:extLst xmlns:c16r2="http://schemas.microsoft.com/office/drawing/2015/06/chart">
            <c:ext xmlns:c16="http://schemas.microsoft.com/office/drawing/2014/chart" uri="{C3380CC4-5D6E-409C-BE32-E72D297353CC}">
              <c16:uniqueId val="{00000004-CAAA-40AB-85DD-B353E70CE358}"/>
            </c:ext>
          </c:extLst>
        </c:ser>
        <c:dLbls>
          <c:showLegendKey val="0"/>
          <c:showVal val="0"/>
          <c:showCatName val="0"/>
          <c:showSerName val="0"/>
          <c:showPercent val="0"/>
          <c:showBubbleSize val="0"/>
        </c:dLbls>
        <c:gapWidth val="219"/>
        <c:overlap val="-27"/>
        <c:axId val="236354920"/>
        <c:axId val="236354528"/>
      </c:barChart>
      <c:catAx>
        <c:axId val="236354920"/>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0" spcFirstLastPara="1" vertOverflow="ellipsis" wrap="square" anchor="ctr" anchorCtr="1"/>
          <a:lstStyle/>
          <a:p>
            <a:pPr>
              <a:defRPr sz="2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236354528"/>
        <c:crosses val="autoZero"/>
        <c:auto val="1"/>
        <c:lblAlgn val="ctr"/>
        <c:lblOffset val="100"/>
        <c:noMultiLvlLbl val="0"/>
      </c:catAx>
      <c:valAx>
        <c:axId val="236354528"/>
        <c:scaling>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36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3600">
                    <a:latin typeface="Times New Roman" panose="02020603050405020304" pitchFamily="18" charset="0"/>
                    <a:cs typeface="Times New Roman" panose="02020603050405020304" pitchFamily="18" charset="0"/>
                  </a:rPr>
                  <a:t>Percent</a:t>
                </a:r>
              </a:p>
            </c:rich>
          </c:tx>
          <c:layout/>
          <c:overlay val="0"/>
          <c:spPr>
            <a:noFill/>
            <a:ln>
              <a:noFill/>
            </a:ln>
            <a:effectLst/>
          </c:spPr>
          <c:txPr>
            <a:bodyPr rot="-5400000" spcFirstLastPara="1" vertOverflow="ellipsis" vert="horz" wrap="square" anchor="ctr" anchorCtr="1"/>
            <a:lstStyle/>
            <a:p>
              <a:pPr>
                <a:defRPr sz="36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236354920"/>
        <c:crosses val="autoZero"/>
        <c:crossBetween val="between"/>
      </c:valAx>
      <c:spPr>
        <a:solidFill>
          <a:schemeClr val="tx2">
            <a:lumMod val="20000"/>
            <a:lumOff val="80000"/>
          </a:schemeClr>
        </a:solidFill>
        <a:ln>
          <a:solidFill>
            <a:schemeClr val="tx1"/>
          </a:solidFill>
        </a:ln>
        <a:effectLst/>
      </c:spPr>
    </c:plotArea>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600" b="0" i="0" u="none" strike="noStrike" kern="1200" spc="0" baseline="0">
                <a:solidFill>
                  <a:schemeClr val="tx1">
                    <a:lumMod val="65000"/>
                    <a:lumOff val="35000"/>
                  </a:schemeClr>
                </a:solidFill>
                <a:latin typeface="+mn-lt"/>
                <a:ea typeface="+mn-ea"/>
                <a:cs typeface="+mn-cs"/>
              </a:defRPr>
            </a:pPr>
            <a:r>
              <a:rPr lang="en-US" sz="3600" b="1" dirty="0">
                <a:latin typeface="Times New Roman" panose="02020603050405020304" pitchFamily="18" charset="0"/>
                <a:cs typeface="Times New Roman" panose="02020603050405020304" pitchFamily="18" charset="0"/>
              </a:rPr>
              <a:t>What </a:t>
            </a:r>
            <a:r>
              <a:rPr lang="en-US" sz="4400" b="1" dirty="0">
                <a:latin typeface="Times New Roman" panose="02020603050405020304" pitchFamily="18" charset="0"/>
                <a:cs typeface="Times New Roman" panose="02020603050405020304" pitchFamily="18" charset="0"/>
              </a:rPr>
              <a:t>Works</a:t>
            </a:r>
            <a:r>
              <a:rPr lang="en-US" sz="3600" b="1" dirty="0">
                <a:latin typeface="Times New Roman" panose="02020603050405020304" pitchFamily="18" charset="0"/>
                <a:cs typeface="Times New Roman" panose="02020603050405020304" pitchFamily="18" charset="0"/>
              </a:rPr>
              <a:t> to Stop Cyberbullying</a:t>
            </a:r>
          </a:p>
          <a:p>
            <a:pPr>
              <a:defRPr sz="3600"/>
            </a:pPr>
            <a:r>
              <a:rPr lang="en-US" sz="3600" dirty="0">
                <a:latin typeface="Times New Roman" panose="02020603050405020304" pitchFamily="18" charset="0"/>
                <a:cs typeface="Times New Roman" panose="02020603050405020304" pitchFamily="18" charset="0"/>
              </a:rPr>
              <a:t>n</a:t>
            </a:r>
            <a:r>
              <a:rPr lang="en-US" sz="3600" baseline="0" dirty="0">
                <a:latin typeface="Times New Roman" panose="02020603050405020304" pitchFamily="18" charset="0"/>
                <a:cs typeface="Times New Roman" panose="02020603050405020304" pitchFamily="18" charset="0"/>
              </a:rPr>
              <a:t> = 1881 who said they were cyberbullied</a:t>
            </a:r>
            <a:endParaRPr lang="en-US" sz="3600" dirty="0">
              <a:latin typeface="Times New Roman" panose="02020603050405020304" pitchFamily="18" charset="0"/>
              <a:cs typeface="Times New Roman" panose="02020603050405020304" pitchFamily="18" charset="0"/>
            </a:endParaRPr>
          </a:p>
        </c:rich>
      </c:tx>
      <c:layout>
        <c:manualLayout>
          <c:xMode val="edge"/>
          <c:yMode val="edge"/>
          <c:x val="0.24025492423589673"/>
          <c:y val="6.6070677937179788E-3"/>
        </c:manualLayout>
      </c:layout>
      <c:overlay val="0"/>
      <c:spPr>
        <a:noFill/>
        <a:ln>
          <a:noFill/>
        </a:ln>
        <a:effectLst/>
      </c:spPr>
      <c:txPr>
        <a:bodyPr rot="0" spcFirstLastPara="1" vertOverflow="ellipsis" vert="horz" wrap="square" anchor="ctr" anchorCtr="1"/>
        <a:lstStyle/>
        <a:p>
          <a:pPr>
            <a:defRPr sz="3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Percent</c:v>
                </c:pt>
              </c:strCache>
            </c:strRef>
          </c:tx>
          <c:spPr>
            <a:solidFill>
              <a:schemeClr val="accent1">
                <a:lumMod val="50000"/>
              </a:schemeClr>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Race</c:v>
                </c:pt>
                <c:pt idx="1">
                  <c:v>Gender</c:v>
                </c:pt>
                <c:pt idx="2">
                  <c:v>Sexual Orientation</c:v>
                </c:pt>
              </c:strCache>
            </c:strRef>
          </c:cat>
          <c:val>
            <c:numRef>
              <c:f>Sheet1!$B$2:$B$4</c:f>
              <c:numCache>
                <c:formatCode>General</c:formatCode>
                <c:ptCount val="3"/>
                <c:pt idx="0">
                  <c:v>70.7</c:v>
                </c:pt>
                <c:pt idx="1">
                  <c:v>54.2</c:v>
                </c:pt>
                <c:pt idx="2">
                  <c:v>87.9</c:v>
                </c:pt>
              </c:numCache>
            </c:numRef>
          </c:val>
          <c:extLst xmlns:c16r2="http://schemas.microsoft.com/office/drawing/2015/06/chart">
            <c:ext xmlns:c16="http://schemas.microsoft.com/office/drawing/2014/chart" uri="{C3380CC4-5D6E-409C-BE32-E72D297353CC}">
              <c16:uniqueId val="{00000004-CAAA-40AB-85DD-B353E70CE358}"/>
            </c:ext>
          </c:extLst>
        </c:ser>
        <c:ser>
          <c:idx val="1"/>
          <c:order val="1"/>
          <c:tx>
            <c:strRef>
              <c:f>Sheet1!$C$1</c:f>
              <c:strCache>
                <c:ptCount val="1"/>
                <c:pt idx="0">
                  <c:v>Series 2</c:v>
                </c:pt>
              </c:strCache>
            </c:strRef>
          </c:tx>
          <c:spPr>
            <a:pattFill prst="wdUpDiag">
              <a:fgClr>
                <a:schemeClr val="accent1"/>
              </a:fgClr>
              <a:bgClr>
                <a:schemeClr val="bg1"/>
              </a:bgClr>
            </a:patt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Race</c:v>
                </c:pt>
                <c:pt idx="1">
                  <c:v>Gender</c:v>
                </c:pt>
                <c:pt idx="2">
                  <c:v>Sexual Orientation</c:v>
                </c:pt>
              </c:strCache>
            </c:strRef>
          </c:cat>
          <c:val>
            <c:numRef>
              <c:f>Sheet1!$C$2:$C$4</c:f>
              <c:numCache>
                <c:formatCode>General</c:formatCode>
                <c:ptCount val="3"/>
                <c:pt idx="0">
                  <c:v>29.3</c:v>
                </c:pt>
                <c:pt idx="1">
                  <c:v>45</c:v>
                </c:pt>
                <c:pt idx="2">
                  <c:v>12.1</c:v>
                </c:pt>
              </c:numCache>
            </c:numRef>
          </c:val>
          <c:extLst xmlns:c16r2="http://schemas.microsoft.com/office/drawing/2015/06/chart">
            <c:ext xmlns:c16="http://schemas.microsoft.com/office/drawing/2014/chart" uri="{C3380CC4-5D6E-409C-BE32-E72D297353CC}">
              <c16:uniqueId val="{00000000-B07C-45D8-8063-59B1B94B3579}"/>
            </c:ext>
          </c:extLst>
        </c:ser>
        <c:dLbls>
          <c:dLblPos val="outEnd"/>
          <c:showLegendKey val="0"/>
          <c:showVal val="1"/>
          <c:showCatName val="0"/>
          <c:showSerName val="0"/>
          <c:showPercent val="0"/>
          <c:showBubbleSize val="0"/>
        </c:dLbls>
        <c:gapWidth val="219"/>
        <c:overlap val="-27"/>
        <c:axId val="236353744"/>
        <c:axId val="236357664"/>
      </c:barChart>
      <c:catAx>
        <c:axId val="236353744"/>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0" spcFirstLastPara="1" vertOverflow="ellipsis" wrap="square" anchor="ctr" anchorCtr="1"/>
          <a:lstStyle/>
          <a:p>
            <a:pPr>
              <a:defRPr sz="2400"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crossAx val="236357664"/>
        <c:crosses val="autoZero"/>
        <c:auto val="1"/>
        <c:lblAlgn val="ctr"/>
        <c:lblOffset val="100"/>
        <c:noMultiLvlLbl val="0"/>
      </c:catAx>
      <c:valAx>
        <c:axId val="236357664"/>
        <c:scaling>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36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3600">
                    <a:latin typeface="Times New Roman" panose="02020603050405020304" pitchFamily="18" charset="0"/>
                    <a:cs typeface="Times New Roman" panose="02020603050405020304" pitchFamily="18" charset="0"/>
                  </a:rPr>
                  <a:t>Percent</a:t>
                </a:r>
              </a:p>
            </c:rich>
          </c:tx>
          <c:layout/>
          <c:overlay val="0"/>
          <c:spPr>
            <a:noFill/>
            <a:ln>
              <a:noFill/>
            </a:ln>
            <a:effectLst/>
          </c:spPr>
          <c:txPr>
            <a:bodyPr rot="-5400000" spcFirstLastPara="1" vertOverflow="ellipsis" vert="horz" wrap="square" anchor="ctr" anchorCtr="1"/>
            <a:lstStyle/>
            <a:p>
              <a:pPr>
                <a:defRPr sz="36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236353744"/>
        <c:crosses val="autoZero"/>
        <c:crossBetween val="between"/>
      </c:valAx>
      <c:spPr>
        <a:solidFill>
          <a:schemeClr val="tx2">
            <a:lumMod val="20000"/>
            <a:lumOff val="80000"/>
          </a:schemeClr>
        </a:solidFill>
        <a:ln>
          <a:solidFill>
            <a:schemeClr val="tx1"/>
          </a:solidFill>
        </a:ln>
        <a:effectLst/>
      </c:spPr>
    </c:plotArea>
    <c:plotVisOnly val="1"/>
    <c:dispBlanksAs val="gap"/>
    <c:showDLblsOverMax val="0"/>
  </c:chart>
  <c:spPr>
    <a:noFill/>
    <a:ln>
      <a:solidFill>
        <a:schemeClr val="tx1"/>
      </a:solid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0.09883</cdr:x>
      <cdr:y>0.93861</cdr:y>
    </cdr:from>
    <cdr:to>
      <cdr:x>1</cdr:x>
      <cdr:y>1</cdr:y>
    </cdr:to>
    <cdr:sp macro="" textlink="">
      <cdr:nvSpPr>
        <cdr:cNvPr id="2" name="TextBox 1"/>
        <cdr:cNvSpPr txBox="1"/>
      </cdr:nvSpPr>
      <cdr:spPr>
        <a:xfrm xmlns:a="http://schemas.openxmlformats.org/drawingml/2006/main">
          <a:off x="1487780" y="7214902"/>
          <a:ext cx="13566859" cy="47191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dirty="0" smtClean="0"/>
            <a:t>	</a:t>
          </a:r>
          <a:r>
            <a:rPr lang="en-US" sz="2400" dirty="0" smtClean="0">
              <a:latin typeface="Palatino Linotype" panose="02040502050505030304" pitchFamily="18" charset="0"/>
            </a:rPr>
            <a:t> White   Non-White 			Female</a:t>
          </a:r>
          <a:r>
            <a:rPr lang="en-US" sz="2400" dirty="0">
              <a:latin typeface="Palatino Linotype" panose="02040502050505030304" pitchFamily="18" charset="0"/>
            </a:rPr>
            <a:t> </a:t>
          </a:r>
          <a:r>
            <a:rPr lang="en-US" sz="2400" dirty="0" smtClean="0">
              <a:latin typeface="Palatino Linotype" panose="02040502050505030304" pitchFamily="18" charset="0"/>
            </a:rPr>
            <a:t>    Male	                      Straight   LGBTQ+</a:t>
          </a:r>
          <a:endParaRPr lang="en-US" sz="2400" dirty="0">
            <a:latin typeface="Palatino Linotype" panose="02040502050505030304"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4069574"/>
      </p:ext>
    </p:extLst>
  </p:cSld>
  <p:clrMap bg1="lt1" tx1="dk1" bg2="lt2" tx2="dk2" accent1="accent1" accent2="accent2" accent3="accent3" accent4="accent4" accent5="accent5" accent6="accent6" hlink="hlink" folHlink="folHlink"/>
  <p:notesStyle>
    <a:lvl1pPr marL="0" algn="l" defTabSz="1912661" rtl="0" eaLnBrk="1" latinLnBrk="0" hangingPunct="1">
      <a:defRPr sz="2511" kern="1200">
        <a:solidFill>
          <a:schemeClr val="tx1"/>
        </a:solidFill>
        <a:latin typeface="+mn-lt"/>
        <a:ea typeface="+mn-ea"/>
        <a:cs typeface="+mn-cs"/>
      </a:defRPr>
    </a:lvl1pPr>
    <a:lvl2pPr marL="956330" algn="l" defTabSz="1912661" rtl="0" eaLnBrk="1" latinLnBrk="0" hangingPunct="1">
      <a:defRPr sz="2511" kern="1200">
        <a:solidFill>
          <a:schemeClr val="tx1"/>
        </a:solidFill>
        <a:latin typeface="+mn-lt"/>
        <a:ea typeface="+mn-ea"/>
        <a:cs typeface="+mn-cs"/>
      </a:defRPr>
    </a:lvl2pPr>
    <a:lvl3pPr marL="1912661" algn="l" defTabSz="1912661" rtl="0" eaLnBrk="1" latinLnBrk="0" hangingPunct="1">
      <a:defRPr sz="2511" kern="1200">
        <a:solidFill>
          <a:schemeClr val="tx1"/>
        </a:solidFill>
        <a:latin typeface="+mn-lt"/>
        <a:ea typeface="+mn-ea"/>
        <a:cs typeface="+mn-cs"/>
      </a:defRPr>
    </a:lvl3pPr>
    <a:lvl4pPr marL="2868993" algn="l" defTabSz="1912661" rtl="0" eaLnBrk="1" latinLnBrk="0" hangingPunct="1">
      <a:defRPr sz="2511" kern="1200">
        <a:solidFill>
          <a:schemeClr val="tx1"/>
        </a:solidFill>
        <a:latin typeface="+mn-lt"/>
        <a:ea typeface="+mn-ea"/>
        <a:cs typeface="+mn-cs"/>
      </a:defRPr>
    </a:lvl4pPr>
    <a:lvl5pPr marL="3825323" algn="l" defTabSz="1912661" rtl="0" eaLnBrk="1" latinLnBrk="0" hangingPunct="1">
      <a:defRPr sz="2511" kern="1200">
        <a:solidFill>
          <a:schemeClr val="tx1"/>
        </a:solidFill>
        <a:latin typeface="+mn-lt"/>
        <a:ea typeface="+mn-ea"/>
        <a:cs typeface="+mn-cs"/>
      </a:defRPr>
    </a:lvl5pPr>
    <a:lvl6pPr marL="4781654" algn="l" defTabSz="1912661" rtl="0" eaLnBrk="1" latinLnBrk="0" hangingPunct="1">
      <a:defRPr sz="2511" kern="1200">
        <a:solidFill>
          <a:schemeClr val="tx1"/>
        </a:solidFill>
        <a:latin typeface="+mn-lt"/>
        <a:ea typeface="+mn-ea"/>
        <a:cs typeface="+mn-cs"/>
      </a:defRPr>
    </a:lvl6pPr>
    <a:lvl7pPr marL="5737986" algn="l" defTabSz="1912661" rtl="0" eaLnBrk="1" latinLnBrk="0" hangingPunct="1">
      <a:defRPr sz="2511" kern="1200">
        <a:solidFill>
          <a:schemeClr val="tx1"/>
        </a:solidFill>
        <a:latin typeface="+mn-lt"/>
        <a:ea typeface="+mn-ea"/>
        <a:cs typeface="+mn-cs"/>
      </a:defRPr>
    </a:lvl7pPr>
    <a:lvl8pPr marL="6694316" algn="l" defTabSz="1912661" rtl="0" eaLnBrk="1" latinLnBrk="0" hangingPunct="1">
      <a:defRPr sz="2511" kern="1200">
        <a:solidFill>
          <a:schemeClr val="tx1"/>
        </a:solidFill>
        <a:latin typeface="+mn-lt"/>
        <a:ea typeface="+mn-ea"/>
        <a:cs typeface="+mn-cs"/>
      </a:defRPr>
    </a:lvl8pPr>
    <a:lvl9pPr marL="7650647" algn="l" defTabSz="1912661" rtl="0" eaLnBrk="1" latinLnBrk="0" hangingPunct="1">
      <a:defRPr sz="251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932381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3154682" y="11905488"/>
            <a:ext cx="3575304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6309363" y="21506689"/>
            <a:ext cx="29443678"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4/30/2018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4/30/2018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2103123" y="8833106"/>
            <a:ext cx="18297143"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21662138" y="8833106"/>
            <a:ext cx="18297143"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4/30/2018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4/30/2018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4/30/2018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3"/>
            <a:ext cx="42062400" cy="38400815"/>
          </a:xfrm>
          <a:custGeom>
            <a:avLst/>
            <a:gdLst/>
            <a:ahLst/>
            <a:cxnLst/>
            <a:rect l="l" t="t" r="r" b="b"/>
            <a:pathLst>
              <a:path w="20104100" h="18355945">
                <a:moveTo>
                  <a:pt x="0" y="18355917"/>
                </a:moveTo>
                <a:lnTo>
                  <a:pt x="20104100" y="18355917"/>
                </a:lnTo>
                <a:lnTo>
                  <a:pt x="20104100" y="1"/>
                </a:lnTo>
                <a:lnTo>
                  <a:pt x="0" y="1"/>
                </a:lnTo>
                <a:lnTo>
                  <a:pt x="0" y="18355917"/>
                </a:lnTo>
              </a:path>
            </a:pathLst>
          </a:custGeom>
          <a:solidFill>
            <a:srgbClr val="03485C"/>
          </a:solidFill>
        </p:spPr>
        <p:txBody>
          <a:bodyPr wrap="square" lIns="0" tIns="0" rIns="0" bIns="0" rtlCol="0"/>
          <a:lstStyle/>
          <a:p>
            <a:endParaRPr sz="7878"/>
          </a:p>
        </p:txBody>
      </p:sp>
      <p:sp>
        <p:nvSpPr>
          <p:cNvPr id="17" name="bk object 17"/>
          <p:cNvSpPr/>
          <p:nvPr/>
        </p:nvSpPr>
        <p:spPr>
          <a:xfrm>
            <a:off x="8317994" y="2325378"/>
            <a:ext cx="25392886" cy="2755101"/>
          </a:xfrm>
          <a:prstGeom prst="rect">
            <a:avLst/>
          </a:prstGeom>
          <a:blipFill>
            <a:blip r:embed="rId7" cstate="print"/>
            <a:stretch>
              <a:fillRect/>
            </a:stretch>
          </a:blipFill>
        </p:spPr>
        <p:txBody>
          <a:bodyPr wrap="square" lIns="0" tIns="0" rIns="0" bIns="0" rtlCol="0"/>
          <a:lstStyle/>
          <a:p>
            <a:endParaRPr sz="7878"/>
          </a:p>
        </p:txBody>
      </p:sp>
      <p:sp>
        <p:nvSpPr>
          <p:cNvPr id="18" name="bk object 18"/>
          <p:cNvSpPr/>
          <p:nvPr/>
        </p:nvSpPr>
        <p:spPr>
          <a:xfrm>
            <a:off x="8738615" y="2357382"/>
            <a:ext cx="24688799" cy="2849579"/>
          </a:xfrm>
          <a:prstGeom prst="rect">
            <a:avLst/>
          </a:prstGeom>
          <a:blipFill>
            <a:blip r:embed="rId8" cstate="print"/>
            <a:stretch>
              <a:fillRect/>
            </a:stretch>
          </a:blipFill>
        </p:spPr>
        <p:txBody>
          <a:bodyPr wrap="square" lIns="0" tIns="0" rIns="0" bIns="0" rtlCol="0"/>
          <a:lstStyle/>
          <a:p>
            <a:endParaRPr sz="7878"/>
          </a:p>
        </p:txBody>
      </p:sp>
      <p:sp>
        <p:nvSpPr>
          <p:cNvPr id="2" name="Holder 2"/>
          <p:cNvSpPr>
            <a:spLocks noGrp="1"/>
          </p:cNvSpPr>
          <p:nvPr>
            <p:ph type="title"/>
          </p:nvPr>
        </p:nvSpPr>
        <p:spPr>
          <a:xfrm>
            <a:off x="2103123" y="1536193"/>
            <a:ext cx="37856158"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2103123" y="8833106"/>
            <a:ext cx="37856158"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14301219" y="35716464"/>
            <a:ext cx="13459966" cy="579518"/>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2103121" y="35716464"/>
            <a:ext cx="9674352" cy="579518"/>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4/30/2018</a:t>
            </a:fld>
            <a:endParaRPr lang="en-US"/>
          </a:p>
        </p:txBody>
      </p:sp>
      <p:sp>
        <p:nvSpPr>
          <p:cNvPr id="6" name="Holder 6"/>
          <p:cNvSpPr>
            <a:spLocks noGrp="1"/>
          </p:cNvSpPr>
          <p:nvPr>
            <p:ph type="sldNum" sz="quarter" idx="7"/>
          </p:nvPr>
        </p:nvSpPr>
        <p:spPr>
          <a:xfrm>
            <a:off x="30284929" y="35716464"/>
            <a:ext cx="9674352" cy="579518"/>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956462">
        <a:defRPr>
          <a:latin typeface="+mn-lt"/>
          <a:ea typeface="+mn-ea"/>
          <a:cs typeface="+mn-cs"/>
        </a:defRPr>
      </a:lvl2pPr>
      <a:lvl3pPr marL="1912925">
        <a:defRPr>
          <a:latin typeface="+mn-lt"/>
          <a:ea typeface="+mn-ea"/>
          <a:cs typeface="+mn-cs"/>
        </a:defRPr>
      </a:lvl3pPr>
      <a:lvl4pPr marL="2869387">
        <a:defRPr>
          <a:latin typeface="+mn-lt"/>
          <a:ea typeface="+mn-ea"/>
          <a:cs typeface="+mn-cs"/>
        </a:defRPr>
      </a:lvl4pPr>
      <a:lvl5pPr marL="3825850">
        <a:defRPr>
          <a:latin typeface="+mn-lt"/>
          <a:ea typeface="+mn-ea"/>
          <a:cs typeface="+mn-cs"/>
        </a:defRPr>
      </a:lvl5pPr>
      <a:lvl6pPr marL="4782312">
        <a:defRPr>
          <a:latin typeface="+mn-lt"/>
          <a:ea typeface="+mn-ea"/>
          <a:cs typeface="+mn-cs"/>
        </a:defRPr>
      </a:lvl6pPr>
      <a:lvl7pPr marL="5738774">
        <a:defRPr>
          <a:latin typeface="+mn-lt"/>
          <a:ea typeface="+mn-ea"/>
          <a:cs typeface="+mn-cs"/>
        </a:defRPr>
      </a:lvl7pPr>
      <a:lvl8pPr marL="6695237">
        <a:defRPr>
          <a:latin typeface="+mn-lt"/>
          <a:ea typeface="+mn-ea"/>
          <a:cs typeface="+mn-cs"/>
        </a:defRPr>
      </a:lvl8pPr>
      <a:lvl9pPr marL="7651699">
        <a:defRPr>
          <a:latin typeface="+mn-lt"/>
          <a:ea typeface="+mn-ea"/>
          <a:cs typeface="+mn-cs"/>
        </a:defRPr>
      </a:lvl9pPr>
    </p:bodyStyle>
    <p:otherStyle>
      <a:lvl1pPr marL="0">
        <a:defRPr>
          <a:latin typeface="+mn-lt"/>
          <a:ea typeface="+mn-ea"/>
          <a:cs typeface="+mn-cs"/>
        </a:defRPr>
      </a:lvl1pPr>
      <a:lvl2pPr marL="956462">
        <a:defRPr>
          <a:latin typeface="+mn-lt"/>
          <a:ea typeface="+mn-ea"/>
          <a:cs typeface="+mn-cs"/>
        </a:defRPr>
      </a:lvl2pPr>
      <a:lvl3pPr marL="1912925">
        <a:defRPr>
          <a:latin typeface="+mn-lt"/>
          <a:ea typeface="+mn-ea"/>
          <a:cs typeface="+mn-cs"/>
        </a:defRPr>
      </a:lvl3pPr>
      <a:lvl4pPr marL="2869387">
        <a:defRPr>
          <a:latin typeface="+mn-lt"/>
          <a:ea typeface="+mn-ea"/>
          <a:cs typeface="+mn-cs"/>
        </a:defRPr>
      </a:lvl4pPr>
      <a:lvl5pPr marL="3825850">
        <a:defRPr>
          <a:latin typeface="+mn-lt"/>
          <a:ea typeface="+mn-ea"/>
          <a:cs typeface="+mn-cs"/>
        </a:defRPr>
      </a:lvl5pPr>
      <a:lvl6pPr marL="4782312">
        <a:defRPr>
          <a:latin typeface="+mn-lt"/>
          <a:ea typeface="+mn-ea"/>
          <a:cs typeface="+mn-cs"/>
        </a:defRPr>
      </a:lvl6pPr>
      <a:lvl7pPr marL="5738774">
        <a:defRPr>
          <a:latin typeface="+mn-lt"/>
          <a:ea typeface="+mn-ea"/>
          <a:cs typeface="+mn-cs"/>
        </a:defRPr>
      </a:lvl7pPr>
      <a:lvl8pPr marL="6695237">
        <a:defRPr>
          <a:latin typeface="+mn-lt"/>
          <a:ea typeface="+mn-ea"/>
          <a:cs typeface="+mn-cs"/>
        </a:defRPr>
      </a:lvl8pPr>
      <a:lvl9pPr marL="765169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12" name="Rectangle 11"/>
          <p:cNvSpPr/>
          <p:nvPr/>
        </p:nvSpPr>
        <p:spPr>
          <a:xfrm>
            <a:off x="0" y="0"/>
            <a:ext cx="42057972" cy="38404800"/>
          </a:xfrm>
          <a:prstGeom prst="rect">
            <a:avLst/>
          </a:prstGeom>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91293" tIns="95647" rIns="191293" bIns="95647" numCol="1" spcCol="0" rtlCol="0" fromWordArt="0" anchor="ctr" anchorCtr="0" forceAA="0" compatLnSpc="1">
            <a:prstTxWarp prst="textNoShape">
              <a:avLst/>
            </a:prstTxWarp>
            <a:noAutofit/>
          </a:bodyPr>
          <a:lstStyle/>
          <a:p>
            <a:pPr algn="ctr"/>
            <a:endParaRPr lang="en-US" sz="7878">
              <a:latin typeface="Palatino Linotype" panose="02040502050505030304" pitchFamily="18" charset="0"/>
            </a:endParaRPr>
          </a:p>
        </p:txBody>
      </p:sp>
      <p:sp>
        <p:nvSpPr>
          <p:cNvPr id="2" name="object 2"/>
          <p:cNvSpPr txBox="1"/>
          <p:nvPr/>
        </p:nvSpPr>
        <p:spPr>
          <a:xfrm>
            <a:off x="2726458" y="3499462"/>
            <a:ext cx="25220170" cy="1487587"/>
          </a:xfrm>
          <a:prstGeom prst="rect">
            <a:avLst/>
          </a:prstGeom>
          <a:solidFill>
            <a:schemeClr val="tx1">
              <a:lumMod val="75000"/>
              <a:lumOff val="25000"/>
            </a:schemeClr>
          </a:solidFill>
          <a:ln w="30593">
            <a:solidFill>
              <a:schemeClr val="tx2">
                <a:lumMod val="50000"/>
              </a:schemeClr>
            </a:solidFill>
          </a:ln>
        </p:spPr>
        <p:txBody>
          <a:bodyPr vert="horz" wrap="square" lIns="0" tIns="0" rIns="0" bIns="0" rtlCol="0">
            <a:spAutoFit/>
          </a:bodyPr>
          <a:lstStyle/>
          <a:p>
            <a:pPr algn="ctr">
              <a:lnSpc>
                <a:spcPts val="5763"/>
              </a:lnSpc>
            </a:pPr>
            <a:r>
              <a:rPr lang="en-US" sz="6000" dirty="0">
                <a:solidFill>
                  <a:schemeClr val="bg2"/>
                </a:solidFill>
                <a:latin typeface="Palatino Linotype" panose="02040502050505030304" pitchFamily="18" charset="0"/>
              </a:rPr>
              <a:t>Madison Bacon, Brooke </a:t>
            </a:r>
            <a:r>
              <a:rPr lang="en-US" sz="6000" dirty="0" err="1">
                <a:solidFill>
                  <a:schemeClr val="bg2"/>
                </a:solidFill>
                <a:latin typeface="Palatino Linotype" panose="02040502050505030304" pitchFamily="18" charset="0"/>
              </a:rPr>
              <a:t>Gajewski</a:t>
            </a:r>
            <a:r>
              <a:rPr lang="en-US" sz="6000" dirty="0">
                <a:solidFill>
                  <a:schemeClr val="bg2"/>
                </a:solidFill>
                <a:latin typeface="Palatino Linotype" panose="02040502050505030304" pitchFamily="18" charset="0"/>
              </a:rPr>
              <a:t>, Elli Becker, Dr. Justin </a:t>
            </a:r>
            <a:r>
              <a:rPr lang="en-US" sz="6000" dirty="0" err="1">
                <a:solidFill>
                  <a:schemeClr val="bg2"/>
                </a:solidFill>
                <a:latin typeface="Palatino Linotype" panose="02040502050505030304" pitchFamily="18" charset="0"/>
              </a:rPr>
              <a:t>Patchin</a:t>
            </a:r>
            <a:endParaRPr lang="en-US" sz="6000" dirty="0">
              <a:solidFill>
                <a:schemeClr val="bg2"/>
              </a:solidFill>
              <a:latin typeface="Palatino Linotype" panose="02040502050505030304" pitchFamily="18" charset="0"/>
            </a:endParaRPr>
          </a:p>
          <a:p>
            <a:pPr algn="ctr">
              <a:lnSpc>
                <a:spcPts val="5763"/>
              </a:lnSpc>
            </a:pPr>
            <a:r>
              <a:rPr sz="6000" i="1" spc="-42" dirty="0">
                <a:solidFill>
                  <a:schemeClr val="bg2"/>
                </a:solidFill>
                <a:latin typeface="Palatino Linotype" panose="02040502050505030304" pitchFamily="18" charset="0"/>
                <a:cs typeface="Cambria"/>
              </a:rPr>
              <a:t>Uni</a:t>
            </a:r>
            <a:r>
              <a:rPr sz="6000" i="1" spc="-63" dirty="0">
                <a:solidFill>
                  <a:schemeClr val="bg2"/>
                </a:solidFill>
                <a:latin typeface="Palatino Linotype" panose="02040502050505030304" pitchFamily="18" charset="0"/>
                <a:cs typeface="Cambria"/>
              </a:rPr>
              <a:t>v</a:t>
            </a:r>
            <a:r>
              <a:rPr sz="6000" i="1" spc="-21" dirty="0">
                <a:solidFill>
                  <a:schemeClr val="bg2"/>
                </a:solidFill>
                <a:latin typeface="Palatino Linotype" panose="02040502050505030304" pitchFamily="18" charset="0"/>
                <a:cs typeface="Cambria"/>
              </a:rPr>
              <a:t>ersi</a:t>
            </a:r>
            <a:r>
              <a:rPr sz="6000" i="1" spc="42" dirty="0">
                <a:solidFill>
                  <a:schemeClr val="bg2"/>
                </a:solidFill>
                <a:latin typeface="Palatino Linotype" panose="02040502050505030304" pitchFamily="18" charset="0"/>
                <a:cs typeface="Cambria"/>
              </a:rPr>
              <a:t>t</a:t>
            </a:r>
            <a:r>
              <a:rPr sz="6000" i="1" spc="-31" dirty="0">
                <a:solidFill>
                  <a:schemeClr val="bg2"/>
                </a:solidFill>
                <a:latin typeface="Palatino Linotype" panose="02040502050505030304" pitchFamily="18" charset="0"/>
                <a:cs typeface="Cambria"/>
              </a:rPr>
              <a:t>y</a:t>
            </a:r>
            <a:r>
              <a:rPr sz="6000" i="1" spc="31" dirty="0">
                <a:solidFill>
                  <a:schemeClr val="bg2"/>
                </a:solidFill>
                <a:latin typeface="Palatino Linotype" panose="02040502050505030304" pitchFamily="18" charset="0"/>
                <a:cs typeface="Cambria"/>
              </a:rPr>
              <a:t> </a:t>
            </a:r>
            <a:r>
              <a:rPr sz="6000" i="1" spc="-21" dirty="0">
                <a:solidFill>
                  <a:schemeClr val="bg2"/>
                </a:solidFill>
                <a:latin typeface="Palatino Linotype" panose="02040502050505030304" pitchFamily="18" charset="0"/>
                <a:cs typeface="Cambria"/>
              </a:rPr>
              <a:t>of</a:t>
            </a:r>
            <a:r>
              <a:rPr sz="6000" i="1" spc="-10" dirty="0">
                <a:solidFill>
                  <a:schemeClr val="bg2"/>
                </a:solidFill>
                <a:latin typeface="Palatino Linotype" panose="02040502050505030304" pitchFamily="18" charset="0"/>
                <a:cs typeface="Cambria"/>
              </a:rPr>
              <a:t> </a:t>
            </a:r>
            <a:r>
              <a:rPr sz="6000" i="1" spc="-42" dirty="0">
                <a:solidFill>
                  <a:schemeClr val="bg2"/>
                </a:solidFill>
                <a:latin typeface="Palatino Linotype" panose="02040502050505030304" pitchFamily="18" charset="0"/>
                <a:cs typeface="Cambria"/>
              </a:rPr>
              <a:t>Wis</a:t>
            </a:r>
            <a:r>
              <a:rPr sz="6000" i="1" spc="-73" dirty="0">
                <a:solidFill>
                  <a:schemeClr val="bg2"/>
                </a:solidFill>
                <a:latin typeface="Palatino Linotype" panose="02040502050505030304" pitchFamily="18" charset="0"/>
                <a:cs typeface="Cambria"/>
              </a:rPr>
              <a:t>c</a:t>
            </a:r>
            <a:r>
              <a:rPr sz="6000" i="1" spc="-31" dirty="0">
                <a:solidFill>
                  <a:schemeClr val="bg2"/>
                </a:solidFill>
                <a:latin typeface="Palatino Linotype" panose="02040502050505030304" pitchFamily="18" charset="0"/>
                <a:cs typeface="Cambria"/>
              </a:rPr>
              <a:t>onsin</a:t>
            </a:r>
            <a:r>
              <a:rPr sz="6000" i="1" spc="21" dirty="0">
                <a:solidFill>
                  <a:schemeClr val="bg2"/>
                </a:solidFill>
                <a:latin typeface="Palatino Linotype" panose="02040502050505030304" pitchFamily="18" charset="0"/>
                <a:cs typeface="Cambria"/>
              </a:rPr>
              <a:t> </a:t>
            </a:r>
            <a:r>
              <a:rPr sz="6000" i="1" spc="-31" dirty="0">
                <a:solidFill>
                  <a:schemeClr val="bg2"/>
                </a:solidFill>
                <a:latin typeface="Palatino Linotype" panose="02040502050505030304" pitchFamily="18" charset="0"/>
                <a:cs typeface="Cambria"/>
              </a:rPr>
              <a:t>–</a:t>
            </a:r>
            <a:r>
              <a:rPr sz="6000" i="1" spc="-10" dirty="0">
                <a:solidFill>
                  <a:schemeClr val="bg2"/>
                </a:solidFill>
                <a:latin typeface="Palatino Linotype" panose="02040502050505030304" pitchFamily="18" charset="0"/>
                <a:cs typeface="Cambria"/>
              </a:rPr>
              <a:t> </a:t>
            </a:r>
            <a:r>
              <a:rPr sz="6000" i="1" spc="-115" dirty="0">
                <a:solidFill>
                  <a:schemeClr val="bg2"/>
                </a:solidFill>
                <a:latin typeface="Palatino Linotype" panose="02040502050505030304" pitchFamily="18" charset="0"/>
                <a:cs typeface="Cambria"/>
              </a:rPr>
              <a:t>E</a:t>
            </a:r>
            <a:r>
              <a:rPr sz="6000" i="1" spc="-31" dirty="0">
                <a:solidFill>
                  <a:schemeClr val="bg2"/>
                </a:solidFill>
                <a:latin typeface="Palatino Linotype" panose="02040502050505030304" pitchFamily="18" charset="0"/>
                <a:cs typeface="Cambria"/>
              </a:rPr>
              <a:t>au</a:t>
            </a:r>
            <a:r>
              <a:rPr sz="6000" i="1" spc="10" dirty="0">
                <a:solidFill>
                  <a:schemeClr val="bg2"/>
                </a:solidFill>
                <a:latin typeface="Palatino Linotype" panose="02040502050505030304" pitchFamily="18" charset="0"/>
                <a:cs typeface="Cambria"/>
              </a:rPr>
              <a:t> </a:t>
            </a:r>
            <a:r>
              <a:rPr sz="6000" i="1" spc="-21" dirty="0">
                <a:solidFill>
                  <a:schemeClr val="bg2"/>
                </a:solidFill>
                <a:latin typeface="Palatino Linotype" panose="02040502050505030304" pitchFamily="18" charset="0"/>
                <a:cs typeface="Cambria"/>
              </a:rPr>
              <a:t>Clai</a:t>
            </a:r>
            <a:r>
              <a:rPr sz="6000" i="1" spc="-84" dirty="0">
                <a:solidFill>
                  <a:schemeClr val="bg2"/>
                </a:solidFill>
                <a:latin typeface="Palatino Linotype" panose="02040502050505030304" pitchFamily="18" charset="0"/>
                <a:cs typeface="Cambria"/>
              </a:rPr>
              <a:t>r</a:t>
            </a:r>
            <a:r>
              <a:rPr sz="6000" i="1" spc="-42" dirty="0">
                <a:solidFill>
                  <a:schemeClr val="bg2"/>
                </a:solidFill>
                <a:latin typeface="Palatino Linotype" panose="02040502050505030304" pitchFamily="18" charset="0"/>
                <a:cs typeface="Cambria"/>
              </a:rPr>
              <a:t>e</a:t>
            </a:r>
            <a:r>
              <a:rPr sz="6000" i="1" spc="-10" dirty="0">
                <a:solidFill>
                  <a:schemeClr val="bg2"/>
                </a:solidFill>
                <a:latin typeface="Palatino Linotype" panose="02040502050505030304" pitchFamily="18" charset="0"/>
                <a:cs typeface="Cambria"/>
              </a:rPr>
              <a:t>, </a:t>
            </a:r>
            <a:r>
              <a:rPr lang="en-US" sz="6000" i="1" spc="-42" dirty="0">
                <a:solidFill>
                  <a:schemeClr val="bg2"/>
                </a:solidFill>
                <a:latin typeface="Palatino Linotype" panose="02040502050505030304" pitchFamily="18" charset="0"/>
                <a:cs typeface="Cambria"/>
              </a:rPr>
              <a:t>Criminal Justice</a:t>
            </a:r>
            <a:endParaRPr sz="6000" dirty="0">
              <a:solidFill>
                <a:schemeClr val="bg2"/>
              </a:solidFill>
              <a:latin typeface="Palatino Linotype" panose="02040502050505030304" pitchFamily="18" charset="0"/>
              <a:cs typeface="Cambria"/>
            </a:endParaRPr>
          </a:p>
        </p:txBody>
      </p:sp>
      <p:sp>
        <p:nvSpPr>
          <p:cNvPr id="3" name="object 3"/>
          <p:cNvSpPr txBox="1"/>
          <p:nvPr/>
        </p:nvSpPr>
        <p:spPr>
          <a:xfrm>
            <a:off x="882997" y="773320"/>
            <a:ext cx="29218009" cy="2317814"/>
          </a:xfrm>
          <a:prstGeom prst="rect">
            <a:avLst/>
          </a:prstGeom>
          <a:solidFill>
            <a:schemeClr val="tx1">
              <a:lumMod val="75000"/>
              <a:lumOff val="25000"/>
            </a:schemeClr>
          </a:solidFill>
          <a:ln w="36420">
            <a:solidFill>
              <a:schemeClr val="tx2">
                <a:lumMod val="50000"/>
              </a:schemeClr>
            </a:solidFill>
          </a:ln>
        </p:spPr>
        <p:txBody>
          <a:bodyPr vert="horz" wrap="square" lIns="0" tIns="0" rIns="0" bIns="0" rtlCol="0">
            <a:spAutoFit/>
          </a:bodyPr>
          <a:lstStyle/>
          <a:p>
            <a:pPr marL="783768" algn="ctr"/>
            <a:r>
              <a:rPr lang="en-US" sz="7531" dirty="0">
                <a:solidFill>
                  <a:schemeClr val="bg2"/>
                </a:solidFill>
                <a:latin typeface="Arial" panose="020B0604020202020204" pitchFamily="34" charset="0"/>
                <a:cs typeface="Arial" panose="020B0604020202020204" pitchFamily="34" charset="0"/>
              </a:rPr>
              <a:t>Beyond the Numbers: Exploring More Completely the Cyberbullying Experiences of Adolescents</a:t>
            </a:r>
            <a:endParaRPr sz="7008" dirty="0">
              <a:solidFill>
                <a:schemeClr val="bg2"/>
              </a:solidFill>
              <a:latin typeface="Arial" panose="020B0604020202020204" pitchFamily="34" charset="0"/>
              <a:cs typeface="Arial" panose="020B0604020202020204" pitchFamily="34" charset="0"/>
            </a:endParaRPr>
          </a:p>
        </p:txBody>
      </p:sp>
      <p:sp>
        <p:nvSpPr>
          <p:cNvPr id="4" name="object 4"/>
          <p:cNvSpPr txBox="1"/>
          <p:nvPr/>
        </p:nvSpPr>
        <p:spPr>
          <a:xfrm>
            <a:off x="891968" y="7331389"/>
            <a:ext cx="17038392" cy="6079165"/>
          </a:xfrm>
          <a:prstGeom prst="rect">
            <a:avLst/>
          </a:prstGeom>
          <a:solidFill>
            <a:schemeClr val="tx1">
              <a:lumMod val="75000"/>
              <a:lumOff val="25000"/>
            </a:schemeClr>
          </a:solidFill>
          <a:ln w="36420">
            <a:solidFill>
              <a:schemeClr val="tx2">
                <a:lumMod val="50000"/>
              </a:schemeClr>
            </a:solidFill>
          </a:ln>
        </p:spPr>
        <p:txBody>
          <a:bodyPr vert="horz" wrap="square" lIns="0" tIns="0" rIns="0" bIns="0" rtlCol="0">
            <a:spAutoFit/>
          </a:bodyPr>
          <a:lstStyle/>
          <a:p>
            <a:pPr marL="418452" marR="479560">
              <a:lnSpc>
                <a:spcPct val="101200"/>
              </a:lnSpc>
            </a:pPr>
            <a:endParaRPr lang="en-US" sz="3556" dirty="0">
              <a:solidFill>
                <a:schemeClr val="bg2"/>
              </a:solidFill>
              <a:latin typeface="Palatino Linotype" panose="02040502050505030304" pitchFamily="18" charset="0"/>
            </a:endParaRPr>
          </a:p>
          <a:p>
            <a:pPr marL="418452" marR="479560">
              <a:lnSpc>
                <a:spcPct val="101200"/>
              </a:lnSpc>
            </a:pPr>
            <a:r>
              <a:rPr lang="en-US" sz="3556" dirty="0">
                <a:solidFill>
                  <a:schemeClr val="bg2"/>
                </a:solidFill>
                <a:latin typeface="Palatino Linotype" panose="02040502050505030304" pitchFamily="18" charset="0"/>
              </a:rPr>
              <a:t>The current project seeks to evaluate qualitative responses to questions about the nature of cyberbullying experiences among a national sample of 5,500 middle and high school students. Consistent with thematic analysis, researchers reviewed responses to several open-ended questions about cyberbullying victimization and perpetration, created a rubric, and categorized the respondent's experience based on the rubric. Preliminary results show wide variation in experiences with cyberbullying, with some students significantly impacted and others not so much. Implications for intervention will also be discussed.</a:t>
            </a:r>
          </a:p>
          <a:p>
            <a:pPr marL="418452" marR="479560">
              <a:lnSpc>
                <a:spcPct val="101200"/>
              </a:lnSpc>
            </a:pPr>
            <a:endParaRPr sz="3556" dirty="0">
              <a:solidFill>
                <a:srgbClr val="E2D3AB"/>
              </a:solidFill>
              <a:latin typeface="Palatino Linotype" panose="02040502050505030304" pitchFamily="18" charset="0"/>
              <a:cs typeface="Cambria"/>
            </a:endParaRPr>
          </a:p>
        </p:txBody>
      </p:sp>
      <p:sp>
        <p:nvSpPr>
          <p:cNvPr id="5" name="object 5"/>
          <p:cNvSpPr txBox="1"/>
          <p:nvPr/>
        </p:nvSpPr>
        <p:spPr>
          <a:xfrm>
            <a:off x="324510" y="5923926"/>
            <a:ext cx="6574381" cy="708207"/>
          </a:xfrm>
          <a:prstGeom prst="rect">
            <a:avLst/>
          </a:prstGeom>
          <a:solidFill>
            <a:schemeClr val="accent5">
              <a:lumMod val="50000"/>
            </a:schemeClr>
          </a:solidFill>
          <a:ln w="9469">
            <a:solidFill>
              <a:schemeClr val="tx2">
                <a:lumMod val="50000"/>
              </a:schemeClr>
            </a:solidFill>
          </a:ln>
        </p:spPr>
        <p:txBody>
          <a:bodyPr vert="horz" wrap="square" lIns="0" tIns="0" rIns="0" bIns="0" rtlCol="0">
            <a:spAutoFit/>
          </a:bodyPr>
          <a:lstStyle/>
          <a:p>
            <a:pPr marL="1567536"/>
            <a:r>
              <a:rPr lang="en-US" sz="4602" b="1" spc="-21" dirty="0">
                <a:solidFill>
                  <a:schemeClr val="bg2"/>
                </a:solidFill>
                <a:latin typeface="Arial" panose="020B0604020202020204" pitchFamily="34" charset="0"/>
                <a:cs typeface="Arial" panose="020B0604020202020204" pitchFamily="34" charset="0"/>
              </a:rPr>
              <a:t>Abstract</a:t>
            </a:r>
            <a:endParaRPr sz="4602" dirty="0">
              <a:solidFill>
                <a:schemeClr val="bg2"/>
              </a:solidFill>
              <a:latin typeface="Arial" panose="020B0604020202020204" pitchFamily="34" charset="0"/>
              <a:cs typeface="Arial" panose="020B0604020202020204" pitchFamily="34" charset="0"/>
            </a:endParaRPr>
          </a:p>
        </p:txBody>
      </p:sp>
      <p:sp>
        <p:nvSpPr>
          <p:cNvPr id="6" name="object 6"/>
          <p:cNvSpPr txBox="1"/>
          <p:nvPr/>
        </p:nvSpPr>
        <p:spPr>
          <a:xfrm>
            <a:off x="498985" y="14286533"/>
            <a:ext cx="4572443" cy="708207"/>
          </a:xfrm>
          <a:prstGeom prst="rect">
            <a:avLst/>
          </a:prstGeom>
          <a:solidFill>
            <a:schemeClr val="accent5">
              <a:lumMod val="50000"/>
            </a:schemeClr>
          </a:solidFill>
          <a:ln w="9469">
            <a:solidFill>
              <a:schemeClr val="tx2">
                <a:lumMod val="50000"/>
              </a:schemeClr>
            </a:solidFill>
          </a:ln>
        </p:spPr>
        <p:txBody>
          <a:bodyPr vert="horz" wrap="square" lIns="0" tIns="0" rIns="0" bIns="0" rtlCol="0">
            <a:spAutoFit/>
          </a:bodyPr>
          <a:lstStyle/>
          <a:p>
            <a:pPr marL="1172995"/>
            <a:r>
              <a:rPr sz="4602" b="1" spc="-42" dirty="0">
                <a:solidFill>
                  <a:schemeClr val="bg2"/>
                </a:solidFill>
                <a:latin typeface="Arial" panose="020B0604020202020204" pitchFamily="34" charset="0"/>
                <a:cs typeface="Arial" panose="020B0604020202020204" pitchFamily="34" charset="0"/>
              </a:rPr>
              <a:t>Figu</a:t>
            </a:r>
            <a:r>
              <a:rPr sz="4602" b="1" spc="-105" dirty="0">
                <a:solidFill>
                  <a:schemeClr val="bg2"/>
                </a:solidFill>
                <a:latin typeface="Arial" panose="020B0604020202020204" pitchFamily="34" charset="0"/>
                <a:cs typeface="Arial" panose="020B0604020202020204" pitchFamily="34" charset="0"/>
              </a:rPr>
              <a:t>r</a:t>
            </a:r>
            <a:r>
              <a:rPr sz="4602" b="1" spc="-31" dirty="0">
                <a:solidFill>
                  <a:schemeClr val="bg2"/>
                </a:solidFill>
                <a:latin typeface="Arial" panose="020B0604020202020204" pitchFamily="34" charset="0"/>
                <a:cs typeface="Arial" panose="020B0604020202020204" pitchFamily="34" charset="0"/>
              </a:rPr>
              <a:t>e</a:t>
            </a:r>
            <a:r>
              <a:rPr sz="4602" b="1" spc="10" dirty="0">
                <a:solidFill>
                  <a:schemeClr val="bg2"/>
                </a:solidFill>
                <a:latin typeface="Palatino Linotype" panose="02040502050505030304" pitchFamily="18" charset="0"/>
                <a:cs typeface="Cambria"/>
              </a:rPr>
              <a:t> </a:t>
            </a:r>
            <a:r>
              <a:rPr sz="4602" b="1" spc="-31" dirty="0">
                <a:solidFill>
                  <a:schemeClr val="bg2"/>
                </a:solidFill>
                <a:latin typeface="Palatino Linotype" panose="02040502050505030304" pitchFamily="18" charset="0"/>
                <a:cs typeface="Cambria"/>
              </a:rPr>
              <a:t>1</a:t>
            </a:r>
            <a:endParaRPr sz="4602" dirty="0">
              <a:solidFill>
                <a:schemeClr val="bg2"/>
              </a:solidFill>
              <a:latin typeface="Palatino Linotype" panose="02040502050505030304" pitchFamily="18" charset="0"/>
              <a:cs typeface="Cambria"/>
            </a:endParaRPr>
          </a:p>
        </p:txBody>
      </p:sp>
      <p:sp>
        <p:nvSpPr>
          <p:cNvPr id="8" name="object 8"/>
          <p:cNvSpPr/>
          <p:nvPr/>
        </p:nvSpPr>
        <p:spPr>
          <a:xfrm>
            <a:off x="1398483" y="36429358"/>
            <a:ext cx="13137020" cy="1280023"/>
          </a:xfrm>
          <a:prstGeom prst="rect">
            <a:avLst/>
          </a:prstGeom>
          <a:blipFill>
            <a:blip r:embed="rId3" cstate="print"/>
            <a:stretch>
              <a:fillRect/>
            </a:stretch>
          </a:blipFill>
        </p:spPr>
        <p:txBody>
          <a:bodyPr wrap="square" lIns="0" tIns="0" rIns="0" bIns="0" rtlCol="0"/>
          <a:lstStyle/>
          <a:p>
            <a:endParaRPr sz="7878">
              <a:latin typeface="Palatino Linotype" panose="02040502050505030304" pitchFamily="18" charset="0"/>
            </a:endParaRPr>
          </a:p>
        </p:txBody>
      </p:sp>
      <p:sp>
        <p:nvSpPr>
          <p:cNvPr id="9" name="object 9"/>
          <p:cNvSpPr/>
          <p:nvPr/>
        </p:nvSpPr>
        <p:spPr>
          <a:xfrm>
            <a:off x="418982" y="36362125"/>
            <a:ext cx="15101548" cy="1231451"/>
          </a:xfrm>
          <a:custGeom>
            <a:avLst/>
            <a:gdLst/>
            <a:ahLst/>
            <a:cxnLst/>
            <a:rect l="l" t="t" r="r" b="b"/>
            <a:pathLst>
              <a:path w="7218680" h="588644">
                <a:moveTo>
                  <a:pt x="0" y="588554"/>
                </a:moveTo>
                <a:lnTo>
                  <a:pt x="7218537" y="588554"/>
                </a:lnTo>
                <a:lnTo>
                  <a:pt x="7218537" y="0"/>
                </a:lnTo>
                <a:lnTo>
                  <a:pt x="0" y="0"/>
                </a:lnTo>
                <a:lnTo>
                  <a:pt x="0" y="588554"/>
                </a:lnTo>
                <a:close/>
              </a:path>
            </a:pathLst>
          </a:custGeom>
          <a:solidFill>
            <a:schemeClr val="tx1">
              <a:lumMod val="75000"/>
              <a:lumOff val="25000"/>
            </a:schemeClr>
          </a:solidFill>
          <a:ln>
            <a:solidFill>
              <a:schemeClr val="tx2">
                <a:lumMod val="50000"/>
              </a:schemeClr>
            </a:solidFill>
          </a:ln>
        </p:spPr>
        <p:txBody>
          <a:bodyPr wrap="square" lIns="0" tIns="0" rIns="0" bIns="0" rtlCol="0"/>
          <a:lstStyle/>
          <a:p>
            <a:endParaRPr sz="7878">
              <a:latin typeface="Palatino Linotype" panose="02040502050505030304" pitchFamily="18" charset="0"/>
            </a:endParaRPr>
          </a:p>
        </p:txBody>
      </p:sp>
      <p:sp>
        <p:nvSpPr>
          <p:cNvPr id="11" name="object 11"/>
          <p:cNvSpPr txBox="1"/>
          <p:nvPr/>
        </p:nvSpPr>
        <p:spPr>
          <a:xfrm>
            <a:off x="1679552" y="36584308"/>
            <a:ext cx="12574882" cy="862287"/>
          </a:xfrm>
          <a:prstGeom prst="rect">
            <a:avLst/>
          </a:prstGeom>
          <a:solidFill>
            <a:schemeClr val="tx1">
              <a:lumMod val="75000"/>
              <a:lumOff val="25000"/>
            </a:schemeClr>
          </a:solidFill>
        </p:spPr>
        <p:txBody>
          <a:bodyPr vert="horz" wrap="square" lIns="0" tIns="0" rIns="0" bIns="0" rtlCol="0">
            <a:spAutoFit/>
          </a:bodyPr>
          <a:lstStyle/>
          <a:p>
            <a:pPr marL="624357" marR="10627" indent="-599117">
              <a:lnSpc>
                <a:spcPct val="102899"/>
              </a:lnSpc>
            </a:pPr>
            <a:r>
              <a:rPr sz="2720" b="1" spc="-136" dirty="0">
                <a:solidFill>
                  <a:schemeClr val="bg2"/>
                </a:solidFill>
                <a:latin typeface="Palatino Linotype" panose="02040502050505030304" pitchFamily="18" charset="0"/>
                <a:cs typeface="Cambria"/>
              </a:rPr>
              <a:t>W</a:t>
            </a:r>
            <a:r>
              <a:rPr sz="2720" b="1" spc="21" dirty="0">
                <a:solidFill>
                  <a:schemeClr val="bg2"/>
                </a:solidFill>
                <a:latin typeface="Palatino Linotype" panose="02040502050505030304" pitchFamily="18" charset="0"/>
                <a:cs typeface="Cambria"/>
              </a:rPr>
              <a:t>e</a:t>
            </a:r>
            <a:r>
              <a:rPr sz="2720" b="1" spc="10" dirty="0">
                <a:solidFill>
                  <a:schemeClr val="bg2"/>
                </a:solidFill>
                <a:latin typeface="Palatino Linotype" panose="02040502050505030304" pitchFamily="18" charset="0"/>
                <a:cs typeface="Cambria"/>
              </a:rPr>
              <a:t> </a:t>
            </a:r>
            <a:r>
              <a:rPr sz="2720" b="1" spc="-31" dirty="0">
                <a:solidFill>
                  <a:schemeClr val="bg2"/>
                </a:solidFill>
                <a:latin typeface="Palatino Linotype" panose="02040502050505030304" pitchFamily="18" charset="0"/>
                <a:cs typeface="Cambria"/>
              </a:rPr>
              <a:t>w</a:t>
            </a:r>
            <a:r>
              <a:rPr sz="2720" b="1" spc="10" dirty="0">
                <a:solidFill>
                  <a:schemeClr val="bg2"/>
                </a:solidFill>
                <a:latin typeface="Palatino Linotype" panose="02040502050505030304" pitchFamily="18" charset="0"/>
                <a:cs typeface="Cambria"/>
              </a:rPr>
              <a:t>oul</a:t>
            </a:r>
            <a:r>
              <a:rPr sz="2720" b="1" spc="31" dirty="0">
                <a:solidFill>
                  <a:schemeClr val="bg2"/>
                </a:solidFill>
                <a:latin typeface="Palatino Linotype" panose="02040502050505030304" pitchFamily="18" charset="0"/>
                <a:cs typeface="Cambria"/>
              </a:rPr>
              <a:t>d</a:t>
            </a:r>
            <a:r>
              <a:rPr sz="2720" b="1" spc="42" dirty="0">
                <a:solidFill>
                  <a:schemeClr val="bg2"/>
                </a:solidFill>
                <a:latin typeface="Palatino Linotype" panose="02040502050505030304" pitchFamily="18" charset="0"/>
                <a:cs typeface="Cambria"/>
              </a:rPr>
              <a:t> </a:t>
            </a:r>
            <a:r>
              <a:rPr sz="2720" b="1" dirty="0">
                <a:solidFill>
                  <a:schemeClr val="bg2"/>
                </a:solidFill>
                <a:latin typeface="Palatino Linotype" panose="02040502050505030304" pitchFamily="18" charset="0"/>
                <a:cs typeface="Cambria"/>
              </a:rPr>
              <a:t>li</a:t>
            </a:r>
            <a:r>
              <a:rPr sz="2720" b="1" spc="-21" dirty="0">
                <a:solidFill>
                  <a:schemeClr val="bg2"/>
                </a:solidFill>
                <a:latin typeface="Palatino Linotype" panose="02040502050505030304" pitchFamily="18" charset="0"/>
                <a:cs typeface="Cambria"/>
              </a:rPr>
              <a:t>k</a:t>
            </a:r>
            <a:r>
              <a:rPr sz="2720" b="1" spc="21" dirty="0">
                <a:solidFill>
                  <a:schemeClr val="bg2"/>
                </a:solidFill>
                <a:latin typeface="Palatino Linotype" panose="02040502050505030304" pitchFamily="18" charset="0"/>
                <a:cs typeface="Cambria"/>
              </a:rPr>
              <a:t>e </a:t>
            </a:r>
            <a:r>
              <a:rPr sz="2720" b="1" spc="-31" dirty="0">
                <a:solidFill>
                  <a:schemeClr val="bg2"/>
                </a:solidFill>
                <a:latin typeface="Palatino Linotype" panose="02040502050505030304" pitchFamily="18" charset="0"/>
                <a:cs typeface="Cambria"/>
              </a:rPr>
              <a:t>t</a:t>
            </a:r>
            <a:r>
              <a:rPr sz="2720" b="1" spc="21" dirty="0">
                <a:solidFill>
                  <a:schemeClr val="bg2"/>
                </a:solidFill>
                <a:latin typeface="Palatino Linotype" panose="02040502050505030304" pitchFamily="18" charset="0"/>
                <a:cs typeface="Cambria"/>
              </a:rPr>
              <a:t>o</a:t>
            </a:r>
            <a:r>
              <a:rPr sz="2720" b="1" spc="10" dirty="0">
                <a:solidFill>
                  <a:schemeClr val="bg2"/>
                </a:solidFill>
                <a:latin typeface="Palatino Linotype" panose="02040502050505030304" pitchFamily="18" charset="0"/>
                <a:cs typeface="Cambria"/>
              </a:rPr>
              <a:t> than</a:t>
            </a:r>
            <a:r>
              <a:rPr sz="2720" b="1" spc="31" dirty="0">
                <a:solidFill>
                  <a:schemeClr val="bg2"/>
                </a:solidFill>
                <a:latin typeface="Palatino Linotype" panose="02040502050505030304" pitchFamily="18" charset="0"/>
                <a:cs typeface="Cambria"/>
              </a:rPr>
              <a:t>k</a:t>
            </a:r>
            <a:r>
              <a:rPr sz="2720" b="1" spc="42" dirty="0">
                <a:solidFill>
                  <a:schemeClr val="bg2"/>
                </a:solidFill>
                <a:latin typeface="Palatino Linotype" panose="02040502050505030304" pitchFamily="18" charset="0"/>
                <a:cs typeface="Cambria"/>
              </a:rPr>
              <a:t> </a:t>
            </a:r>
            <a:r>
              <a:rPr sz="2720" b="1" spc="10" dirty="0">
                <a:solidFill>
                  <a:schemeClr val="bg2"/>
                </a:solidFill>
                <a:latin typeface="Palatino Linotype" panose="02040502050505030304" pitchFamily="18" charset="0"/>
                <a:cs typeface="Cambria"/>
              </a:rPr>
              <a:t>th</a:t>
            </a:r>
            <a:r>
              <a:rPr sz="2720" b="1" spc="21" dirty="0">
                <a:solidFill>
                  <a:schemeClr val="bg2"/>
                </a:solidFill>
                <a:latin typeface="Palatino Linotype" panose="02040502050505030304" pitchFamily="18" charset="0"/>
                <a:cs typeface="Cambria"/>
              </a:rPr>
              <a:t>e </a:t>
            </a:r>
            <a:r>
              <a:rPr sz="2720" b="1" spc="10" dirty="0">
                <a:solidFill>
                  <a:schemeClr val="bg2"/>
                </a:solidFill>
                <a:latin typeface="Palatino Linotype" panose="02040502050505030304" pitchFamily="18" charset="0"/>
                <a:cs typeface="Cambria"/>
              </a:rPr>
              <a:t>Offi</a:t>
            </a:r>
            <a:r>
              <a:rPr sz="2720" b="1" dirty="0">
                <a:solidFill>
                  <a:schemeClr val="bg2"/>
                </a:solidFill>
                <a:latin typeface="Palatino Linotype" panose="02040502050505030304" pitchFamily="18" charset="0"/>
                <a:cs typeface="Cambria"/>
              </a:rPr>
              <a:t>c</a:t>
            </a:r>
            <a:r>
              <a:rPr sz="2720" b="1" spc="21" dirty="0">
                <a:solidFill>
                  <a:schemeClr val="bg2"/>
                </a:solidFill>
                <a:latin typeface="Palatino Linotype" panose="02040502050505030304" pitchFamily="18" charset="0"/>
                <a:cs typeface="Cambria"/>
              </a:rPr>
              <a:t>e</a:t>
            </a:r>
            <a:r>
              <a:rPr sz="2720" b="1" spc="10" dirty="0">
                <a:solidFill>
                  <a:schemeClr val="bg2"/>
                </a:solidFill>
                <a:latin typeface="Palatino Linotype" panose="02040502050505030304" pitchFamily="18" charset="0"/>
                <a:cs typeface="Cambria"/>
              </a:rPr>
              <a:t> of </a:t>
            </a:r>
            <a:r>
              <a:rPr sz="2720" b="1" spc="-21" dirty="0">
                <a:solidFill>
                  <a:schemeClr val="bg2"/>
                </a:solidFill>
                <a:latin typeface="Palatino Linotype" panose="02040502050505030304" pitchFamily="18" charset="0"/>
                <a:cs typeface="Cambria"/>
              </a:rPr>
              <a:t>R</a:t>
            </a:r>
            <a:r>
              <a:rPr sz="2720" b="1" spc="21" dirty="0">
                <a:solidFill>
                  <a:schemeClr val="bg2"/>
                </a:solidFill>
                <a:latin typeface="Palatino Linotype" panose="02040502050505030304" pitchFamily="18" charset="0"/>
                <a:cs typeface="Cambria"/>
              </a:rPr>
              <a:t>esea</a:t>
            </a:r>
            <a:r>
              <a:rPr sz="2720" b="1" spc="-10" dirty="0">
                <a:solidFill>
                  <a:schemeClr val="bg2"/>
                </a:solidFill>
                <a:latin typeface="Palatino Linotype" panose="02040502050505030304" pitchFamily="18" charset="0"/>
                <a:cs typeface="Cambria"/>
              </a:rPr>
              <a:t>r</a:t>
            </a:r>
            <a:r>
              <a:rPr sz="2720" b="1" spc="21" dirty="0">
                <a:solidFill>
                  <a:schemeClr val="bg2"/>
                </a:solidFill>
                <a:latin typeface="Palatino Linotype" panose="02040502050505030304" pitchFamily="18" charset="0"/>
                <a:cs typeface="Cambria"/>
              </a:rPr>
              <a:t>ch</a:t>
            </a:r>
            <a:r>
              <a:rPr sz="2720" b="1" spc="10" dirty="0">
                <a:solidFill>
                  <a:schemeClr val="bg2"/>
                </a:solidFill>
                <a:latin typeface="Palatino Linotype" panose="02040502050505030304" pitchFamily="18" charset="0"/>
                <a:cs typeface="Cambria"/>
              </a:rPr>
              <a:t> an</a:t>
            </a:r>
            <a:r>
              <a:rPr sz="2720" b="1" spc="31" dirty="0">
                <a:solidFill>
                  <a:schemeClr val="bg2"/>
                </a:solidFill>
                <a:latin typeface="Palatino Linotype" panose="02040502050505030304" pitchFamily="18" charset="0"/>
                <a:cs typeface="Cambria"/>
              </a:rPr>
              <a:t>d</a:t>
            </a:r>
            <a:r>
              <a:rPr sz="2720" b="1" spc="10" dirty="0">
                <a:solidFill>
                  <a:schemeClr val="bg2"/>
                </a:solidFill>
                <a:latin typeface="Palatino Linotype" panose="02040502050505030304" pitchFamily="18" charset="0"/>
                <a:cs typeface="Cambria"/>
              </a:rPr>
              <a:t> </a:t>
            </a:r>
            <a:r>
              <a:rPr sz="2720" b="1" spc="31" dirty="0">
                <a:solidFill>
                  <a:schemeClr val="bg2"/>
                </a:solidFill>
                <a:latin typeface="Palatino Linotype" panose="02040502050505030304" pitchFamily="18" charset="0"/>
                <a:cs typeface="Cambria"/>
              </a:rPr>
              <a:t>S</a:t>
            </a:r>
            <a:r>
              <a:rPr sz="2720" b="1" spc="10" dirty="0">
                <a:solidFill>
                  <a:schemeClr val="bg2"/>
                </a:solidFill>
                <a:latin typeface="Palatino Linotype" panose="02040502050505030304" pitchFamily="18" charset="0"/>
                <a:cs typeface="Cambria"/>
              </a:rPr>
              <a:t>pons</a:t>
            </a:r>
            <a:r>
              <a:rPr sz="2720" b="1" spc="31" dirty="0">
                <a:solidFill>
                  <a:schemeClr val="bg2"/>
                </a:solidFill>
                <a:latin typeface="Palatino Linotype" panose="02040502050505030304" pitchFamily="18" charset="0"/>
                <a:cs typeface="Cambria"/>
              </a:rPr>
              <a:t>o</a:t>
            </a:r>
            <a:r>
              <a:rPr sz="2720" b="1" spc="-10" dirty="0">
                <a:solidFill>
                  <a:schemeClr val="bg2"/>
                </a:solidFill>
                <a:latin typeface="Palatino Linotype" panose="02040502050505030304" pitchFamily="18" charset="0"/>
                <a:cs typeface="Cambria"/>
              </a:rPr>
              <a:t>r</a:t>
            </a:r>
            <a:r>
              <a:rPr sz="2720" b="1" spc="21" dirty="0">
                <a:solidFill>
                  <a:schemeClr val="bg2"/>
                </a:solidFill>
                <a:latin typeface="Palatino Linotype" panose="02040502050505030304" pitchFamily="18" charset="0"/>
                <a:cs typeface="Cambria"/>
              </a:rPr>
              <a:t>ed</a:t>
            </a:r>
            <a:r>
              <a:rPr sz="2720" b="1" spc="10" dirty="0">
                <a:solidFill>
                  <a:schemeClr val="bg2"/>
                </a:solidFill>
                <a:latin typeface="Palatino Linotype" panose="02040502050505030304" pitchFamily="18" charset="0"/>
                <a:cs typeface="Cambria"/>
              </a:rPr>
              <a:t> </a:t>
            </a:r>
            <a:r>
              <a:rPr sz="2720" b="1" spc="31" dirty="0">
                <a:solidFill>
                  <a:schemeClr val="bg2"/>
                </a:solidFill>
                <a:latin typeface="Palatino Linotype" panose="02040502050505030304" pitchFamily="18" charset="0"/>
                <a:cs typeface="Cambria"/>
              </a:rPr>
              <a:t>P</a:t>
            </a:r>
            <a:r>
              <a:rPr sz="2720" b="1" spc="-21" dirty="0">
                <a:solidFill>
                  <a:schemeClr val="bg2"/>
                </a:solidFill>
                <a:latin typeface="Palatino Linotype" panose="02040502050505030304" pitchFamily="18" charset="0"/>
                <a:cs typeface="Cambria"/>
              </a:rPr>
              <a:t>r</a:t>
            </a:r>
            <a:r>
              <a:rPr sz="2720" b="1" spc="10" dirty="0">
                <a:solidFill>
                  <a:schemeClr val="bg2"/>
                </a:solidFill>
                <a:latin typeface="Palatino Linotype" panose="02040502050505030304" pitchFamily="18" charset="0"/>
                <a:cs typeface="Cambria"/>
              </a:rPr>
              <a:t>og</a:t>
            </a:r>
            <a:r>
              <a:rPr sz="2720" b="1" spc="-21" dirty="0">
                <a:solidFill>
                  <a:schemeClr val="bg2"/>
                </a:solidFill>
                <a:latin typeface="Palatino Linotype" panose="02040502050505030304" pitchFamily="18" charset="0"/>
                <a:cs typeface="Cambria"/>
              </a:rPr>
              <a:t>r</a:t>
            </a:r>
            <a:r>
              <a:rPr sz="2720" b="1" spc="21" dirty="0">
                <a:solidFill>
                  <a:schemeClr val="bg2"/>
                </a:solidFill>
                <a:latin typeface="Palatino Linotype" panose="02040502050505030304" pitchFamily="18" charset="0"/>
                <a:cs typeface="Cambria"/>
              </a:rPr>
              <a:t>ams</a:t>
            </a:r>
            <a:r>
              <a:rPr sz="2720" b="1" dirty="0">
                <a:solidFill>
                  <a:schemeClr val="bg2"/>
                </a:solidFill>
                <a:latin typeface="Palatino Linotype" panose="02040502050505030304" pitchFamily="18" charset="0"/>
                <a:cs typeface="Cambria"/>
              </a:rPr>
              <a:t> </a:t>
            </a:r>
            <a:r>
              <a:rPr sz="2720" b="1" spc="10" dirty="0">
                <a:solidFill>
                  <a:schemeClr val="bg2"/>
                </a:solidFill>
                <a:latin typeface="Palatino Linotype" panose="02040502050505030304" pitchFamily="18" charset="0"/>
                <a:cs typeface="Cambria"/>
              </a:rPr>
              <a:t>at the U</a:t>
            </a:r>
            <a:r>
              <a:rPr sz="2720" b="1" spc="31" dirty="0">
                <a:solidFill>
                  <a:schemeClr val="bg2"/>
                </a:solidFill>
                <a:latin typeface="Palatino Linotype" panose="02040502050505030304" pitchFamily="18" charset="0"/>
                <a:cs typeface="Cambria"/>
              </a:rPr>
              <a:t>n</a:t>
            </a:r>
            <a:r>
              <a:rPr sz="2720" b="1" spc="-63" dirty="0">
                <a:solidFill>
                  <a:schemeClr val="bg2"/>
                </a:solidFill>
                <a:latin typeface="Palatino Linotype" panose="02040502050505030304" pitchFamily="18" charset="0"/>
                <a:cs typeface="Cambria"/>
              </a:rPr>
              <a:t>iv</a:t>
            </a:r>
            <a:r>
              <a:rPr sz="2720" b="1" spc="21" dirty="0">
                <a:solidFill>
                  <a:schemeClr val="bg2"/>
                </a:solidFill>
                <a:latin typeface="Palatino Linotype" panose="02040502050505030304" pitchFamily="18" charset="0"/>
                <a:cs typeface="Cambria"/>
              </a:rPr>
              <a:t>ersity</a:t>
            </a:r>
            <a:r>
              <a:rPr sz="2720" b="1" dirty="0">
                <a:solidFill>
                  <a:schemeClr val="bg2"/>
                </a:solidFill>
                <a:latin typeface="Palatino Linotype" panose="02040502050505030304" pitchFamily="18" charset="0"/>
                <a:cs typeface="Cambria"/>
              </a:rPr>
              <a:t> </a:t>
            </a:r>
            <a:r>
              <a:rPr sz="2720" b="1" spc="10" dirty="0">
                <a:solidFill>
                  <a:schemeClr val="bg2"/>
                </a:solidFill>
                <a:latin typeface="Palatino Linotype" panose="02040502050505030304" pitchFamily="18" charset="0"/>
                <a:cs typeface="Cambria"/>
              </a:rPr>
              <a:t>of </a:t>
            </a:r>
            <a:r>
              <a:rPr sz="2720" b="1" spc="21" dirty="0">
                <a:solidFill>
                  <a:schemeClr val="bg2"/>
                </a:solidFill>
                <a:latin typeface="Palatino Linotype" panose="02040502050505030304" pitchFamily="18" charset="0"/>
                <a:cs typeface="Cambria"/>
              </a:rPr>
              <a:t>Wis</a:t>
            </a:r>
            <a:r>
              <a:rPr sz="2720" b="1" dirty="0">
                <a:solidFill>
                  <a:schemeClr val="bg2"/>
                </a:solidFill>
                <a:latin typeface="Palatino Linotype" panose="02040502050505030304" pitchFamily="18" charset="0"/>
                <a:cs typeface="Cambria"/>
              </a:rPr>
              <a:t>c</a:t>
            </a:r>
            <a:r>
              <a:rPr sz="2720" b="1" spc="21" dirty="0">
                <a:solidFill>
                  <a:schemeClr val="bg2"/>
                </a:solidFill>
                <a:latin typeface="Palatino Linotype" panose="02040502050505030304" pitchFamily="18" charset="0"/>
                <a:cs typeface="Cambria"/>
              </a:rPr>
              <a:t>ons</a:t>
            </a:r>
            <a:r>
              <a:rPr sz="2720" b="1" dirty="0">
                <a:solidFill>
                  <a:schemeClr val="bg2"/>
                </a:solidFill>
                <a:latin typeface="Palatino Linotype" panose="02040502050505030304" pitchFamily="18" charset="0"/>
                <a:cs typeface="Cambria"/>
              </a:rPr>
              <a:t>i</a:t>
            </a:r>
            <a:r>
              <a:rPr sz="2720" b="1" spc="31" dirty="0">
                <a:solidFill>
                  <a:schemeClr val="bg2"/>
                </a:solidFill>
                <a:latin typeface="Palatino Linotype" panose="02040502050505030304" pitchFamily="18" charset="0"/>
                <a:cs typeface="Cambria"/>
              </a:rPr>
              <a:t>n</a:t>
            </a:r>
            <a:r>
              <a:rPr sz="2720" b="1" spc="21" dirty="0">
                <a:solidFill>
                  <a:schemeClr val="bg2"/>
                </a:solidFill>
                <a:latin typeface="Palatino Linotype" panose="02040502050505030304" pitchFamily="18" charset="0"/>
                <a:cs typeface="Cambria"/>
              </a:rPr>
              <a:t> –</a:t>
            </a:r>
            <a:r>
              <a:rPr sz="2720" b="1" spc="10" dirty="0">
                <a:solidFill>
                  <a:schemeClr val="bg2"/>
                </a:solidFill>
                <a:latin typeface="Palatino Linotype" panose="02040502050505030304" pitchFamily="18" charset="0"/>
                <a:cs typeface="Cambria"/>
              </a:rPr>
              <a:t> </a:t>
            </a:r>
            <a:r>
              <a:rPr sz="2720" b="1" spc="21" dirty="0">
                <a:solidFill>
                  <a:schemeClr val="bg2"/>
                </a:solidFill>
                <a:latin typeface="Palatino Linotype" panose="02040502050505030304" pitchFamily="18" charset="0"/>
                <a:cs typeface="Cambria"/>
              </a:rPr>
              <a:t>Eau</a:t>
            </a:r>
            <a:r>
              <a:rPr sz="2720" b="1" spc="10" dirty="0">
                <a:solidFill>
                  <a:schemeClr val="bg2"/>
                </a:solidFill>
                <a:latin typeface="Palatino Linotype" panose="02040502050505030304" pitchFamily="18" charset="0"/>
                <a:cs typeface="Cambria"/>
              </a:rPr>
              <a:t> </a:t>
            </a:r>
            <a:r>
              <a:rPr sz="2720" b="1" spc="21" dirty="0">
                <a:solidFill>
                  <a:schemeClr val="bg2"/>
                </a:solidFill>
                <a:latin typeface="Palatino Linotype" panose="02040502050505030304" pitchFamily="18" charset="0"/>
                <a:cs typeface="Cambria"/>
              </a:rPr>
              <a:t>C</a:t>
            </a:r>
            <a:r>
              <a:rPr sz="2720" b="1" spc="10" dirty="0">
                <a:solidFill>
                  <a:schemeClr val="bg2"/>
                </a:solidFill>
                <a:latin typeface="Palatino Linotype" panose="02040502050505030304" pitchFamily="18" charset="0"/>
                <a:cs typeface="Cambria"/>
              </a:rPr>
              <a:t>lai</a:t>
            </a:r>
            <a:r>
              <a:rPr sz="2720" b="1" spc="-10" dirty="0">
                <a:solidFill>
                  <a:schemeClr val="bg2"/>
                </a:solidFill>
                <a:latin typeface="Palatino Linotype" panose="02040502050505030304" pitchFamily="18" charset="0"/>
                <a:cs typeface="Cambria"/>
              </a:rPr>
              <a:t>r</a:t>
            </a:r>
            <a:r>
              <a:rPr sz="2720" b="1" spc="21" dirty="0">
                <a:solidFill>
                  <a:schemeClr val="bg2"/>
                </a:solidFill>
                <a:latin typeface="Palatino Linotype" panose="02040502050505030304" pitchFamily="18" charset="0"/>
                <a:cs typeface="Cambria"/>
              </a:rPr>
              <a:t>e</a:t>
            </a:r>
            <a:r>
              <a:rPr sz="2720" b="1" spc="-10" dirty="0">
                <a:solidFill>
                  <a:schemeClr val="bg2"/>
                </a:solidFill>
                <a:latin typeface="Palatino Linotype" panose="02040502050505030304" pitchFamily="18" charset="0"/>
                <a:cs typeface="Cambria"/>
              </a:rPr>
              <a:t> </a:t>
            </a:r>
            <a:r>
              <a:rPr sz="2720" b="1" spc="10" dirty="0">
                <a:solidFill>
                  <a:schemeClr val="bg2"/>
                </a:solidFill>
                <a:latin typeface="Palatino Linotype" panose="02040502050505030304" pitchFamily="18" charset="0"/>
                <a:cs typeface="Cambria"/>
              </a:rPr>
              <a:t>fo</a:t>
            </a:r>
            <a:r>
              <a:rPr sz="2720" b="1" spc="21" dirty="0">
                <a:solidFill>
                  <a:schemeClr val="bg2"/>
                </a:solidFill>
                <a:latin typeface="Palatino Linotype" panose="02040502050505030304" pitchFamily="18" charset="0"/>
                <a:cs typeface="Cambria"/>
              </a:rPr>
              <a:t>r </a:t>
            </a:r>
            <a:r>
              <a:rPr sz="2720" b="1" spc="10" dirty="0">
                <a:solidFill>
                  <a:schemeClr val="bg2"/>
                </a:solidFill>
                <a:latin typeface="Palatino Linotype" panose="02040502050505030304" pitchFamily="18" charset="0"/>
                <a:cs typeface="Cambria"/>
              </a:rPr>
              <a:t>thei</a:t>
            </a:r>
            <a:r>
              <a:rPr sz="2720" b="1" spc="21" dirty="0">
                <a:solidFill>
                  <a:schemeClr val="bg2"/>
                </a:solidFill>
                <a:latin typeface="Palatino Linotype" panose="02040502050505030304" pitchFamily="18" charset="0"/>
                <a:cs typeface="Cambria"/>
              </a:rPr>
              <a:t>r</a:t>
            </a:r>
            <a:r>
              <a:rPr sz="2720" b="1" spc="10" dirty="0">
                <a:solidFill>
                  <a:schemeClr val="bg2"/>
                </a:solidFill>
                <a:latin typeface="Palatino Linotype" panose="02040502050505030304" pitchFamily="18" charset="0"/>
                <a:cs typeface="Cambria"/>
              </a:rPr>
              <a:t> </a:t>
            </a:r>
            <a:r>
              <a:rPr sz="2720" b="1" spc="21" dirty="0">
                <a:solidFill>
                  <a:schemeClr val="bg2"/>
                </a:solidFill>
                <a:latin typeface="Palatino Linotype" panose="02040502050505030304" pitchFamily="18" charset="0"/>
                <a:cs typeface="Cambria"/>
              </a:rPr>
              <a:t>support</a:t>
            </a:r>
            <a:r>
              <a:rPr sz="2720" b="1" spc="31" dirty="0">
                <a:solidFill>
                  <a:schemeClr val="bg2"/>
                </a:solidFill>
                <a:latin typeface="Palatino Linotype" panose="02040502050505030304" pitchFamily="18" charset="0"/>
                <a:cs typeface="Cambria"/>
              </a:rPr>
              <a:t> </a:t>
            </a:r>
            <a:r>
              <a:rPr sz="2720" b="1" spc="10" dirty="0">
                <a:solidFill>
                  <a:schemeClr val="bg2"/>
                </a:solidFill>
                <a:latin typeface="Palatino Linotype" panose="02040502050505030304" pitchFamily="18" charset="0"/>
                <a:cs typeface="Cambria"/>
              </a:rPr>
              <a:t>of thi</a:t>
            </a:r>
            <a:r>
              <a:rPr sz="2720" b="1" spc="21" dirty="0">
                <a:solidFill>
                  <a:schemeClr val="bg2"/>
                </a:solidFill>
                <a:latin typeface="Palatino Linotype" panose="02040502050505030304" pitchFamily="18" charset="0"/>
                <a:cs typeface="Cambria"/>
              </a:rPr>
              <a:t>s</a:t>
            </a:r>
            <a:r>
              <a:rPr sz="2720" b="1" spc="52" dirty="0">
                <a:solidFill>
                  <a:schemeClr val="bg2"/>
                </a:solidFill>
                <a:latin typeface="Palatino Linotype" panose="02040502050505030304" pitchFamily="18" charset="0"/>
                <a:cs typeface="Cambria"/>
              </a:rPr>
              <a:t> </a:t>
            </a:r>
            <a:r>
              <a:rPr sz="2720" b="1" spc="-10" dirty="0">
                <a:solidFill>
                  <a:schemeClr val="bg2"/>
                </a:solidFill>
                <a:latin typeface="Palatino Linotype" panose="02040502050505030304" pitchFamily="18" charset="0"/>
                <a:cs typeface="Cambria"/>
              </a:rPr>
              <a:t>r</a:t>
            </a:r>
            <a:r>
              <a:rPr sz="2720" b="1" spc="21" dirty="0">
                <a:solidFill>
                  <a:schemeClr val="bg2"/>
                </a:solidFill>
                <a:latin typeface="Palatino Linotype" panose="02040502050505030304" pitchFamily="18" charset="0"/>
                <a:cs typeface="Cambria"/>
              </a:rPr>
              <a:t>esea</a:t>
            </a:r>
            <a:r>
              <a:rPr sz="2720" b="1" spc="-10" dirty="0">
                <a:solidFill>
                  <a:schemeClr val="bg2"/>
                </a:solidFill>
                <a:latin typeface="Palatino Linotype" panose="02040502050505030304" pitchFamily="18" charset="0"/>
                <a:cs typeface="Cambria"/>
              </a:rPr>
              <a:t>r</a:t>
            </a:r>
            <a:r>
              <a:rPr sz="2720" b="1" spc="21" dirty="0">
                <a:solidFill>
                  <a:schemeClr val="bg2"/>
                </a:solidFill>
                <a:latin typeface="Palatino Linotype" panose="02040502050505030304" pitchFamily="18" charset="0"/>
                <a:cs typeface="Cambria"/>
              </a:rPr>
              <a:t>ch.</a:t>
            </a:r>
            <a:endParaRPr sz="2720" dirty="0">
              <a:solidFill>
                <a:schemeClr val="bg2"/>
              </a:solidFill>
              <a:latin typeface="Palatino Linotype" panose="02040502050505030304" pitchFamily="18" charset="0"/>
              <a:cs typeface="Cambria"/>
            </a:endParaRPr>
          </a:p>
        </p:txBody>
      </p:sp>
      <p:sp>
        <p:nvSpPr>
          <p:cNvPr id="13" name="object 13"/>
          <p:cNvSpPr txBox="1"/>
          <p:nvPr/>
        </p:nvSpPr>
        <p:spPr>
          <a:xfrm>
            <a:off x="418982" y="26599924"/>
            <a:ext cx="4614952" cy="708207"/>
          </a:xfrm>
          <a:prstGeom prst="rect">
            <a:avLst/>
          </a:prstGeom>
          <a:solidFill>
            <a:schemeClr val="accent5">
              <a:lumMod val="50000"/>
            </a:schemeClr>
          </a:solidFill>
          <a:ln w="9469">
            <a:solidFill>
              <a:schemeClr val="tx2">
                <a:lumMod val="50000"/>
              </a:schemeClr>
            </a:solidFill>
          </a:ln>
        </p:spPr>
        <p:txBody>
          <a:bodyPr vert="horz" wrap="square" lIns="0" tIns="0" rIns="0" bIns="0" rtlCol="0">
            <a:spAutoFit/>
          </a:bodyPr>
          <a:lstStyle/>
          <a:p>
            <a:pPr marL="1315136"/>
            <a:r>
              <a:rPr sz="4602" b="1" spc="-126" dirty="0">
                <a:solidFill>
                  <a:schemeClr val="bg2"/>
                </a:solidFill>
                <a:latin typeface="Arial" panose="020B0604020202020204" pitchFamily="34" charset="0"/>
                <a:cs typeface="Arial" panose="020B0604020202020204" pitchFamily="34" charset="0"/>
              </a:rPr>
              <a:t>R</a:t>
            </a:r>
            <a:r>
              <a:rPr sz="4602" b="1" spc="-21" dirty="0">
                <a:solidFill>
                  <a:schemeClr val="bg2"/>
                </a:solidFill>
                <a:latin typeface="Arial" panose="020B0604020202020204" pitchFamily="34" charset="0"/>
                <a:cs typeface="Arial" panose="020B0604020202020204" pitchFamily="34" charset="0"/>
              </a:rPr>
              <a:t>esults</a:t>
            </a:r>
            <a:endParaRPr sz="4602" dirty="0">
              <a:solidFill>
                <a:schemeClr val="bg2"/>
              </a:solidFill>
              <a:latin typeface="Arial" panose="020B0604020202020204" pitchFamily="34" charset="0"/>
              <a:cs typeface="Arial" panose="020B0604020202020204" pitchFamily="34" charset="0"/>
            </a:endParaRPr>
          </a:p>
        </p:txBody>
      </p:sp>
      <p:sp>
        <p:nvSpPr>
          <p:cNvPr id="14" name="object 14"/>
          <p:cNvSpPr txBox="1"/>
          <p:nvPr/>
        </p:nvSpPr>
        <p:spPr>
          <a:xfrm>
            <a:off x="35018523" y="5933829"/>
            <a:ext cx="6573053" cy="708207"/>
          </a:xfrm>
          <a:prstGeom prst="rect">
            <a:avLst/>
          </a:prstGeom>
          <a:solidFill>
            <a:schemeClr val="accent5">
              <a:lumMod val="50000"/>
            </a:schemeClr>
          </a:solidFill>
          <a:ln w="4370">
            <a:solidFill>
              <a:schemeClr val="tx2">
                <a:lumMod val="50000"/>
              </a:schemeClr>
            </a:solidFill>
          </a:ln>
        </p:spPr>
        <p:txBody>
          <a:bodyPr vert="horz" wrap="square" lIns="0" tIns="0" rIns="0" bIns="0" rtlCol="0">
            <a:spAutoFit/>
          </a:bodyPr>
          <a:lstStyle/>
          <a:p>
            <a:pPr marL="2124144"/>
            <a:r>
              <a:rPr sz="4602" b="1" spc="-42" dirty="0">
                <a:solidFill>
                  <a:schemeClr val="bg2"/>
                </a:solidFill>
                <a:latin typeface="Palatino Linotype" panose="02040502050505030304" pitchFamily="18" charset="0"/>
                <a:cs typeface="Cambria"/>
              </a:rPr>
              <a:t>Methods</a:t>
            </a:r>
            <a:endParaRPr sz="4602" dirty="0">
              <a:solidFill>
                <a:schemeClr val="bg2"/>
              </a:solidFill>
              <a:latin typeface="Palatino Linotype" panose="02040502050505030304" pitchFamily="18" charset="0"/>
              <a:cs typeface="Cambria"/>
            </a:endParaRPr>
          </a:p>
        </p:txBody>
      </p:sp>
      <p:sp>
        <p:nvSpPr>
          <p:cNvPr id="15" name="object 15"/>
          <p:cNvSpPr/>
          <p:nvPr/>
        </p:nvSpPr>
        <p:spPr>
          <a:xfrm>
            <a:off x="18820112" y="6814614"/>
            <a:ext cx="22545206" cy="10575004"/>
          </a:xfrm>
          <a:prstGeom prst="rect">
            <a:avLst/>
          </a:prstGeom>
          <a:blipFill>
            <a:blip r:embed="rId4" cstate="print"/>
            <a:stretch>
              <a:fillRect/>
            </a:stretch>
          </a:blipFill>
        </p:spPr>
        <p:txBody>
          <a:bodyPr wrap="square" lIns="0" tIns="0" rIns="0" bIns="0" rtlCol="0"/>
          <a:lstStyle/>
          <a:p>
            <a:endParaRPr sz="7878" dirty="0">
              <a:latin typeface="Palatino Linotype" panose="02040502050505030304" pitchFamily="18" charset="0"/>
            </a:endParaRPr>
          </a:p>
        </p:txBody>
      </p:sp>
      <p:sp>
        <p:nvSpPr>
          <p:cNvPr id="16" name="object 16"/>
          <p:cNvSpPr txBox="1"/>
          <p:nvPr/>
        </p:nvSpPr>
        <p:spPr>
          <a:xfrm>
            <a:off x="18911351" y="6927752"/>
            <a:ext cx="22362726" cy="11493146"/>
          </a:xfrm>
          <a:prstGeom prst="rect">
            <a:avLst/>
          </a:prstGeom>
          <a:solidFill>
            <a:schemeClr val="tx1">
              <a:lumMod val="75000"/>
              <a:lumOff val="25000"/>
            </a:schemeClr>
          </a:solidFill>
          <a:ln w="36420">
            <a:solidFill>
              <a:schemeClr val="tx2">
                <a:lumMod val="50000"/>
              </a:schemeClr>
            </a:solidFill>
          </a:ln>
        </p:spPr>
        <p:txBody>
          <a:bodyPr vert="horz" wrap="square" lIns="0" tIns="0" rIns="0" bIns="0" rtlCol="0">
            <a:spAutoFit/>
          </a:bodyPr>
          <a:lstStyle/>
          <a:p>
            <a:pPr marL="418452"/>
            <a:endParaRPr lang="en-US" sz="3556" spc="10" dirty="0">
              <a:solidFill>
                <a:schemeClr val="bg2"/>
              </a:solidFill>
              <a:latin typeface="Palatino Linotype" panose="02040502050505030304" pitchFamily="18" charset="0"/>
              <a:cs typeface="Cambria"/>
            </a:endParaRPr>
          </a:p>
          <a:p>
            <a:pPr marL="418452"/>
            <a:r>
              <a:rPr lang="en-US" sz="3556" dirty="0">
                <a:solidFill>
                  <a:schemeClr val="bg2"/>
                </a:solidFill>
                <a:latin typeface="Palatino Linotype" panose="02040502050505030304" pitchFamily="18" charset="0"/>
                <a:cs typeface="Cambria"/>
              </a:rPr>
              <a:t>A survey was distributed to collect the data. A national sample of 5,593 students responded to open-ended questions about cyberbullying. Participants were middle and high school students between the ages of 12-17 (</a:t>
            </a:r>
            <a:r>
              <a:rPr lang="en-US" sz="3556" i="1" dirty="0">
                <a:solidFill>
                  <a:schemeClr val="bg2"/>
                </a:solidFill>
                <a:latin typeface="Palatino Linotype" panose="02040502050505030304" pitchFamily="18" charset="0"/>
                <a:cs typeface="Cambria"/>
              </a:rPr>
              <a:t>M</a:t>
            </a:r>
            <a:r>
              <a:rPr lang="en-US" sz="3556" dirty="0">
                <a:solidFill>
                  <a:schemeClr val="bg2"/>
                </a:solidFill>
                <a:latin typeface="Palatino Linotype" panose="02040502050505030304" pitchFamily="18" charset="0"/>
                <a:cs typeface="Cambria"/>
              </a:rPr>
              <a:t> = </a:t>
            </a:r>
            <a:r>
              <a:rPr lang="en-US" sz="3556" dirty="0" smtClean="0">
                <a:solidFill>
                  <a:schemeClr val="bg2"/>
                </a:solidFill>
                <a:latin typeface="Palatino Linotype" panose="02040502050505030304" pitchFamily="18" charset="0"/>
                <a:cs typeface="Cambria"/>
              </a:rPr>
              <a:t>14.49, </a:t>
            </a:r>
            <a:r>
              <a:rPr lang="en-US" sz="3556" i="1" dirty="0">
                <a:solidFill>
                  <a:schemeClr val="bg2"/>
                </a:solidFill>
                <a:latin typeface="Palatino Linotype" panose="02040502050505030304" pitchFamily="18" charset="0"/>
                <a:cs typeface="Cambria"/>
              </a:rPr>
              <a:t>SD</a:t>
            </a:r>
            <a:r>
              <a:rPr lang="en-US" sz="3556" dirty="0">
                <a:solidFill>
                  <a:schemeClr val="bg2"/>
                </a:solidFill>
                <a:latin typeface="Palatino Linotype" panose="02040502050505030304" pitchFamily="18" charset="0"/>
                <a:cs typeface="Cambria"/>
              </a:rPr>
              <a:t> = </a:t>
            </a:r>
            <a:r>
              <a:rPr lang="en-US" sz="3556" dirty="0" smtClean="0">
                <a:solidFill>
                  <a:schemeClr val="bg2"/>
                </a:solidFill>
                <a:latin typeface="Palatino Linotype" panose="02040502050505030304" pitchFamily="18" charset="0"/>
                <a:cs typeface="Cambria"/>
              </a:rPr>
              <a:t>1.67). </a:t>
            </a:r>
            <a:r>
              <a:rPr lang="en-US" sz="3556" dirty="0">
                <a:solidFill>
                  <a:schemeClr val="bg2"/>
                </a:solidFill>
                <a:latin typeface="Palatino Linotype" panose="02040502050505030304" pitchFamily="18" charset="0"/>
                <a:cs typeface="Cambria"/>
              </a:rPr>
              <a:t>49.9% of the sample self-identified as female (</a:t>
            </a:r>
            <a:r>
              <a:rPr lang="en-US" sz="3556" i="1" dirty="0">
                <a:solidFill>
                  <a:schemeClr val="bg2"/>
                </a:solidFill>
                <a:latin typeface="Palatino Linotype" panose="02040502050505030304" pitchFamily="18" charset="0"/>
                <a:cs typeface="Cambria"/>
              </a:rPr>
              <a:t>N</a:t>
            </a:r>
            <a:r>
              <a:rPr lang="en-US" sz="3556" dirty="0">
                <a:solidFill>
                  <a:schemeClr val="bg2"/>
                </a:solidFill>
                <a:latin typeface="Palatino Linotype" panose="02040502050505030304" pitchFamily="18" charset="0"/>
                <a:cs typeface="Cambria"/>
              </a:rPr>
              <a:t> = 2792); 49.7% identified as male (</a:t>
            </a:r>
            <a:r>
              <a:rPr lang="en-US" sz="3556" i="1" dirty="0">
                <a:solidFill>
                  <a:schemeClr val="bg2"/>
                </a:solidFill>
                <a:latin typeface="Palatino Linotype" panose="02040502050505030304" pitchFamily="18" charset="0"/>
                <a:cs typeface="Cambria"/>
              </a:rPr>
              <a:t>N</a:t>
            </a:r>
            <a:r>
              <a:rPr lang="en-US" sz="3556" dirty="0">
                <a:solidFill>
                  <a:schemeClr val="bg2"/>
                </a:solidFill>
                <a:latin typeface="Palatino Linotype" panose="02040502050505030304" pitchFamily="18" charset="0"/>
                <a:cs typeface="Cambria"/>
              </a:rPr>
              <a:t> = 2777). 66% of participants were White (</a:t>
            </a:r>
            <a:r>
              <a:rPr lang="en-US" sz="3556" i="1" dirty="0">
                <a:solidFill>
                  <a:schemeClr val="bg2"/>
                </a:solidFill>
                <a:latin typeface="Palatino Linotype" panose="02040502050505030304" pitchFamily="18" charset="0"/>
                <a:cs typeface="Cambria"/>
              </a:rPr>
              <a:t>N</a:t>
            </a:r>
            <a:r>
              <a:rPr lang="en-US" sz="3556" dirty="0">
                <a:solidFill>
                  <a:schemeClr val="bg2"/>
                </a:solidFill>
                <a:latin typeface="Palatino Linotype" panose="02040502050505030304" pitchFamily="18" charset="0"/>
                <a:cs typeface="Cambria"/>
              </a:rPr>
              <a:t> = 3691), 12% Black or African-American (</a:t>
            </a:r>
            <a:r>
              <a:rPr lang="en-US" sz="3556" i="1" dirty="0">
                <a:solidFill>
                  <a:schemeClr val="bg2"/>
                </a:solidFill>
                <a:latin typeface="Palatino Linotype" panose="02040502050505030304" pitchFamily="18" charset="0"/>
                <a:cs typeface="Cambria"/>
              </a:rPr>
              <a:t>N</a:t>
            </a:r>
            <a:r>
              <a:rPr lang="en-US" sz="3556" dirty="0">
                <a:solidFill>
                  <a:schemeClr val="bg2"/>
                </a:solidFill>
                <a:latin typeface="Palatino Linotype" panose="02040502050505030304" pitchFamily="18" charset="0"/>
                <a:cs typeface="Cambria"/>
              </a:rPr>
              <a:t> = 673), 11.9% Hispanic (</a:t>
            </a:r>
            <a:r>
              <a:rPr lang="en-US" sz="3556" i="1" dirty="0">
                <a:solidFill>
                  <a:schemeClr val="bg2"/>
                </a:solidFill>
                <a:latin typeface="Palatino Linotype" panose="02040502050505030304" pitchFamily="18" charset="0"/>
                <a:cs typeface="Cambria"/>
              </a:rPr>
              <a:t>N</a:t>
            </a:r>
            <a:r>
              <a:rPr lang="en-US" sz="3556" dirty="0">
                <a:solidFill>
                  <a:schemeClr val="bg2"/>
                </a:solidFill>
                <a:latin typeface="Palatino Linotype" panose="02040502050505030304" pitchFamily="18" charset="0"/>
                <a:cs typeface="Cambria"/>
              </a:rPr>
              <a:t> = 667), 3.6% Asian (</a:t>
            </a:r>
            <a:r>
              <a:rPr lang="en-US" sz="3556" i="1" dirty="0">
                <a:solidFill>
                  <a:schemeClr val="bg2"/>
                </a:solidFill>
                <a:latin typeface="Palatino Linotype" panose="02040502050505030304" pitchFamily="18" charset="0"/>
                <a:cs typeface="Cambria"/>
              </a:rPr>
              <a:t>N </a:t>
            </a:r>
            <a:r>
              <a:rPr lang="en-US" sz="3556" dirty="0">
                <a:solidFill>
                  <a:schemeClr val="bg2"/>
                </a:solidFill>
                <a:latin typeface="Palatino Linotype" panose="02040502050505030304" pitchFamily="18" charset="0"/>
                <a:cs typeface="Cambria"/>
              </a:rPr>
              <a:t>= 199), and 6.4% identified as another race. 92.8% of the sample was heterosexual </a:t>
            </a:r>
            <a:r>
              <a:rPr lang="en-US" sz="3556" dirty="0" smtClean="0">
                <a:solidFill>
                  <a:schemeClr val="bg2"/>
                </a:solidFill>
                <a:latin typeface="Palatino Linotype" panose="02040502050505030304" pitchFamily="18" charset="0"/>
                <a:cs typeface="Cambria"/>
              </a:rPr>
              <a:t/>
            </a:r>
            <a:br>
              <a:rPr lang="en-US" sz="3556" dirty="0" smtClean="0">
                <a:solidFill>
                  <a:schemeClr val="bg2"/>
                </a:solidFill>
                <a:latin typeface="Palatino Linotype" panose="02040502050505030304" pitchFamily="18" charset="0"/>
                <a:cs typeface="Cambria"/>
              </a:rPr>
            </a:br>
            <a:r>
              <a:rPr lang="en-US" sz="3556" dirty="0" smtClean="0">
                <a:solidFill>
                  <a:schemeClr val="bg2"/>
                </a:solidFill>
                <a:latin typeface="Palatino Linotype" panose="02040502050505030304" pitchFamily="18" charset="0"/>
                <a:cs typeface="Cambria"/>
              </a:rPr>
              <a:t>(</a:t>
            </a:r>
            <a:r>
              <a:rPr lang="en-US" sz="3556" i="1" dirty="0">
                <a:solidFill>
                  <a:schemeClr val="bg2"/>
                </a:solidFill>
                <a:latin typeface="Palatino Linotype" panose="02040502050505030304" pitchFamily="18" charset="0"/>
                <a:cs typeface="Cambria"/>
              </a:rPr>
              <a:t>N</a:t>
            </a:r>
            <a:r>
              <a:rPr lang="en-US" sz="3556" dirty="0">
                <a:solidFill>
                  <a:schemeClr val="bg2"/>
                </a:solidFill>
                <a:latin typeface="Palatino Linotype" panose="02040502050505030304" pitchFamily="18" charset="0"/>
                <a:cs typeface="Cambria"/>
              </a:rPr>
              <a:t> = 5189) while 7.2% was non-heterosexual (</a:t>
            </a:r>
            <a:r>
              <a:rPr lang="en-US" sz="3556" i="1" dirty="0">
                <a:solidFill>
                  <a:schemeClr val="bg2"/>
                </a:solidFill>
                <a:latin typeface="Palatino Linotype" panose="02040502050505030304" pitchFamily="18" charset="0"/>
                <a:cs typeface="Cambria"/>
              </a:rPr>
              <a:t>N</a:t>
            </a:r>
            <a:r>
              <a:rPr lang="en-US" sz="3556" dirty="0">
                <a:solidFill>
                  <a:schemeClr val="bg2"/>
                </a:solidFill>
                <a:latin typeface="Palatino Linotype" panose="02040502050505030304" pitchFamily="18" charset="0"/>
                <a:cs typeface="Cambria"/>
              </a:rPr>
              <a:t> = 65 Gay or Lesbian, 157 Bisexual, 129 Questioning, and 53 Other).</a:t>
            </a:r>
          </a:p>
          <a:p>
            <a:pPr marL="418452"/>
            <a:endParaRPr lang="en-US" sz="3556" dirty="0">
              <a:solidFill>
                <a:schemeClr val="bg2"/>
              </a:solidFill>
              <a:latin typeface="Palatino Linotype" panose="02040502050505030304" pitchFamily="18" charset="0"/>
              <a:cs typeface="Cambria"/>
            </a:endParaRPr>
          </a:p>
          <a:p>
            <a:pPr marL="418452"/>
            <a:r>
              <a:rPr lang="en-US" sz="3556" dirty="0">
                <a:solidFill>
                  <a:schemeClr val="bg2"/>
                </a:solidFill>
                <a:latin typeface="Palatino Linotype" panose="02040502050505030304" pitchFamily="18" charset="0"/>
                <a:cs typeface="Cambria"/>
              </a:rPr>
              <a:t>For the purposes of this research, participants who never experienced cyberbullying in their lifetime were excluded. This left a sample of 1881 students aged 12-17 (</a:t>
            </a:r>
            <a:r>
              <a:rPr lang="en-US" sz="3556" i="1" dirty="0">
                <a:solidFill>
                  <a:schemeClr val="bg2"/>
                </a:solidFill>
                <a:latin typeface="Palatino Linotype" panose="02040502050505030304" pitchFamily="18" charset="0"/>
                <a:cs typeface="Cambria"/>
              </a:rPr>
              <a:t>M</a:t>
            </a:r>
            <a:r>
              <a:rPr lang="en-US" sz="3556" dirty="0">
                <a:solidFill>
                  <a:schemeClr val="bg2"/>
                </a:solidFill>
                <a:latin typeface="Palatino Linotype" panose="02040502050505030304" pitchFamily="18" charset="0"/>
                <a:cs typeface="Cambria"/>
              </a:rPr>
              <a:t> = </a:t>
            </a:r>
            <a:r>
              <a:rPr lang="en-US" sz="3556" dirty="0" smtClean="0">
                <a:solidFill>
                  <a:schemeClr val="bg2"/>
                </a:solidFill>
                <a:latin typeface="Palatino Linotype" panose="02040502050505030304" pitchFamily="18" charset="0"/>
                <a:cs typeface="Cambria"/>
              </a:rPr>
              <a:t>14.64, </a:t>
            </a:r>
            <a:r>
              <a:rPr lang="en-US" sz="3556" i="1" dirty="0">
                <a:solidFill>
                  <a:schemeClr val="bg2"/>
                </a:solidFill>
                <a:latin typeface="Palatino Linotype" panose="02040502050505030304" pitchFamily="18" charset="0"/>
                <a:cs typeface="Cambria"/>
              </a:rPr>
              <a:t>SD</a:t>
            </a:r>
            <a:r>
              <a:rPr lang="en-US" sz="3556" dirty="0">
                <a:solidFill>
                  <a:schemeClr val="bg2"/>
                </a:solidFill>
                <a:latin typeface="Palatino Linotype" panose="02040502050505030304" pitchFamily="18" charset="0"/>
                <a:cs typeface="Cambria"/>
              </a:rPr>
              <a:t> = </a:t>
            </a:r>
            <a:r>
              <a:rPr lang="en-US" sz="3556" dirty="0" smtClean="0">
                <a:solidFill>
                  <a:schemeClr val="bg2"/>
                </a:solidFill>
                <a:latin typeface="Palatino Linotype" panose="02040502050505030304" pitchFamily="18" charset="0"/>
                <a:cs typeface="Cambria"/>
              </a:rPr>
              <a:t>1.65). </a:t>
            </a:r>
            <a:r>
              <a:rPr lang="en-US" sz="3556" dirty="0">
                <a:solidFill>
                  <a:schemeClr val="bg2"/>
                </a:solidFill>
                <a:latin typeface="Palatino Linotype" panose="02040502050505030304" pitchFamily="18" charset="0"/>
                <a:cs typeface="Cambria"/>
              </a:rPr>
              <a:t>For the specific demographic information of this sample, see Figure 1. 463 of these participants did not </a:t>
            </a:r>
            <a:r>
              <a:rPr lang="en-US" sz="3556" dirty="0" smtClean="0">
                <a:solidFill>
                  <a:schemeClr val="bg2"/>
                </a:solidFill>
                <a:latin typeface="Palatino Linotype" panose="02040502050505030304" pitchFamily="18" charset="0"/>
                <a:cs typeface="Cambria"/>
              </a:rPr>
              <a:t>provide a </a:t>
            </a:r>
            <a:r>
              <a:rPr lang="en-US" sz="3556" dirty="0">
                <a:solidFill>
                  <a:schemeClr val="bg2"/>
                </a:solidFill>
                <a:latin typeface="Palatino Linotype" panose="02040502050505030304" pitchFamily="18" charset="0"/>
                <a:cs typeface="Cambria"/>
              </a:rPr>
              <a:t>usable answer to the question “What worked?” and were removed from the analysis, leaving a final sample of 1418 students. </a:t>
            </a:r>
          </a:p>
          <a:p>
            <a:pPr marL="418452"/>
            <a:endParaRPr lang="en-US" sz="3556" dirty="0">
              <a:solidFill>
                <a:schemeClr val="bg2"/>
              </a:solidFill>
              <a:latin typeface="Palatino Linotype" panose="02040502050505030304" pitchFamily="18" charset="0"/>
              <a:cs typeface="Cambria"/>
            </a:endParaRPr>
          </a:p>
          <a:p>
            <a:pPr marL="418452"/>
            <a:r>
              <a:rPr lang="en-US" sz="3556" dirty="0">
                <a:solidFill>
                  <a:schemeClr val="bg2"/>
                </a:solidFill>
                <a:latin typeface="Palatino Linotype" panose="02040502050505030304" pitchFamily="18" charset="0"/>
                <a:cs typeface="Cambria"/>
              </a:rPr>
              <a:t>Participants responded to the question “What worked?” in their experience in regards to cyberbullying. Their answers were coded by two undergraduate research assistants based on predetermined possible responses such as blocking the cyberbully, reporting it to the school, calling the police, and so on. Four responses (revenge, talking to the cyberbully about it, resolving the situation with bully, and nothing) did not meet the </a:t>
            </a:r>
            <a:br>
              <a:rPr lang="en-US" sz="3556" dirty="0">
                <a:solidFill>
                  <a:schemeClr val="bg2"/>
                </a:solidFill>
                <a:latin typeface="Palatino Linotype" panose="02040502050505030304" pitchFamily="18" charset="0"/>
                <a:cs typeface="Cambria"/>
              </a:rPr>
            </a:br>
            <a:r>
              <a:rPr lang="el-GR" sz="3560" i="1" dirty="0">
                <a:solidFill>
                  <a:schemeClr val="bg2"/>
                </a:solidFill>
                <a:latin typeface="Palatino Linotype" panose="02040502050505030304" pitchFamily="18" charset="0"/>
              </a:rPr>
              <a:t>κ</a:t>
            </a:r>
            <a:r>
              <a:rPr lang="en-US" sz="3560" dirty="0">
                <a:solidFill>
                  <a:schemeClr val="bg2"/>
                </a:solidFill>
                <a:latin typeface="Palatino Linotype" panose="02040502050505030304" pitchFamily="18" charset="0"/>
              </a:rPr>
              <a:t> </a:t>
            </a:r>
            <a:r>
              <a:rPr lang="en-US" sz="3560" dirty="0" smtClean="0">
                <a:solidFill>
                  <a:schemeClr val="bg2"/>
                </a:solidFill>
                <a:latin typeface="Palatino Linotype" panose="02040502050505030304" pitchFamily="18" charset="0"/>
              </a:rPr>
              <a:t>&gt; </a:t>
            </a:r>
            <a:r>
              <a:rPr lang="en-US" sz="3560" dirty="0">
                <a:solidFill>
                  <a:schemeClr val="bg2"/>
                </a:solidFill>
                <a:latin typeface="Palatino Linotype" panose="02040502050505030304" pitchFamily="18" charset="0"/>
              </a:rPr>
              <a:t>.600 criteria for interrater reliability and were excluded from the final analyses. The remaining responses ranged in interrater reliability from </a:t>
            </a:r>
            <a:r>
              <a:rPr lang="el-GR" sz="3560" i="1" dirty="0">
                <a:solidFill>
                  <a:schemeClr val="bg2"/>
                </a:solidFill>
                <a:latin typeface="Palatino Linotype" panose="02040502050505030304" pitchFamily="18" charset="0"/>
              </a:rPr>
              <a:t>κ</a:t>
            </a:r>
            <a:r>
              <a:rPr lang="en-US" sz="3560" i="1" dirty="0">
                <a:solidFill>
                  <a:schemeClr val="bg2"/>
                </a:solidFill>
                <a:latin typeface="Palatino Linotype" panose="02040502050505030304" pitchFamily="18" charset="0"/>
              </a:rPr>
              <a:t> </a:t>
            </a:r>
            <a:r>
              <a:rPr lang="en-US" sz="3560" dirty="0">
                <a:solidFill>
                  <a:schemeClr val="bg2"/>
                </a:solidFill>
                <a:latin typeface="Palatino Linotype" panose="02040502050505030304" pitchFamily="18" charset="0"/>
              </a:rPr>
              <a:t>= .688 to </a:t>
            </a:r>
            <a:r>
              <a:rPr lang="el-GR" sz="3560" i="1" dirty="0">
                <a:solidFill>
                  <a:schemeClr val="bg2"/>
                </a:solidFill>
                <a:latin typeface="Palatino Linotype" panose="02040502050505030304" pitchFamily="18" charset="0"/>
              </a:rPr>
              <a:t>κ</a:t>
            </a:r>
            <a:r>
              <a:rPr lang="en-US" sz="3560" i="1" dirty="0">
                <a:solidFill>
                  <a:schemeClr val="bg2"/>
                </a:solidFill>
                <a:latin typeface="Palatino Linotype" panose="02040502050505030304" pitchFamily="18" charset="0"/>
              </a:rPr>
              <a:t> </a:t>
            </a:r>
            <a:r>
              <a:rPr lang="en-US" sz="3560" dirty="0">
                <a:solidFill>
                  <a:schemeClr val="bg2"/>
                </a:solidFill>
                <a:latin typeface="Palatino Linotype" panose="02040502050505030304" pitchFamily="18" charset="0"/>
              </a:rPr>
              <a:t>= .982. </a:t>
            </a:r>
          </a:p>
          <a:p>
            <a:pPr marL="418452"/>
            <a:endParaRPr lang="en-US" sz="3560" dirty="0">
              <a:solidFill>
                <a:srgbClr val="E2D3AB"/>
              </a:solidFill>
              <a:latin typeface="Palatino Linotype" panose="02040502050505030304" pitchFamily="18" charset="0"/>
              <a:cs typeface="Cambria"/>
            </a:endParaRPr>
          </a:p>
        </p:txBody>
      </p:sp>
      <p:sp>
        <p:nvSpPr>
          <p:cNvPr id="19" name="object 19"/>
          <p:cNvSpPr txBox="1"/>
          <p:nvPr/>
        </p:nvSpPr>
        <p:spPr>
          <a:xfrm>
            <a:off x="35576462" y="30612805"/>
            <a:ext cx="6015114" cy="708207"/>
          </a:xfrm>
          <a:prstGeom prst="rect">
            <a:avLst/>
          </a:prstGeom>
          <a:solidFill>
            <a:schemeClr val="accent5">
              <a:lumMod val="50000"/>
            </a:schemeClr>
          </a:solidFill>
          <a:ln w="9469">
            <a:solidFill>
              <a:schemeClr val="tx2">
                <a:lumMod val="50000"/>
              </a:schemeClr>
            </a:solidFill>
          </a:ln>
        </p:spPr>
        <p:txBody>
          <a:bodyPr vert="horz" wrap="square" lIns="0" tIns="0" rIns="0" bIns="0" rtlCol="0">
            <a:spAutoFit/>
          </a:bodyPr>
          <a:lstStyle/>
          <a:p>
            <a:pPr marL="1552923"/>
            <a:r>
              <a:rPr sz="4602" b="1" spc="-31" dirty="0">
                <a:solidFill>
                  <a:schemeClr val="bg2"/>
                </a:solidFill>
                <a:latin typeface="Arial" panose="020B0604020202020204" pitchFamily="34" charset="0"/>
                <a:cs typeface="Arial" panose="020B0604020202020204" pitchFamily="34" charset="0"/>
              </a:rPr>
              <a:t>Discussion</a:t>
            </a:r>
            <a:endParaRPr sz="4602" dirty="0">
              <a:solidFill>
                <a:schemeClr val="bg2"/>
              </a:solidFill>
              <a:latin typeface="Arial" panose="020B0604020202020204" pitchFamily="34" charset="0"/>
              <a:cs typeface="Arial" panose="020B0604020202020204" pitchFamily="34" charset="0"/>
            </a:endParaRPr>
          </a:p>
        </p:txBody>
      </p:sp>
      <p:graphicFrame>
        <p:nvGraphicFramePr>
          <p:cNvPr id="30" name="Chart 29"/>
          <p:cNvGraphicFramePr/>
          <p:nvPr>
            <p:extLst>
              <p:ext uri="{D42A27DB-BD31-4B8C-83A1-F6EECF244321}">
                <p14:modId xmlns:p14="http://schemas.microsoft.com/office/powerpoint/2010/main" val="348911392"/>
              </p:ext>
            </p:extLst>
          </p:nvPr>
        </p:nvGraphicFramePr>
        <p:xfrm>
          <a:off x="21782870" y="19708876"/>
          <a:ext cx="15087620" cy="7688736"/>
        </p:xfrm>
        <a:graphic>
          <a:graphicData uri="http://schemas.openxmlformats.org/drawingml/2006/chart">
            <c:chart xmlns:c="http://schemas.openxmlformats.org/drawingml/2006/chart" xmlns:r="http://schemas.openxmlformats.org/officeDocument/2006/relationships" r:id="rId5"/>
          </a:graphicData>
        </a:graphic>
      </p:graphicFrame>
      <p:sp>
        <p:nvSpPr>
          <p:cNvPr id="27" name="object 27"/>
          <p:cNvSpPr txBox="1"/>
          <p:nvPr/>
        </p:nvSpPr>
        <p:spPr>
          <a:xfrm>
            <a:off x="27040458" y="18740523"/>
            <a:ext cx="4572443" cy="708207"/>
          </a:xfrm>
          <a:prstGeom prst="rect">
            <a:avLst/>
          </a:prstGeom>
          <a:solidFill>
            <a:schemeClr val="accent5">
              <a:lumMod val="50000"/>
            </a:schemeClr>
          </a:solidFill>
          <a:ln w="9469">
            <a:solidFill>
              <a:schemeClr val="tx2">
                <a:lumMod val="50000"/>
              </a:schemeClr>
            </a:solidFill>
          </a:ln>
        </p:spPr>
        <p:txBody>
          <a:bodyPr vert="horz" wrap="square" lIns="0" tIns="0" rIns="0" bIns="0" rtlCol="0">
            <a:spAutoFit/>
          </a:bodyPr>
          <a:lstStyle/>
          <a:p>
            <a:pPr marL="1172995"/>
            <a:r>
              <a:rPr sz="4602" b="1" spc="-42" dirty="0">
                <a:solidFill>
                  <a:schemeClr val="bg2"/>
                </a:solidFill>
                <a:latin typeface="Arial" panose="020B0604020202020204" pitchFamily="34" charset="0"/>
                <a:cs typeface="Arial" panose="020B0604020202020204" pitchFamily="34" charset="0"/>
              </a:rPr>
              <a:t>Figu</a:t>
            </a:r>
            <a:r>
              <a:rPr sz="4602" b="1" spc="-105" dirty="0">
                <a:solidFill>
                  <a:schemeClr val="bg2"/>
                </a:solidFill>
                <a:latin typeface="Arial" panose="020B0604020202020204" pitchFamily="34" charset="0"/>
                <a:cs typeface="Arial" panose="020B0604020202020204" pitchFamily="34" charset="0"/>
              </a:rPr>
              <a:t>r</a:t>
            </a:r>
            <a:r>
              <a:rPr sz="4602" b="1" spc="-31" dirty="0">
                <a:solidFill>
                  <a:schemeClr val="bg2"/>
                </a:solidFill>
                <a:latin typeface="Arial" panose="020B0604020202020204" pitchFamily="34" charset="0"/>
                <a:cs typeface="Arial" panose="020B0604020202020204" pitchFamily="34" charset="0"/>
              </a:rPr>
              <a:t>e</a:t>
            </a:r>
            <a:r>
              <a:rPr sz="4602" b="1" spc="10" dirty="0">
                <a:solidFill>
                  <a:schemeClr val="bg2"/>
                </a:solidFill>
                <a:latin typeface="Palatino Linotype" panose="02040502050505030304" pitchFamily="18" charset="0"/>
                <a:cs typeface="Cambria"/>
              </a:rPr>
              <a:t> </a:t>
            </a:r>
            <a:r>
              <a:rPr sz="4602" b="1" spc="-31" dirty="0">
                <a:solidFill>
                  <a:schemeClr val="bg2"/>
                </a:solidFill>
                <a:latin typeface="Palatino Linotype" panose="02040502050505030304" pitchFamily="18" charset="0"/>
                <a:cs typeface="Cambria"/>
              </a:rPr>
              <a:t>2</a:t>
            </a:r>
            <a:endParaRPr sz="4602" dirty="0">
              <a:solidFill>
                <a:schemeClr val="bg2"/>
              </a:solidFill>
              <a:latin typeface="Palatino Linotype" panose="02040502050505030304" pitchFamily="18" charset="0"/>
              <a:cs typeface="Cambria"/>
            </a:endParaRPr>
          </a:p>
        </p:txBody>
      </p:sp>
      <p:sp>
        <p:nvSpPr>
          <p:cNvPr id="188" name="object 4"/>
          <p:cNvSpPr txBox="1"/>
          <p:nvPr/>
        </p:nvSpPr>
        <p:spPr>
          <a:xfrm>
            <a:off x="882997" y="27801323"/>
            <a:ext cx="17038392" cy="7737118"/>
          </a:xfrm>
          <a:prstGeom prst="rect">
            <a:avLst/>
          </a:prstGeom>
          <a:solidFill>
            <a:schemeClr val="tx1">
              <a:lumMod val="75000"/>
              <a:lumOff val="25000"/>
            </a:schemeClr>
          </a:solidFill>
          <a:ln w="36420">
            <a:solidFill>
              <a:schemeClr val="tx2">
                <a:lumMod val="50000"/>
              </a:schemeClr>
            </a:solidFill>
          </a:ln>
        </p:spPr>
        <p:txBody>
          <a:bodyPr vert="horz" wrap="square" lIns="0" tIns="0" rIns="0" bIns="0" rtlCol="0">
            <a:spAutoFit/>
          </a:bodyPr>
          <a:lstStyle/>
          <a:p>
            <a:pPr marL="418452" marR="479560">
              <a:lnSpc>
                <a:spcPct val="101200"/>
              </a:lnSpc>
            </a:pPr>
            <a:endParaRPr lang="en-US" sz="3556" dirty="0">
              <a:solidFill>
                <a:schemeClr val="bg2"/>
              </a:solidFill>
              <a:latin typeface="Palatino Linotype" panose="02040502050505030304" pitchFamily="18" charset="0"/>
            </a:endParaRPr>
          </a:p>
          <a:p>
            <a:pPr marL="418452" marR="479560">
              <a:lnSpc>
                <a:spcPct val="101200"/>
              </a:lnSpc>
            </a:pPr>
            <a:r>
              <a:rPr lang="en-US" sz="3556" dirty="0">
                <a:solidFill>
                  <a:schemeClr val="bg2"/>
                </a:solidFill>
                <a:latin typeface="Palatino Linotype" panose="02040502050505030304" pitchFamily="18" charset="0"/>
              </a:rPr>
              <a:t>33.6% of respondents indicated they had been a victim of cyberbullying in their lifetime.</a:t>
            </a:r>
          </a:p>
          <a:p>
            <a:pPr marL="418452" marR="479560">
              <a:lnSpc>
                <a:spcPct val="101200"/>
              </a:lnSpc>
            </a:pPr>
            <a:endParaRPr lang="en-US" sz="3556" dirty="0">
              <a:solidFill>
                <a:schemeClr val="bg2"/>
              </a:solidFill>
              <a:latin typeface="Palatino Linotype" panose="02040502050505030304" pitchFamily="18" charset="0"/>
            </a:endParaRPr>
          </a:p>
          <a:p>
            <a:pPr marL="418452" marR="479560">
              <a:lnSpc>
                <a:spcPct val="101200"/>
              </a:lnSpc>
            </a:pPr>
            <a:r>
              <a:rPr lang="en-US" sz="3556" dirty="0">
                <a:solidFill>
                  <a:schemeClr val="bg2"/>
                </a:solidFill>
                <a:latin typeface="Palatino Linotype" panose="02040502050505030304" pitchFamily="18" charset="0"/>
              </a:rPr>
              <a:t>Analysis of the frequency statistics of the coded responses to the question “What worked?” indicated that several interventions worked to stop cyberbullying to varying degrees. The most common response was Blocking the cyberbully, which 25.2% of participants indicated had worked for them. The second most common response was to Ignore it at 16.9%, followed by Telling a parent at 11.8%. The top eight most common responses are shown in Figure 2. </a:t>
            </a:r>
            <a:endParaRPr lang="en-US" sz="3556" dirty="0" smtClean="0">
              <a:solidFill>
                <a:schemeClr val="bg2"/>
              </a:solidFill>
              <a:latin typeface="Palatino Linotype" panose="02040502050505030304" pitchFamily="18" charset="0"/>
            </a:endParaRPr>
          </a:p>
          <a:p>
            <a:pPr marL="418452" marR="479560">
              <a:lnSpc>
                <a:spcPct val="101200"/>
              </a:lnSpc>
            </a:pPr>
            <a:endParaRPr lang="en-US" sz="3556" dirty="0">
              <a:solidFill>
                <a:schemeClr val="bg2"/>
              </a:solidFill>
              <a:latin typeface="Palatino Linotype" panose="02040502050505030304" pitchFamily="18" charset="0"/>
              <a:cs typeface="Cambria"/>
            </a:endParaRPr>
          </a:p>
          <a:p>
            <a:pPr marL="418452" marR="479560">
              <a:lnSpc>
                <a:spcPct val="101200"/>
              </a:lnSpc>
            </a:pPr>
            <a:r>
              <a:rPr lang="en-US" sz="3556" i="1" dirty="0" smtClean="0">
                <a:solidFill>
                  <a:schemeClr val="bg2"/>
                </a:solidFill>
                <a:latin typeface="Palatino Linotype" panose="02040502050505030304" pitchFamily="18" charset="0"/>
                <a:cs typeface="Cambria"/>
              </a:rPr>
              <a:t>“Based on my experience, the best action was to simply block that person and delete all traces of the bullying.” – </a:t>
            </a:r>
            <a:r>
              <a:rPr lang="en-US" sz="3556" dirty="0" smtClean="0">
                <a:solidFill>
                  <a:schemeClr val="bg2"/>
                </a:solidFill>
                <a:latin typeface="Palatino Linotype" panose="02040502050505030304" pitchFamily="18" charset="0"/>
                <a:cs typeface="Cambria"/>
              </a:rPr>
              <a:t>a respondent who has been cyberbullied in their lifetime.</a:t>
            </a:r>
            <a:endParaRPr lang="en-US" sz="3556" i="1" dirty="0">
              <a:solidFill>
                <a:schemeClr val="bg2"/>
              </a:solidFill>
              <a:latin typeface="Palatino Linotype" panose="02040502050505030304" pitchFamily="18" charset="0"/>
              <a:cs typeface="Cambria"/>
            </a:endParaRPr>
          </a:p>
          <a:p>
            <a:pPr marL="418452" marR="479560">
              <a:lnSpc>
                <a:spcPct val="101200"/>
              </a:lnSpc>
            </a:pPr>
            <a:endParaRPr sz="3556" dirty="0">
              <a:solidFill>
                <a:srgbClr val="E2D3AB"/>
              </a:solidFill>
              <a:latin typeface="Palatino Linotype" panose="02040502050505030304" pitchFamily="18" charset="0"/>
              <a:cs typeface="Cambria"/>
            </a:endParaRPr>
          </a:p>
        </p:txBody>
      </p:sp>
      <p:sp>
        <p:nvSpPr>
          <p:cNvPr id="189" name="object 4"/>
          <p:cNvSpPr txBox="1"/>
          <p:nvPr/>
        </p:nvSpPr>
        <p:spPr>
          <a:xfrm>
            <a:off x="18820112" y="31774658"/>
            <a:ext cx="22453965" cy="6079165"/>
          </a:xfrm>
          <a:prstGeom prst="rect">
            <a:avLst/>
          </a:prstGeom>
          <a:solidFill>
            <a:schemeClr val="tx1">
              <a:lumMod val="75000"/>
              <a:lumOff val="25000"/>
            </a:schemeClr>
          </a:solidFill>
          <a:ln w="36420">
            <a:solidFill>
              <a:schemeClr val="tx2">
                <a:lumMod val="50000"/>
              </a:schemeClr>
            </a:solidFill>
          </a:ln>
        </p:spPr>
        <p:txBody>
          <a:bodyPr vert="horz" wrap="square" lIns="0" tIns="0" rIns="0" bIns="0" rtlCol="0">
            <a:spAutoFit/>
          </a:bodyPr>
          <a:lstStyle/>
          <a:p>
            <a:pPr marL="418452" marR="479560">
              <a:lnSpc>
                <a:spcPct val="101200"/>
              </a:lnSpc>
            </a:pPr>
            <a:endParaRPr lang="en-US" sz="3556" dirty="0">
              <a:solidFill>
                <a:schemeClr val="bg2"/>
              </a:solidFill>
              <a:latin typeface="Palatino Linotype" panose="02040502050505030304" pitchFamily="18" charset="0"/>
            </a:endParaRPr>
          </a:p>
          <a:p>
            <a:pPr marL="418452" marR="479560">
              <a:lnSpc>
                <a:spcPct val="101200"/>
              </a:lnSpc>
            </a:pPr>
            <a:r>
              <a:rPr lang="en-US" sz="3556" dirty="0">
                <a:solidFill>
                  <a:schemeClr val="bg2"/>
                </a:solidFill>
                <a:latin typeface="Palatino Linotype" panose="02040502050505030304" pitchFamily="18" charset="0"/>
              </a:rPr>
              <a:t>The results of the study indicate that the most </a:t>
            </a:r>
            <a:r>
              <a:rPr lang="en-US" sz="3556" dirty="0" smtClean="0">
                <a:solidFill>
                  <a:schemeClr val="bg2"/>
                </a:solidFill>
                <a:latin typeface="Palatino Linotype" panose="02040502050505030304" pitchFamily="18" charset="0"/>
              </a:rPr>
              <a:t>effective </a:t>
            </a:r>
            <a:r>
              <a:rPr lang="en-US" sz="3556" dirty="0">
                <a:solidFill>
                  <a:schemeClr val="bg2"/>
                </a:solidFill>
                <a:latin typeface="Palatino Linotype" panose="02040502050505030304" pitchFamily="18" charset="0"/>
              </a:rPr>
              <a:t>way to stop cyberbullying as reported by cyberbullying victims ages 12-17 is to block the cyberbully, followed by ignoring it, and getting a parent involved. This information should be passed on to the proper authorities so that victims can be advised on how to act when they are experiencing cyberbullying. </a:t>
            </a:r>
          </a:p>
          <a:p>
            <a:pPr marL="418452" marR="479560">
              <a:lnSpc>
                <a:spcPct val="101200"/>
              </a:lnSpc>
            </a:pPr>
            <a:endParaRPr lang="en-US" sz="3556" dirty="0">
              <a:solidFill>
                <a:schemeClr val="bg2"/>
              </a:solidFill>
              <a:latin typeface="Palatino Linotype" panose="02040502050505030304" pitchFamily="18" charset="0"/>
            </a:endParaRPr>
          </a:p>
          <a:p>
            <a:pPr marL="418452" marR="479560">
              <a:lnSpc>
                <a:spcPct val="101200"/>
              </a:lnSpc>
            </a:pPr>
            <a:r>
              <a:rPr lang="en-US" sz="3556" dirty="0">
                <a:solidFill>
                  <a:schemeClr val="bg2"/>
                </a:solidFill>
                <a:latin typeface="Palatino Linotype" panose="02040502050505030304" pitchFamily="18" charset="0"/>
              </a:rPr>
              <a:t>Future research should look into cases of cyberbullying where nothing worked to see if there may be specific populations that are being targeted in this way. Future researchers could also examine gender differences in the responses to evaluate if teens of different genders respond in different ways to cyberbullying.</a:t>
            </a:r>
          </a:p>
          <a:p>
            <a:pPr marL="418452" marR="479560">
              <a:lnSpc>
                <a:spcPct val="101200"/>
              </a:lnSpc>
            </a:pPr>
            <a:endParaRPr sz="3556" dirty="0">
              <a:solidFill>
                <a:srgbClr val="E2D3AB"/>
              </a:solidFill>
              <a:latin typeface="Palatino Linotype" panose="02040502050505030304" pitchFamily="18" charset="0"/>
              <a:cs typeface="Cambria"/>
            </a:endParaRPr>
          </a:p>
        </p:txBody>
      </p:sp>
      <p:graphicFrame>
        <p:nvGraphicFramePr>
          <p:cNvPr id="29" name="Chart 28"/>
          <p:cNvGraphicFramePr/>
          <p:nvPr>
            <p:extLst>
              <p:ext uri="{D42A27DB-BD31-4B8C-83A1-F6EECF244321}">
                <p14:modId xmlns:p14="http://schemas.microsoft.com/office/powerpoint/2010/main" val="690885941"/>
              </p:ext>
            </p:extLst>
          </p:nvPr>
        </p:nvGraphicFramePr>
        <p:xfrm>
          <a:off x="1785561" y="15432437"/>
          <a:ext cx="15054639" cy="7686817"/>
        </p:xfrm>
        <a:graphic>
          <a:graphicData uri="http://schemas.openxmlformats.org/drawingml/2006/chart">
            <c:chart xmlns:c="http://schemas.openxmlformats.org/drawingml/2006/chart" xmlns:r="http://schemas.openxmlformats.org/officeDocument/2006/relationships" r:id="rId6"/>
          </a:graphicData>
        </a:graphic>
      </p:graphicFrame>
      <p:sp>
        <p:nvSpPr>
          <p:cNvPr id="31" name="object 4"/>
          <p:cNvSpPr txBox="1"/>
          <p:nvPr/>
        </p:nvSpPr>
        <p:spPr>
          <a:xfrm>
            <a:off x="882997" y="23896127"/>
            <a:ext cx="17038392" cy="2210605"/>
          </a:xfrm>
          <a:prstGeom prst="rect">
            <a:avLst/>
          </a:prstGeom>
          <a:solidFill>
            <a:schemeClr val="tx1">
              <a:lumMod val="75000"/>
              <a:lumOff val="25000"/>
            </a:schemeClr>
          </a:solidFill>
          <a:ln w="36420">
            <a:solidFill>
              <a:schemeClr val="tx2">
                <a:lumMod val="50000"/>
              </a:schemeClr>
            </a:solidFill>
          </a:ln>
        </p:spPr>
        <p:txBody>
          <a:bodyPr vert="horz" wrap="square" lIns="0" tIns="0" rIns="0" bIns="0" rtlCol="0">
            <a:spAutoFit/>
          </a:bodyPr>
          <a:lstStyle/>
          <a:p>
            <a:pPr marL="418452" marR="479560">
              <a:lnSpc>
                <a:spcPct val="101200"/>
              </a:lnSpc>
            </a:pPr>
            <a:endParaRPr lang="en-US" sz="3556" dirty="0">
              <a:solidFill>
                <a:schemeClr val="bg2"/>
              </a:solidFill>
              <a:latin typeface="Palatino Linotype" panose="02040502050505030304" pitchFamily="18" charset="0"/>
            </a:endParaRPr>
          </a:p>
          <a:p>
            <a:pPr marL="418452" marR="479560">
              <a:lnSpc>
                <a:spcPct val="101200"/>
              </a:lnSpc>
            </a:pPr>
            <a:r>
              <a:rPr lang="en-US" sz="3556" i="1" dirty="0">
                <a:solidFill>
                  <a:schemeClr val="bg2"/>
                </a:solidFill>
                <a:latin typeface="Palatino Linotype" panose="02040502050505030304" pitchFamily="18" charset="0"/>
              </a:rPr>
              <a:t>Figure 1. </a:t>
            </a:r>
            <a:r>
              <a:rPr lang="en-US" sz="3556" dirty="0">
                <a:solidFill>
                  <a:schemeClr val="bg2"/>
                </a:solidFill>
                <a:latin typeface="Palatino Linotype" panose="02040502050505030304" pitchFamily="18" charset="0"/>
              </a:rPr>
              <a:t>Demographic information on the </a:t>
            </a:r>
            <a:r>
              <a:rPr lang="en-US" sz="3556" dirty="0" smtClean="0">
                <a:solidFill>
                  <a:schemeClr val="bg2"/>
                </a:solidFill>
                <a:latin typeface="Palatino Linotype" panose="02040502050505030304" pitchFamily="18" charset="0"/>
              </a:rPr>
              <a:t>Race, </a:t>
            </a:r>
            <a:r>
              <a:rPr lang="en-US" sz="3556" dirty="0">
                <a:solidFill>
                  <a:schemeClr val="bg2"/>
                </a:solidFill>
                <a:latin typeface="Palatino Linotype" panose="02040502050505030304" pitchFamily="18" charset="0"/>
              </a:rPr>
              <a:t>Gender </a:t>
            </a:r>
            <a:r>
              <a:rPr lang="en-US" sz="3556" dirty="0" smtClean="0">
                <a:solidFill>
                  <a:schemeClr val="bg2"/>
                </a:solidFill>
                <a:latin typeface="Palatino Linotype" panose="02040502050505030304" pitchFamily="18" charset="0"/>
              </a:rPr>
              <a:t>Identity, and </a:t>
            </a:r>
            <a:r>
              <a:rPr lang="en-US" sz="3556" dirty="0">
                <a:solidFill>
                  <a:schemeClr val="bg2"/>
                </a:solidFill>
                <a:latin typeface="Palatino Linotype" panose="02040502050505030304" pitchFamily="18" charset="0"/>
              </a:rPr>
              <a:t>Sexual Orientation </a:t>
            </a:r>
            <a:r>
              <a:rPr lang="en-US" sz="3556" dirty="0" smtClean="0">
                <a:solidFill>
                  <a:schemeClr val="bg2"/>
                </a:solidFill>
                <a:latin typeface="Palatino Linotype" panose="02040502050505030304" pitchFamily="18" charset="0"/>
              </a:rPr>
              <a:t>of </a:t>
            </a:r>
            <a:r>
              <a:rPr lang="en-US" sz="3556" dirty="0">
                <a:solidFill>
                  <a:schemeClr val="bg2"/>
                </a:solidFill>
                <a:latin typeface="Palatino Linotype" panose="02040502050505030304" pitchFamily="18" charset="0"/>
              </a:rPr>
              <a:t>respondents who said they were cyberbullied in their </a:t>
            </a:r>
            <a:r>
              <a:rPr lang="en-US" sz="3556" dirty="0" smtClean="0">
                <a:solidFill>
                  <a:schemeClr val="bg2"/>
                </a:solidFill>
                <a:latin typeface="Palatino Linotype" panose="02040502050505030304" pitchFamily="18" charset="0"/>
              </a:rPr>
              <a:t>lifetime. </a:t>
            </a:r>
            <a:endParaRPr lang="en-US" sz="3556" dirty="0">
              <a:solidFill>
                <a:schemeClr val="bg2"/>
              </a:solidFill>
              <a:latin typeface="Palatino Linotype" panose="02040502050505030304" pitchFamily="18" charset="0"/>
            </a:endParaRPr>
          </a:p>
          <a:p>
            <a:pPr marL="418452" marR="479560">
              <a:lnSpc>
                <a:spcPct val="101200"/>
              </a:lnSpc>
            </a:pPr>
            <a:endParaRPr sz="3556" dirty="0">
              <a:solidFill>
                <a:srgbClr val="E2D3AB"/>
              </a:solidFill>
              <a:latin typeface="Palatino Linotype" panose="02040502050505030304" pitchFamily="18" charset="0"/>
              <a:cs typeface="Cambria"/>
            </a:endParaRPr>
          </a:p>
        </p:txBody>
      </p:sp>
      <p:sp>
        <p:nvSpPr>
          <p:cNvPr id="32" name="object 4"/>
          <p:cNvSpPr txBox="1"/>
          <p:nvPr/>
        </p:nvSpPr>
        <p:spPr>
          <a:xfrm>
            <a:off x="18865731" y="27907774"/>
            <a:ext cx="22453965" cy="2210605"/>
          </a:xfrm>
          <a:prstGeom prst="rect">
            <a:avLst/>
          </a:prstGeom>
          <a:solidFill>
            <a:schemeClr val="tx1">
              <a:lumMod val="75000"/>
              <a:lumOff val="25000"/>
            </a:schemeClr>
          </a:solidFill>
          <a:ln w="36420">
            <a:solidFill>
              <a:schemeClr val="tx2">
                <a:lumMod val="50000"/>
              </a:schemeClr>
            </a:solidFill>
          </a:ln>
        </p:spPr>
        <p:txBody>
          <a:bodyPr vert="horz" wrap="square" lIns="0" tIns="0" rIns="0" bIns="0" rtlCol="0">
            <a:spAutoFit/>
          </a:bodyPr>
          <a:lstStyle/>
          <a:p>
            <a:pPr marL="418452" marR="479560">
              <a:lnSpc>
                <a:spcPct val="101200"/>
              </a:lnSpc>
            </a:pPr>
            <a:endParaRPr lang="en-US" sz="3556" dirty="0">
              <a:solidFill>
                <a:schemeClr val="bg2"/>
              </a:solidFill>
              <a:latin typeface="Palatino Linotype" panose="02040502050505030304" pitchFamily="18" charset="0"/>
            </a:endParaRPr>
          </a:p>
          <a:p>
            <a:pPr marL="418452" marR="479560">
              <a:lnSpc>
                <a:spcPct val="101200"/>
              </a:lnSpc>
            </a:pPr>
            <a:r>
              <a:rPr lang="en-US" sz="3556" i="1" dirty="0">
                <a:solidFill>
                  <a:schemeClr val="bg2"/>
                </a:solidFill>
                <a:latin typeface="Palatino Linotype" panose="02040502050505030304" pitchFamily="18" charset="0"/>
              </a:rPr>
              <a:t>Figure 2. </a:t>
            </a:r>
            <a:r>
              <a:rPr lang="en-US" sz="3556" dirty="0">
                <a:solidFill>
                  <a:schemeClr val="bg2"/>
                </a:solidFill>
                <a:latin typeface="Palatino Linotype" panose="02040502050505030304" pitchFamily="18" charset="0"/>
              </a:rPr>
              <a:t>The eight most </a:t>
            </a:r>
            <a:r>
              <a:rPr lang="en-US" sz="3556" dirty="0" smtClean="0">
                <a:solidFill>
                  <a:schemeClr val="bg2"/>
                </a:solidFill>
                <a:latin typeface="Palatino Linotype" panose="02040502050505030304" pitchFamily="18" charset="0"/>
              </a:rPr>
              <a:t>common </a:t>
            </a:r>
            <a:r>
              <a:rPr lang="en-US" sz="3556" dirty="0">
                <a:solidFill>
                  <a:schemeClr val="bg2"/>
                </a:solidFill>
                <a:latin typeface="Palatino Linotype" panose="02040502050505030304" pitchFamily="18" charset="0"/>
              </a:rPr>
              <a:t>responses to “What worked?” to stop cyberbullying as reported by respondents who said they were cyberbullied in their lifetime.</a:t>
            </a:r>
          </a:p>
          <a:p>
            <a:pPr marL="418452" marR="479560">
              <a:lnSpc>
                <a:spcPct val="101200"/>
              </a:lnSpc>
            </a:pPr>
            <a:endParaRPr sz="3556" dirty="0">
              <a:solidFill>
                <a:srgbClr val="E2D3AB"/>
              </a:solidFill>
              <a:latin typeface="Palatino Linotype" panose="02040502050505030304" pitchFamily="18" charset="0"/>
              <a:cs typeface="Cambria"/>
            </a:endParaRPr>
          </a:p>
        </p:txBody>
      </p:sp>
      <p:pic>
        <p:nvPicPr>
          <p:cNvPr id="18" name="Picture 17">
            <a:extLst>
              <a:ext uri="{FF2B5EF4-FFF2-40B4-BE49-F238E27FC236}">
                <a16:creationId xmlns:a16="http://schemas.microsoft.com/office/drawing/2014/main" xmlns="" id="{C67BDFD5-0896-436B-834D-EE909EFBCB2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799848" y="287094"/>
            <a:ext cx="7873000" cy="356921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244</TotalTime>
  <Words>606</Words>
  <Application>Microsoft Office PowerPoint</Application>
  <PresentationFormat>Custom</PresentationFormat>
  <Paragraphs>41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Cambria</vt:lpstr>
      <vt:lpstr>Palatino Linotype</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Carla Lagorio</dc:creator>
  <cp:lastModifiedBy>Madi</cp:lastModifiedBy>
  <cp:revision>31</cp:revision>
  <dcterms:created xsi:type="dcterms:W3CDTF">2018-04-24T13:15:27Z</dcterms:created>
  <dcterms:modified xsi:type="dcterms:W3CDTF">2018-04-30T19:27:05Z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2017-04-27T00:00:00Z</vt:filetime>
  </property>
  <property fmtid="{D5CDD505-2E9C-101B-9397-08002B2CF9AE}" pid="3" name="LastSaved">
    <vt:filetime>2018-04-24T00:00:00Z</vt:filetime>
  </property>
</Properties>
</file>