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6691" autoAdjust="0"/>
    <p:restoredTop sz="95603" autoAdjust="0"/>
  </p:normalViewPr>
  <p:slideViewPr>
    <p:cSldViewPr snapToGrid="0">
      <p:cViewPr>
        <p:scale>
          <a:sx n="20" d="100"/>
          <a:sy n="20" d="100"/>
        </p:scale>
        <p:origin x="1648" y="-80"/>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oleObject" Target="Work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800" b="0" i="0" u="none" strike="noStrike" kern="1200" spc="0" baseline="0">
                <a:solidFill>
                  <a:schemeClr val="tx1"/>
                </a:solidFill>
                <a:latin typeface="+mn-lt"/>
                <a:ea typeface="+mn-ea"/>
                <a:cs typeface="+mn-cs"/>
              </a:defRPr>
            </a:pPr>
            <a:r>
              <a:rPr lang="en-US" sz="4800" b="0">
                <a:solidFill>
                  <a:schemeClr val="tx1"/>
                </a:solidFill>
              </a:rPr>
              <a:t>Ethnicity</a:t>
            </a:r>
          </a:p>
        </c:rich>
      </c:tx>
      <c:layout>
        <c:manualLayout>
          <c:xMode val="edge"/>
          <c:yMode val="edge"/>
          <c:x val="0.6391342306785"/>
          <c:y val="0.0882771531892438"/>
        </c:manualLayout>
      </c:layout>
      <c:overlay val="0"/>
      <c:spPr>
        <a:noFill/>
        <a:ln>
          <a:noFill/>
        </a:ln>
        <a:effectLst/>
      </c:spPr>
      <c:txPr>
        <a:bodyPr rot="0" spcFirstLastPara="1" vertOverflow="ellipsis" vert="horz" wrap="square" anchor="ctr" anchorCtr="1"/>
        <a:lstStyle/>
        <a:p>
          <a:pPr>
            <a:defRPr sz="4800" b="0" i="0" u="none" strike="noStrike" kern="1200" spc="0" baseline="0">
              <a:solidFill>
                <a:schemeClr val="tx1"/>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DA00-4F6E-96BF-98E17CEFAD47}"/>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DA00-4F6E-96BF-98E17CEFAD47}"/>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DA00-4F6E-96BF-98E17CEFAD47}"/>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DA00-4F6E-96BF-98E17CEFAD47}"/>
              </c:ext>
            </c:extLst>
          </c:dPt>
          <c:dPt>
            <c:idx val="4"/>
            <c:bubble3D val="0"/>
            <c:spPr>
              <a:solidFill>
                <a:schemeClr val="accent5"/>
              </a:solidFill>
              <a:ln w="19050">
                <a:solidFill>
                  <a:schemeClr val="lt1"/>
                </a:solidFill>
              </a:ln>
              <a:effectLst/>
            </c:spPr>
            <c:extLst xmlns:c16r2="http://schemas.microsoft.com/office/drawing/2015/06/chart">
              <c:ext xmlns:c16="http://schemas.microsoft.com/office/drawing/2014/chart" uri="{C3380CC4-5D6E-409C-BE32-E72D297353CC}">
                <c16:uniqueId val="{00000009-DA00-4F6E-96BF-98E17CEFAD47}"/>
              </c:ext>
            </c:extLst>
          </c:dPt>
          <c:dPt>
            <c:idx val="5"/>
            <c:bubble3D val="0"/>
            <c:spPr>
              <a:solidFill>
                <a:schemeClr val="accent6"/>
              </a:solidFill>
              <a:ln w="19050">
                <a:solidFill>
                  <a:schemeClr val="lt1"/>
                </a:solidFill>
              </a:ln>
              <a:effectLst/>
            </c:spPr>
            <c:extLst xmlns:c16r2="http://schemas.microsoft.com/office/drawing/2015/06/chart">
              <c:ext xmlns:c16="http://schemas.microsoft.com/office/drawing/2014/chart" uri="{C3380CC4-5D6E-409C-BE32-E72D297353CC}">
                <c16:uniqueId val="{0000000B-DA00-4F6E-96BF-98E17CEFAD47}"/>
              </c:ext>
            </c:extLst>
          </c:dPt>
          <c:dLbls>
            <c:dLbl>
              <c:idx val="0"/>
              <c:layout>
                <c:manualLayout>
                  <c:x val="0.014602263028396"/>
                  <c:y val="0.00133703578103002"/>
                </c:manualLayout>
              </c:layou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1-DA00-4F6E-96BF-98E17CEFAD47}"/>
                </c:ext>
                <c:ext xmlns:c15="http://schemas.microsoft.com/office/drawing/2012/chart" uri="{CE6537A1-D6FC-4f65-9D91-7224C49458BB}">
                  <c15:layout/>
                </c:ext>
              </c:extLst>
            </c:dLbl>
            <c:dLbl>
              <c:idx val="1"/>
              <c:layout>
                <c:manualLayout>
                  <c:x val="-0.0309020573199584"/>
                  <c:y val="0.0179639169444957"/>
                </c:manualLayout>
              </c:layou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3-DA00-4F6E-96BF-98E17CEFAD47}"/>
                </c:ext>
                <c:ext xmlns:c15="http://schemas.microsoft.com/office/drawing/2012/chart" uri="{CE6537A1-D6FC-4f65-9D91-7224C49458BB}">
                  <c15:layout/>
                </c:ext>
              </c:extLst>
            </c:dLbl>
            <c:dLbl>
              <c:idx val="2"/>
              <c:layout>
                <c:manualLayout>
                  <c:x val="-0.0328397712507977"/>
                  <c:y val="-0.0264263694548626"/>
                </c:manualLayout>
              </c:layou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5-DA00-4F6E-96BF-98E17CEFAD47}"/>
                </c:ext>
                <c:ext xmlns:c15="http://schemas.microsoft.com/office/drawing/2012/chart" uri="{CE6537A1-D6FC-4f65-9D91-7224C49458BB}">
                  <c15:layout/>
                </c:ext>
              </c:extLst>
            </c:dLbl>
            <c:dLbl>
              <c:idx val="3"/>
              <c:layout>
                <c:manualLayout>
                  <c:x val="0.00808216602450637"/>
                  <c:y val="-0.059753688503385"/>
                </c:manualLayout>
              </c:layou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7-DA00-4F6E-96BF-98E17CEFAD47}"/>
                </c:ext>
                <c:ext xmlns:c15="http://schemas.microsoft.com/office/drawing/2012/chart" uri="{CE6537A1-D6FC-4f65-9D91-7224C49458BB}">
                  <c15:layout/>
                </c:ext>
              </c:extLst>
            </c:dLbl>
            <c:dLbl>
              <c:idx val="4"/>
              <c:layout>
                <c:manualLayout>
                  <c:x val="0.0388042927651725"/>
                  <c:y val="-0.0520089701289047"/>
                </c:manualLayout>
              </c:layou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9-DA00-4F6E-96BF-98E17CEFAD47}"/>
                </c:ext>
                <c:ext xmlns:c15="http://schemas.microsoft.com/office/drawing/2012/chart" uri="{CE6537A1-D6FC-4f65-9D91-7224C49458BB}">
                  <c15:layout/>
                </c:ext>
              </c:extLst>
            </c:dLbl>
            <c:dLbl>
              <c:idx val="5"/>
              <c:layout>
                <c:manualLayout>
                  <c:x val="0.0479170310745659"/>
                  <c:y val="0.00431237487744789"/>
                </c:manualLayout>
              </c:layou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B-DA00-4F6E-96BF-98E17CEFAD47}"/>
                </c:ex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3200" b="0" i="0" u="none" strike="noStrike" kern="1200" baseline="0">
                    <a:solidFill>
                      <a:schemeClr val="tx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Sheet1!$A$1:$A$6</c:f>
              <c:strCache>
                <c:ptCount val="6"/>
                <c:pt idx="0">
                  <c:v>White/Caucasian</c:v>
                </c:pt>
                <c:pt idx="1">
                  <c:v>Black/African American</c:v>
                </c:pt>
                <c:pt idx="2">
                  <c:v>Hispanic/Latino/a</c:v>
                </c:pt>
                <c:pt idx="3">
                  <c:v>Asian/Pacific Islander</c:v>
                </c:pt>
                <c:pt idx="4">
                  <c:v>Multi-Ethnic</c:v>
                </c:pt>
                <c:pt idx="5">
                  <c:v>Other</c:v>
                </c:pt>
              </c:strCache>
            </c:strRef>
          </c:cat>
          <c:val>
            <c:numRef>
              <c:f>Sheet1!$B$1:$B$6</c:f>
              <c:numCache>
                <c:formatCode>General</c:formatCode>
                <c:ptCount val="6"/>
                <c:pt idx="0">
                  <c:v>92.6</c:v>
                </c:pt>
                <c:pt idx="1">
                  <c:v>2.9</c:v>
                </c:pt>
                <c:pt idx="2">
                  <c:v>1.3</c:v>
                </c:pt>
                <c:pt idx="3">
                  <c:v>1.3</c:v>
                </c:pt>
                <c:pt idx="4">
                  <c:v>0.6</c:v>
                </c:pt>
                <c:pt idx="5">
                  <c:v>1.3</c:v>
                </c:pt>
              </c:numCache>
            </c:numRef>
          </c:val>
          <c:extLst xmlns:c16r2="http://schemas.microsoft.com/office/drawing/2015/06/chart">
            <c:ext xmlns:c16="http://schemas.microsoft.com/office/drawing/2014/chart" uri="{C3380CC4-5D6E-409C-BE32-E72D297353CC}">
              <c16:uniqueId val="{0000000C-DA00-4F6E-96BF-98E17CEFAD47}"/>
            </c:ext>
          </c:extLst>
        </c:ser>
        <c:dLbls>
          <c:showLegendKey val="0"/>
          <c:showVal val="0"/>
          <c:showCatName val="0"/>
          <c:showSerName val="0"/>
          <c:showPercent val="1"/>
          <c:showBubbleSize val="0"/>
          <c:showLeaderLines val="1"/>
        </c:dLbls>
        <c:firstSliceAng val="0"/>
      </c:pieChart>
      <c:spPr>
        <a:noFill/>
        <a:ln>
          <a:noFill/>
        </a:ln>
        <a:effectLst/>
      </c:spPr>
    </c:plotArea>
    <c:legend>
      <c:legendPos val="r"/>
      <c:layout>
        <c:manualLayout>
          <c:xMode val="edge"/>
          <c:yMode val="edge"/>
          <c:x val="0.576580639648323"/>
          <c:y val="0.251629854591773"/>
          <c:w val="0.4220192987507"/>
          <c:h val="0.614520925566257"/>
        </c:manualLayout>
      </c:layout>
      <c:overlay val="0"/>
      <c:spPr>
        <a:noFill/>
        <a:ln>
          <a:noFill/>
        </a:ln>
        <a:effectLst/>
      </c:spPr>
      <c:txPr>
        <a:bodyPr rot="0" spcFirstLastPara="1" vertOverflow="ellipsis" vert="horz" wrap="square" anchor="ctr" anchorCtr="1"/>
        <a:lstStyle/>
        <a:p>
          <a:pPr>
            <a:defRPr sz="32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4/19/19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4/19/19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4/19/19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4/19/19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4/19/19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4/19/19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4/19/19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4/19/19</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22" name="Picture 21">
            <a:extLst>
              <a:ext uri="{FF2B5EF4-FFF2-40B4-BE49-F238E27FC236}">
                <a16:creationId xmlns:a16="http://schemas.microsoft.com/office/drawing/2014/main" xmlns="" id="{C4BBB778-54D4-E147-AC2F-4F1D5A277161}"/>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0434116" y="2399172"/>
            <a:ext cx="9201392" cy="3635372"/>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plot.uwec.edu" TargetMode="External"/><Relationship Id="rId3"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49001" y="1386437"/>
            <a:ext cx="28210929" cy="3297771"/>
          </a:xfrm>
        </p:spPr>
        <p:txBody>
          <a:bodyPr>
            <a:noAutofit/>
          </a:bodyPr>
          <a:lstStyle/>
          <a:p>
            <a:pPr algn="l"/>
            <a:r>
              <a:rPr lang="en-US" sz="9000" dirty="0">
                <a:latin typeface="Baskerville Old Face" panose="02020602080505020303" pitchFamily="18" charset="0"/>
              </a:rPr>
              <a:t>Mediation of Non-suicidal Self-Injury frequency by aversion to NSSI images on implicit association with death and suicide</a:t>
            </a:r>
          </a:p>
        </p:txBody>
      </p:sp>
      <p:sp>
        <p:nvSpPr>
          <p:cNvPr id="6" name="Title 1"/>
          <p:cNvSpPr txBox="1">
            <a:spLocks/>
          </p:cNvSpPr>
          <p:nvPr/>
        </p:nvSpPr>
        <p:spPr>
          <a:xfrm>
            <a:off x="2001401" y="543945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600" dirty="0">
                <a:solidFill>
                  <a:schemeClr val="tx1">
                    <a:lumMod val="50000"/>
                    <a:lumOff val="50000"/>
                  </a:schemeClr>
                </a:solidFill>
                <a:latin typeface="Minion Pro" panose="02040503050306020203" pitchFamily="18" charset="0"/>
              </a:rPr>
              <a:t>Billingsley, E. B., </a:t>
            </a:r>
            <a:r>
              <a:rPr lang="en-US" sz="4600" dirty="0" err="1">
                <a:solidFill>
                  <a:schemeClr val="tx1">
                    <a:lumMod val="50000"/>
                    <a:lumOff val="50000"/>
                  </a:schemeClr>
                </a:solidFill>
                <a:latin typeface="Minion Pro" panose="02040503050306020203" pitchFamily="18" charset="0"/>
              </a:rPr>
              <a:t>Schildt</a:t>
            </a:r>
            <a:r>
              <a:rPr lang="en-US" sz="4600" dirty="0">
                <a:solidFill>
                  <a:schemeClr val="tx1">
                    <a:lumMod val="50000"/>
                    <a:lumOff val="50000"/>
                  </a:schemeClr>
                </a:solidFill>
                <a:latin typeface="Minion Pro" panose="02040503050306020203" pitchFamily="18" charset="0"/>
              </a:rPr>
              <a:t>, M., Hagan, C. R., </a:t>
            </a:r>
            <a:r>
              <a:rPr lang="en-US" sz="4600" dirty="0" err="1">
                <a:solidFill>
                  <a:schemeClr val="tx1">
                    <a:lumMod val="50000"/>
                    <a:lumOff val="50000"/>
                  </a:schemeClr>
                </a:solidFill>
                <a:latin typeface="Minion Pro" panose="02040503050306020203" pitchFamily="18" charset="0"/>
              </a:rPr>
              <a:t>Muehlenkamp</a:t>
            </a:r>
            <a:r>
              <a:rPr lang="en-US" sz="4600" dirty="0">
                <a:solidFill>
                  <a:schemeClr val="tx1">
                    <a:lumMod val="50000"/>
                    <a:lumOff val="50000"/>
                  </a:schemeClr>
                </a:solidFill>
                <a:latin typeface="Minion Pro" panose="02040503050306020203" pitchFamily="18" charset="0"/>
              </a:rPr>
              <a:t>, J .J., </a:t>
            </a:r>
            <a:r>
              <a:rPr lang="en-US" sz="4600" dirty="0" err="1">
                <a:solidFill>
                  <a:schemeClr val="tx1">
                    <a:lumMod val="50000"/>
                    <a:lumOff val="50000"/>
                  </a:schemeClr>
                </a:solidFill>
                <a:latin typeface="Minion Pro" panose="02040503050306020203" pitchFamily="18" charset="0"/>
              </a:rPr>
              <a:t>Brausch</a:t>
            </a:r>
            <a:r>
              <a:rPr lang="en-US" sz="4600" dirty="0">
                <a:solidFill>
                  <a:schemeClr val="tx1">
                    <a:lumMod val="50000"/>
                    <a:lumOff val="50000"/>
                  </a:schemeClr>
                </a:solidFill>
                <a:latin typeface="Minion Pro" panose="02040503050306020203" pitchFamily="18" charset="0"/>
              </a:rPr>
              <a:t>, A.</a:t>
            </a:r>
            <a:r>
              <a:rPr lang="en-US" sz="4600" baseline="30000" dirty="0">
                <a:solidFill>
                  <a:schemeClr val="tx1">
                    <a:lumMod val="50000"/>
                    <a:lumOff val="50000"/>
                  </a:schemeClr>
                </a:solidFill>
                <a:latin typeface="Minion Pro" panose="02040503050306020203" pitchFamily="18" charset="0"/>
              </a:rPr>
              <a:t>1</a:t>
            </a:r>
            <a:r>
              <a:rPr lang="en-US" sz="4600" dirty="0">
                <a:solidFill>
                  <a:schemeClr val="tx1">
                    <a:lumMod val="50000"/>
                    <a:lumOff val="50000"/>
                  </a:schemeClr>
                </a:solidFill>
                <a:latin typeface="Minion Pro" panose="02040503050306020203" pitchFamily="18" charset="0"/>
              </a:rPr>
              <a:t> | Department of Psychology; </a:t>
            </a:r>
            <a:r>
              <a:rPr lang="en-US" sz="4600" baseline="30000" dirty="0">
                <a:solidFill>
                  <a:schemeClr val="tx1">
                    <a:lumMod val="50000"/>
                    <a:lumOff val="50000"/>
                  </a:schemeClr>
                </a:solidFill>
                <a:latin typeface="Minion Pro" panose="02040503050306020203" pitchFamily="18" charset="0"/>
              </a:rPr>
              <a:t>1</a:t>
            </a:r>
            <a:r>
              <a:rPr lang="en-US" sz="4600" dirty="0">
                <a:solidFill>
                  <a:schemeClr val="tx1">
                    <a:lumMod val="50000"/>
                    <a:lumOff val="50000"/>
                  </a:schemeClr>
                </a:solidFill>
                <a:latin typeface="Minion Pro" panose="02040503050306020203" pitchFamily="18" charset="0"/>
              </a:rPr>
              <a:t> Western Kentucky University</a:t>
            </a:r>
          </a:p>
        </p:txBody>
      </p:sp>
      <p:sp>
        <p:nvSpPr>
          <p:cNvPr id="8" name="Subtitle 2"/>
          <p:cNvSpPr txBox="1">
            <a:spLocks/>
          </p:cNvSpPr>
          <p:nvPr/>
        </p:nvSpPr>
        <p:spPr>
          <a:xfrm>
            <a:off x="2085984" y="9007336"/>
            <a:ext cx="11379638" cy="11005758"/>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300" dirty="0"/>
              <a:t>Non-suicidal self-injury (NSSI) is the direct, deliberate destruction of one's own body tissue in the absence of suicidal intent (Nock &amp; </a:t>
            </a:r>
            <a:r>
              <a:rPr lang="en-US" sz="3300" dirty="0" err="1"/>
              <a:t>Favazza</a:t>
            </a:r>
            <a:r>
              <a:rPr lang="en-US" sz="3300" dirty="0"/>
              <a:t>, 2009). It has been shown to be a strong predictor of future suicide attempts (</a:t>
            </a:r>
            <a:r>
              <a:rPr lang="en-US" sz="3300" dirty="0" err="1"/>
              <a:t>Muehlenkamp</a:t>
            </a:r>
            <a:r>
              <a:rPr lang="en-US" sz="3300" dirty="0"/>
              <a:t> &amp; </a:t>
            </a:r>
            <a:r>
              <a:rPr lang="en-US" sz="3300" dirty="0" err="1"/>
              <a:t>Brausch</a:t>
            </a:r>
            <a:r>
              <a:rPr lang="en-US" sz="3300" dirty="0"/>
              <a:t>, 2019), but research is lacking in concrete explanations of that relationship (Hamza, Stewart, &amp; Willoughby, 2012). </a:t>
            </a:r>
          </a:p>
          <a:p>
            <a:pPr algn="l"/>
            <a:r>
              <a:rPr lang="en-US" sz="3300" dirty="0"/>
              <a:t>The Interpersonal Theory of Suicide (IPTS) proposes that one of the components of the path to suicide is capability for suicide (Chu et al, 2017), which can include fearlessness about death and pain. Engaging in NSSI may habituate a person to painful, potentially life-threatening stimuli and experiences. This could lower their aversion to self-injury related stimuli (e.g. images of self-cutting, burning, scraping), which may then increase their capability for suicide. </a:t>
            </a:r>
          </a:p>
          <a:p>
            <a:pPr algn="l"/>
            <a:r>
              <a:rPr lang="en-US" sz="3300" dirty="0"/>
              <a:t>Previous literature has shown a relationship between suicidal behaviors and decreased aversion to stimuli associated with death (Nock, Park, Finn, </a:t>
            </a:r>
            <a:r>
              <a:rPr lang="en-US" sz="3300" dirty="0" err="1"/>
              <a:t>Deliberto</a:t>
            </a:r>
            <a:r>
              <a:rPr lang="en-US" sz="3300" dirty="0"/>
              <a:t>, Dour, &amp; </a:t>
            </a:r>
            <a:r>
              <a:rPr lang="en-US" sz="3300" dirty="0" err="1"/>
              <a:t>Banaji</a:t>
            </a:r>
            <a:r>
              <a:rPr lang="en-US" sz="3300" dirty="0"/>
              <a:t>, 2010). One possible mechanism linking NSSI to suicidal behavior is low aversion to self-injury stimuli. In our study, we aimed to examine this relationship using a behavior assessment of suicide rather than rely on a self-report measure. </a:t>
            </a:r>
            <a:endParaRPr lang="en-US" sz="3300" dirty="0">
              <a:solidFill>
                <a:srgbClr val="000000"/>
              </a:solidFill>
            </a:endParaRPr>
          </a:p>
        </p:txBody>
      </p:sp>
      <p:sp>
        <p:nvSpPr>
          <p:cNvPr id="10" name="Subtitle 2"/>
          <p:cNvSpPr txBox="1">
            <a:spLocks/>
          </p:cNvSpPr>
          <p:nvPr/>
        </p:nvSpPr>
        <p:spPr>
          <a:xfrm>
            <a:off x="28737041" y="27578662"/>
            <a:ext cx="11005084" cy="3469377"/>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lnSpc>
                <a:spcPct val="100000"/>
              </a:lnSpc>
              <a:spcBef>
                <a:spcPts val="0"/>
              </a:spcBef>
            </a:pPr>
            <a:r>
              <a:rPr lang="en-US" sz="3200" dirty="0"/>
              <a:t>While our sample had a high frequency of NSSI and suicidal thinking, it was pulled from college students rather than a clinical sample. Our data was also cross-sectional, so causal connections cannot be drawn, and was predominantly white and female. Future research should make efforts to include more diverse samples from differing locations and means of gathering data.</a:t>
            </a:r>
          </a:p>
        </p:txBody>
      </p:sp>
      <p:sp>
        <p:nvSpPr>
          <p:cNvPr id="3" name="TextBox 2"/>
          <p:cNvSpPr txBox="1"/>
          <p:nvPr/>
        </p:nvSpPr>
        <p:spPr>
          <a:xfrm>
            <a:off x="2118198" y="7600992"/>
            <a:ext cx="11661039" cy="1015663"/>
          </a:xfrm>
          <a:prstGeom prst="rect">
            <a:avLst/>
          </a:prstGeom>
          <a:noFill/>
        </p:spPr>
        <p:txBody>
          <a:bodyPr wrap="square" rtlCol="0">
            <a:spAutoFit/>
          </a:bodyPr>
          <a:lstStyle/>
          <a:p>
            <a:pPr algn="ctr"/>
            <a:r>
              <a:rPr lang="en-US" sz="6000" cap="small" dirty="0">
                <a:solidFill>
                  <a:srgbClr val="DD9E11"/>
                </a:solidFill>
                <a:latin typeface="Minion Pro" panose="02040503050306020203" pitchFamily="18" charset="0"/>
              </a:rPr>
              <a:t>Introduction</a:t>
            </a:r>
          </a:p>
        </p:txBody>
      </p:sp>
      <p:sp>
        <p:nvSpPr>
          <p:cNvPr id="14" name="TextBox 13"/>
          <p:cNvSpPr txBox="1"/>
          <p:nvPr/>
        </p:nvSpPr>
        <p:spPr>
          <a:xfrm>
            <a:off x="2118198" y="20567329"/>
            <a:ext cx="6791499" cy="660181"/>
          </a:xfrm>
          <a:prstGeom prst="rect">
            <a:avLst/>
          </a:prstGeom>
          <a:noFill/>
        </p:spPr>
        <p:txBody>
          <a:bodyPr wrap="square" rtlCol="0">
            <a:spAutoFit/>
          </a:bodyPr>
          <a:lstStyle/>
          <a:p>
            <a:pPr defTabSz="4023360">
              <a:lnSpc>
                <a:spcPct val="90000"/>
              </a:lnSpc>
              <a:spcBef>
                <a:spcPts val="4400"/>
              </a:spcBef>
            </a:pPr>
            <a:r>
              <a:rPr lang="en-US" sz="4100" cap="small" dirty="0">
                <a:solidFill>
                  <a:schemeClr val="accent1">
                    <a:lumMod val="50000"/>
                  </a:schemeClr>
                </a:solidFill>
                <a:latin typeface="Minion Pro" panose="02040503050306020203" pitchFamily="18" charset="0"/>
              </a:rPr>
              <a:t>HYPOTHESIS</a:t>
            </a:r>
          </a:p>
        </p:txBody>
      </p:sp>
      <p:sp>
        <p:nvSpPr>
          <p:cNvPr id="17" name="TextBox 16"/>
          <p:cNvSpPr txBox="1"/>
          <p:nvPr/>
        </p:nvSpPr>
        <p:spPr>
          <a:xfrm>
            <a:off x="15477948" y="8502956"/>
            <a:ext cx="6791499" cy="723275"/>
          </a:xfrm>
          <a:prstGeom prst="rect">
            <a:avLst/>
          </a:prstGeom>
          <a:noFill/>
        </p:spPr>
        <p:txBody>
          <a:bodyPr wrap="square" rtlCol="0">
            <a:spAutoFit/>
          </a:bodyPr>
          <a:lstStyle/>
          <a:p>
            <a:r>
              <a:rPr lang="en-US" sz="4100" cap="small" dirty="0">
                <a:solidFill>
                  <a:schemeClr val="accent1">
                    <a:lumMod val="50000"/>
                  </a:schemeClr>
                </a:solidFill>
                <a:latin typeface="Minion Pro" panose="02040503050306020203" pitchFamily="18" charset="0"/>
              </a:rPr>
              <a:t>PROCEDURES</a:t>
            </a:r>
          </a:p>
        </p:txBody>
      </p:sp>
      <p:sp>
        <p:nvSpPr>
          <p:cNvPr id="18" name="TextBox 17"/>
          <p:cNvSpPr txBox="1"/>
          <p:nvPr/>
        </p:nvSpPr>
        <p:spPr>
          <a:xfrm>
            <a:off x="2001401" y="25075844"/>
            <a:ext cx="11285755" cy="3647152"/>
          </a:xfrm>
          <a:prstGeom prst="rect">
            <a:avLst/>
          </a:prstGeom>
          <a:noFill/>
        </p:spPr>
        <p:txBody>
          <a:bodyPr wrap="square" rtlCol="0">
            <a:spAutoFit/>
          </a:bodyPr>
          <a:lstStyle/>
          <a:p>
            <a:pPr defTabSz="4023360">
              <a:spcBef>
                <a:spcPts val="4400"/>
              </a:spcBef>
            </a:pPr>
            <a:r>
              <a:rPr lang="en-US" sz="3300" dirty="0"/>
              <a:t>The sample included 319 undergraduate students (M</a:t>
            </a:r>
            <a:r>
              <a:rPr lang="en-US" sz="3300" baseline="-25000" dirty="0"/>
              <a:t>age</a:t>
            </a:r>
            <a:r>
              <a:rPr lang="en-US" sz="3300" dirty="0"/>
              <a:t> = 19.06, </a:t>
            </a:r>
            <a:r>
              <a:rPr lang="en-US" sz="3300" i="1" dirty="0"/>
              <a:t>SD</a:t>
            </a:r>
            <a:r>
              <a:rPr lang="en-US" sz="3300" dirty="0"/>
              <a:t> = 1.63; 83.6% female) at two public universities who screened positive for lifetime NSSI in a survey sent to all first and second year students. The mean lifetime NSSI frequency was 49.40 (</a:t>
            </a:r>
            <a:r>
              <a:rPr lang="en-US" sz="3300" i="1" dirty="0"/>
              <a:t>SD</a:t>
            </a:r>
            <a:r>
              <a:rPr lang="en-US" sz="3300" dirty="0"/>
              <a:t> = 96.91) and 69.3% percent reported past suicidal thoughts within the past year. The mean number of NSSI methods used was 4.11 (</a:t>
            </a:r>
            <a:r>
              <a:rPr lang="en-US" sz="3300" i="1" dirty="0"/>
              <a:t>SD</a:t>
            </a:r>
            <a:r>
              <a:rPr lang="en-US" sz="3300" dirty="0"/>
              <a:t> = 2.03).</a:t>
            </a:r>
          </a:p>
        </p:txBody>
      </p:sp>
      <p:sp>
        <p:nvSpPr>
          <p:cNvPr id="20" name="TextBox 19"/>
          <p:cNvSpPr txBox="1"/>
          <p:nvPr/>
        </p:nvSpPr>
        <p:spPr>
          <a:xfrm>
            <a:off x="2118198" y="21260818"/>
            <a:ext cx="11126863" cy="1615827"/>
          </a:xfrm>
          <a:prstGeom prst="rect">
            <a:avLst/>
          </a:prstGeom>
          <a:noFill/>
        </p:spPr>
        <p:txBody>
          <a:bodyPr wrap="square" rtlCol="0">
            <a:spAutoFit/>
          </a:bodyPr>
          <a:lstStyle/>
          <a:p>
            <a:pPr defTabSz="4023360">
              <a:spcBef>
                <a:spcPts val="4400"/>
              </a:spcBef>
            </a:pPr>
            <a:r>
              <a:rPr lang="en-US" sz="3300" dirty="0"/>
              <a:t>Low aversion to self-injury will mediate the relationship between NSSI frequency and implicit self-association with death and suicide.</a:t>
            </a:r>
          </a:p>
        </p:txBody>
      </p:sp>
      <p:sp>
        <p:nvSpPr>
          <p:cNvPr id="21" name="TextBox 20"/>
          <p:cNvSpPr txBox="1"/>
          <p:nvPr/>
        </p:nvSpPr>
        <p:spPr>
          <a:xfrm>
            <a:off x="2120705" y="24323270"/>
            <a:ext cx="6791499" cy="660181"/>
          </a:xfrm>
          <a:prstGeom prst="rect">
            <a:avLst/>
          </a:prstGeom>
          <a:noFill/>
        </p:spPr>
        <p:txBody>
          <a:bodyPr wrap="square" rtlCol="0">
            <a:spAutoFit/>
          </a:bodyPr>
          <a:lstStyle/>
          <a:p>
            <a:pPr defTabSz="4023360">
              <a:lnSpc>
                <a:spcPct val="90000"/>
              </a:lnSpc>
              <a:spcBef>
                <a:spcPts val="4400"/>
              </a:spcBef>
            </a:pPr>
            <a:r>
              <a:rPr lang="en-US" sz="4100" cap="small" dirty="0">
                <a:solidFill>
                  <a:schemeClr val="accent1">
                    <a:lumMod val="50000"/>
                  </a:schemeClr>
                </a:solidFill>
                <a:latin typeface="Minion Pro" panose="02040503050306020203" pitchFamily="18" charset="0"/>
              </a:rPr>
              <a:t>PARTICIPANTS</a:t>
            </a:r>
          </a:p>
        </p:txBody>
      </p:sp>
      <p:sp>
        <p:nvSpPr>
          <p:cNvPr id="27" name="Subtitle 2"/>
          <p:cNvSpPr txBox="1">
            <a:spLocks/>
          </p:cNvSpPr>
          <p:nvPr/>
        </p:nvSpPr>
        <p:spPr>
          <a:xfrm>
            <a:off x="28737041" y="8678453"/>
            <a:ext cx="11239375" cy="17556930"/>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lnSpc>
                <a:spcPct val="100000"/>
              </a:lnSpc>
              <a:spcBef>
                <a:spcPts val="0"/>
              </a:spcBef>
            </a:pPr>
            <a:r>
              <a:rPr lang="en-US" sz="3300" dirty="0"/>
              <a:t>The current results failed to confirm our hypothesis about the mediating effect of aversion to self-injury. This is inconsistent with what the IPTS model suggests regarding the role of capability in the relationship between NSSI frequency and suicide (Chu et al, 2017). One reason our data may not support that model is that capability for suicide is comprised of behavioral experiences and fearlessness about death which may not have been adequately captured by our measure of aversion to self-injury stimuli. Aversion to self-injury stimuli might relate more to habituation processes than capability and therefore did not have a mediational effect. </a:t>
            </a:r>
            <a:endParaRPr lang="en-US" sz="2400" dirty="0"/>
          </a:p>
          <a:p>
            <a:pPr algn="l">
              <a:lnSpc>
                <a:spcPct val="100000"/>
              </a:lnSpc>
              <a:spcBef>
                <a:spcPts val="0"/>
              </a:spcBef>
            </a:pPr>
            <a:r>
              <a:rPr lang="en-US" sz="2400" dirty="0"/>
              <a:t/>
            </a:r>
            <a:br>
              <a:rPr lang="en-US" sz="2400" dirty="0"/>
            </a:br>
            <a:r>
              <a:rPr lang="en-US" sz="3300" dirty="0"/>
              <a:t>Alternatively, our use of the d/s IAT as an outcome may have affected our results because it measures self-association with death/suicide and not explicit suicidal thoughts or behaviors. Prior research regarding the relationship between NSSI and suicide has used mainly self-report measures (Chu et al, 2017), it may be that the relationships previously observed (e.g., Ribeiro et al., 2016) are due to the self-reported suicidal thoughts and behaviors rather than implicit associations. It could be that habituation and capability processes do not affect self-associations with death/suicide but do affect suicide thoughts and behaviors. Additional research is needed to figure this out.</a:t>
            </a:r>
            <a:endParaRPr lang="en-US" sz="2400" dirty="0"/>
          </a:p>
          <a:p>
            <a:pPr algn="l">
              <a:lnSpc>
                <a:spcPct val="100000"/>
              </a:lnSpc>
              <a:spcBef>
                <a:spcPts val="0"/>
              </a:spcBef>
            </a:pPr>
            <a:r>
              <a:rPr lang="en-US" sz="2400" dirty="0"/>
              <a:t/>
            </a:r>
            <a:br>
              <a:rPr lang="en-US" sz="2400" dirty="0"/>
            </a:br>
            <a:r>
              <a:rPr lang="en-US" sz="3300" dirty="0"/>
              <a:t>We found NSSI frequency to be negatively associated with aversion to self-injury stimuli, meaning that the more frequently someone engages in NSSI behaviors, the less likely they are to react to the stimuli with disgust. This reinforces what has been seen in prior research (Franklin, Lee, </a:t>
            </a:r>
            <a:r>
              <a:rPr lang="en-US" sz="3300" dirty="0" err="1"/>
              <a:t>Puzia</a:t>
            </a:r>
            <a:r>
              <a:rPr lang="en-US" sz="3300" dirty="0"/>
              <a:t>, &amp; </a:t>
            </a:r>
            <a:r>
              <a:rPr lang="en-US" sz="3300" dirty="0" err="1"/>
              <a:t>Prinstein</a:t>
            </a:r>
            <a:r>
              <a:rPr lang="en-US" sz="3300" dirty="0"/>
              <a:t>, 2017) and supports the idea that repeated NSSI may lead to habituation. We also found that with a decrease in disgust to self-injury stimuli, there is increased self-identification with death and suicide. This means that people with low aversion to self-injury may have stronger self-identification with death/suicide so it could represent a risk factor.</a:t>
            </a:r>
            <a:br>
              <a:rPr lang="en-US" sz="3300" dirty="0"/>
            </a:br>
            <a:endParaRPr lang="en-US" sz="3300" dirty="0"/>
          </a:p>
        </p:txBody>
      </p:sp>
      <p:sp>
        <p:nvSpPr>
          <p:cNvPr id="30" name="TextBox 29"/>
          <p:cNvSpPr txBox="1"/>
          <p:nvPr/>
        </p:nvSpPr>
        <p:spPr>
          <a:xfrm>
            <a:off x="28855144" y="7558014"/>
            <a:ext cx="11005084" cy="1015663"/>
          </a:xfrm>
          <a:prstGeom prst="rect">
            <a:avLst/>
          </a:prstGeom>
          <a:noFill/>
        </p:spPr>
        <p:txBody>
          <a:bodyPr wrap="square" rtlCol="0">
            <a:spAutoFit/>
          </a:bodyPr>
          <a:lstStyle/>
          <a:p>
            <a:pPr algn="ctr"/>
            <a:r>
              <a:rPr lang="en-US" sz="6000" cap="small" dirty="0">
                <a:solidFill>
                  <a:srgbClr val="DD9E11"/>
                </a:solidFill>
                <a:latin typeface="Minion Pro" panose="02040503050306020203" pitchFamily="18" charset="0"/>
              </a:rPr>
              <a:t>Discussion</a:t>
            </a:r>
          </a:p>
        </p:txBody>
      </p:sp>
      <p:sp>
        <p:nvSpPr>
          <p:cNvPr id="9" name="TextBox 8"/>
          <p:cNvSpPr txBox="1"/>
          <p:nvPr/>
        </p:nvSpPr>
        <p:spPr>
          <a:xfrm>
            <a:off x="15529592" y="20897420"/>
            <a:ext cx="10673169" cy="2123658"/>
          </a:xfrm>
          <a:prstGeom prst="rect">
            <a:avLst/>
          </a:prstGeom>
          <a:noFill/>
        </p:spPr>
        <p:txBody>
          <a:bodyPr wrap="square" rtlCol="0">
            <a:spAutoFit/>
          </a:bodyPr>
          <a:lstStyle/>
          <a:p>
            <a:r>
              <a:rPr lang="en-US" sz="3300" dirty="0"/>
              <a:t>Mediation analyses using Hayes’ PROCESS macro for SPSS (Hayes, 2018) were conducted to test the study’s hypothesis.  The full model was significant, </a:t>
            </a:r>
            <a:r>
              <a:rPr lang="en-US" sz="3300" i="1" dirty="0"/>
              <a:t>F</a:t>
            </a:r>
            <a:r>
              <a:rPr lang="en-US" sz="3300" dirty="0"/>
              <a:t>(2, 318) = 5.88, </a:t>
            </a:r>
            <a:r>
              <a:rPr lang="en-US" sz="3300" i="1" dirty="0"/>
              <a:t>p</a:t>
            </a:r>
            <a:r>
              <a:rPr lang="en-US" sz="3300" dirty="0"/>
              <a:t>&lt;.01, and accounted for 3.6% of the variance.</a:t>
            </a:r>
          </a:p>
        </p:txBody>
      </p:sp>
      <p:sp>
        <p:nvSpPr>
          <p:cNvPr id="31" name="TextBox 30"/>
          <p:cNvSpPr txBox="1"/>
          <p:nvPr/>
        </p:nvSpPr>
        <p:spPr>
          <a:xfrm>
            <a:off x="28855144" y="26702980"/>
            <a:ext cx="10827766"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LIMITATIONS</a:t>
            </a:r>
          </a:p>
        </p:txBody>
      </p:sp>
      <p:sp>
        <p:nvSpPr>
          <p:cNvPr id="33" name="TextBox 32"/>
          <p:cNvSpPr txBox="1"/>
          <p:nvPr/>
        </p:nvSpPr>
        <p:spPr>
          <a:xfrm>
            <a:off x="29812709" y="36192204"/>
            <a:ext cx="11398958" cy="492443"/>
          </a:xfrm>
          <a:prstGeom prst="rect">
            <a:avLst/>
          </a:prstGeom>
          <a:noFill/>
        </p:spPr>
        <p:txBody>
          <a:bodyPr wrap="square" rtlCol="0">
            <a:spAutoFit/>
          </a:bodyPr>
          <a:lstStyle/>
          <a:p>
            <a:pPr algn="r"/>
            <a:r>
              <a:rPr lang="en-US" sz="2600" dirty="0"/>
              <a:t>References available upon request.</a:t>
            </a:r>
            <a:endParaRPr lang="en-US" sz="2600" dirty="0">
              <a:solidFill>
                <a:srgbClr val="000000"/>
              </a:solidFill>
              <a:hlinkClick r:id="rId2"/>
            </a:endParaRPr>
          </a:p>
        </p:txBody>
      </p:sp>
      <p:sp>
        <p:nvSpPr>
          <p:cNvPr id="37" name="TextBox 36"/>
          <p:cNvSpPr txBox="1"/>
          <p:nvPr/>
        </p:nvSpPr>
        <p:spPr>
          <a:xfrm>
            <a:off x="1988818" y="23092126"/>
            <a:ext cx="10937255" cy="1015663"/>
          </a:xfrm>
          <a:prstGeom prst="rect">
            <a:avLst/>
          </a:prstGeom>
          <a:noFill/>
        </p:spPr>
        <p:txBody>
          <a:bodyPr wrap="square" rtlCol="0">
            <a:spAutoFit/>
          </a:bodyPr>
          <a:lstStyle/>
          <a:p>
            <a:pPr algn="ctr"/>
            <a:r>
              <a:rPr lang="en-US" sz="6000" cap="small" dirty="0">
                <a:solidFill>
                  <a:srgbClr val="DD9E11"/>
                </a:solidFill>
                <a:latin typeface="Minion Pro" panose="02040503050306020203" pitchFamily="18" charset="0"/>
              </a:rPr>
              <a:t>Methods</a:t>
            </a:r>
          </a:p>
        </p:txBody>
      </p:sp>
      <p:sp>
        <p:nvSpPr>
          <p:cNvPr id="40" name="TextBox 39"/>
          <p:cNvSpPr txBox="1"/>
          <p:nvPr/>
        </p:nvSpPr>
        <p:spPr>
          <a:xfrm>
            <a:off x="28720689" y="31058585"/>
            <a:ext cx="679149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sym typeface="Wingdings" panose="05000000000000000000" pitchFamily="2" charset="2"/>
              </a:rPr>
              <a:t>CONCLUSIONS</a:t>
            </a:r>
            <a:endParaRPr lang="en-US" sz="4000" cap="small" dirty="0">
              <a:solidFill>
                <a:schemeClr val="accent1">
                  <a:lumMod val="50000"/>
                </a:schemeClr>
              </a:solidFill>
              <a:latin typeface="Minion Pro" panose="02040503050306020203" pitchFamily="18" charset="0"/>
            </a:endParaRPr>
          </a:p>
        </p:txBody>
      </p:sp>
      <p:sp>
        <p:nvSpPr>
          <p:cNvPr id="41" name="TextBox 40"/>
          <p:cNvSpPr txBox="1"/>
          <p:nvPr/>
        </p:nvSpPr>
        <p:spPr>
          <a:xfrm>
            <a:off x="28720689" y="31832428"/>
            <a:ext cx="11121272" cy="4154984"/>
          </a:xfrm>
          <a:prstGeom prst="rect">
            <a:avLst/>
          </a:prstGeom>
          <a:noFill/>
          <a:ln>
            <a:noFill/>
          </a:ln>
        </p:spPr>
        <p:txBody>
          <a:bodyPr wrap="square" rtlCol="0">
            <a:spAutoFit/>
          </a:bodyPr>
          <a:lstStyle/>
          <a:p>
            <a:pPr fontAlgn="base"/>
            <a:r>
              <a:rPr lang="en-US" sz="3300" dirty="0"/>
              <a:t>Although aversion to self-injury did not appear to have a mediating effect on the relationship between NSSI frequency and implicit self-association with and suicide, we did find significant associations with NSSI frequency and aversion to self-injury stimuli. These relationships add to a body of evidence suggesting that increasing frequency of NSSI decreases aversion to self-injury stimuli, which may relate to suicide, but additional research is needed.</a:t>
            </a:r>
          </a:p>
        </p:txBody>
      </p:sp>
      <p:sp>
        <p:nvSpPr>
          <p:cNvPr id="4" name="TextBox 3"/>
          <p:cNvSpPr txBox="1"/>
          <p:nvPr/>
        </p:nvSpPr>
        <p:spPr>
          <a:xfrm>
            <a:off x="15529592" y="9289317"/>
            <a:ext cx="11126863" cy="10233571"/>
          </a:xfrm>
          <a:prstGeom prst="rect">
            <a:avLst/>
          </a:prstGeom>
          <a:noFill/>
        </p:spPr>
        <p:txBody>
          <a:bodyPr wrap="square" rtlCol="0">
            <a:spAutoFit/>
          </a:bodyPr>
          <a:lstStyle/>
          <a:p>
            <a:r>
              <a:rPr lang="en-US" sz="3300" dirty="0"/>
              <a:t>Participants came into a research lab and completed computer-administered self-report questionnaires and reaction-time tasks in a private room as part of a longitudinal study. We used the data from the first time-point only. Measures included for the current study included</a:t>
            </a:r>
            <a:r>
              <a:rPr lang="en-US" sz="3200" dirty="0"/>
              <a:t>:</a:t>
            </a:r>
          </a:p>
          <a:p>
            <a:endParaRPr lang="en-US" sz="2200" dirty="0"/>
          </a:p>
          <a:p>
            <a:pPr marL="457200" indent="-457200">
              <a:buFont typeface="Arial" charset="0"/>
              <a:buChar char="•"/>
            </a:pPr>
            <a:r>
              <a:rPr lang="en-US" sz="3300" dirty="0"/>
              <a:t>Aversion to self-injury: Affect Misattribution Paradigm-Self-Injury (AMP-SI), which displays emotionally-charged pictures and NSSI images, Chinese symbols, and then a gray screen and asks participants to rate how pleasing they find the Chinese symbols</a:t>
            </a:r>
          </a:p>
          <a:p>
            <a:pPr marL="457200" indent="-457200">
              <a:buFont typeface="Arial" charset="0"/>
              <a:buChar char="•"/>
            </a:pPr>
            <a:endParaRPr lang="en-US" sz="2200" dirty="0"/>
          </a:p>
          <a:p>
            <a:pPr marL="457200" indent="-457200">
              <a:buFont typeface="Arial" charset="0"/>
              <a:buChar char="•"/>
            </a:pPr>
            <a:r>
              <a:rPr lang="en-US" sz="3300" dirty="0"/>
              <a:t>NSSI frequency: Self-Injurious Thoughts and Behaviors Interview (SITBI), which is a self-report scale assessing suicidal thoughts and behaviors, as well as frequency of NSSI</a:t>
            </a:r>
          </a:p>
          <a:p>
            <a:pPr marL="457200" indent="-457200">
              <a:buFont typeface="Arial" charset="0"/>
              <a:buChar char="•"/>
            </a:pPr>
            <a:endParaRPr lang="en-US" sz="2200" dirty="0"/>
          </a:p>
          <a:p>
            <a:pPr marL="457200" indent="-457200">
              <a:buFont typeface="Arial" charset="0"/>
              <a:buChar char="•"/>
            </a:pPr>
            <a:r>
              <a:rPr lang="en-US" sz="3300" dirty="0"/>
              <a:t>Implicit self-association with death and suicide: death/suicide Implicit Association Task (d/s IAT) which is a reaction time task measuring the strength of an individual’s automatic associations with life relative to death</a:t>
            </a:r>
          </a:p>
          <a:p>
            <a:endParaRPr lang="en-US" sz="3200" dirty="0"/>
          </a:p>
        </p:txBody>
      </p:sp>
      <p:sp>
        <p:nvSpPr>
          <p:cNvPr id="61" name="TextBox 60"/>
          <p:cNvSpPr txBox="1"/>
          <p:nvPr/>
        </p:nvSpPr>
        <p:spPr>
          <a:xfrm>
            <a:off x="15622477" y="19487592"/>
            <a:ext cx="10826426" cy="1015663"/>
          </a:xfrm>
          <a:prstGeom prst="rect">
            <a:avLst/>
          </a:prstGeom>
          <a:noFill/>
        </p:spPr>
        <p:txBody>
          <a:bodyPr wrap="square" rtlCol="0">
            <a:spAutoFit/>
          </a:bodyPr>
          <a:lstStyle/>
          <a:p>
            <a:pPr algn="ctr"/>
            <a:r>
              <a:rPr lang="en-US" sz="6000" cap="small" dirty="0">
                <a:solidFill>
                  <a:srgbClr val="DD9E11"/>
                </a:solidFill>
                <a:latin typeface="Minion Pro" panose="02040503050306020203" pitchFamily="18" charset="0"/>
              </a:rPr>
              <a:t>Results</a:t>
            </a:r>
          </a:p>
        </p:txBody>
      </p:sp>
      <p:sp>
        <p:nvSpPr>
          <p:cNvPr id="46" name="Oval 45"/>
          <p:cNvSpPr/>
          <p:nvPr/>
        </p:nvSpPr>
        <p:spPr>
          <a:xfrm>
            <a:off x="18953807" y="23911981"/>
            <a:ext cx="4081028" cy="2510891"/>
          </a:xfrm>
          <a:prstGeom prst="ellipse">
            <a:avLst/>
          </a:prstGeom>
          <a:noFill/>
          <a:ln w="571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8" name="Oval 47"/>
          <p:cNvSpPr/>
          <p:nvPr/>
        </p:nvSpPr>
        <p:spPr>
          <a:xfrm>
            <a:off x="22798591" y="28352359"/>
            <a:ext cx="4081028" cy="2510891"/>
          </a:xfrm>
          <a:prstGeom prst="ellipse">
            <a:avLst/>
          </a:prstGeom>
          <a:noFill/>
          <a:ln w="571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9" name="Oval 48"/>
          <p:cNvSpPr/>
          <p:nvPr/>
        </p:nvSpPr>
        <p:spPr>
          <a:xfrm>
            <a:off x="15109023" y="28352359"/>
            <a:ext cx="4081028" cy="2510891"/>
          </a:xfrm>
          <a:prstGeom prst="ellipse">
            <a:avLst/>
          </a:prstGeom>
          <a:noFill/>
          <a:ln w="571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0" name="TextBox 49"/>
          <p:cNvSpPr txBox="1"/>
          <p:nvPr/>
        </p:nvSpPr>
        <p:spPr>
          <a:xfrm>
            <a:off x="15819681" y="29361364"/>
            <a:ext cx="3023053" cy="584775"/>
          </a:xfrm>
          <a:prstGeom prst="rect">
            <a:avLst/>
          </a:prstGeom>
          <a:noFill/>
        </p:spPr>
        <p:txBody>
          <a:bodyPr wrap="square" rtlCol="0">
            <a:spAutoFit/>
          </a:bodyPr>
          <a:lstStyle/>
          <a:p>
            <a:r>
              <a:rPr lang="en-US" sz="3200"/>
              <a:t>NSSI Frequency</a:t>
            </a:r>
            <a:endParaRPr lang="en-US" sz="3200" dirty="0"/>
          </a:p>
        </p:txBody>
      </p:sp>
      <p:sp>
        <p:nvSpPr>
          <p:cNvPr id="51" name="TextBox 50"/>
          <p:cNvSpPr txBox="1"/>
          <p:nvPr/>
        </p:nvSpPr>
        <p:spPr>
          <a:xfrm>
            <a:off x="23382559" y="28868921"/>
            <a:ext cx="3023053" cy="1569660"/>
          </a:xfrm>
          <a:prstGeom prst="rect">
            <a:avLst/>
          </a:prstGeom>
          <a:noFill/>
        </p:spPr>
        <p:txBody>
          <a:bodyPr wrap="square" rtlCol="0">
            <a:spAutoFit/>
          </a:bodyPr>
          <a:lstStyle/>
          <a:p>
            <a:pPr algn="ctr"/>
            <a:r>
              <a:rPr lang="en-US" sz="3200" dirty="0"/>
              <a:t>Implicit Self-Association with D/S</a:t>
            </a:r>
          </a:p>
        </p:txBody>
      </p:sp>
      <p:sp>
        <p:nvSpPr>
          <p:cNvPr id="52" name="TextBox 51"/>
          <p:cNvSpPr txBox="1"/>
          <p:nvPr/>
        </p:nvSpPr>
        <p:spPr>
          <a:xfrm>
            <a:off x="19522740" y="24709426"/>
            <a:ext cx="3023053" cy="1077218"/>
          </a:xfrm>
          <a:prstGeom prst="rect">
            <a:avLst/>
          </a:prstGeom>
          <a:noFill/>
        </p:spPr>
        <p:txBody>
          <a:bodyPr wrap="square" rtlCol="0">
            <a:spAutoFit/>
          </a:bodyPr>
          <a:lstStyle/>
          <a:p>
            <a:pPr algn="ctr"/>
            <a:r>
              <a:rPr lang="en-US" sz="3200" dirty="0"/>
              <a:t>Aversion to Self-Injury</a:t>
            </a:r>
          </a:p>
        </p:txBody>
      </p:sp>
      <p:cxnSp>
        <p:nvCxnSpPr>
          <p:cNvPr id="53" name="Straight Arrow Connector 52"/>
          <p:cNvCxnSpPr/>
          <p:nvPr/>
        </p:nvCxnSpPr>
        <p:spPr>
          <a:xfrm flipV="1">
            <a:off x="17149537" y="26049467"/>
            <a:ext cx="2373203" cy="2302892"/>
          </a:xfrm>
          <a:prstGeom prst="straightConnector1">
            <a:avLst/>
          </a:prstGeom>
          <a:ln w="57150">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54" name="Straight Arrow Connector 53"/>
          <p:cNvCxnSpPr/>
          <p:nvPr/>
        </p:nvCxnSpPr>
        <p:spPr>
          <a:xfrm>
            <a:off x="19190051" y="29607805"/>
            <a:ext cx="3608540" cy="0"/>
          </a:xfrm>
          <a:prstGeom prst="straightConnector1">
            <a:avLst/>
          </a:prstGeom>
          <a:ln w="57150">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55" name="Straight Arrow Connector 54"/>
          <p:cNvCxnSpPr/>
          <p:nvPr/>
        </p:nvCxnSpPr>
        <p:spPr>
          <a:xfrm>
            <a:off x="22437182" y="26055161"/>
            <a:ext cx="2401923" cy="2297198"/>
          </a:xfrm>
          <a:prstGeom prst="straightConnector1">
            <a:avLst/>
          </a:prstGeom>
          <a:ln w="57150">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64" name="TextBox 63"/>
          <p:cNvSpPr txBox="1"/>
          <p:nvPr/>
        </p:nvSpPr>
        <p:spPr>
          <a:xfrm rot="2648875">
            <a:off x="22135671" y="26777698"/>
            <a:ext cx="3608540" cy="58477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200" dirty="0">
                <a:solidFill>
                  <a:schemeClr val="tx1"/>
                </a:solidFill>
              </a:rPr>
              <a:t>B = -.002; p = .003</a:t>
            </a:r>
          </a:p>
        </p:txBody>
      </p:sp>
      <p:sp>
        <p:nvSpPr>
          <p:cNvPr id="66" name="TextBox 65"/>
          <p:cNvSpPr txBox="1"/>
          <p:nvPr/>
        </p:nvSpPr>
        <p:spPr>
          <a:xfrm>
            <a:off x="19275367" y="29751919"/>
            <a:ext cx="3608540" cy="58477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200" dirty="0">
                <a:solidFill>
                  <a:schemeClr val="tx1"/>
                </a:solidFill>
              </a:rPr>
              <a:t>B = .0002; p = .21</a:t>
            </a:r>
          </a:p>
        </p:txBody>
      </p:sp>
      <p:sp>
        <p:nvSpPr>
          <p:cNvPr id="67" name="TextBox 66"/>
          <p:cNvSpPr txBox="1"/>
          <p:nvPr/>
        </p:nvSpPr>
        <p:spPr>
          <a:xfrm>
            <a:off x="19275367" y="28931986"/>
            <a:ext cx="3608540" cy="58477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200" dirty="0">
                <a:solidFill>
                  <a:schemeClr val="tx1"/>
                </a:solidFill>
              </a:rPr>
              <a:t>B = .0002; p = .21</a:t>
            </a:r>
          </a:p>
        </p:txBody>
      </p:sp>
      <p:sp>
        <p:nvSpPr>
          <p:cNvPr id="68" name="TextBox 67"/>
          <p:cNvSpPr txBox="1"/>
          <p:nvPr/>
        </p:nvSpPr>
        <p:spPr>
          <a:xfrm rot="18932934">
            <a:off x="16157820" y="26764536"/>
            <a:ext cx="3608540" cy="58477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200" dirty="0">
                <a:solidFill>
                  <a:schemeClr val="tx1"/>
                </a:solidFill>
              </a:rPr>
              <a:t>B = </a:t>
            </a:r>
            <a:r>
              <a:rPr lang="en-US" sz="3200">
                <a:solidFill>
                  <a:schemeClr val="tx1"/>
                </a:solidFill>
              </a:rPr>
              <a:t>-.047; p </a:t>
            </a:r>
            <a:r>
              <a:rPr lang="en-US" sz="3200" dirty="0">
                <a:solidFill>
                  <a:schemeClr val="tx1"/>
                </a:solidFill>
              </a:rPr>
              <a:t>= </a:t>
            </a:r>
            <a:r>
              <a:rPr lang="en-US" sz="3200">
                <a:solidFill>
                  <a:schemeClr val="tx1"/>
                </a:solidFill>
              </a:rPr>
              <a:t>.005</a:t>
            </a:r>
            <a:endParaRPr lang="en-US" sz="3200" dirty="0">
              <a:solidFill>
                <a:schemeClr val="tx1"/>
              </a:solidFill>
            </a:endParaRPr>
          </a:p>
        </p:txBody>
      </p:sp>
      <p:graphicFrame>
        <p:nvGraphicFramePr>
          <p:cNvPr id="69" name="Chart 68"/>
          <p:cNvGraphicFramePr>
            <a:graphicFrameLocks/>
          </p:cNvGraphicFramePr>
          <p:nvPr>
            <p:extLst>
              <p:ext uri="{D42A27DB-BD31-4B8C-83A1-F6EECF244321}">
                <p14:modId xmlns:p14="http://schemas.microsoft.com/office/powerpoint/2010/main" val="641331879"/>
              </p:ext>
            </p:extLst>
          </p:nvPr>
        </p:nvGraphicFramePr>
        <p:xfrm>
          <a:off x="1849001" y="28748602"/>
          <a:ext cx="11538778" cy="6905524"/>
        </p:xfrm>
        <a:graphic>
          <a:graphicData uri="http://schemas.openxmlformats.org/drawingml/2006/chart">
            <c:chart xmlns:c="http://schemas.openxmlformats.org/drawingml/2006/chart" xmlns:r="http://schemas.openxmlformats.org/officeDocument/2006/relationships" r:id="rId3"/>
          </a:graphicData>
        </a:graphic>
      </p:graphicFrame>
      <p:sp>
        <p:nvSpPr>
          <p:cNvPr id="39" name="TextBox 38">
            <a:extLst>
              <a:ext uri="{FF2B5EF4-FFF2-40B4-BE49-F238E27FC236}">
                <a16:creationId xmlns:a16="http://schemas.microsoft.com/office/drawing/2014/main" xmlns="" id="{29FBBB41-78F6-44A0-BE7D-0F8BD81EBAD6}"/>
              </a:ext>
            </a:extLst>
          </p:cNvPr>
          <p:cNvSpPr txBox="1"/>
          <p:nvPr/>
        </p:nvSpPr>
        <p:spPr>
          <a:xfrm>
            <a:off x="15477948" y="31989414"/>
            <a:ext cx="11178507" cy="3139321"/>
          </a:xfrm>
          <a:prstGeom prst="rect">
            <a:avLst/>
          </a:prstGeom>
          <a:noFill/>
        </p:spPr>
        <p:txBody>
          <a:bodyPr wrap="square" rtlCol="0">
            <a:spAutoFit/>
          </a:bodyPr>
          <a:lstStyle/>
          <a:p>
            <a:r>
              <a:rPr lang="en-US" sz="3300" dirty="0"/>
              <a:t>NSSI frequency was negatively associated with aversion to self-injury stimuli. Aversion to self-injury stimuli was negatively associated with implicit self-association with death/suicide. NSSI frequency and implicit self-association with death/suicide was not significantly mediated by the effect of aversion to self injury stimuli, B = .0001, 95% LLCI = .0000; ULCI = .0002.</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935</Words>
  <Application>Microsoft Macintosh PowerPoint</Application>
  <PresentationFormat>Custom</PresentationFormat>
  <Paragraphs>45</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Baskerville Old Face</vt:lpstr>
      <vt:lpstr>Calibri</vt:lpstr>
      <vt:lpstr>Calibri Light</vt:lpstr>
      <vt:lpstr>Minion Pro</vt:lpstr>
      <vt:lpstr>Wingdings</vt:lpstr>
      <vt:lpstr>Arial</vt:lpstr>
      <vt:lpstr>Office Theme</vt:lpstr>
      <vt:lpstr>Mediation of Non-suicidal Self-Injury frequency by aversion to NSSI images on implicit association with death and suicide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2019-04-19T21:57:58Z</dcterms:modified>
</cp:coreProperties>
</file>