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273"/>
    <a:srgbClr val="479B69"/>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33" autoAdjust="0"/>
    <p:restoredTop sz="93979" autoAdjust="0"/>
  </p:normalViewPr>
  <p:slideViewPr>
    <p:cSldViewPr snapToGrid="0">
      <p:cViewPr>
        <p:scale>
          <a:sx n="20" d="100"/>
          <a:sy n="20" d="100"/>
        </p:scale>
        <p:origin x="796" y="-165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students.uwec.edu\deptdir\ENV\Salek%20Mozambique%20Project\Frequency%20Data%20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tudents.uwec.edu\deptdir\ENV\Salek%20Mozambique%20Project\Frequency%20Data%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smtClean="0"/>
              <a:t>Figure 1. Gender</a:t>
            </a:r>
            <a:r>
              <a:rPr lang="en-US" sz="2800" b="1" baseline="0" dirty="0" smtClean="0"/>
              <a:t> </a:t>
            </a:r>
            <a:r>
              <a:rPr lang="en-US" sz="2800" b="1" baseline="0" dirty="0"/>
              <a:t>Distribution</a:t>
            </a:r>
            <a:endParaRPr lang="en-US" sz="2800" b="1" dirty="0"/>
          </a:p>
        </c:rich>
      </c:tx>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6"/>
              </a:solidFill>
              <a:ln w="19050">
                <a:solidFill>
                  <a:schemeClr val="lt1"/>
                </a:solidFill>
              </a:ln>
              <a:effectLst/>
            </c:spPr>
            <c:extLst>
              <c:ext xmlns:c16="http://schemas.microsoft.com/office/drawing/2014/chart" uri="{C3380CC4-5D6E-409C-BE32-E72D297353CC}">
                <c16:uniqueId val="{00000001-1EAF-4DCF-B75E-487FFCCDDB2B}"/>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1EAF-4DCF-B75E-487FFCCDDB2B}"/>
              </c:ext>
            </c:extLst>
          </c:dPt>
          <c:dLbls>
            <c:dLbl>
              <c:idx val="0"/>
              <c:layout>
                <c:manualLayout>
                  <c:x val="-0.11948141482823763"/>
                  <c:y val="1.4734385186392461E-2"/>
                </c:manualLayout>
              </c:layout>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1EAF-4DCF-B75E-487FFCCDDB2B}"/>
                </c:ext>
              </c:extLst>
            </c:dLbl>
            <c:dLbl>
              <c:idx val="1"/>
              <c:layout>
                <c:manualLayout>
                  <c:x val="0.10883773805570673"/>
                  <c:y val="-1.550785648669472E-2"/>
                </c:manualLayout>
              </c:layout>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1EAF-4DCF-B75E-487FFCCDDB2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Sheet1!$B$44:$B$45</c:f>
              <c:strCache>
                <c:ptCount val="2"/>
                <c:pt idx="0">
                  <c:v>Female</c:v>
                </c:pt>
                <c:pt idx="1">
                  <c:v>Male</c:v>
                </c:pt>
              </c:strCache>
            </c:strRef>
          </c:cat>
          <c:val>
            <c:numRef>
              <c:f>Sheet1!$E$44:$E$45</c:f>
              <c:numCache>
                <c:formatCode>###0.0</c:formatCode>
                <c:ptCount val="2"/>
                <c:pt idx="0">
                  <c:v>44.736842105263158</c:v>
                </c:pt>
                <c:pt idx="1">
                  <c:v>55.26315789473685</c:v>
                </c:pt>
              </c:numCache>
            </c:numRef>
          </c:val>
          <c:extLst>
            <c:ext xmlns:c16="http://schemas.microsoft.com/office/drawing/2014/chart" uri="{C3380CC4-5D6E-409C-BE32-E72D297353CC}">
              <c16:uniqueId val="{00000004-1EAF-4DCF-B75E-487FFCCDDB2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000" b="1" i="0" u="none" strike="noStrike" kern="1200" spc="0" baseline="0">
                <a:solidFill>
                  <a:schemeClr val="tx1">
                    <a:lumMod val="65000"/>
                    <a:lumOff val="35000"/>
                  </a:schemeClr>
                </a:solidFill>
                <a:latin typeface="+mn-lt"/>
                <a:ea typeface="+mn-ea"/>
                <a:cs typeface="+mn-cs"/>
              </a:defRPr>
            </a:pPr>
            <a:r>
              <a:rPr lang="en-US" sz="3000" b="1" dirty="0" smtClean="0"/>
              <a:t>Figure 7. </a:t>
            </a:r>
            <a:r>
              <a:rPr lang="en-US" sz="3000" b="1" dirty="0"/>
              <a:t>W</a:t>
            </a:r>
            <a:r>
              <a:rPr lang="en-US" sz="3000" b="1" dirty="0" smtClean="0"/>
              <a:t>illingness </a:t>
            </a:r>
            <a:r>
              <a:rPr lang="en-US" sz="3000" b="1" dirty="0"/>
              <a:t>to pay ranges to support a Marine Protected Area (MPA) in Tofo, Mozambique</a:t>
            </a:r>
          </a:p>
        </c:rich>
      </c:tx>
      <c:layout>
        <c:manualLayout>
          <c:xMode val="edge"/>
          <c:yMode val="edge"/>
          <c:x val="0.12029990696685053"/>
          <c:y val="8.8992436316893946E-3"/>
        </c:manualLayout>
      </c:layout>
      <c:overlay val="0"/>
      <c:spPr>
        <a:noFill/>
        <a:ln>
          <a:noFill/>
        </a:ln>
        <a:effectLst/>
      </c:spPr>
      <c:txPr>
        <a:bodyPr rot="0" spcFirstLastPara="1" vertOverflow="ellipsis" vert="horz" wrap="square" anchor="ctr" anchorCtr="1"/>
        <a:lstStyle/>
        <a:p>
          <a:pPr>
            <a:defRPr sz="3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dLbl>
              <c:idx val="0"/>
              <c:layout/>
              <c:tx>
                <c:rich>
                  <a:bodyPr/>
                  <a:lstStyle/>
                  <a:p>
                    <a:fld id="{AAB082C0-E3C9-4D57-A377-F89D13182D4F}"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EC90-483D-87A0-67B285C4EF1F}"/>
                </c:ext>
              </c:extLst>
            </c:dLbl>
            <c:dLbl>
              <c:idx val="1"/>
              <c:layout/>
              <c:tx>
                <c:rich>
                  <a:bodyPr/>
                  <a:lstStyle/>
                  <a:p>
                    <a:fld id="{E7ABE899-1042-44D3-B90B-A59F3639A90B}"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EC90-483D-87A0-67B285C4EF1F}"/>
                </c:ext>
              </c:extLst>
            </c:dLbl>
            <c:dLbl>
              <c:idx val="2"/>
              <c:layout/>
              <c:tx>
                <c:rich>
                  <a:bodyPr/>
                  <a:lstStyle/>
                  <a:p>
                    <a:fld id="{4B9619EE-3D44-4745-B0A3-294FD49E8F6E}"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EC90-483D-87A0-67B285C4EF1F}"/>
                </c:ext>
              </c:extLst>
            </c:dLbl>
            <c:dLbl>
              <c:idx val="3"/>
              <c:layout/>
              <c:tx>
                <c:rich>
                  <a:bodyPr/>
                  <a:lstStyle/>
                  <a:p>
                    <a:fld id="{D660BE66-973B-4E53-9B51-334371BD5ECC}"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EC90-483D-87A0-67B285C4EF1F}"/>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Sheet1!$P$400:$P$403</c:f>
              <c:strCache>
                <c:ptCount val="4"/>
                <c:pt idx="0">
                  <c:v>$0</c:v>
                </c:pt>
                <c:pt idx="1">
                  <c:v>$1-10</c:v>
                </c:pt>
                <c:pt idx="2">
                  <c:v>$10-15</c:v>
                </c:pt>
                <c:pt idx="3">
                  <c:v>Over $15</c:v>
                </c:pt>
              </c:strCache>
            </c:strRef>
          </c:cat>
          <c:val>
            <c:numRef>
              <c:f>Sheet1!$S$400:$S$403</c:f>
              <c:numCache>
                <c:formatCode>###0</c:formatCode>
                <c:ptCount val="4"/>
                <c:pt idx="0">
                  <c:v>8.3333333333333321</c:v>
                </c:pt>
                <c:pt idx="1">
                  <c:v>19.444444444444446</c:v>
                </c:pt>
                <c:pt idx="2">
                  <c:v>38.888888888888893</c:v>
                </c:pt>
                <c:pt idx="3">
                  <c:v>33.333333333333329</c:v>
                </c:pt>
              </c:numCache>
            </c:numRef>
          </c:val>
          <c:extLst>
            <c:ext xmlns:c16="http://schemas.microsoft.com/office/drawing/2014/chart" uri="{C3380CC4-5D6E-409C-BE32-E72D297353CC}">
              <c16:uniqueId val="{00000004-EC90-483D-87A0-67B285C4EF1F}"/>
            </c:ext>
          </c:extLst>
        </c:ser>
        <c:dLbls>
          <c:showLegendKey val="0"/>
          <c:showVal val="0"/>
          <c:showCatName val="0"/>
          <c:showSerName val="0"/>
          <c:showPercent val="0"/>
          <c:showBubbleSize val="0"/>
        </c:dLbls>
        <c:gapWidth val="219"/>
        <c:overlap val="-27"/>
        <c:axId val="524311312"/>
        <c:axId val="524305408"/>
      </c:barChart>
      <c:catAx>
        <c:axId val="5243113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524305408"/>
        <c:crossesAt val="0"/>
        <c:auto val="1"/>
        <c:lblAlgn val="ctr"/>
        <c:lblOffset val="100"/>
        <c:noMultiLvlLbl val="0"/>
      </c:catAx>
      <c:valAx>
        <c:axId val="524305408"/>
        <c:scaling>
          <c:orientation val="minMax"/>
        </c:scaling>
        <c:delete val="0"/>
        <c:axPos val="l"/>
        <c:majorGridlines>
          <c:spPr>
            <a:ln w="9525" cap="flat" cmpd="sng" algn="ctr">
              <a:solidFill>
                <a:schemeClr val="accent6">
                  <a:alpha val="40000"/>
                </a:schemeClr>
              </a:solid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r>
                  <a:rPr lang="en-US" sz="2400" dirty="0" smtClean="0"/>
                  <a:t>Percent</a:t>
                </a:r>
                <a:endParaRPr lang="en-US" sz="2400" dirty="0"/>
              </a:p>
            </c:rich>
          </c:tx>
          <c:layout>
            <c:manualLayout>
              <c:xMode val="edge"/>
              <c:yMode val="edge"/>
              <c:x val="2.8910505677359434E-3"/>
              <c:y val="0.43096718088184727"/>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524311312"/>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baseline="0" dirty="0" smtClean="0"/>
              <a:t>Figure 5. Favorite </a:t>
            </a:r>
            <a:r>
              <a:rPr lang="en-US" sz="2800" b="1" baseline="0" dirty="0"/>
              <a:t>Attractions Among Respondents (%)</a:t>
            </a:r>
            <a:endParaRPr lang="en-US" sz="2800" b="1" dirty="0"/>
          </a:p>
        </c:rich>
      </c:tx>
      <c:layout>
        <c:manualLayout>
          <c:xMode val="edge"/>
          <c:yMode val="edge"/>
          <c:x val="0.14438956510432457"/>
          <c:y val="2.8598956560424108E-3"/>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9424651456607281"/>
          <c:y val="0.21178267742011589"/>
          <c:w val="0.37231005625531749"/>
          <c:h val="0.62726609394326471"/>
        </c:manualLayout>
      </c:layout>
      <c:pieChart>
        <c:varyColors val="1"/>
        <c:ser>
          <c:idx val="0"/>
          <c:order val="0"/>
          <c:dPt>
            <c:idx val="0"/>
            <c:bubble3D val="0"/>
            <c:spPr>
              <a:solidFill>
                <a:schemeClr val="accent6"/>
              </a:solidFill>
              <a:ln w="19050">
                <a:solidFill>
                  <a:schemeClr val="lt1"/>
                </a:solidFill>
              </a:ln>
              <a:effectLst/>
            </c:spPr>
            <c:extLst>
              <c:ext xmlns:c16="http://schemas.microsoft.com/office/drawing/2014/chart" uri="{C3380CC4-5D6E-409C-BE32-E72D297353CC}">
                <c16:uniqueId val="{00000001-895F-4909-A55C-62883A319D35}"/>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895F-4909-A55C-62883A319D35}"/>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895F-4909-A55C-62883A319D35}"/>
              </c:ext>
            </c:extLst>
          </c:dPt>
          <c:dLbls>
            <c:dLbl>
              <c:idx val="0"/>
              <c:layout>
                <c:manualLayout>
                  <c:x val="-0.10173809630709288"/>
                  <c:y val="4.5693820814007399E-2"/>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895F-4909-A55C-62883A319D35}"/>
                </c:ext>
              </c:extLst>
            </c:dLbl>
            <c:dLbl>
              <c:idx val="1"/>
              <c:layout>
                <c:manualLayout>
                  <c:x val="4.2448337299314541E-2"/>
                  <c:y val="-0.14162907254915441"/>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895F-4909-A55C-62883A319D35}"/>
                </c:ext>
              </c:extLst>
            </c:dLbl>
            <c:dLbl>
              <c:idx val="2"/>
              <c:layout>
                <c:manualLayout>
                  <c:x val="9.4145751727747889E-2"/>
                  <c:y val="0.11356773023201688"/>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895F-4909-A55C-62883A319D3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Sheet1!$B$470:$B$472</c:f>
              <c:strCache>
                <c:ptCount val="3"/>
                <c:pt idx="0">
                  <c:v>Beach/Surf</c:v>
                </c:pt>
                <c:pt idx="1">
                  <c:v>Food/Culture</c:v>
                </c:pt>
                <c:pt idx="2">
                  <c:v>Marine Life</c:v>
                </c:pt>
              </c:strCache>
            </c:strRef>
          </c:cat>
          <c:val>
            <c:numRef>
              <c:f>Sheet1!$C$470:$C$472</c:f>
              <c:numCache>
                <c:formatCode>General</c:formatCode>
                <c:ptCount val="3"/>
                <c:pt idx="0">
                  <c:v>24</c:v>
                </c:pt>
                <c:pt idx="1">
                  <c:v>20</c:v>
                </c:pt>
                <c:pt idx="2">
                  <c:v>19</c:v>
                </c:pt>
              </c:numCache>
            </c:numRef>
          </c:val>
          <c:extLst>
            <c:ext xmlns:c16="http://schemas.microsoft.com/office/drawing/2014/chart" uri="{C3380CC4-5D6E-409C-BE32-E72D297353CC}">
              <c16:uniqueId val="{00000006-895F-4909-A55C-62883A319D3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1.3907398626562255E-3"/>
          <c:y val="0.83791953506712069"/>
          <c:w val="0.98520081549571592"/>
          <c:h val="0.1607222675176681"/>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smtClean="0"/>
              <a:t>Figure 2. Number </a:t>
            </a:r>
            <a:r>
              <a:rPr lang="en-US" sz="2800" b="1" dirty="0"/>
              <a:t>of Days in Tofo</a:t>
            </a:r>
          </a:p>
        </c:rich>
      </c:tx>
      <c:layout>
        <c:manualLayout>
          <c:xMode val="edge"/>
          <c:yMode val="edge"/>
          <c:x val="0.22963442085569136"/>
          <c:y val="0"/>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dLbl>
              <c:idx val="0"/>
              <c:layout>
                <c:manualLayout>
                  <c:x val="0"/>
                  <c:y val="-2.7977623188559047E-2"/>
                </c:manualLayout>
              </c:layout>
              <c:tx>
                <c:rich>
                  <a:bodyPr/>
                  <a:lstStyle/>
                  <a:p>
                    <a:fld id="{28A13153-E5EE-4888-B0C2-D215535642BC}"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E4C2-46AC-BF4F-C0E170D03259}"/>
                </c:ext>
              </c:extLst>
            </c:dLbl>
            <c:dLbl>
              <c:idx val="1"/>
              <c:layout/>
              <c:tx>
                <c:rich>
                  <a:bodyPr/>
                  <a:lstStyle/>
                  <a:p>
                    <a:fld id="{6FB6922D-6D91-470F-B6DE-5810FA4C7A72}"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E4C2-46AC-BF4F-C0E170D03259}"/>
                </c:ext>
              </c:extLst>
            </c:dLbl>
            <c:dLbl>
              <c:idx val="2"/>
              <c:layout/>
              <c:tx>
                <c:rich>
                  <a:bodyPr/>
                  <a:lstStyle/>
                  <a:p>
                    <a:fld id="{AA431B1E-F7B4-48CD-A316-3B94D8361150}"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E4C2-46AC-BF4F-C0E170D03259}"/>
                </c:ext>
              </c:extLst>
            </c:dLbl>
            <c:dLbl>
              <c:idx val="3"/>
              <c:layout>
                <c:manualLayout>
                  <c:x val="-1.1971955151897051E-16"/>
                  <c:y val="-2.2382098550847239E-2"/>
                </c:manualLayout>
              </c:layout>
              <c:tx>
                <c:rich>
                  <a:bodyPr/>
                  <a:lstStyle/>
                  <a:p>
                    <a:fld id="{042D6338-69B2-4A2D-A38F-75A9FBCE8334}"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E4C2-46AC-BF4F-C0E170D03259}"/>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Sheet1!$B$67:$B$70</c:f>
              <c:strCache>
                <c:ptCount val="4"/>
                <c:pt idx="0">
                  <c:v>1-5 Days</c:v>
                </c:pt>
                <c:pt idx="1">
                  <c:v>6-7 Days</c:v>
                </c:pt>
                <c:pt idx="2">
                  <c:v>8-10 Days</c:v>
                </c:pt>
                <c:pt idx="3">
                  <c:v>Over 10 Days</c:v>
                </c:pt>
              </c:strCache>
            </c:strRef>
          </c:cat>
          <c:val>
            <c:numRef>
              <c:f>Sheet1!$E$67:$E$70</c:f>
              <c:numCache>
                <c:formatCode>###0</c:formatCode>
                <c:ptCount val="4"/>
                <c:pt idx="0">
                  <c:v>32.5</c:v>
                </c:pt>
                <c:pt idx="1">
                  <c:v>20</c:v>
                </c:pt>
                <c:pt idx="2">
                  <c:v>25</c:v>
                </c:pt>
                <c:pt idx="3">
                  <c:v>22.5</c:v>
                </c:pt>
              </c:numCache>
            </c:numRef>
          </c:val>
          <c:extLst>
            <c:ext xmlns:c16="http://schemas.microsoft.com/office/drawing/2014/chart" uri="{C3380CC4-5D6E-409C-BE32-E72D297353CC}">
              <c16:uniqueId val="{00000004-E4C2-46AC-BF4F-C0E170D03259}"/>
            </c:ext>
          </c:extLst>
        </c:ser>
        <c:dLbls>
          <c:showLegendKey val="0"/>
          <c:showVal val="0"/>
          <c:showCatName val="0"/>
          <c:showSerName val="0"/>
          <c:showPercent val="0"/>
          <c:showBubbleSize val="0"/>
        </c:dLbls>
        <c:gapWidth val="219"/>
        <c:overlap val="-27"/>
        <c:axId val="567071680"/>
        <c:axId val="567068072"/>
      </c:barChart>
      <c:catAx>
        <c:axId val="567071680"/>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Days</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67068072"/>
        <c:crosses val="autoZero"/>
        <c:auto val="1"/>
        <c:lblAlgn val="ctr"/>
        <c:lblOffset val="100"/>
        <c:noMultiLvlLbl val="0"/>
      </c:catAx>
      <c:valAx>
        <c:axId val="567068072"/>
        <c:scaling>
          <c:orientation val="minMax"/>
        </c:scaling>
        <c:delete val="0"/>
        <c:axPos val="l"/>
        <c:majorGridlines>
          <c:spPr>
            <a:ln w="9525" cap="flat" cmpd="sng" algn="ctr">
              <a:solidFill>
                <a:schemeClr val="accent6">
                  <a:alpha val="40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Percent</a:t>
                </a:r>
              </a:p>
            </c:rich>
          </c:tx>
          <c:layout>
            <c:manualLayout>
              <c:xMode val="edge"/>
              <c:yMode val="edge"/>
              <c:x val="1.2815221657926416E-2"/>
              <c:y val="0.40645410168799656"/>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67071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smtClean="0"/>
              <a:t>Figure 3. Primary </a:t>
            </a:r>
            <a:r>
              <a:rPr lang="en-US" sz="2800" b="1" dirty="0"/>
              <a:t>Reason for Visiting Tofo</a:t>
            </a:r>
          </a:p>
        </c:rich>
      </c:tx>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dLbl>
              <c:idx val="0"/>
              <c:layout>
                <c:manualLayout>
                  <c:x val="-2.1616576864813764E-4"/>
                  <c:y val="-1.9717573178699904E-2"/>
                </c:manualLayout>
              </c:layout>
              <c:tx>
                <c:rich>
                  <a:bodyPr/>
                  <a:lstStyle/>
                  <a:p>
                    <a:fld id="{E6800EBA-48DC-44F3-87D3-48CCBA9A20B1}" type="VALUE">
                      <a:rPr lang="en-US"/>
                      <a:pPr/>
                      <a:t>[VALUE]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A4F8-4CFD-BE01-802889CCA1D0}"/>
                </c:ext>
              </c:extLst>
            </c:dLbl>
            <c:dLbl>
              <c:idx val="1"/>
              <c:layout>
                <c:manualLayout>
                  <c:x val="-5.6171947410355563E-17"/>
                  <c:y val="1.1601404957545226E-2"/>
                </c:manualLayout>
              </c:layout>
              <c:tx>
                <c:rich>
                  <a:bodyPr/>
                  <a:lstStyle/>
                  <a:p>
                    <a:fld id="{0A9C9E71-0F43-4BB1-A15D-FD92B6E603BE}" type="VALUE">
                      <a:rPr lang="en-US"/>
                      <a:pPr/>
                      <a:t>[VALUE]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A4F8-4CFD-BE01-802889CCA1D0}"/>
                </c:ext>
              </c:extLst>
            </c:dLbl>
            <c:dLbl>
              <c:idx val="2"/>
              <c:layout/>
              <c:tx>
                <c:rich>
                  <a:bodyPr/>
                  <a:lstStyle/>
                  <a:p>
                    <a:fld id="{2ABB107E-1117-4A0B-8B53-6ED55049082C}" type="VALUE">
                      <a:rPr lang="en-US"/>
                      <a:pPr/>
                      <a:t>[VALUE]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A4F8-4CFD-BE01-802889CCA1D0}"/>
                </c:ext>
              </c:extLst>
            </c:dLbl>
            <c:dLbl>
              <c:idx val="3"/>
              <c:layout/>
              <c:tx>
                <c:rich>
                  <a:bodyPr/>
                  <a:lstStyle/>
                  <a:p>
                    <a:fld id="{451E1B66-23D0-4A49-8BBA-C4077573370E}" type="VALUE">
                      <a:rPr lang="en-US"/>
                      <a:pPr/>
                      <a:t>[VALUE]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A4F8-4CFD-BE01-802889CCA1D0}"/>
                </c:ext>
              </c:extLst>
            </c:dLbl>
            <c:dLbl>
              <c:idx val="4"/>
              <c:layout>
                <c:manualLayout>
                  <c:x val="0"/>
                  <c:y val="-2.3202809915090505E-2"/>
                </c:manualLayout>
              </c:layout>
              <c:tx>
                <c:rich>
                  <a:bodyPr/>
                  <a:lstStyle/>
                  <a:p>
                    <a:fld id="{87BE7B72-D392-4829-90A9-2ECFAB1BDB8C}" type="VALUE">
                      <a:rPr lang="en-US"/>
                      <a:pPr/>
                      <a:t>[VALUE]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4-A4F8-4CFD-BE01-802889CCA1D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Sheet1!$B$163:$B$167</c:f>
              <c:strCache>
                <c:ptCount val="5"/>
                <c:pt idx="0">
                  <c:v>Beach</c:v>
                </c:pt>
                <c:pt idx="1">
                  <c:v>Scuba</c:v>
                </c:pt>
                <c:pt idx="2">
                  <c:v>Snorkel</c:v>
                </c:pt>
                <c:pt idx="3">
                  <c:v>Surf</c:v>
                </c:pt>
                <c:pt idx="4">
                  <c:v>Other</c:v>
                </c:pt>
              </c:strCache>
            </c:strRef>
          </c:cat>
          <c:val>
            <c:numRef>
              <c:f>Sheet1!$E$163:$E$167</c:f>
              <c:numCache>
                <c:formatCode>###0</c:formatCode>
                <c:ptCount val="5"/>
                <c:pt idx="0">
                  <c:v>22.5</c:v>
                </c:pt>
                <c:pt idx="1">
                  <c:v>35</c:v>
                </c:pt>
                <c:pt idx="2">
                  <c:v>30</c:v>
                </c:pt>
                <c:pt idx="3">
                  <c:v>10</c:v>
                </c:pt>
                <c:pt idx="4">
                  <c:v>2.5</c:v>
                </c:pt>
              </c:numCache>
            </c:numRef>
          </c:val>
          <c:extLst>
            <c:ext xmlns:c16="http://schemas.microsoft.com/office/drawing/2014/chart" uri="{C3380CC4-5D6E-409C-BE32-E72D297353CC}">
              <c16:uniqueId val="{00000005-A4F8-4CFD-BE01-802889CCA1D0}"/>
            </c:ext>
          </c:extLst>
        </c:ser>
        <c:dLbls>
          <c:showLegendKey val="0"/>
          <c:showVal val="0"/>
          <c:showCatName val="0"/>
          <c:showSerName val="0"/>
          <c:showPercent val="0"/>
          <c:showBubbleSize val="0"/>
        </c:dLbls>
        <c:gapWidth val="219"/>
        <c:overlap val="-27"/>
        <c:axId val="568348616"/>
        <c:axId val="568354520"/>
      </c:barChart>
      <c:catAx>
        <c:axId val="56834861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Activities</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68354520"/>
        <c:crosses val="autoZero"/>
        <c:auto val="1"/>
        <c:lblAlgn val="ctr"/>
        <c:lblOffset val="100"/>
        <c:noMultiLvlLbl val="0"/>
      </c:catAx>
      <c:valAx>
        <c:axId val="568354520"/>
        <c:scaling>
          <c:orientation val="minMax"/>
        </c:scaling>
        <c:delete val="0"/>
        <c:axPos val="l"/>
        <c:majorGridlines>
          <c:spPr>
            <a:ln w="9525" cap="flat" cmpd="sng" algn="ctr">
              <a:solidFill>
                <a:schemeClr val="accent6">
                  <a:alpha val="40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dirty="0"/>
                  <a:t>Percent</a:t>
                </a:r>
              </a:p>
            </c:rich>
          </c:tx>
          <c:layout>
            <c:manualLayout>
              <c:xMode val="edge"/>
              <c:yMode val="edge"/>
              <c:x val="9.967394622831657E-3"/>
              <c:y val="0.39481578097390851"/>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68348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smtClean="0"/>
              <a:t>Figure 4. Daily </a:t>
            </a:r>
            <a:r>
              <a:rPr lang="en-US" sz="2800" b="1" dirty="0"/>
              <a:t>Expenditures for Food and Lodging</a:t>
            </a:r>
          </a:p>
        </c:rich>
      </c:tx>
      <c:layout>
        <c:manualLayout>
          <c:xMode val="edge"/>
          <c:yMode val="edge"/>
          <c:x val="0.15905974987738031"/>
          <c:y val="8.0162563788150325E-3"/>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Food</c:v>
          </c:tx>
          <c:spPr>
            <a:solidFill>
              <a:schemeClr val="accent1"/>
            </a:solidFill>
            <a:ln>
              <a:solidFill>
                <a:schemeClr val="accent1"/>
              </a:solidFill>
            </a:ln>
            <a:effectLst/>
          </c:spPr>
          <c:invertIfNegative val="0"/>
          <c:dLbls>
            <c:dLbl>
              <c:idx val="0"/>
              <c:layout/>
              <c:tx>
                <c:rich>
                  <a:bodyPr/>
                  <a:lstStyle/>
                  <a:p>
                    <a:fld id="{268C9EBC-ADBC-48CB-88AB-3DB9D9E2B4B2}"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7F5A-4CAB-BA5A-4C79F366F8FF}"/>
                </c:ext>
              </c:extLst>
            </c:dLbl>
            <c:dLbl>
              <c:idx val="1"/>
              <c:layout/>
              <c:tx>
                <c:rich>
                  <a:bodyPr/>
                  <a:lstStyle/>
                  <a:p>
                    <a:fld id="{B49B5038-B714-4E5B-B28E-1A414B5119D1}"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7F5A-4CAB-BA5A-4C79F366F8FF}"/>
                </c:ext>
              </c:extLst>
            </c:dLbl>
            <c:dLbl>
              <c:idx val="2"/>
              <c:layout/>
              <c:tx>
                <c:rich>
                  <a:bodyPr/>
                  <a:lstStyle/>
                  <a:p>
                    <a:fld id="{B923F285-4444-4262-B200-C6B315015610}"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7F5A-4CAB-BA5A-4C79F366F8FF}"/>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Sheet1!$Q$189:$Q$191</c:f>
              <c:strCache>
                <c:ptCount val="3"/>
                <c:pt idx="0">
                  <c:v>&lt;$16</c:v>
                </c:pt>
                <c:pt idx="1">
                  <c:v>$16-$33</c:v>
                </c:pt>
                <c:pt idx="2">
                  <c:v>&gt;$33</c:v>
                </c:pt>
              </c:strCache>
            </c:strRef>
          </c:cat>
          <c:val>
            <c:numRef>
              <c:f>Sheet1!$T$189:$T$191</c:f>
              <c:numCache>
                <c:formatCode>###0</c:formatCode>
                <c:ptCount val="3"/>
                <c:pt idx="0">
                  <c:v>51.282051282051277</c:v>
                </c:pt>
                <c:pt idx="1">
                  <c:v>25.641025641025639</c:v>
                </c:pt>
                <c:pt idx="2">
                  <c:v>23.076923076923077</c:v>
                </c:pt>
              </c:numCache>
            </c:numRef>
          </c:val>
          <c:extLst>
            <c:ext xmlns:c16="http://schemas.microsoft.com/office/drawing/2014/chart" uri="{C3380CC4-5D6E-409C-BE32-E72D297353CC}">
              <c16:uniqueId val="{00000003-7F5A-4CAB-BA5A-4C79F366F8FF}"/>
            </c:ext>
          </c:extLst>
        </c:ser>
        <c:ser>
          <c:idx val="1"/>
          <c:order val="1"/>
          <c:tx>
            <c:v>Accomodation</c:v>
          </c:tx>
          <c:spPr>
            <a:solidFill>
              <a:schemeClr val="accent6"/>
            </a:solidFill>
            <a:ln>
              <a:noFill/>
            </a:ln>
            <a:effectLst/>
          </c:spPr>
          <c:invertIfNegative val="0"/>
          <c:dLbls>
            <c:dLbl>
              <c:idx val="0"/>
              <c:layout/>
              <c:tx>
                <c:rich>
                  <a:bodyPr/>
                  <a:lstStyle/>
                  <a:p>
                    <a:fld id="{26669AE0-31BF-4CC3-9BD0-4453756792DA}"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4-7F5A-4CAB-BA5A-4C79F366F8FF}"/>
                </c:ext>
              </c:extLst>
            </c:dLbl>
            <c:dLbl>
              <c:idx val="1"/>
              <c:layout/>
              <c:tx>
                <c:rich>
                  <a:bodyPr/>
                  <a:lstStyle/>
                  <a:p>
                    <a:fld id="{767B7AD3-6363-4AE5-B2A6-F5FB26526D21}"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5-7F5A-4CAB-BA5A-4C79F366F8FF}"/>
                </c:ext>
              </c:extLst>
            </c:dLbl>
            <c:dLbl>
              <c:idx val="2"/>
              <c:layout/>
              <c:tx>
                <c:rich>
                  <a:bodyPr/>
                  <a:lstStyle/>
                  <a:p>
                    <a:fld id="{3E3DEEF0-B58D-41F4-B4C9-39FD2E966647}"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6-7F5A-4CAB-BA5A-4C79F366F8FF}"/>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Sheet1!$Q$189:$Q$191</c:f>
              <c:strCache>
                <c:ptCount val="3"/>
                <c:pt idx="0">
                  <c:v>&lt;$16</c:v>
                </c:pt>
                <c:pt idx="1">
                  <c:v>$16-$33</c:v>
                </c:pt>
                <c:pt idx="2">
                  <c:v>&gt;$33</c:v>
                </c:pt>
              </c:strCache>
            </c:strRef>
          </c:cat>
          <c:val>
            <c:numRef>
              <c:f>Sheet1!$U$189:$U$191</c:f>
              <c:numCache>
                <c:formatCode>###0</c:formatCode>
                <c:ptCount val="3"/>
                <c:pt idx="0">
                  <c:v>24.242424242424242</c:v>
                </c:pt>
                <c:pt idx="1">
                  <c:v>27.27272727272727</c:v>
                </c:pt>
                <c:pt idx="2">
                  <c:v>48.484848484848484</c:v>
                </c:pt>
              </c:numCache>
            </c:numRef>
          </c:val>
          <c:extLst>
            <c:ext xmlns:c16="http://schemas.microsoft.com/office/drawing/2014/chart" uri="{C3380CC4-5D6E-409C-BE32-E72D297353CC}">
              <c16:uniqueId val="{00000007-7F5A-4CAB-BA5A-4C79F366F8FF}"/>
            </c:ext>
          </c:extLst>
        </c:ser>
        <c:dLbls>
          <c:dLblPos val="outEnd"/>
          <c:showLegendKey val="0"/>
          <c:showVal val="1"/>
          <c:showCatName val="0"/>
          <c:showSerName val="0"/>
          <c:showPercent val="0"/>
          <c:showBubbleSize val="0"/>
        </c:dLbls>
        <c:gapWidth val="182"/>
        <c:axId val="518734008"/>
        <c:axId val="518736304"/>
      </c:barChart>
      <c:catAx>
        <c:axId val="51873400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dirty="0"/>
                  <a:t>Amount</a:t>
                </a:r>
                <a:r>
                  <a:rPr lang="en-US" sz="2000" baseline="0" dirty="0"/>
                  <a:t> Spent (USD)</a:t>
                </a:r>
                <a:endParaRPr lang="en-US" sz="2000" dirty="0"/>
              </a:p>
            </c:rich>
          </c:tx>
          <c:layout>
            <c:manualLayout>
              <c:xMode val="edge"/>
              <c:yMode val="edge"/>
              <c:x val="0.17816176252216909"/>
              <c:y val="0.82444188129965201"/>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18736304"/>
        <c:crosses val="autoZero"/>
        <c:auto val="1"/>
        <c:lblAlgn val="ctr"/>
        <c:lblOffset val="100"/>
        <c:noMultiLvlLbl val="0"/>
      </c:catAx>
      <c:valAx>
        <c:axId val="518736304"/>
        <c:scaling>
          <c:orientation val="minMax"/>
        </c:scaling>
        <c:delete val="0"/>
        <c:axPos val="l"/>
        <c:majorGridlines>
          <c:spPr>
            <a:ln w="9525" cap="flat" cmpd="sng" algn="ctr">
              <a:solidFill>
                <a:schemeClr val="accent6">
                  <a:alpha val="40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Percent</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18734008"/>
        <c:crosses val="autoZero"/>
        <c:crossBetween val="between"/>
      </c:valAx>
      <c:spPr>
        <a:noFill/>
        <a:ln>
          <a:noFill/>
        </a:ln>
        <a:effectLst/>
      </c:spPr>
    </c:plotArea>
    <c:legend>
      <c:legendPos val="b"/>
      <c:layout>
        <c:manualLayout>
          <c:xMode val="edge"/>
          <c:yMode val="edge"/>
          <c:x val="0.56819263309405998"/>
          <c:y val="0.82318600113363749"/>
          <c:w val="0.33975116447481651"/>
          <c:h val="7.0709620700402973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000" b="1" i="0" u="none" strike="noStrike" kern="1200" spc="0" baseline="0">
                <a:solidFill>
                  <a:schemeClr val="tx1">
                    <a:lumMod val="65000"/>
                    <a:lumOff val="35000"/>
                  </a:schemeClr>
                </a:solidFill>
                <a:latin typeface="+mn-lt"/>
                <a:ea typeface="+mn-ea"/>
                <a:cs typeface="+mn-cs"/>
              </a:defRPr>
            </a:pPr>
            <a:r>
              <a:rPr lang="en-US" sz="3000" b="1" dirty="0" smtClean="0"/>
              <a:t>Figure 6. Willingness</a:t>
            </a:r>
            <a:r>
              <a:rPr lang="en-US" sz="3000" b="1" baseline="0" dirty="0" smtClean="0"/>
              <a:t> to contribute </a:t>
            </a:r>
            <a:r>
              <a:rPr lang="en-US" sz="3000" b="1" baseline="0" dirty="0"/>
              <a:t>to a Marine Protected Area (MPA) in Tofo, Mozambique</a:t>
            </a:r>
            <a:endParaRPr lang="en-US" sz="3000" b="1" dirty="0"/>
          </a:p>
        </c:rich>
      </c:tx>
      <c:layout>
        <c:manualLayout>
          <c:xMode val="edge"/>
          <c:yMode val="edge"/>
          <c:x val="0.1044601894527426"/>
          <c:y val="0"/>
        </c:manualLayout>
      </c:layout>
      <c:overlay val="0"/>
      <c:spPr>
        <a:noFill/>
        <a:ln>
          <a:noFill/>
        </a:ln>
        <a:effectLst/>
      </c:spPr>
      <c:txPr>
        <a:bodyPr rot="0" spcFirstLastPara="1" vertOverflow="ellipsis" vert="horz" wrap="square" anchor="ctr" anchorCtr="1"/>
        <a:lstStyle/>
        <a:p>
          <a:pPr>
            <a:defRPr sz="3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dLbl>
              <c:idx val="0"/>
              <c:layout>
                <c:manualLayout>
                  <c:x val="-3.7396817906906646E-17"/>
                  <c:y val="-1.7723756141211855E-2"/>
                </c:manualLayout>
              </c:layout>
              <c:tx>
                <c:rich>
                  <a:bodyPr/>
                  <a:lstStyle/>
                  <a:p>
                    <a:fld id="{EF7AA221-D848-4D9F-8EF4-8DF3B7E40915}"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BACE-4E63-B058-93EA81502D21}"/>
                </c:ext>
              </c:extLst>
            </c:dLbl>
            <c:dLbl>
              <c:idx val="1"/>
              <c:layout>
                <c:manualLayout>
                  <c:x val="-5.6784284705377244E-4"/>
                  <c:y val="-5.3477210261179357E-3"/>
                </c:manualLayout>
              </c:layout>
              <c:tx>
                <c:rich>
                  <a:bodyPr/>
                  <a:lstStyle/>
                  <a:p>
                    <a:fld id="{3036AEAB-65FF-4BF5-A1D5-F81536F52907}" type="VALUE">
                      <a:rPr lang="en-US"/>
                      <a:pPr/>
                      <a:t>[VALUE]</a:t>
                    </a:fld>
                    <a:r>
                      <a:rPr lang="en-US" dirty="0"/>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BACE-4E63-B058-93EA81502D21}"/>
                </c:ext>
              </c:extLst>
            </c:dLbl>
            <c:dLbl>
              <c:idx val="2"/>
              <c:layout>
                <c:manualLayout>
                  <c:x val="2.0398499955348167E-3"/>
                  <c:y val="1.0634253684727035E-2"/>
                </c:manualLayout>
              </c:layout>
              <c:tx>
                <c:rich>
                  <a:bodyPr/>
                  <a:lstStyle/>
                  <a:p>
                    <a:fld id="{CA1B7FD6-EDC3-4403-8A7F-497A137E9E36}" type="VALUE">
                      <a:rPr lang="en-US"/>
                      <a:pPr/>
                      <a:t>[VALUE]</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BACE-4E63-B058-93EA81502D21}"/>
                </c:ext>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Sheet1!$B$389:$B$391</c:f>
              <c:strCache>
                <c:ptCount val="3"/>
                <c:pt idx="0">
                  <c:v>No</c:v>
                </c:pt>
                <c:pt idx="1">
                  <c:v>Yes</c:v>
                </c:pt>
                <c:pt idx="2">
                  <c:v>N/A</c:v>
                </c:pt>
              </c:strCache>
            </c:strRef>
          </c:cat>
          <c:val>
            <c:numRef>
              <c:f>Sheet1!$E$389:$E$391</c:f>
              <c:numCache>
                <c:formatCode>###0</c:formatCode>
                <c:ptCount val="3"/>
                <c:pt idx="0">
                  <c:v>15</c:v>
                </c:pt>
                <c:pt idx="1">
                  <c:v>82.5</c:v>
                </c:pt>
                <c:pt idx="2">
                  <c:v>2.5</c:v>
                </c:pt>
              </c:numCache>
            </c:numRef>
          </c:val>
          <c:extLst>
            <c:ext xmlns:c16="http://schemas.microsoft.com/office/drawing/2014/chart" uri="{C3380CC4-5D6E-409C-BE32-E72D297353CC}">
              <c16:uniqueId val="{00000003-BACE-4E63-B058-93EA81502D21}"/>
            </c:ext>
          </c:extLst>
        </c:ser>
        <c:dLbls>
          <c:showLegendKey val="0"/>
          <c:showVal val="0"/>
          <c:showCatName val="0"/>
          <c:showSerName val="0"/>
          <c:showPercent val="0"/>
          <c:showBubbleSize val="0"/>
        </c:dLbls>
        <c:gapWidth val="219"/>
        <c:overlap val="-27"/>
        <c:axId val="497362768"/>
        <c:axId val="497361784"/>
      </c:barChart>
      <c:catAx>
        <c:axId val="49736276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497361784"/>
        <c:crosses val="autoZero"/>
        <c:auto val="1"/>
        <c:lblAlgn val="ctr"/>
        <c:lblOffset val="100"/>
        <c:noMultiLvlLbl val="0"/>
      </c:catAx>
      <c:valAx>
        <c:axId val="497361784"/>
        <c:scaling>
          <c:orientation val="minMax"/>
        </c:scaling>
        <c:delete val="0"/>
        <c:axPos val="l"/>
        <c:majorGridlines>
          <c:spPr>
            <a:ln w="9525" cap="flat" cmpd="sng" algn="ctr">
              <a:solidFill>
                <a:schemeClr val="accent6">
                  <a:alpha val="40000"/>
                </a:schemeClr>
              </a:solid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r>
                  <a:rPr lang="en-US" sz="2400" dirty="0"/>
                  <a:t>Percent</a:t>
                </a:r>
              </a:p>
            </c:rich>
          </c:tx>
          <c:layout>
            <c:manualLayout>
              <c:xMode val="edge"/>
              <c:yMode val="edge"/>
              <c:x val="1.5646221278429743E-2"/>
              <c:y val="0.42166751846432876"/>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497362768"/>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0079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97143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38875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209819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79199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194117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19623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71830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833749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85042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426589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4/20/2018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8" name="Rectangle 7"/>
          <p:cNvSpPr/>
          <p:nvPr userDrawn="1"/>
        </p:nvSpPr>
        <p:spPr>
          <a:xfrm>
            <a:off x="498765"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cxnSp>
        <p:nvCxnSpPr>
          <p:cNvPr id="10" name="Straight Connector 9"/>
          <p:cNvCxnSpPr/>
          <p:nvPr userDrawn="1"/>
        </p:nvCxnSpPr>
        <p:spPr>
          <a:xfrm>
            <a:off x="10563407" y="7629110"/>
            <a:ext cx="0" cy="28473649"/>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31549267" y="7629110"/>
            <a:ext cx="0" cy="28473649"/>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210485" y="7629108"/>
            <a:ext cx="39521130" cy="0"/>
          </a:xfrm>
          <a:prstGeom prst="line">
            <a:avLst/>
          </a:prstGeom>
          <a:ln>
            <a:solidFill>
              <a:schemeClr val="bg1">
                <a:lumMod val="7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6"/>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4" name="Rectangle 13"/>
          <p:cNvSpPr/>
          <p:nvPr userDrawn="1"/>
        </p:nvSpPr>
        <p:spPr>
          <a:xfrm>
            <a:off x="14681904" y="8232084"/>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5" name="Rectangle 14"/>
          <p:cNvSpPr/>
          <p:nvPr userDrawn="1"/>
        </p:nvSpPr>
        <p:spPr>
          <a:xfrm>
            <a:off x="1332584" y="8232084"/>
            <a:ext cx="8456238"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sp>
        <p:nvSpPr>
          <p:cNvPr id="16" name="Rectangle 15"/>
          <p:cNvSpPr/>
          <p:nvPr userDrawn="1"/>
        </p:nvSpPr>
        <p:spPr>
          <a:xfrm>
            <a:off x="28488617" y="36966042"/>
            <a:ext cx="13772005" cy="348878"/>
          </a:xfrm>
          <a:prstGeom prst="rect">
            <a:avLst/>
          </a:prstGeom>
        </p:spPr>
        <p:txBody>
          <a:bodyPr wrap="square">
            <a:spAutoFit/>
          </a:bodyPr>
          <a:lstStyle/>
          <a:p>
            <a:r>
              <a:rPr lang="en-US" sz="1597" i="1" dirty="0">
                <a:solidFill>
                  <a:schemeClr val="bg1"/>
                </a:solidFill>
              </a:rPr>
              <a:t>We thank the Office of Research and Sponsored Programs for supporting this research, and Learning &amp; Technology Services for printing this poster.</a:t>
            </a:r>
            <a:r>
              <a:rPr lang="en-US" sz="1597" dirty="0">
                <a:solidFill>
                  <a:schemeClr val="bg1"/>
                </a:solidFill>
              </a:rPr>
              <a:t> </a:t>
            </a:r>
          </a:p>
        </p:txBody>
      </p:sp>
      <p:sp>
        <p:nvSpPr>
          <p:cNvPr id="17" name="Rectangle 16"/>
          <p:cNvSpPr/>
          <p:nvPr userDrawn="1"/>
        </p:nvSpPr>
        <p:spPr>
          <a:xfrm>
            <a:off x="31689376" y="8232084"/>
            <a:ext cx="9064864"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86" dirty="0"/>
          </a:p>
        </p:txBody>
      </p:sp>
      <p:pic>
        <p:nvPicPr>
          <p:cNvPr id="18" name="Picture 1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4080349" y="3396072"/>
            <a:ext cx="4282916" cy="2226004"/>
          </a:xfrm>
          <a:prstGeom prst="rect">
            <a:avLst/>
          </a:prstGeom>
        </p:spPr>
      </p:pic>
    </p:spTree>
    <p:extLst>
      <p:ext uri="{BB962C8B-B14F-4D97-AF65-F5344CB8AC3E}">
        <p14:creationId xmlns:p14="http://schemas.microsoft.com/office/powerpoint/2010/main" val="15876183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image" Target="../media/image6.jpg"/><Relationship Id="rId3" Type="http://schemas.openxmlformats.org/officeDocument/2006/relationships/image" Target="../media/image3.jpeg"/><Relationship Id="rId7" Type="http://schemas.openxmlformats.org/officeDocument/2006/relationships/chart" Target="../charts/chart3.xml"/><Relationship Id="rId12"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chart" Target="../charts/chart7.xml"/><Relationship Id="rId5" Type="http://schemas.openxmlformats.org/officeDocument/2006/relationships/chart" Target="../charts/chart1.xml"/><Relationship Id="rId10" Type="http://schemas.openxmlformats.org/officeDocument/2006/relationships/chart" Target="../charts/chart6.xml"/><Relationship Id="rId4" Type="http://schemas.openxmlformats.org/officeDocument/2006/relationships/image" Target="../media/image4.jpeg"/><Relationship Id="rId9"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00006" y="7852864"/>
            <a:ext cx="9024772" cy="5888194"/>
          </a:xfrm>
          <a:prstGeom prst="rect">
            <a:avLst/>
          </a:prstGeom>
          <a:ln>
            <a:solidFill>
              <a:schemeClr val="accent4"/>
            </a:solidFill>
          </a:ln>
        </p:spPr>
      </p:pic>
      <p:sp>
        <p:nvSpPr>
          <p:cNvPr id="2" name="Title 1"/>
          <p:cNvSpPr>
            <a:spLocks noGrp="1"/>
          </p:cNvSpPr>
          <p:nvPr>
            <p:ph type="ctrTitle"/>
          </p:nvPr>
        </p:nvSpPr>
        <p:spPr>
          <a:xfrm>
            <a:off x="554588" y="2477536"/>
            <a:ext cx="39263602" cy="1846206"/>
          </a:xfrm>
        </p:spPr>
        <p:txBody>
          <a:bodyPr>
            <a:normAutofit fontScale="90000"/>
          </a:bodyPr>
          <a:lstStyle/>
          <a:p>
            <a:r>
              <a:rPr lang="en-US" sz="12266" dirty="0" smtClean="0">
                <a:latin typeface="Minion Pro" panose="02040503050306020203" pitchFamily="18" charset="0"/>
              </a:rPr>
              <a:t>Tourism and Support for Marine Conservation in </a:t>
            </a:r>
            <a:br>
              <a:rPr lang="en-US" sz="12266" dirty="0" smtClean="0">
                <a:latin typeface="Minion Pro" panose="02040503050306020203" pitchFamily="18" charset="0"/>
              </a:rPr>
            </a:br>
            <a:r>
              <a:rPr lang="en-US" sz="12266" dirty="0" smtClean="0">
                <a:latin typeface="Minion Pro" panose="02040503050306020203" pitchFamily="18" charset="0"/>
              </a:rPr>
              <a:t>Tofo, Mozambique</a:t>
            </a:r>
            <a:endParaRPr lang="en-US" sz="12266" dirty="0">
              <a:latin typeface="Minion Pro" panose="02040503050306020203" pitchFamily="18" charset="0"/>
            </a:endParaRPr>
          </a:p>
        </p:txBody>
      </p:sp>
      <p:sp>
        <p:nvSpPr>
          <p:cNvPr id="6" name="Title 1"/>
          <p:cNvSpPr txBox="1">
            <a:spLocks/>
          </p:cNvSpPr>
          <p:nvPr/>
        </p:nvSpPr>
        <p:spPr>
          <a:xfrm>
            <a:off x="8458200" y="5755290"/>
            <a:ext cx="24590829" cy="961450"/>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r>
              <a:rPr lang="en-US" sz="4000" dirty="0" smtClean="0">
                <a:solidFill>
                  <a:schemeClr val="bg1">
                    <a:lumMod val="50000"/>
                  </a:schemeClr>
                </a:solidFill>
                <a:latin typeface="Minion Pro" panose="02040503050306020203" pitchFamily="18" charset="0"/>
              </a:rPr>
              <a:t>Kyle </a:t>
            </a:r>
            <a:r>
              <a:rPr lang="en-US" sz="4000" dirty="0" err="1" smtClean="0">
                <a:solidFill>
                  <a:schemeClr val="bg1">
                    <a:lumMod val="50000"/>
                  </a:schemeClr>
                </a:solidFill>
                <a:latin typeface="Minion Pro" panose="02040503050306020203" pitchFamily="18" charset="0"/>
              </a:rPr>
              <a:t>Salek</a:t>
            </a:r>
            <a:r>
              <a:rPr lang="en-US" sz="4000" dirty="0" smtClean="0">
                <a:solidFill>
                  <a:schemeClr val="bg1">
                    <a:lumMod val="50000"/>
                  </a:schemeClr>
                </a:solidFill>
                <a:latin typeface="Minion Pro" panose="02040503050306020203" pitchFamily="18" charset="0"/>
              </a:rPr>
              <a:t>, Dept. of Geography, Katie Reeve-Arnold, Director of Marine Research and Conservation, All Out Africa,  &amp; Dr. Karen Mumford, Faculty Mentor,  Watershed Institute</a:t>
            </a:r>
            <a:endParaRPr lang="en-US" sz="4000" dirty="0">
              <a:solidFill>
                <a:schemeClr val="bg1">
                  <a:lumMod val="50000"/>
                </a:schemeClr>
              </a:solidFill>
              <a:latin typeface="Minion Pro" panose="02040503050306020203" pitchFamily="18" charset="0"/>
            </a:endParaRPr>
          </a:p>
        </p:txBody>
      </p:sp>
      <p:sp>
        <p:nvSpPr>
          <p:cNvPr id="8" name="Subtitle 2"/>
          <p:cNvSpPr txBox="1">
            <a:spLocks/>
          </p:cNvSpPr>
          <p:nvPr/>
        </p:nvSpPr>
        <p:spPr>
          <a:xfrm>
            <a:off x="1432487" y="10080457"/>
            <a:ext cx="8644963" cy="245526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067" dirty="0"/>
          </a:p>
        </p:txBody>
      </p:sp>
      <p:sp>
        <p:nvSpPr>
          <p:cNvPr id="12" name="TextBox 11"/>
          <p:cNvSpPr txBox="1"/>
          <p:nvPr/>
        </p:nvSpPr>
        <p:spPr>
          <a:xfrm>
            <a:off x="2481732" y="20241703"/>
            <a:ext cx="5416546" cy="461665"/>
          </a:xfrm>
          <a:prstGeom prst="rect">
            <a:avLst/>
          </a:prstGeom>
          <a:noFill/>
        </p:spPr>
        <p:txBody>
          <a:bodyPr wrap="square" rtlCol="0">
            <a:spAutoFit/>
          </a:bodyPr>
          <a:lstStyle/>
          <a:p>
            <a:pPr algn="ctr"/>
            <a:r>
              <a:rPr lang="en-US" sz="2400" dirty="0"/>
              <a:t>A rocky shoreline south of Tofo</a:t>
            </a:r>
          </a:p>
        </p:txBody>
      </p:sp>
      <p:sp>
        <p:nvSpPr>
          <p:cNvPr id="3" name="TextBox 2"/>
          <p:cNvSpPr txBox="1"/>
          <p:nvPr/>
        </p:nvSpPr>
        <p:spPr>
          <a:xfrm>
            <a:off x="1012204" y="7668756"/>
            <a:ext cx="6470428" cy="1015663"/>
          </a:xfrm>
          <a:prstGeom prst="rect">
            <a:avLst/>
          </a:prstGeom>
          <a:noFill/>
        </p:spPr>
        <p:txBody>
          <a:bodyPr wrap="square" rtlCol="0">
            <a:spAutoFit/>
          </a:bodyPr>
          <a:lstStyle/>
          <a:p>
            <a:r>
              <a:rPr lang="en-US" sz="6000" cap="small" dirty="0">
                <a:solidFill>
                  <a:srgbClr val="409273"/>
                </a:solidFill>
                <a:latin typeface="Minion Pro" panose="02040503050306020203" pitchFamily="18" charset="0"/>
              </a:rPr>
              <a:t>Introduction</a:t>
            </a:r>
          </a:p>
        </p:txBody>
      </p:sp>
      <p:sp>
        <p:nvSpPr>
          <p:cNvPr id="14" name="TextBox 13"/>
          <p:cNvSpPr txBox="1"/>
          <p:nvPr/>
        </p:nvSpPr>
        <p:spPr>
          <a:xfrm>
            <a:off x="1012204" y="20792586"/>
            <a:ext cx="6508520" cy="923330"/>
          </a:xfrm>
          <a:prstGeom prst="rect">
            <a:avLst/>
          </a:prstGeom>
          <a:noFill/>
        </p:spPr>
        <p:txBody>
          <a:bodyPr wrap="square" rtlCol="0">
            <a:spAutoFit/>
          </a:bodyPr>
          <a:lstStyle/>
          <a:p>
            <a:pPr defTabSz="3855586">
              <a:lnSpc>
                <a:spcPct val="90000"/>
              </a:lnSpc>
              <a:spcBef>
                <a:spcPts val="4217"/>
              </a:spcBef>
            </a:pPr>
            <a:r>
              <a:rPr lang="en-US" sz="6000" cap="small" dirty="0">
                <a:solidFill>
                  <a:srgbClr val="409273"/>
                </a:solidFill>
                <a:latin typeface="Minion Pro" panose="02040503050306020203" pitchFamily="18" charset="0"/>
              </a:rPr>
              <a:t>Methods</a:t>
            </a:r>
          </a:p>
        </p:txBody>
      </p:sp>
      <p:sp>
        <p:nvSpPr>
          <p:cNvPr id="19" name="TextBox 18"/>
          <p:cNvSpPr txBox="1"/>
          <p:nvPr/>
        </p:nvSpPr>
        <p:spPr>
          <a:xfrm>
            <a:off x="10886792" y="8807277"/>
            <a:ext cx="6508520" cy="678391"/>
          </a:xfrm>
          <a:prstGeom prst="rect">
            <a:avLst/>
          </a:prstGeom>
          <a:noFill/>
        </p:spPr>
        <p:txBody>
          <a:bodyPr wrap="square" rtlCol="0">
            <a:spAutoFit/>
          </a:bodyPr>
          <a:lstStyle/>
          <a:p>
            <a:r>
              <a:rPr lang="en-US" sz="3833" cap="small" dirty="0" smtClean="0">
                <a:solidFill>
                  <a:schemeClr val="accent5"/>
                </a:solidFill>
                <a:latin typeface="Minion Pro" panose="02040503050306020203" pitchFamily="18" charset="0"/>
              </a:rPr>
              <a:t>Respondents</a:t>
            </a:r>
            <a:endParaRPr lang="en-US" sz="3833" cap="small" dirty="0">
              <a:solidFill>
                <a:schemeClr val="accent5"/>
              </a:solidFill>
              <a:latin typeface="Minion Pro" panose="02040503050306020203" pitchFamily="18" charset="0"/>
            </a:endParaRPr>
          </a:p>
        </p:txBody>
      </p:sp>
      <p:sp>
        <p:nvSpPr>
          <p:cNvPr id="20" name="TextBox 19"/>
          <p:cNvSpPr txBox="1"/>
          <p:nvPr/>
        </p:nvSpPr>
        <p:spPr>
          <a:xfrm>
            <a:off x="1037350" y="21864763"/>
            <a:ext cx="9121680" cy="5262979"/>
          </a:xfrm>
          <a:prstGeom prst="rect">
            <a:avLst/>
          </a:prstGeom>
          <a:noFill/>
        </p:spPr>
        <p:txBody>
          <a:bodyPr wrap="square" rtlCol="0">
            <a:spAutoFit/>
          </a:bodyPr>
          <a:lstStyle/>
          <a:p>
            <a:r>
              <a:rPr lang="en-US" sz="2800" dirty="0"/>
              <a:t>Interview surveys were conducted </a:t>
            </a:r>
            <a:r>
              <a:rPr lang="en-US" sz="2800" dirty="0" smtClean="0"/>
              <a:t>among English speaking adults 19 years of age or older in </a:t>
            </a:r>
            <a:r>
              <a:rPr lang="en-US" sz="2800" dirty="0"/>
              <a:t>July </a:t>
            </a:r>
            <a:r>
              <a:rPr lang="en-US" sz="2800" dirty="0" smtClean="0"/>
              <a:t>2017. </a:t>
            </a:r>
            <a:r>
              <a:rPr lang="en-US" sz="2800" dirty="0"/>
              <a:t>Surveys included 22 questions and were completed within </a:t>
            </a:r>
            <a:r>
              <a:rPr lang="en-US" sz="2800" dirty="0" smtClean="0"/>
              <a:t>about </a:t>
            </a:r>
            <a:r>
              <a:rPr lang="en-US" sz="2800" dirty="0"/>
              <a:t>10 minutes. </a:t>
            </a:r>
            <a:endParaRPr lang="en-US" sz="2800" dirty="0" smtClean="0"/>
          </a:p>
          <a:p>
            <a:endParaRPr lang="en-US" sz="2800" dirty="0"/>
          </a:p>
          <a:p>
            <a:r>
              <a:rPr lang="en-US" sz="2800" dirty="0" smtClean="0"/>
              <a:t>Both </a:t>
            </a:r>
            <a:r>
              <a:rPr lang="en-US" sz="2800" dirty="0"/>
              <a:t>closed- and open-ended survey questions were developed </a:t>
            </a:r>
            <a:r>
              <a:rPr lang="en-US" sz="2800" dirty="0" smtClean="0"/>
              <a:t>to gather: tourist demographic </a:t>
            </a:r>
            <a:r>
              <a:rPr lang="en-US" sz="2800" dirty="0" smtClean="0"/>
              <a:t>information, </a:t>
            </a:r>
            <a:r>
              <a:rPr lang="en-US" sz="2800" dirty="0"/>
              <a:t>purpose and duration of </a:t>
            </a:r>
            <a:r>
              <a:rPr lang="en-US" sz="2800" dirty="0" smtClean="0"/>
              <a:t>visit, </a:t>
            </a:r>
            <a:r>
              <a:rPr lang="en-US" sz="2800" dirty="0"/>
              <a:t>activities while in </a:t>
            </a:r>
            <a:r>
              <a:rPr lang="en-US" sz="2800" dirty="0" err="1" smtClean="0"/>
              <a:t>Tofo</a:t>
            </a:r>
            <a:r>
              <a:rPr lang="en-US" sz="2800" dirty="0" smtClean="0"/>
              <a:t>, spending, </a:t>
            </a:r>
            <a:r>
              <a:rPr lang="en-US" sz="2800" dirty="0"/>
              <a:t>perceptions and level of interest in </a:t>
            </a:r>
            <a:r>
              <a:rPr lang="en-US" sz="2800" dirty="0" smtClean="0"/>
              <a:t>local culture, </a:t>
            </a:r>
            <a:r>
              <a:rPr lang="en-US" sz="2800" dirty="0"/>
              <a:t>marine </a:t>
            </a:r>
            <a:r>
              <a:rPr lang="en-US" sz="2800" dirty="0" smtClean="0"/>
              <a:t>fauna, and supporting </a:t>
            </a:r>
            <a:r>
              <a:rPr lang="en-US" sz="2800" dirty="0"/>
              <a:t>marine protected areas.  </a:t>
            </a:r>
            <a:endParaRPr lang="en-US" sz="2800" dirty="0" smtClean="0"/>
          </a:p>
          <a:p>
            <a:endParaRPr lang="en-US" sz="2800" dirty="0" smtClean="0"/>
          </a:p>
          <a:p>
            <a:r>
              <a:rPr lang="en-US" sz="2800" dirty="0" smtClean="0"/>
              <a:t>Survey </a:t>
            </a:r>
            <a:r>
              <a:rPr lang="en-US" sz="2800" dirty="0"/>
              <a:t>data were then entered into an excel spreadsheet and analyzed using SPSS statistical </a:t>
            </a:r>
            <a:r>
              <a:rPr lang="en-US" sz="2800" dirty="0" smtClean="0"/>
              <a:t>software.</a:t>
            </a:r>
            <a:endParaRPr lang="en-US" sz="2800" dirty="0"/>
          </a:p>
        </p:txBody>
      </p:sp>
      <p:sp>
        <p:nvSpPr>
          <p:cNvPr id="23" name="TextBox 22"/>
          <p:cNvSpPr txBox="1"/>
          <p:nvPr/>
        </p:nvSpPr>
        <p:spPr>
          <a:xfrm>
            <a:off x="21781670" y="13805270"/>
            <a:ext cx="8644963" cy="461665"/>
          </a:xfrm>
          <a:prstGeom prst="rect">
            <a:avLst/>
          </a:prstGeom>
          <a:noFill/>
        </p:spPr>
        <p:txBody>
          <a:bodyPr wrap="square" rtlCol="0">
            <a:spAutoFit/>
          </a:bodyPr>
          <a:lstStyle/>
          <a:p>
            <a:pPr algn="ctr"/>
            <a:r>
              <a:rPr lang="en-US" sz="2400" dirty="0"/>
              <a:t>Juvenile Humpback Whale encountered on an Ocean Safari</a:t>
            </a:r>
          </a:p>
        </p:txBody>
      </p:sp>
      <p:sp>
        <p:nvSpPr>
          <p:cNvPr id="32" name="TextBox 31"/>
          <p:cNvSpPr txBox="1"/>
          <p:nvPr/>
        </p:nvSpPr>
        <p:spPr>
          <a:xfrm>
            <a:off x="31868571" y="25431559"/>
            <a:ext cx="9219710" cy="984885"/>
          </a:xfrm>
          <a:prstGeom prst="rect">
            <a:avLst/>
          </a:prstGeom>
          <a:noFill/>
        </p:spPr>
        <p:txBody>
          <a:bodyPr wrap="square" rtlCol="0">
            <a:spAutoFit/>
          </a:bodyPr>
          <a:lstStyle/>
          <a:p>
            <a:r>
              <a:rPr lang="en-US" sz="5800" cap="small" dirty="0" smtClean="0">
                <a:solidFill>
                  <a:srgbClr val="409273"/>
                </a:solidFill>
                <a:latin typeface="Minion Pro" panose="02040503050306020203" pitchFamily="18" charset="0"/>
              </a:rPr>
              <a:t>Limitations</a:t>
            </a:r>
            <a:endParaRPr lang="en-US" sz="5800" cap="small" dirty="0">
              <a:solidFill>
                <a:srgbClr val="409273"/>
              </a:solidFill>
              <a:latin typeface="Minion Pro" panose="02040503050306020203" pitchFamily="18" charset="0"/>
            </a:endParaRPr>
          </a:p>
        </p:txBody>
      </p:sp>
      <p:sp>
        <p:nvSpPr>
          <p:cNvPr id="37" name="TextBox 36"/>
          <p:cNvSpPr txBox="1"/>
          <p:nvPr/>
        </p:nvSpPr>
        <p:spPr>
          <a:xfrm>
            <a:off x="10880693" y="7668756"/>
            <a:ext cx="8122804" cy="1015663"/>
          </a:xfrm>
          <a:prstGeom prst="rect">
            <a:avLst/>
          </a:prstGeom>
          <a:noFill/>
        </p:spPr>
        <p:txBody>
          <a:bodyPr wrap="square" rtlCol="0">
            <a:spAutoFit/>
          </a:bodyPr>
          <a:lstStyle/>
          <a:p>
            <a:r>
              <a:rPr lang="en-US" sz="6000" cap="small" dirty="0" smtClean="0">
                <a:solidFill>
                  <a:srgbClr val="409273"/>
                </a:solidFill>
                <a:latin typeface="Minion Pro" panose="02040503050306020203" pitchFamily="18" charset="0"/>
              </a:rPr>
              <a:t>Results</a:t>
            </a:r>
            <a:endParaRPr lang="en-US" sz="6000" cap="small" dirty="0">
              <a:solidFill>
                <a:srgbClr val="409273"/>
              </a:solidFill>
              <a:latin typeface="Minion Pro" panose="02040503050306020203" pitchFamily="18" charset="0"/>
            </a:endParaRPr>
          </a:p>
        </p:txBody>
      </p:sp>
      <p:sp>
        <p:nvSpPr>
          <p:cNvPr id="39" name="TextBox 38"/>
          <p:cNvSpPr txBox="1"/>
          <p:nvPr/>
        </p:nvSpPr>
        <p:spPr>
          <a:xfrm>
            <a:off x="1237625" y="34471759"/>
            <a:ext cx="8629414" cy="461665"/>
          </a:xfrm>
          <a:prstGeom prst="rect">
            <a:avLst/>
          </a:prstGeom>
          <a:noFill/>
        </p:spPr>
        <p:txBody>
          <a:bodyPr wrap="square" rtlCol="0">
            <a:spAutoFit/>
          </a:bodyPr>
          <a:lstStyle/>
          <a:p>
            <a:pPr algn="ctr"/>
            <a:r>
              <a:rPr lang="en-US" sz="2400" dirty="0"/>
              <a:t>Whale Shark encountered on an Ocean Safari</a:t>
            </a:r>
          </a:p>
        </p:txBody>
      </p:sp>
      <p:sp>
        <p:nvSpPr>
          <p:cNvPr id="40" name="TextBox 39"/>
          <p:cNvSpPr txBox="1"/>
          <p:nvPr/>
        </p:nvSpPr>
        <p:spPr>
          <a:xfrm>
            <a:off x="31891266" y="7699534"/>
            <a:ext cx="8877357" cy="984885"/>
          </a:xfrm>
          <a:prstGeom prst="rect">
            <a:avLst/>
          </a:prstGeom>
          <a:noFill/>
        </p:spPr>
        <p:txBody>
          <a:bodyPr wrap="square" rtlCol="0">
            <a:spAutoFit/>
          </a:bodyPr>
          <a:lstStyle/>
          <a:p>
            <a:r>
              <a:rPr lang="en-US" sz="5800" cap="small" dirty="0" smtClean="0">
                <a:solidFill>
                  <a:srgbClr val="409273"/>
                </a:solidFill>
                <a:latin typeface="Minion Pro" panose="02040503050306020203" pitchFamily="18" charset="0"/>
                <a:sym typeface="Wingdings" panose="05000000000000000000" pitchFamily="2" charset="2"/>
              </a:rPr>
              <a:t>Discussion</a:t>
            </a:r>
            <a:endParaRPr lang="en-US" sz="5800" cap="small" dirty="0">
              <a:solidFill>
                <a:srgbClr val="409273"/>
              </a:solidFill>
              <a:latin typeface="Minion Pro" panose="02040503050306020203" pitchFamily="18" charset="0"/>
            </a:endParaRPr>
          </a:p>
        </p:txBody>
      </p:sp>
      <p:sp>
        <p:nvSpPr>
          <p:cNvPr id="41" name="TextBox 40"/>
          <p:cNvSpPr txBox="1"/>
          <p:nvPr/>
        </p:nvSpPr>
        <p:spPr>
          <a:xfrm>
            <a:off x="31957728" y="8727370"/>
            <a:ext cx="8810895" cy="11295400"/>
          </a:xfrm>
          <a:prstGeom prst="rect">
            <a:avLst/>
          </a:prstGeom>
          <a:noFill/>
        </p:spPr>
        <p:txBody>
          <a:bodyPr wrap="square" rtlCol="0">
            <a:spAutoFit/>
          </a:bodyPr>
          <a:lstStyle/>
          <a:p>
            <a:r>
              <a:rPr lang="en-US" sz="2800" dirty="0"/>
              <a:t>Tourists are spending money on local food and lodging. They appear to have varied interests and reasons for coming to Tofo, implying a multi-layered foundation for tourism. </a:t>
            </a:r>
            <a:r>
              <a:rPr lang="en-US" sz="2800" dirty="0" smtClean="0"/>
              <a:t>They also </a:t>
            </a:r>
            <a:r>
              <a:rPr lang="en-US" sz="2800" dirty="0"/>
              <a:t>show very strong support for a Marine Protected Area </a:t>
            </a:r>
            <a:r>
              <a:rPr lang="en-US" sz="2800" dirty="0" smtClean="0"/>
              <a:t>and indicated a willingness </a:t>
            </a:r>
            <a:r>
              <a:rPr lang="en-US" sz="2800" dirty="0"/>
              <a:t>to pay into the program</a:t>
            </a:r>
            <a:r>
              <a:rPr lang="en-US" sz="2800" dirty="0" smtClean="0"/>
              <a:t>.</a:t>
            </a:r>
          </a:p>
          <a:p>
            <a:r>
              <a:rPr lang="en-US" sz="2800" dirty="0" smtClean="0"/>
              <a:t> </a:t>
            </a:r>
            <a:endParaRPr lang="en-US" sz="2800" dirty="0"/>
          </a:p>
          <a:p>
            <a:r>
              <a:rPr lang="en-US" sz="2800" dirty="0" smtClean="0"/>
              <a:t>Tourism in </a:t>
            </a:r>
            <a:r>
              <a:rPr lang="en-US" sz="2800" dirty="0" smtClean="0"/>
              <a:t>Mozambique is rising, </a:t>
            </a:r>
            <a:r>
              <a:rPr lang="en-US" sz="2800" dirty="0"/>
              <a:t>including </a:t>
            </a:r>
            <a:r>
              <a:rPr lang="en-US" sz="2800" dirty="0" smtClean="0"/>
              <a:t>in Tofo </a:t>
            </a:r>
            <a:r>
              <a:rPr lang="en-US" sz="2800" dirty="0"/>
              <a:t>specifically. Projections suggest a sharp rise in tourism and </a:t>
            </a:r>
            <a:r>
              <a:rPr lang="en-US" sz="2800" dirty="0" smtClean="0"/>
              <a:t>tourism related</a:t>
            </a:r>
            <a:r>
              <a:rPr lang="en-US" sz="2800" dirty="0" smtClean="0"/>
              <a:t> spending, </a:t>
            </a:r>
            <a:r>
              <a:rPr lang="en-US" sz="2800" dirty="0"/>
              <a:t>therefore Marine Protected Areas need to be established soon to be effective. An MPA is necessary as the region’s unique marine wildlife are a significant part of why tourists are attracted to the area</a:t>
            </a:r>
            <a:r>
              <a:rPr lang="en-US" sz="2800" dirty="0" smtClean="0"/>
              <a:t>.</a:t>
            </a:r>
          </a:p>
          <a:p>
            <a:endParaRPr lang="en-US" sz="2800" dirty="0"/>
          </a:p>
          <a:p>
            <a:r>
              <a:rPr lang="en-US" sz="2800" dirty="0"/>
              <a:t>Interest in local food and culture suggests investments should be made to protect and support local cultural experiences in addition to the marine experience. There is emerging potential for eco-tourism in Tofo, </a:t>
            </a:r>
            <a:r>
              <a:rPr lang="en-US" sz="2800" dirty="0" smtClean="0"/>
              <a:t>however,</a:t>
            </a:r>
            <a:r>
              <a:rPr lang="en-US" sz="2800" dirty="0" smtClean="0"/>
              <a:t> a </a:t>
            </a:r>
            <a:r>
              <a:rPr lang="en-US" sz="2800" dirty="0" smtClean="0"/>
              <a:t>tourism industry </a:t>
            </a:r>
            <a:r>
              <a:rPr lang="en-US" sz="2800" dirty="0" smtClean="0"/>
              <a:t>cannot </a:t>
            </a:r>
            <a:r>
              <a:rPr lang="en-US" sz="2800" dirty="0"/>
              <a:t>succeed </a:t>
            </a:r>
            <a:r>
              <a:rPr lang="en-US" sz="2800" dirty="0" smtClean="0"/>
              <a:t>without </a:t>
            </a:r>
            <a:r>
              <a:rPr lang="en-US" sz="2800" dirty="0"/>
              <a:t>sufficient infrastructure and growth in </a:t>
            </a:r>
            <a:r>
              <a:rPr lang="en-US" sz="2800" dirty="0" smtClean="0"/>
              <a:t>supporting</a:t>
            </a:r>
            <a:r>
              <a:rPr lang="en-US" sz="2800" dirty="0" smtClean="0"/>
              <a:t> </a:t>
            </a:r>
            <a:r>
              <a:rPr lang="en-US" sz="2800" dirty="0" smtClean="0"/>
              <a:t>areas. Given </a:t>
            </a:r>
            <a:r>
              <a:rPr lang="en-US" sz="2800" dirty="0"/>
              <a:t>tourism projections, policies to create an MPA are critical, </a:t>
            </a:r>
            <a:r>
              <a:rPr lang="en-US" sz="2800" dirty="0" smtClean="0"/>
              <a:t>and complimentary strategies to expand</a:t>
            </a:r>
            <a:r>
              <a:rPr lang="en-US" sz="2800" dirty="0" smtClean="0"/>
              <a:t> cultural experiences will add to a more robust tourism industry. Additional studies will help support responsible tourism.</a:t>
            </a:r>
            <a:endParaRPr lang="en-US" sz="2800" dirty="0"/>
          </a:p>
          <a:p>
            <a:endParaRPr lang="en-US" sz="2800" dirty="0"/>
          </a:p>
        </p:txBody>
      </p:sp>
      <p:sp>
        <p:nvSpPr>
          <p:cNvPr id="4" name="TextBox 3"/>
          <p:cNvSpPr txBox="1"/>
          <p:nvPr/>
        </p:nvSpPr>
        <p:spPr>
          <a:xfrm>
            <a:off x="10886792" y="9485668"/>
            <a:ext cx="9903872" cy="1384995"/>
          </a:xfrm>
          <a:prstGeom prst="rect">
            <a:avLst/>
          </a:prstGeom>
          <a:noFill/>
        </p:spPr>
        <p:txBody>
          <a:bodyPr wrap="square" rtlCol="0">
            <a:spAutoFit/>
          </a:bodyPr>
          <a:lstStyle/>
          <a:p>
            <a:r>
              <a:rPr lang="en-US" sz="2800" dirty="0" smtClean="0"/>
              <a:t>Of those who completed the survey, 55 percent were males and 45 percent were females. Respondents ranged in age from 19-54 years and represented 14 different countries.</a:t>
            </a:r>
          </a:p>
        </p:txBody>
      </p:sp>
      <p:sp>
        <p:nvSpPr>
          <p:cNvPr id="52" name="TextBox 51"/>
          <p:cNvSpPr txBox="1"/>
          <p:nvPr/>
        </p:nvSpPr>
        <p:spPr>
          <a:xfrm>
            <a:off x="20949389" y="14437018"/>
            <a:ext cx="3659249" cy="678391"/>
          </a:xfrm>
          <a:prstGeom prst="rect">
            <a:avLst/>
          </a:prstGeom>
          <a:noFill/>
        </p:spPr>
        <p:txBody>
          <a:bodyPr wrap="square" rtlCol="0">
            <a:spAutoFit/>
          </a:bodyPr>
          <a:lstStyle/>
          <a:p>
            <a:r>
              <a:rPr lang="en-US" sz="3833" cap="small" dirty="0" smtClean="0">
                <a:solidFill>
                  <a:schemeClr val="accent5"/>
                </a:solidFill>
                <a:latin typeface="Minion Pro" panose="02040503050306020203" pitchFamily="18" charset="0"/>
              </a:rPr>
              <a:t>Expenditures</a:t>
            </a:r>
            <a:endParaRPr lang="en-US" sz="3833" cap="small" dirty="0">
              <a:solidFill>
                <a:schemeClr val="accent5"/>
              </a:solidFill>
              <a:latin typeface="Minion Pro" panose="02040503050306020203" pitchFamily="18" charset="0"/>
            </a:endParaRPr>
          </a:p>
        </p:txBody>
      </p:sp>
      <p:sp>
        <p:nvSpPr>
          <p:cNvPr id="5" name="TextBox 4"/>
          <p:cNvSpPr txBox="1"/>
          <p:nvPr/>
        </p:nvSpPr>
        <p:spPr>
          <a:xfrm>
            <a:off x="1050296" y="8837126"/>
            <a:ext cx="9095789" cy="5262979"/>
          </a:xfrm>
          <a:prstGeom prst="rect">
            <a:avLst/>
          </a:prstGeom>
          <a:noFill/>
        </p:spPr>
        <p:txBody>
          <a:bodyPr wrap="square" rtlCol="0">
            <a:spAutoFit/>
          </a:bodyPr>
          <a:lstStyle/>
          <a:p>
            <a:r>
              <a:rPr lang="en-US" sz="2800" dirty="0"/>
              <a:t>A pilot survey of tourists visiting Tofo, Mozambique was conducted between July 10-31, 2017 to identify the types of activities tourists engaged in and their level of </a:t>
            </a:r>
            <a:r>
              <a:rPr lang="en-US" sz="2800" dirty="0" smtClean="0"/>
              <a:t>support for </a:t>
            </a:r>
            <a:r>
              <a:rPr lang="en-US" sz="2800" dirty="0"/>
              <a:t>marine </a:t>
            </a:r>
            <a:r>
              <a:rPr lang="en-US" sz="2800" dirty="0" smtClean="0"/>
              <a:t>conservation</a:t>
            </a:r>
            <a:r>
              <a:rPr lang="en-US" sz="2800" dirty="0"/>
              <a:t>. </a:t>
            </a:r>
            <a:r>
              <a:rPr lang="en-US" sz="2800" dirty="0" smtClean="0"/>
              <a:t>The </a:t>
            </a:r>
            <a:r>
              <a:rPr lang="en-US" sz="2800" dirty="0"/>
              <a:t>survey was developed and completed in collaboration with All Out Africa, a consortium of organizations that provide volunteer, internship and tourism </a:t>
            </a:r>
            <a:r>
              <a:rPr lang="en-US" sz="2800" dirty="0" smtClean="0"/>
              <a:t>experiences. </a:t>
            </a:r>
          </a:p>
          <a:p>
            <a:endParaRPr lang="en-US" sz="2800" dirty="0"/>
          </a:p>
          <a:p>
            <a:r>
              <a:rPr lang="en-US" sz="2800" dirty="0" smtClean="0"/>
              <a:t>By </a:t>
            </a:r>
            <a:r>
              <a:rPr lang="en-US" sz="2800" dirty="0"/>
              <a:t>learning about the activities of </a:t>
            </a:r>
            <a:r>
              <a:rPr lang="en-US" sz="2800" dirty="0" smtClean="0"/>
              <a:t>tourists </a:t>
            </a:r>
            <a:r>
              <a:rPr lang="en-US" sz="2800" dirty="0"/>
              <a:t>and their level of support for marine conservation in Tofo, steps can be identified to engage the local community and the tourism industry in the </a:t>
            </a:r>
            <a:r>
              <a:rPr lang="en-US" sz="2800" dirty="0" smtClean="0"/>
              <a:t>adoption </a:t>
            </a:r>
            <a:r>
              <a:rPr lang="en-US" sz="2800" dirty="0"/>
              <a:t>of sustainable </a:t>
            </a:r>
            <a:r>
              <a:rPr lang="en-US" sz="2800" dirty="0" smtClean="0"/>
              <a:t>tourism practices</a:t>
            </a:r>
            <a:r>
              <a:rPr lang="en-US" sz="2800" dirty="0"/>
              <a:t>.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8287" y="14543705"/>
            <a:ext cx="9105403" cy="5619611"/>
          </a:xfrm>
          <a:prstGeom prst="rect">
            <a:avLst/>
          </a:prstGeom>
          <a:ln>
            <a:solidFill>
              <a:schemeClr val="accent4"/>
            </a:solidFill>
          </a:ln>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1483" y="27560337"/>
            <a:ext cx="9115822" cy="6804091"/>
          </a:xfrm>
          <a:prstGeom prst="rect">
            <a:avLst/>
          </a:prstGeom>
          <a:ln>
            <a:solidFill>
              <a:schemeClr val="accent4"/>
            </a:solidFill>
          </a:ln>
        </p:spPr>
      </p:pic>
      <p:graphicFrame>
        <p:nvGraphicFramePr>
          <p:cNvPr id="36" name="Chart 35"/>
          <p:cNvGraphicFramePr>
            <a:graphicFrameLocks/>
          </p:cNvGraphicFramePr>
          <p:nvPr>
            <p:extLst>
              <p:ext uri="{D42A27DB-BD31-4B8C-83A1-F6EECF244321}">
                <p14:modId xmlns:p14="http://schemas.microsoft.com/office/powerpoint/2010/main" val="2058482"/>
              </p:ext>
            </p:extLst>
          </p:nvPr>
        </p:nvGraphicFramePr>
        <p:xfrm>
          <a:off x="10790900" y="11285669"/>
          <a:ext cx="9172958" cy="4319488"/>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10835705" y="16760320"/>
            <a:ext cx="9738295" cy="1815882"/>
          </a:xfrm>
          <a:prstGeom prst="rect">
            <a:avLst/>
          </a:prstGeom>
          <a:noFill/>
        </p:spPr>
        <p:txBody>
          <a:bodyPr wrap="square" rtlCol="0">
            <a:spAutoFit/>
          </a:bodyPr>
          <a:lstStyle/>
          <a:p>
            <a:r>
              <a:rPr lang="en-US" sz="2800" dirty="0"/>
              <a:t>The majority of respondents indicated staying between one and five days in Tofo (Figure 2). When asked about the primary reason for visiting Tofo, the top three reasons were SCUBA, snorkeling, and visiting the </a:t>
            </a:r>
            <a:r>
              <a:rPr lang="en-US" sz="2800" dirty="0" smtClean="0"/>
              <a:t>beach (Figure 3).</a:t>
            </a:r>
            <a:endParaRPr lang="en-US" sz="2800" dirty="0"/>
          </a:p>
        </p:txBody>
      </p:sp>
      <p:sp>
        <p:nvSpPr>
          <p:cNvPr id="45" name="TextBox 44"/>
          <p:cNvSpPr txBox="1"/>
          <p:nvPr/>
        </p:nvSpPr>
        <p:spPr>
          <a:xfrm>
            <a:off x="10835704" y="16081929"/>
            <a:ext cx="9352541" cy="678391"/>
          </a:xfrm>
          <a:prstGeom prst="rect">
            <a:avLst/>
          </a:prstGeom>
          <a:noFill/>
        </p:spPr>
        <p:txBody>
          <a:bodyPr wrap="square" rtlCol="0">
            <a:spAutoFit/>
          </a:bodyPr>
          <a:lstStyle/>
          <a:p>
            <a:r>
              <a:rPr lang="en-US" sz="3833" cap="small" dirty="0" smtClean="0">
                <a:solidFill>
                  <a:schemeClr val="accent5"/>
                </a:solidFill>
                <a:latin typeface="Minion Pro" panose="02040503050306020203" pitchFamily="18" charset="0"/>
              </a:rPr>
              <a:t>Length of Stay and </a:t>
            </a:r>
            <a:r>
              <a:rPr lang="en-US" sz="3833" cap="small" dirty="0" smtClean="0">
                <a:solidFill>
                  <a:schemeClr val="accent5"/>
                </a:solidFill>
                <a:latin typeface="Minion Pro" panose="02040503050306020203" pitchFamily="18" charset="0"/>
              </a:rPr>
              <a:t>Activities</a:t>
            </a:r>
            <a:endParaRPr lang="en-US" sz="3833" cap="small" dirty="0">
              <a:solidFill>
                <a:schemeClr val="accent5"/>
              </a:solidFill>
              <a:latin typeface="Minion Pro" panose="02040503050306020203" pitchFamily="18" charset="0"/>
            </a:endParaRPr>
          </a:p>
        </p:txBody>
      </p:sp>
      <p:graphicFrame>
        <p:nvGraphicFramePr>
          <p:cNvPr id="49" name="Chart 48"/>
          <p:cNvGraphicFramePr>
            <a:graphicFrameLocks/>
          </p:cNvGraphicFramePr>
          <p:nvPr>
            <p:extLst>
              <p:ext uri="{D42A27DB-BD31-4B8C-83A1-F6EECF244321}">
                <p14:modId xmlns:p14="http://schemas.microsoft.com/office/powerpoint/2010/main" val="222295019"/>
              </p:ext>
            </p:extLst>
          </p:nvPr>
        </p:nvGraphicFramePr>
        <p:xfrm>
          <a:off x="20824277" y="30508356"/>
          <a:ext cx="10304929" cy="5563956"/>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p:cNvSpPr txBox="1"/>
          <p:nvPr/>
        </p:nvSpPr>
        <p:spPr>
          <a:xfrm>
            <a:off x="14291385" y="28319069"/>
            <a:ext cx="13121624" cy="923330"/>
          </a:xfrm>
          <a:prstGeom prst="rect">
            <a:avLst/>
          </a:prstGeom>
          <a:noFill/>
        </p:spPr>
        <p:txBody>
          <a:bodyPr wrap="square" rtlCol="0">
            <a:spAutoFit/>
          </a:bodyPr>
          <a:lstStyle>
            <a:defPPr>
              <a:defRPr lang="en-US"/>
            </a:defPPr>
            <a:lvl1pPr defTabSz="3855586">
              <a:lnSpc>
                <a:spcPct val="90000"/>
              </a:lnSpc>
              <a:spcBef>
                <a:spcPts val="4217"/>
              </a:spcBef>
              <a:defRPr sz="6000" cap="small">
                <a:solidFill>
                  <a:srgbClr val="409273"/>
                </a:solidFill>
                <a:latin typeface="Minion Pro" panose="02040503050306020203" pitchFamily="18" charset="0"/>
              </a:defRPr>
            </a:lvl1pPr>
          </a:lstStyle>
          <a:p>
            <a:r>
              <a:rPr lang="en-US" dirty="0"/>
              <a:t>Support for a Marine Protected Area</a:t>
            </a:r>
          </a:p>
        </p:txBody>
      </p:sp>
      <p:graphicFrame>
        <p:nvGraphicFramePr>
          <p:cNvPr id="48" name="Chart 47"/>
          <p:cNvGraphicFramePr>
            <a:graphicFrameLocks/>
          </p:cNvGraphicFramePr>
          <p:nvPr>
            <p:extLst>
              <p:ext uri="{D42A27DB-BD31-4B8C-83A1-F6EECF244321}">
                <p14:modId xmlns:p14="http://schemas.microsoft.com/office/powerpoint/2010/main" val="495483256"/>
              </p:ext>
            </p:extLst>
          </p:nvPr>
        </p:nvGraphicFramePr>
        <p:xfrm>
          <a:off x="22438405" y="23632956"/>
          <a:ext cx="7998355" cy="474737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1" name="Chart 50"/>
          <p:cNvGraphicFramePr>
            <a:graphicFrameLocks/>
          </p:cNvGraphicFramePr>
          <p:nvPr>
            <p:extLst>
              <p:ext uri="{D42A27DB-BD31-4B8C-83A1-F6EECF244321}">
                <p14:modId xmlns:p14="http://schemas.microsoft.com/office/powerpoint/2010/main" val="177217283"/>
              </p:ext>
            </p:extLst>
          </p:nvPr>
        </p:nvGraphicFramePr>
        <p:xfrm>
          <a:off x="10880693" y="18850581"/>
          <a:ext cx="8919081" cy="4561227"/>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3" name="Chart 52"/>
          <p:cNvGraphicFramePr>
            <a:graphicFrameLocks/>
          </p:cNvGraphicFramePr>
          <p:nvPr>
            <p:extLst>
              <p:ext uri="{D42A27DB-BD31-4B8C-83A1-F6EECF244321}">
                <p14:modId xmlns:p14="http://schemas.microsoft.com/office/powerpoint/2010/main" val="2603305877"/>
              </p:ext>
            </p:extLst>
          </p:nvPr>
        </p:nvGraphicFramePr>
        <p:xfrm>
          <a:off x="10880693" y="23680638"/>
          <a:ext cx="9083165" cy="4742038"/>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5" name="Chart 54"/>
          <p:cNvGraphicFramePr>
            <a:graphicFrameLocks/>
          </p:cNvGraphicFramePr>
          <p:nvPr>
            <p:extLst>
              <p:ext uri="{D42A27DB-BD31-4B8C-83A1-F6EECF244321}">
                <p14:modId xmlns:p14="http://schemas.microsoft.com/office/powerpoint/2010/main" val="1343624584"/>
              </p:ext>
            </p:extLst>
          </p:nvPr>
        </p:nvGraphicFramePr>
        <p:xfrm>
          <a:off x="21107504" y="16608977"/>
          <a:ext cx="9450467" cy="494788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56" name="Chart 55"/>
          <p:cNvGraphicFramePr>
            <a:graphicFrameLocks/>
          </p:cNvGraphicFramePr>
          <p:nvPr>
            <p:extLst>
              <p:ext uri="{D42A27DB-BD31-4B8C-83A1-F6EECF244321}">
                <p14:modId xmlns:p14="http://schemas.microsoft.com/office/powerpoint/2010/main" val="3385353478"/>
              </p:ext>
            </p:extLst>
          </p:nvPr>
        </p:nvGraphicFramePr>
        <p:xfrm>
          <a:off x="10886792" y="30508356"/>
          <a:ext cx="9687208" cy="5563955"/>
        </p:xfrm>
        <a:graphic>
          <a:graphicData uri="http://schemas.openxmlformats.org/drawingml/2006/chart">
            <c:chart xmlns:c="http://schemas.openxmlformats.org/drawingml/2006/chart" xmlns:r="http://schemas.openxmlformats.org/officeDocument/2006/relationships" r:id="rId11"/>
          </a:graphicData>
        </a:graphic>
      </p:graphicFrame>
      <p:sp>
        <p:nvSpPr>
          <p:cNvPr id="17" name="TextBox 16"/>
          <p:cNvSpPr txBox="1"/>
          <p:nvPr/>
        </p:nvSpPr>
        <p:spPr>
          <a:xfrm>
            <a:off x="20949389" y="15115409"/>
            <a:ext cx="10494835" cy="1384995"/>
          </a:xfrm>
          <a:prstGeom prst="rect">
            <a:avLst/>
          </a:prstGeom>
          <a:noFill/>
        </p:spPr>
        <p:txBody>
          <a:bodyPr wrap="square" rtlCol="0">
            <a:spAutoFit/>
          </a:bodyPr>
          <a:lstStyle/>
          <a:p>
            <a:r>
              <a:rPr lang="en-US" sz="2800" dirty="0" smtClean="0"/>
              <a:t>Although the greatest percentage of respondents reported daily food purchases of $16 or less (lowest expense category), more were willing to pay higher prices for </a:t>
            </a:r>
            <a:r>
              <a:rPr lang="en-US" sz="2800" dirty="0" smtClean="0"/>
              <a:t>accommodations (Figure 4). </a:t>
            </a:r>
            <a:endParaRPr lang="en-US" sz="2800" dirty="0"/>
          </a:p>
        </p:txBody>
      </p:sp>
      <p:sp>
        <p:nvSpPr>
          <p:cNvPr id="18" name="TextBox 17"/>
          <p:cNvSpPr txBox="1"/>
          <p:nvPr/>
        </p:nvSpPr>
        <p:spPr>
          <a:xfrm>
            <a:off x="20949389" y="21527293"/>
            <a:ext cx="10369725" cy="1815882"/>
          </a:xfrm>
          <a:prstGeom prst="rect">
            <a:avLst/>
          </a:prstGeom>
          <a:noFill/>
        </p:spPr>
        <p:txBody>
          <a:bodyPr wrap="square" rtlCol="0">
            <a:spAutoFit/>
          </a:bodyPr>
          <a:lstStyle/>
          <a:p>
            <a:r>
              <a:rPr lang="en-US" sz="2800" dirty="0" smtClean="0"/>
              <a:t>Given that tourists primarily came to Tofo to experience the beach, SCUBA and </a:t>
            </a:r>
            <a:r>
              <a:rPr lang="en-US" sz="2800" dirty="0" smtClean="0"/>
              <a:t>snorkel, </a:t>
            </a:r>
            <a:r>
              <a:rPr lang="en-US" sz="2800" dirty="0" smtClean="0"/>
              <a:t>it is not surprising that their favorite attractions were beach/surf and marine life. However, tourists were equally attracted to the food and local </a:t>
            </a:r>
            <a:r>
              <a:rPr lang="en-US" sz="2800" dirty="0" smtClean="0"/>
              <a:t>culture (Figure 5).</a:t>
            </a:r>
            <a:endParaRPr lang="en-US" sz="2800" dirty="0"/>
          </a:p>
        </p:txBody>
      </p:sp>
      <p:sp>
        <p:nvSpPr>
          <p:cNvPr id="21" name="TextBox 20"/>
          <p:cNvSpPr txBox="1"/>
          <p:nvPr/>
        </p:nvSpPr>
        <p:spPr>
          <a:xfrm>
            <a:off x="10886792" y="29184917"/>
            <a:ext cx="20576983" cy="954107"/>
          </a:xfrm>
          <a:prstGeom prst="rect">
            <a:avLst/>
          </a:prstGeom>
          <a:noFill/>
        </p:spPr>
        <p:txBody>
          <a:bodyPr wrap="square" rtlCol="0">
            <a:spAutoFit/>
          </a:bodyPr>
          <a:lstStyle/>
          <a:p>
            <a:r>
              <a:rPr lang="en-US" sz="2800" dirty="0" smtClean="0"/>
              <a:t>Support for a Marine Protected Area </a:t>
            </a:r>
            <a:r>
              <a:rPr lang="en-US" sz="2800" dirty="0" smtClean="0"/>
              <a:t>(MPA) in </a:t>
            </a:r>
            <a:r>
              <a:rPr lang="en-US" sz="2800" dirty="0" smtClean="0"/>
              <a:t>Tofo, Mozambique was very strong. In addition, nearly three-quarters of respondents were willing to pay $10 </a:t>
            </a:r>
            <a:r>
              <a:rPr lang="en-US" sz="2800" dirty="0" smtClean="0"/>
              <a:t>(USD) or </a:t>
            </a:r>
            <a:r>
              <a:rPr lang="en-US" sz="2800" dirty="0" smtClean="0"/>
              <a:t>more to support an </a:t>
            </a:r>
            <a:r>
              <a:rPr lang="en-US" sz="2800" dirty="0" smtClean="0"/>
              <a:t>MPA (Figures 6 and 7).</a:t>
            </a:r>
            <a:endParaRPr lang="en-US" sz="2800" dirty="0"/>
          </a:p>
        </p:txBody>
      </p:sp>
      <p:sp>
        <p:nvSpPr>
          <p:cNvPr id="22" name="TextBox 21"/>
          <p:cNvSpPr txBox="1"/>
          <p:nvPr/>
        </p:nvSpPr>
        <p:spPr>
          <a:xfrm>
            <a:off x="31878522" y="26443765"/>
            <a:ext cx="8890101" cy="3108543"/>
          </a:xfrm>
          <a:prstGeom prst="rect">
            <a:avLst/>
          </a:prstGeom>
          <a:noFill/>
        </p:spPr>
        <p:txBody>
          <a:bodyPr wrap="square" rtlCol="0">
            <a:spAutoFit/>
          </a:bodyPr>
          <a:lstStyle/>
          <a:p>
            <a:r>
              <a:rPr lang="en-US" sz="2800" dirty="0" smtClean="0"/>
              <a:t>Convenience sampling was </a:t>
            </a:r>
            <a:r>
              <a:rPr lang="en-US" sz="2800" dirty="0" smtClean="0"/>
              <a:t>used, and </a:t>
            </a:r>
            <a:r>
              <a:rPr lang="en-US" sz="2800" dirty="0" smtClean="0"/>
              <a:t>therefore the results are not generalizable to the broader population of tourists. In addition, the sample size is small. </a:t>
            </a:r>
            <a:r>
              <a:rPr lang="en-US" sz="2800" dirty="0"/>
              <a:t>D</a:t>
            </a:r>
            <a:r>
              <a:rPr lang="en-US" sz="2800" dirty="0" smtClean="0"/>
              <a:t>ata </a:t>
            </a:r>
            <a:r>
              <a:rPr lang="en-US" sz="2800" dirty="0" smtClean="0"/>
              <a:t>were collected during the winter season which is the low season for </a:t>
            </a:r>
            <a:r>
              <a:rPr lang="en-US" sz="2800" dirty="0" smtClean="0"/>
              <a:t>tourism. Future surveys need to be conducted across all seasons to account for variations in tourist demographics and behaviors. </a:t>
            </a:r>
            <a:endParaRPr lang="en-US" sz="2800" dirty="0" smtClean="0"/>
          </a:p>
        </p:txBody>
      </p:sp>
      <p:pic>
        <p:nvPicPr>
          <p:cNvPr id="24" name="Picture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05146" y="3134842"/>
            <a:ext cx="4177486" cy="3894372"/>
          </a:xfrm>
          <a:prstGeom prst="rect">
            <a:avLst/>
          </a:prstGeom>
          <a:ln>
            <a:solidFill>
              <a:schemeClr val="accent4"/>
            </a:solidFill>
          </a:ln>
        </p:spPr>
      </p:pic>
      <p:sp>
        <p:nvSpPr>
          <p:cNvPr id="25" name="TextBox 24"/>
          <p:cNvSpPr txBox="1"/>
          <p:nvPr/>
        </p:nvSpPr>
        <p:spPr>
          <a:xfrm>
            <a:off x="31871610" y="29567512"/>
            <a:ext cx="3972201" cy="984885"/>
          </a:xfrm>
          <a:prstGeom prst="rect">
            <a:avLst/>
          </a:prstGeom>
          <a:noFill/>
        </p:spPr>
        <p:txBody>
          <a:bodyPr wrap="square" rtlCol="0">
            <a:spAutoFit/>
          </a:bodyPr>
          <a:lstStyle/>
          <a:p>
            <a:r>
              <a:rPr lang="en-US" sz="5800" cap="small" dirty="0" smtClean="0">
                <a:solidFill>
                  <a:srgbClr val="409273"/>
                </a:solidFill>
                <a:latin typeface="Minion Pro" panose="02040503050306020203" pitchFamily="18" charset="0"/>
              </a:rPr>
              <a:t>References</a:t>
            </a:r>
            <a:endParaRPr lang="en-US" sz="5800" cap="small" dirty="0">
              <a:solidFill>
                <a:srgbClr val="409273"/>
              </a:solidFill>
              <a:latin typeface="Minion Pro" panose="02040503050306020203" pitchFamily="18" charset="0"/>
            </a:endParaRPr>
          </a:p>
        </p:txBody>
      </p:sp>
      <p:sp>
        <p:nvSpPr>
          <p:cNvPr id="27" name="TextBox 26"/>
          <p:cNvSpPr txBox="1"/>
          <p:nvPr/>
        </p:nvSpPr>
        <p:spPr>
          <a:xfrm>
            <a:off x="31911626" y="30643811"/>
            <a:ext cx="8856997" cy="4985980"/>
          </a:xfrm>
          <a:prstGeom prst="rect">
            <a:avLst/>
          </a:prstGeom>
          <a:noFill/>
        </p:spPr>
        <p:txBody>
          <a:bodyPr wrap="square" rtlCol="0">
            <a:spAutoFit/>
          </a:bodyPr>
          <a:lstStyle/>
          <a:p>
            <a:r>
              <a:rPr lang="en-US" sz="2400" dirty="0"/>
              <a:t>African Development Bank, New York University, Africa House, Africa Travel Association. Tourism Data for Africa, Tourism Country Profile http://tourismdataforafrica.org/ruiegwd/tourism-country-profile?Region=Mozambique Date Accessed April 9, 2018</a:t>
            </a:r>
          </a:p>
          <a:p>
            <a:endParaRPr lang="en-US" sz="1000" dirty="0" smtClean="0"/>
          </a:p>
          <a:p>
            <a:r>
              <a:rPr lang="en-US" sz="2400" dirty="0" smtClean="0"/>
              <a:t>ESRI, Geographics</a:t>
            </a:r>
            <a:r>
              <a:rPr lang="en-US" sz="2400" dirty="0"/>
              <a:t>, CNES/Airbus DS, USDA, USGS, </a:t>
            </a:r>
            <a:r>
              <a:rPr lang="en-US" sz="2400" dirty="0" err="1"/>
              <a:t>AeroGRID</a:t>
            </a:r>
            <a:r>
              <a:rPr lang="en-US" sz="2400" dirty="0"/>
              <a:t>, IGN, and the GIS User </a:t>
            </a:r>
            <a:r>
              <a:rPr lang="en-US" sz="2400" dirty="0" smtClean="0"/>
              <a:t>Community. “World Imagery.” Scale Not Given. </a:t>
            </a:r>
          </a:p>
          <a:p>
            <a:endParaRPr lang="en-US" sz="1000" dirty="0"/>
          </a:p>
          <a:p>
            <a:r>
              <a:rPr lang="en-US" sz="2400" dirty="0"/>
              <a:t>Knoema. International Tourism, Number of Arrivals https://knoema.com/atlas/Mozambique/topics/Tourism/Inbound-Tourism-Indicators/Arrivals Date accessed April 9,2018</a:t>
            </a:r>
          </a:p>
          <a:p>
            <a:endParaRPr lang="en-US" sz="1000" dirty="0" smtClean="0"/>
          </a:p>
          <a:p>
            <a:r>
              <a:rPr lang="en-US" sz="2400" dirty="0" smtClean="0"/>
              <a:t>World Bank. </a:t>
            </a:r>
            <a:r>
              <a:rPr lang="en-US" sz="2400" dirty="0"/>
              <a:t>International Tourism Data https://data.worldbank.org/indicator/ST.INT.ARVL </a:t>
            </a:r>
            <a:r>
              <a:rPr lang="en-US" sz="2400" dirty="0" smtClean="0"/>
              <a:t>Accessed </a:t>
            </a:r>
          </a:p>
          <a:p>
            <a:r>
              <a:rPr lang="en-US" sz="2400" dirty="0" smtClean="0"/>
              <a:t>April </a:t>
            </a:r>
            <a:r>
              <a:rPr lang="en-US" sz="2400" dirty="0"/>
              <a:t>9, </a:t>
            </a:r>
            <a:r>
              <a:rPr lang="en-US" sz="2400" dirty="0" smtClean="0"/>
              <a:t>2018</a:t>
            </a:r>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073981" y="19513266"/>
            <a:ext cx="8687672" cy="5104007"/>
          </a:xfrm>
          <a:prstGeom prst="rect">
            <a:avLst/>
          </a:prstGeom>
          <a:ln>
            <a:solidFill>
              <a:schemeClr val="accent4"/>
            </a:solidFill>
          </a:ln>
        </p:spPr>
      </p:pic>
      <p:sp>
        <p:nvSpPr>
          <p:cNvPr id="16" name="TextBox 15"/>
          <p:cNvSpPr txBox="1"/>
          <p:nvPr/>
        </p:nvSpPr>
        <p:spPr>
          <a:xfrm>
            <a:off x="34692680" y="24680375"/>
            <a:ext cx="3571491" cy="461665"/>
          </a:xfrm>
          <a:prstGeom prst="rect">
            <a:avLst/>
          </a:prstGeom>
          <a:noFill/>
        </p:spPr>
        <p:txBody>
          <a:bodyPr wrap="none" rtlCol="0">
            <a:spAutoFit/>
          </a:bodyPr>
          <a:lstStyle/>
          <a:p>
            <a:r>
              <a:rPr lang="en-US" sz="2400" dirty="0" smtClean="0"/>
              <a:t>Tofino Beach, south of </a:t>
            </a:r>
            <a:r>
              <a:rPr lang="en-US" sz="2400" dirty="0" err="1" smtClean="0"/>
              <a:t>Tofo</a:t>
            </a:r>
            <a:endParaRPr lang="en-US" sz="2400" dirty="0"/>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1329</TotalTime>
  <Words>886</Words>
  <Application>Microsoft Office PowerPoint</Application>
  <PresentationFormat>Custom</PresentationFormat>
  <Paragraphs>85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Tourism and Support for Marine Conservation in  Tofo, Mozambique</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Salek-Nyhus, Kyle Christopher</cp:lastModifiedBy>
  <cp:revision>157</cp:revision>
  <dcterms:created xsi:type="dcterms:W3CDTF">2015-01-29T15:27:06Z</dcterms:created>
  <dcterms:modified xsi:type="dcterms:W3CDTF">2018-04-20T16:36:36Z</dcterms:modified>
</cp:coreProperties>
</file>