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42062400" cy="38404800"/>
  <p:notesSz cx="6934200" cy="9220200"/>
  <p:defaultTextStyle>
    <a:defPPr>
      <a:defRPr lang="en-US"/>
    </a:defPPr>
    <a:lvl1pPr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1pPr>
    <a:lvl2pPr marL="4572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2pPr>
    <a:lvl3pPr marL="9144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3pPr>
    <a:lvl4pPr marL="13716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4pPr>
    <a:lvl5pPr marL="18288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9pPr>
  </p:defaultTextStyle>
  <p:extLst>
    <p:ext uri="{EFAFB233-063F-42B5-8137-9DF3F51BA10A}">
      <p15:sldGuideLst xmlns:p15="http://schemas.microsoft.com/office/powerpoint/2012/main">
        <p15:guide id="1" orient="horz" pos="12096" userDrawn="1">
          <p15:clr>
            <a:srgbClr val="A4A3A4"/>
          </p15:clr>
        </p15:guide>
        <p15:guide id="2" orient="horz" pos="432" userDrawn="1">
          <p15:clr>
            <a:srgbClr val="A4A3A4"/>
          </p15:clr>
        </p15:guide>
        <p15:guide id="3" orient="horz" pos="23760" userDrawn="1">
          <p15:clr>
            <a:srgbClr val="A4A3A4"/>
          </p15:clr>
        </p15:guide>
        <p15:guide id="4" orient="horz" pos="5454" userDrawn="1">
          <p15:clr>
            <a:srgbClr val="A4A3A4"/>
          </p15:clr>
        </p15:guide>
        <p15:guide id="5" pos="13248" userDrawn="1">
          <p15:clr>
            <a:srgbClr val="A4A3A4"/>
          </p15:clr>
        </p15:guide>
        <p15:guide id="6" pos="432" userDrawn="1">
          <p15:clr>
            <a:srgbClr val="A4A3A4"/>
          </p15:clr>
        </p15:guide>
        <p15:guide id="7" pos="26064" userDrawn="1">
          <p15:clr>
            <a:srgbClr val="A4A3A4"/>
          </p15:clr>
        </p15:guide>
        <p15:guide id="8" pos="19692" userDrawn="1">
          <p15:clr>
            <a:srgbClr val="A4A3A4"/>
          </p15:clr>
        </p15:guide>
        <p15:guide id="9" pos="576" userDrawn="1">
          <p15:clr>
            <a:srgbClr val="A4A3A4"/>
          </p15:clr>
        </p15:guide>
        <p15:guide id="10" pos="8082" userDrawn="1">
          <p15:clr>
            <a:srgbClr val="A4A3A4"/>
          </p15:clr>
        </p15:guide>
        <p15:guide id="11" pos="191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B6FCFC"/>
    <a:srgbClr val="CCF8BA"/>
    <a:srgbClr val="E7DCD1"/>
    <a:srgbClr val="F6CDBC"/>
    <a:srgbClr val="F5C6FE"/>
    <a:srgbClr val="FFCFC5"/>
    <a:srgbClr val="FFC3B7"/>
    <a:srgbClr val="FAE4BC"/>
    <a:srgbClr val="F5EA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87" autoAdjust="0"/>
    <p:restoredTop sz="95258" autoAdjust="0"/>
  </p:normalViewPr>
  <p:slideViewPr>
    <p:cSldViewPr snapToGrid="0">
      <p:cViewPr>
        <p:scale>
          <a:sx n="50" d="100"/>
          <a:sy n="50" d="100"/>
        </p:scale>
        <p:origin x="-5512" y="-3176"/>
      </p:cViewPr>
      <p:guideLst>
        <p:guide orient="horz" pos="12096"/>
        <p:guide orient="horz" pos="432"/>
        <p:guide orient="horz" pos="23760"/>
        <p:guide orient="horz" pos="5454"/>
        <p:guide pos="13248"/>
        <p:guide pos="432"/>
        <p:guide pos="26064"/>
        <p:guide pos="19692"/>
        <p:guide pos="576"/>
        <p:guide pos="8082"/>
        <p:guide pos="191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kai/Dropbox/CERCA/MEAN%20CHART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2"/>
                </a:solidFill>
                <a:latin typeface="+mn-lt"/>
                <a:ea typeface="+mn-ea"/>
                <a:cs typeface="+mn-cs"/>
              </a:defRPr>
            </a:pPr>
            <a:r>
              <a:rPr lang="en-US" b="1"/>
              <a:t>Interaction of Expected Rejection and Empowerment </a:t>
            </a:r>
          </a:p>
          <a:p>
            <a:pPr>
              <a:defRPr b="1"/>
            </a:pPr>
            <a:r>
              <a:rPr lang="en-US" b="1"/>
              <a:t>on Perceived Burdensomeness</a:t>
            </a:r>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2"/>
              </a:solidFill>
              <a:latin typeface="+mn-lt"/>
              <a:ea typeface="+mn-ea"/>
              <a:cs typeface="+mn-cs"/>
            </a:defRPr>
          </a:pPr>
          <a:endParaRPr lang="en-US"/>
        </a:p>
      </c:txPr>
    </c:title>
    <c:autoTitleDeleted val="0"/>
    <c:plotArea>
      <c:layout/>
      <c:lineChart>
        <c:grouping val="standard"/>
        <c:varyColors val="0"/>
        <c:ser>
          <c:idx val="0"/>
          <c:order val="0"/>
          <c:tx>
            <c:v>Low Empowerment</c:v>
          </c:tx>
          <c:spPr>
            <a:ln w="38100" cap="rnd">
              <a:solidFill>
                <a:srgbClr val="0070C0"/>
              </a:solidFill>
              <a:prstDash val="sysDot"/>
              <a:round/>
            </a:ln>
            <a:effectLst/>
          </c:spPr>
          <c:marker>
            <c:symbol val="none"/>
          </c:marker>
          <c:cat>
            <c:strRef>
              <c:f>'Mean Charts'!$F$2:$F$4</c:f>
              <c:strCache>
                <c:ptCount val="3"/>
                <c:pt idx="0">
                  <c:v>low</c:v>
                </c:pt>
                <c:pt idx="1">
                  <c:v>mean</c:v>
                </c:pt>
                <c:pt idx="2">
                  <c:v>high</c:v>
                </c:pt>
              </c:strCache>
            </c:strRef>
          </c:cat>
          <c:val>
            <c:numRef>
              <c:f>'Mean Charts'!$G$7:$G$9</c:f>
              <c:numCache>
                <c:formatCode>General</c:formatCode>
                <c:ptCount val="3"/>
                <c:pt idx="0">
                  <c:v>3.15</c:v>
                </c:pt>
                <c:pt idx="1">
                  <c:v>3.43</c:v>
                </c:pt>
                <c:pt idx="2">
                  <c:v>3.53</c:v>
                </c:pt>
              </c:numCache>
            </c:numRef>
          </c:val>
          <c:smooth val="0"/>
          <c:extLst>
            <c:ext xmlns:c16="http://schemas.microsoft.com/office/drawing/2014/chart" uri="{C3380CC4-5D6E-409C-BE32-E72D297353CC}">
              <c16:uniqueId val="{00000000-4295-DC4C-8D0D-4913104303FC}"/>
            </c:ext>
          </c:extLst>
        </c:ser>
        <c:ser>
          <c:idx val="1"/>
          <c:order val="1"/>
          <c:tx>
            <c:v>Mean Empowerment</c:v>
          </c:tx>
          <c:spPr>
            <a:ln w="38100" cap="rnd">
              <a:solidFill>
                <a:srgbClr val="00B050"/>
              </a:solidFill>
              <a:prstDash val="dash"/>
              <a:round/>
            </a:ln>
            <a:effectLst/>
          </c:spPr>
          <c:marker>
            <c:symbol val="none"/>
          </c:marker>
          <c:val>
            <c:numRef>
              <c:f>'Mean Charts'!$J$7:$J$9</c:f>
              <c:numCache>
                <c:formatCode>General</c:formatCode>
                <c:ptCount val="3"/>
                <c:pt idx="0">
                  <c:v>3.22</c:v>
                </c:pt>
                <c:pt idx="1">
                  <c:v>3.37</c:v>
                </c:pt>
                <c:pt idx="2">
                  <c:v>3.57</c:v>
                </c:pt>
              </c:numCache>
            </c:numRef>
          </c:val>
          <c:smooth val="0"/>
          <c:extLst>
            <c:ext xmlns:c16="http://schemas.microsoft.com/office/drawing/2014/chart" uri="{C3380CC4-5D6E-409C-BE32-E72D297353CC}">
              <c16:uniqueId val="{00000001-4295-DC4C-8D0D-4913104303FC}"/>
            </c:ext>
          </c:extLst>
        </c:ser>
        <c:ser>
          <c:idx val="2"/>
          <c:order val="2"/>
          <c:tx>
            <c:v>High Empowerment</c:v>
          </c:tx>
          <c:spPr>
            <a:ln w="38100" cap="rnd">
              <a:solidFill>
                <a:srgbClr val="C00000"/>
              </a:solidFill>
              <a:round/>
            </a:ln>
            <a:effectLst/>
          </c:spPr>
          <c:marker>
            <c:symbol val="none"/>
          </c:marker>
          <c:val>
            <c:numRef>
              <c:f>'Mean Charts'!$M$7:$M$9</c:f>
              <c:numCache>
                <c:formatCode>General</c:formatCode>
                <c:ptCount val="3"/>
                <c:pt idx="0">
                  <c:v>2.99</c:v>
                </c:pt>
                <c:pt idx="1">
                  <c:v>3.05</c:v>
                </c:pt>
                <c:pt idx="2">
                  <c:v>3.19</c:v>
                </c:pt>
              </c:numCache>
            </c:numRef>
          </c:val>
          <c:smooth val="0"/>
          <c:extLst>
            <c:ext xmlns:c16="http://schemas.microsoft.com/office/drawing/2014/chart" uri="{C3380CC4-5D6E-409C-BE32-E72D297353CC}">
              <c16:uniqueId val="{00000002-4295-DC4C-8D0D-4913104303FC}"/>
            </c:ext>
          </c:extLst>
        </c:ser>
        <c:dLbls>
          <c:showLegendKey val="0"/>
          <c:showVal val="0"/>
          <c:showCatName val="0"/>
          <c:showSerName val="0"/>
          <c:showPercent val="0"/>
          <c:showBubbleSize val="0"/>
        </c:dLbls>
        <c:smooth val="0"/>
        <c:axId val="399997295"/>
        <c:axId val="399548895"/>
      </c:lineChart>
      <c:catAx>
        <c:axId val="399997295"/>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2"/>
                    </a:solidFill>
                    <a:latin typeface="+mn-lt"/>
                    <a:ea typeface="+mn-ea"/>
                    <a:cs typeface="+mn-cs"/>
                  </a:defRPr>
                </a:pPr>
                <a:r>
                  <a:rPr lang="en-US"/>
                  <a:t>Expected Rejection Level</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title>
        <c:numFmt formatCode="General" sourceLinked="1"/>
        <c:majorTickMark val="cross"/>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crossAx val="399548895"/>
        <c:crosses val="autoZero"/>
        <c:auto val="1"/>
        <c:lblAlgn val="ctr"/>
        <c:lblOffset val="100"/>
        <c:noMultiLvlLbl val="0"/>
      </c:catAx>
      <c:valAx>
        <c:axId val="399548895"/>
        <c:scaling>
          <c:orientation val="minMax"/>
          <c:min val="2.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2"/>
                    </a:solidFill>
                    <a:latin typeface="+mn-lt"/>
                    <a:ea typeface="+mn-ea"/>
                    <a:cs typeface="+mn-cs"/>
                  </a:defRPr>
                </a:pPr>
                <a:r>
                  <a:rPr lang="en-US"/>
                  <a:t>Perceived Burdensomeness (Mean) </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75000"/>
              </a:schemeClr>
            </a:solidFill>
          </a:ln>
          <a:effectLst/>
        </c:spPr>
        <c:txPr>
          <a:bodyPr rot="0" spcFirstLastPara="1" vertOverflow="ellipsis" wrap="square" anchor="ctr" anchorCtr="1"/>
          <a:lstStyle/>
          <a:p>
            <a:pPr>
              <a:defRPr sz="2000" b="0" i="0" u="none" strike="noStrike" kern="1200" baseline="0">
                <a:solidFill>
                  <a:schemeClr val="tx2"/>
                </a:solidFill>
                <a:latin typeface="+mn-lt"/>
                <a:ea typeface="+mn-ea"/>
                <a:cs typeface="+mn-cs"/>
              </a:defRPr>
            </a:pPr>
            <a:endParaRPr lang="en-US"/>
          </a:p>
        </c:txPr>
        <c:crossAx val="399997295"/>
        <c:crosses val="autoZero"/>
        <c:crossBetween val="between"/>
        <c:majorUnit val="0.5"/>
      </c:valAx>
      <c:spPr>
        <a:noFill/>
        <a:ln>
          <a:noFill/>
        </a:ln>
        <a:effectLst/>
      </c:spPr>
    </c:plotArea>
    <c:legend>
      <c:legendPos val="t"/>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2000">
          <a:solidFill>
            <a:schemeClr val="tx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27475" y="0"/>
            <a:ext cx="3005138" cy="461963"/>
          </a:xfrm>
          <a:prstGeom prst="rect">
            <a:avLst/>
          </a:prstGeom>
        </p:spPr>
        <p:txBody>
          <a:bodyPr vert="horz" lIns="91440" tIns="45720" rIns="91440" bIns="45720" rtlCol="0"/>
          <a:lstStyle>
            <a:lvl1pPr algn="r">
              <a:defRPr sz="1200"/>
            </a:lvl1pPr>
          </a:lstStyle>
          <a:p>
            <a:fld id="{19F95496-E0FB-4131-BC94-75EA87F48F18}" type="datetimeFigureOut">
              <a:rPr lang="en-US" smtClean="0"/>
              <a:t>4/26/18</a:t>
            </a:fld>
            <a:endParaRPr lang="en-US"/>
          </a:p>
        </p:txBody>
      </p:sp>
      <p:sp>
        <p:nvSpPr>
          <p:cNvPr id="4" name="Slide Image Placeholder 3"/>
          <p:cNvSpPr>
            <a:spLocks noGrp="1" noRot="1" noChangeAspect="1"/>
          </p:cNvSpPr>
          <p:nvPr>
            <p:ph type="sldImg" idx="2"/>
          </p:nvPr>
        </p:nvSpPr>
        <p:spPr>
          <a:xfrm>
            <a:off x="1763713" y="1152525"/>
            <a:ext cx="3406775" cy="3111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3738" y="4437063"/>
            <a:ext cx="5546725" cy="3630612"/>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8238"/>
            <a:ext cx="3005138" cy="46196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27475" y="8758238"/>
            <a:ext cx="3005138" cy="461962"/>
          </a:xfrm>
          <a:prstGeom prst="rect">
            <a:avLst/>
          </a:prstGeom>
        </p:spPr>
        <p:txBody>
          <a:bodyPr vert="horz" lIns="91440" tIns="45720" rIns="91440" bIns="45720" rtlCol="0" anchor="b"/>
          <a:lstStyle>
            <a:lvl1pPr algn="r">
              <a:defRPr sz="1200"/>
            </a:lvl1pPr>
          </a:lstStyle>
          <a:p>
            <a:fld id="{C5F9392D-A04E-46B3-A08F-8E6916F5B476}" type="slidenum">
              <a:rPr lang="en-US" smtClean="0"/>
              <a:t>‹#›</a:t>
            </a:fld>
            <a:endParaRPr lang="en-US"/>
          </a:p>
        </p:txBody>
      </p:sp>
    </p:spTree>
    <p:extLst>
      <p:ext uri="{BB962C8B-B14F-4D97-AF65-F5344CB8AC3E}">
        <p14:creationId xmlns:p14="http://schemas.microsoft.com/office/powerpoint/2010/main" val="842156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63713" y="1152525"/>
            <a:ext cx="3406775" cy="31115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5F9392D-A04E-46B3-A08F-8E6916F5B476}" type="slidenum">
              <a:rPr lang="en-US" smtClean="0"/>
              <a:t>1</a:t>
            </a:fld>
            <a:endParaRPr lang="en-US"/>
          </a:p>
        </p:txBody>
      </p:sp>
    </p:spTree>
    <p:extLst>
      <p:ext uri="{BB962C8B-B14F-4D97-AF65-F5344CB8AC3E}">
        <p14:creationId xmlns:p14="http://schemas.microsoft.com/office/powerpoint/2010/main" val="615603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277" y="11929274"/>
            <a:ext cx="35753851" cy="8234363"/>
          </a:xfrm>
        </p:spPr>
        <p:txBody>
          <a:bodyPr/>
          <a:lstStyle/>
          <a:p>
            <a:r>
              <a:rPr lang="en-US"/>
              <a:t>Click to edit Master title style</a:t>
            </a:r>
          </a:p>
        </p:txBody>
      </p:sp>
      <p:sp>
        <p:nvSpPr>
          <p:cNvPr id="3" name="Subtitle 2"/>
          <p:cNvSpPr>
            <a:spLocks noGrp="1"/>
          </p:cNvSpPr>
          <p:nvPr>
            <p:ph type="subTitle" idx="1"/>
          </p:nvPr>
        </p:nvSpPr>
        <p:spPr>
          <a:xfrm>
            <a:off x="6308552" y="21763836"/>
            <a:ext cx="29445303" cy="9812338"/>
          </a:xfrm>
        </p:spPr>
        <p:txBody>
          <a:bodyPr/>
          <a:lstStyle>
            <a:lvl1pPr marL="0" indent="0" algn="ctr">
              <a:buNone/>
              <a:defRPr/>
            </a:lvl1pPr>
            <a:lvl2pPr marL="417424" indent="0" algn="ctr">
              <a:buNone/>
              <a:defRPr/>
            </a:lvl2pPr>
            <a:lvl3pPr marL="834847" indent="0" algn="ctr">
              <a:buNone/>
              <a:defRPr/>
            </a:lvl3pPr>
            <a:lvl4pPr marL="1252271" indent="0" algn="ctr">
              <a:buNone/>
              <a:defRPr/>
            </a:lvl4pPr>
            <a:lvl5pPr marL="1669694" indent="0" algn="ctr">
              <a:buNone/>
              <a:defRPr/>
            </a:lvl5pPr>
            <a:lvl6pPr marL="2087118" indent="0" algn="ctr">
              <a:buNone/>
              <a:defRPr/>
            </a:lvl6pPr>
            <a:lvl7pPr marL="2504542" indent="0" algn="ctr">
              <a:buNone/>
              <a:defRPr/>
            </a:lvl7pPr>
            <a:lvl8pPr marL="2921965" indent="0" algn="ctr">
              <a:buNone/>
              <a:defRPr/>
            </a:lvl8pPr>
            <a:lvl9pPr marL="333938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676A39E-4FD6-4510-AA00-99DA251DC32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E9AF060-6B5B-4BCC-A0F7-B000AF17059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6053" y="1539089"/>
            <a:ext cx="9462824" cy="3276798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528" y="1539089"/>
            <a:ext cx="28197792" cy="3276798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7264544-BC9B-4AD8-8B12-B905F70C366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B50AF74-0DFD-4081-A724-9066580ED0D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40" y="24678092"/>
            <a:ext cx="35753851" cy="7628732"/>
          </a:xfrm>
        </p:spPr>
        <p:txBody>
          <a:bodyPr anchor="t"/>
          <a:lstStyle>
            <a:lvl1pPr algn="l">
              <a:defRPr sz="3652" b="1" cap="all"/>
            </a:lvl1pPr>
          </a:lstStyle>
          <a:p>
            <a:r>
              <a:rPr lang="en-US"/>
              <a:t>Click to edit Master title style</a:t>
            </a:r>
          </a:p>
        </p:txBody>
      </p:sp>
      <p:sp>
        <p:nvSpPr>
          <p:cNvPr id="3" name="Text Placeholder 2"/>
          <p:cNvSpPr>
            <a:spLocks noGrp="1"/>
          </p:cNvSpPr>
          <p:nvPr>
            <p:ph type="body" idx="1"/>
          </p:nvPr>
        </p:nvSpPr>
        <p:spPr>
          <a:xfrm>
            <a:off x="3322640" y="16277035"/>
            <a:ext cx="35753851" cy="8401050"/>
          </a:xfrm>
        </p:spPr>
        <p:txBody>
          <a:bodyPr anchor="b"/>
          <a:lstStyle>
            <a:lvl1pPr marL="0" indent="0">
              <a:buNone/>
              <a:defRPr sz="1826"/>
            </a:lvl1pPr>
            <a:lvl2pPr marL="417424" indent="0">
              <a:buNone/>
              <a:defRPr sz="1643"/>
            </a:lvl2pPr>
            <a:lvl3pPr marL="834847" indent="0">
              <a:buNone/>
              <a:defRPr sz="1461"/>
            </a:lvl3pPr>
            <a:lvl4pPr marL="1252271" indent="0">
              <a:buNone/>
              <a:defRPr sz="1278"/>
            </a:lvl4pPr>
            <a:lvl5pPr marL="1669694" indent="0">
              <a:buNone/>
              <a:defRPr sz="1278"/>
            </a:lvl5pPr>
            <a:lvl6pPr marL="2087118" indent="0">
              <a:buNone/>
              <a:defRPr sz="1278"/>
            </a:lvl6pPr>
            <a:lvl7pPr marL="2504542" indent="0">
              <a:buNone/>
              <a:defRPr sz="1278"/>
            </a:lvl7pPr>
            <a:lvl8pPr marL="2921965" indent="0">
              <a:buNone/>
              <a:defRPr sz="1278"/>
            </a:lvl8pPr>
            <a:lvl9pPr marL="3339389" indent="0">
              <a:buNone/>
              <a:defRPr sz="1278"/>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74DC301-8B76-45C9-B2D6-5AB5358F5F6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530" y="8962237"/>
            <a:ext cx="18830307" cy="25344836"/>
          </a:xfrm>
        </p:spPr>
        <p:txBody>
          <a:bodyPr/>
          <a:lstStyle>
            <a:lvl1pPr>
              <a:defRPr sz="2556"/>
            </a:lvl1pPr>
            <a:lvl2pPr>
              <a:defRPr sz="2191"/>
            </a:lvl2pPr>
            <a:lvl3pPr>
              <a:defRPr sz="1826"/>
            </a:lvl3pPr>
            <a:lvl4pPr>
              <a:defRPr sz="1643"/>
            </a:lvl4pPr>
            <a:lvl5pPr>
              <a:defRPr sz="1643"/>
            </a:lvl5pPr>
            <a:lvl6pPr>
              <a:defRPr sz="1643"/>
            </a:lvl6pPr>
            <a:lvl7pPr>
              <a:defRPr sz="1643"/>
            </a:lvl7pPr>
            <a:lvl8pPr>
              <a:defRPr sz="1643"/>
            </a:lvl8pPr>
            <a:lvl9pPr>
              <a:defRPr sz="16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28569" y="8962237"/>
            <a:ext cx="18830308" cy="25344836"/>
          </a:xfrm>
        </p:spPr>
        <p:txBody>
          <a:bodyPr/>
          <a:lstStyle>
            <a:lvl1pPr>
              <a:defRPr sz="2556"/>
            </a:lvl1pPr>
            <a:lvl2pPr>
              <a:defRPr sz="2191"/>
            </a:lvl2pPr>
            <a:lvl3pPr>
              <a:defRPr sz="1826"/>
            </a:lvl3pPr>
            <a:lvl4pPr>
              <a:defRPr sz="1643"/>
            </a:lvl4pPr>
            <a:lvl5pPr>
              <a:defRPr sz="1643"/>
            </a:lvl5pPr>
            <a:lvl6pPr>
              <a:defRPr sz="1643"/>
            </a:lvl6pPr>
            <a:lvl7pPr>
              <a:defRPr sz="1643"/>
            </a:lvl7pPr>
            <a:lvl8pPr>
              <a:defRPr sz="1643"/>
            </a:lvl8pPr>
            <a:lvl9pPr>
              <a:defRPr sz="16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E72C0B1-1E43-4A0A-9030-FEF892DF17E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531" y="8595523"/>
            <a:ext cx="18584863" cy="3583782"/>
          </a:xfrm>
        </p:spPr>
        <p:txBody>
          <a:bodyPr anchor="b"/>
          <a:lstStyle>
            <a:lvl1pPr marL="0" indent="0">
              <a:buNone/>
              <a:defRPr sz="2191" b="1"/>
            </a:lvl1pPr>
            <a:lvl2pPr marL="417424" indent="0">
              <a:buNone/>
              <a:defRPr sz="1826" b="1"/>
            </a:lvl2pPr>
            <a:lvl3pPr marL="834847" indent="0">
              <a:buNone/>
              <a:defRPr sz="1643" b="1"/>
            </a:lvl3pPr>
            <a:lvl4pPr marL="1252271" indent="0">
              <a:buNone/>
              <a:defRPr sz="1461" b="1"/>
            </a:lvl4pPr>
            <a:lvl5pPr marL="1669694" indent="0">
              <a:buNone/>
              <a:defRPr sz="1461" b="1"/>
            </a:lvl5pPr>
            <a:lvl6pPr marL="2087118" indent="0">
              <a:buNone/>
              <a:defRPr sz="1461" b="1"/>
            </a:lvl6pPr>
            <a:lvl7pPr marL="2504542" indent="0">
              <a:buNone/>
              <a:defRPr sz="1461" b="1"/>
            </a:lvl7pPr>
            <a:lvl8pPr marL="2921965" indent="0">
              <a:buNone/>
              <a:defRPr sz="1461" b="1"/>
            </a:lvl8pPr>
            <a:lvl9pPr marL="3339389" indent="0">
              <a:buNone/>
              <a:defRPr sz="1461" b="1"/>
            </a:lvl9pPr>
          </a:lstStyle>
          <a:p>
            <a:pPr lvl="0"/>
            <a:r>
              <a:rPr lang="en-US"/>
              <a:t>Click to edit Master text styles</a:t>
            </a:r>
          </a:p>
        </p:txBody>
      </p:sp>
      <p:sp>
        <p:nvSpPr>
          <p:cNvPr id="4" name="Content Placeholder 3"/>
          <p:cNvSpPr>
            <a:spLocks noGrp="1"/>
          </p:cNvSpPr>
          <p:nvPr>
            <p:ph sz="half" idx="2"/>
          </p:nvPr>
        </p:nvSpPr>
        <p:spPr>
          <a:xfrm>
            <a:off x="2103531" y="12179304"/>
            <a:ext cx="18584863" cy="22127767"/>
          </a:xfrm>
        </p:spPr>
        <p:txBody>
          <a:bodyPr/>
          <a:lstStyle>
            <a:lvl1pPr>
              <a:defRPr sz="2191"/>
            </a:lvl1pPr>
            <a:lvl2pPr>
              <a:defRPr sz="1826"/>
            </a:lvl2pPr>
            <a:lvl3pPr>
              <a:defRPr sz="1643"/>
            </a:lvl3pPr>
            <a:lvl4pPr>
              <a:defRPr sz="1461"/>
            </a:lvl4pPr>
            <a:lvl5pPr>
              <a:defRPr sz="1461"/>
            </a:lvl5pPr>
            <a:lvl6pPr>
              <a:defRPr sz="1461"/>
            </a:lvl6pPr>
            <a:lvl7pPr>
              <a:defRPr sz="1461"/>
            </a:lvl7pPr>
            <a:lvl8pPr>
              <a:defRPr sz="1461"/>
            </a:lvl8pPr>
            <a:lvl9pPr>
              <a:defRPr sz="14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929" y="8595523"/>
            <a:ext cx="18590949" cy="3583782"/>
          </a:xfrm>
        </p:spPr>
        <p:txBody>
          <a:bodyPr anchor="b"/>
          <a:lstStyle>
            <a:lvl1pPr marL="0" indent="0">
              <a:buNone/>
              <a:defRPr sz="2191" b="1"/>
            </a:lvl1pPr>
            <a:lvl2pPr marL="417424" indent="0">
              <a:buNone/>
              <a:defRPr sz="1826" b="1"/>
            </a:lvl2pPr>
            <a:lvl3pPr marL="834847" indent="0">
              <a:buNone/>
              <a:defRPr sz="1643" b="1"/>
            </a:lvl3pPr>
            <a:lvl4pPr marL="1252271" indent="0">
              <a:buNone/>
              <a:defRPr sz="1461" b="1"/>
            </a:lvl4pPr>
            <a:lvl5pPr marL="1669694" indent="0">
              <a:buNone/>
              <a:defRPr sz="1461" b="1"/>
            </a:lvl5pPr>
            <a:lvl6pPr marL="2087118" indent="0">
              <a:buNone/>
              <a:defRPr sz="1461" b="1"/>
            </a:lvl6pPr>
            <a:lvl7pPr marL="2504542" indent="0">
              <a:buNone/>
              <a:defRPr sz="1461" b="1"/>
            </a:lvl7pPr>
            <a:lvl8pPr marL="2921965" indent="0">
              <a:buNone/>
              <a:defRPr sz="1461" b="1"/>
            </a:lvl8pPr>
            <a:lvl9pPr marL="3339389" indent="0">
              <a:buNone/>
              <a:defRPr sz="1461" b="1"/>
            </a:lvl9pPr>
          </a:lstStyle>
          <a:p>
            <a:pPr lvl="0"/>
            <a:r>
              <a:rPr lang="en-US"/>
              <a:t>Click to edit Master text styles</a:t>
            </a:r>
          </a:p>
        </p:txBody>
      </p:sp>
      <p:sp>
        <p:nvSpPr>
          <p:cNvPr id="6" name="Content Placeholder 5"/>
          <p:cNvSpPr>
            <a:spLocks noGrp="1"/>
          </p:cNvSpPr>
          <p:nvPr>
            <p:ph sz="quarter" idx="4"/>
          </p:nvPr>
        </p:nvSpPr>
        <p:spPr>
          <a:xfrm>
            <a:off x="21367929" y="12179304"/>
            <a:ext cx="18590949" cy="22127767"/>
          </a:xfrm>
        </p:spPr>
        <p:txBody>
          <a:bodyPr/>
          <a:lstStyle>
            <a:lvl1pPr>
              <a:defRPr sz="2191"/>
            </a:lvl1pPr>
            <a:lvl2pPr>
              <a:defRPr sz="1826"/>
            </a:lvl2pPr>
            <a:lvl3pPr>
              <a:defRPr sz="1643"/>
            </a:lvl3pPr>
            <a:lvl4pPr>
              <a:defRPr sz="1461"/>
            </a:lvl4pPr>
            <a:lvl5pPr>
              <a:defRPr sz="1461"/>
            </a:lvl5pPr>
            <a:lvl6pPr>
              <a:defRPr sz="1461"/>
            </a:lvl6pPr>
            <a:lvl7pPr>
              <a:defRPr sz="1461"/>
            </a:lvl7pPr>
            <a:lvl8pPr>
              <a:defRPr sz="1461"/>
            </a:lvl8pPr>
            <a:lvl9pPr>
              <a:defRPr sz="14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637B00AA-B17B-4328-A142-7A177EF80EA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A5CA5CD2-63D5-4929-87CF-5C2AAB83D23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743B5A9A-2F51-459D-98B6-534421D91D2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527" y="1527971"/>
            <a:ext cx="13838238" cy="6509148"/>
          </a:xfrm>
        </p:spPr>
        <p:txBody>
          <a:bodyPr anchor="b"/>
          <a:lstStyle>
            <a:lvl1pPr algn="l">
              <a:defRPr sz="1826" b="1"/>
            </a:lvl1pPr>
          </a:lstStyle>
          <a:p>
            <a:r>
              <a:rPr lang="en-US"/>
              <a:t>Click to edit Master title style</a:t>
            </a:r>
          </a:p>
        </p:txBody>
      </p:sp>
      <p:sp>
        <p:nvSpPr>
          <p:cNvPr id="3" name="Content Placeholder 2"/>
          <p:cNvSpPr>
            <a:spLocks noGrp="1"/>
          </p:cNvSpPr>
          <p:nvPr>
            <p:ph idx="1"/>
          </p:nvPr>
        </p:nvSpPr>
        <p:spPr>
          <a:xfrm>
            <a:off x="16444825" y="1527972"/>
            <a:ext cx="23514050" cy="32779098"/>
          </a:xfrm>
        </p:spPr>
        <p:txBody>
          <a:bodyPr/>
          <a:lstStyle>
            <a:lvl1pPr>
              <a:defRPr sz="2922"/>
            </a:lvl1pPr>
            <a:lvl2pPr>
              <a:defRPr sz="2556"/>
            </a:lvl2pPr>
            <a:lvl3pPr>
              <a:defRPr sz="2191"/>
            </a:lvl3pPr>
            <a:lvl4pPr>
              <a:defRPr sz="1826"/>
            </a:lvl4pPr>
            <a:lvl5pPr>
              <a:defRPr sz="1826"/>
            </a:lvl5pPr>
            <a:lvl6pPr>
              <a:defRPr sz="1826"/>
            </a:lvl6pPr>
            <a:lvl7pPr>
              <a:defRPr sz="1826"/>
            </a:lvl7pPr>
            <a:lvl8pPr>
              <a:defRPr sz="1826"/>
            </a:lvl8pPr>
            <a:lvl9pPr>
              <a:defRPr sz="182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527" y="8037117"/>
            <a:ext cx="13838238" cy="26269950"/>
          </a:xfrm>
        </p:spPr>
        <p:txBody>
          <a:bodyPr/>
          <a:lstStyle>
            <a:lvl1pPr marL="0" indent="0">
              <a:buNone/>
              <a:defRPr sz="1278"/>
            </a:lvl1pPr>
            <a:lvl2pPr marL="417424" indent="0">
              <a:buNone/>
              <a:defRPr sz="1096"/>
            </a:lvl2pPr>
            <a:lvl3pPr marL="834847" indent="0">
              <a:buNone/>
              <a:defRPr sz="913"/>
            </a:lvl3pPr>
            <a:lvl4pPr marL="1252271" indent="0">
              <a:buNone/>
              <a:defRPr sz="822"/>
            </a:lvl4pPr>
            <a:lvl5pPr marL="1669694" indent="0">
              <a:buNone/>
              <a:defRPr sz="822"/>
            </a:lvl5pPr>
            <a:lvl6pPr marL="2087118" indent="0">
              <a:buNone/>
              <a:defRPr sz="822"/>
            </a:lvl6pPr>
            <a:lvl7pPr marL="2504542" indent="0">
              <a:buNone/>
              <a:defRPr sz="822"/>
            </a:lvl7pPr>
            <a:lvl8pPr marL="2921965" indent="0">
              <a:buNone/>
              <a:defRPr sz="822"/>
            </a:lvl8pPr>
            <a:lvl9pPr marL="3339389" indent="0">
              <a:buNone/>
              <a:defRPr sz="822"/>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60D4090-8B5F-4D18-BD00-4527B44A5F4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3714" y="26883920"/>
            <a:ext cx="25238251" cy="3172619"/>
          </a:xfrm>
        </p:spPr>
        <p:txBody>
          <a:bodyPr anchor="b"/>
          <a:lstStyle>
            <a:lvl1pPr algn="l">
              <a:defRPr sz="1826" b="1"/>
            </a:lvl1pPr>
          </a:lstStyle>
          <a:p>
            <a:r>
              <a:rPr lang="en-US"/>
              <a:t>Click to edit Master title style</a:t>
            </a:r>
          </a:p>
        </p:txBody>
      </p:sp>
      <p:sp>
        <p:nvSpPr>
          <p:cNvPr id="3" name="Picture Placeholder 2"/>
          <p:cNvSpPr>
            <a:spLocks noGrp="1"/>
          </p:cNvSpPr>
          <p:nvPr>
            <p:ph type="pic" idx="1"/>
          </p:nvPr>
        </p:nvSpPr>
        <p:spPr>
          <a:xfrm>
            <a:off x="8243714" y="3430986"/>
            <a:ext cx="25238251" cy="23044546"/>
          </a:xfrm>
        </p:spPr>
        <p:txBody>
          <a:bodyPr/>
          <a:lstStyle>
            <a:lvl1pPr marL="0" indent="0">
              <a:buNone/>
              <a:defRPr sz="2922"/>
            </a:lvl1pPr>
            <a:lvl2pPr marL="417424" indent="0">
              <a:buNone/>
              <a:defRPr sz="2556"/>
            </a:lvl2pPr>
            <a:lvl3pPr marL="834847" indent="0">
              <a:buNone/>
              <a:defRPr sz="2191"/>
            </a:lvl3pPr>
            <a:lvl4pPr marL="1252271" indent="0">
              <a:buNone/>
              <a:defRPr sz="1826"/>
            </a:lvl4pPr>
            <a:lvl5pPr marL="1669694" indent="0">
              <a:buNone/>
              <a:defRPr sz="1826"/>
            </a:lvl5pPr>
            <a:lvl6pPr marL="2087118" indent="0">
              <a:buNone/>
              <a:defRPr sz="1826"/>
            </a:lvl6pPr>
            <a:lvl7pPr marL="2504542" indent="0">
              <a:buNone/>
              <a:defRPr sz="1826"/>
            </a:lvl7pPr>
            <a:lvl8pPr marL="2921965" indent="0">
              <a:buNone/>
              <a:defRPr sz="1826"/>
            </a:lvl8pPr>
            <a:lvl9pPr marL="3339389" indent="0">
              <a:buNone/>
              <a:defRPr sz="1826"/>
            </a:lvl9pPr>
          </a:lstStyle>
          <a:p>
            <a:pPr lvl="0"/>
            <a:endParaRPr lang="en-US" noProof="0"/>
          </a:p>
        </p:txBody>
      </p:sp>
      <p:sp>
        <p:nvSpPr>
          <p:cNvPr id="4" name="Text Placeholder 3"/>
          <p:cNvSpPr>
            <a:spLocks noGrp="1"/>
          </p:cNvSpPr>
          <p:nvPr>
            <p:ph type="body" sz="half" idx="2"/>
          </p:nvPr>
        </p:nvSpPr>
        <p:spPr>
          <a:xfrm>
            <a:off x="8243714" y="30056536"/>
            <a:ext cx="25238251" cy="4508896"/>
          </a:xfrm>
        </p:spPr>
        <p:txBody>
          <a:bodyPr/>
          <a:lstStyle>
            <a:lvl1pPr marL="0" indent="0">
              <a:buNone/>
              <a:defRPr sz="1278"/>
            </a:lvl1pPr>
            <a:lvl2pPr marL="417424" indent="0">
              <a:buNone/>
              <a:defRPr sz="1096"/>
            </a:lvl2pPr>
            <a:lvl3pPr marL="834847" indent="0">
              <a:buNone/>
              <a:defRPr sz="913"/>
            </a:lvl3pPr>
            <a:lvl4pPr marL="1252271" indent="0">
              <a:buNone/>
              <a:defRPr sz="822"/>
            </a:lvl4pPr>
            <a:lvl5pPr marL="1669694" indent="0">
              <a:buNone/>
              <a:defRPr sz="822"/>
            </a:lvl5pPr>
            <a:lvl6pPr marL="2087118" indent="0">
              <a:buNone/>
              <a:defRPr sz="822"/>
            </a:lvl6pPr>
            <a:lvl7pPr marL="2504542" indent="0">
              <a:buNone/>
              <a:defRPr sz="822"/>
            </a:lvl7pPr>
            <a:lvl8pPr marL="2921965" indent="0">
              <a:buNone/>
              <a:defRPr sz="822"/>
            </a:lvl8pPr>
            <a:lvl9pPr marL="3339389" indent="0">
              <a:buNone/>
              <a:defRPr sz="822"/>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2D3500F-EB1B-4A93-89D9-1C3D3F2114F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03440" y="1539875"/>
            <a:ext cx="37855525" cy="6400800"/>
          </a:xfrm>
          <a:prstGeom prst="rect">
            <a:avLst/>
          </a:prstGeom>
          <a:noFill/>
          <a:ln w="9525">
            <a:noFill/>
            <a:miter lim="800000"/>
            <a:headEnd/>
            <a:tailEnd/>
          </a:ln>
        </p:spPr>
        <p:txBody>
          <a:bodyPr vert="horz" wrap="square" lIns="313502" tIns="156751" rIns="313502" bIns="15675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103440" y="8963025"/>
            <a:ext cx="37855525" cy="25344438"/>
          </a:xfrm>
          <a:prstGeom prst="rect">
            <a:avLst/>
          </a:prstGeom>
          <a:noFill/>
          <a:ln w="9525">
            <a:noFill/>
            <a:miter lim="800000"/>
            <a:headEnd/>
            <a:tailEnd/>
          </a:ln>
        </p:spPr>
        <p:txBody>
          <a:bodyPr vert="horz" wrap="square" lIns="313502" tIns="156751" rIns="313502" bIns="15675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103438" y="34974213"/>
            <a:ext cx="9813925" cy="2667000"/>
          </a:xfrm>
          <a:prstGeom prst="rect">
            <a:avLst/>
          </a:prstGeom>
          <a:noFill/>
          <a:ln>
            <a:noFill/>
          </a:ln>
          <a:effectLst/>
          <a:extLst/>
        </p:spPr>
        <p:txBody>
          <a:bodyPr vert="horz" wrap="square" lIns="313502" tIns="156751" rIns="313502" bIns="156751" numCol="1" anchor="t" anchorCtr="0" compatLnSpc="1">
            <a:prstTxWarp prst="textNoShape">
              <a:avLst/>
            </a:prstTxWarp>
          </a:bodyPr>
          <a:lstStyle>
            <a:lvl1pPr>
              <a:defRPr sz="4382"/>
            </a:lvl1pPr>
          </a:lstStyle>
          <a:p>
            <a:endParaRPr lang="en-US"/>
          </a:p>
        </p:txBody>
      </p:sp>
      <p:sp>
        <p:nvSpPr>
          <p:cNvPr id="1029" name="Rectangle 5"/>
          <p:cNvSpPr>
            <a:spLocks noGrp="1" noChangeArrowheads="1"/>
          </p:cNvSpPr>
          <p:nvPr>
            <p:ph type="ftr" sz="quarter" idx="3"/>
          </p:nvPr>
        </p:nvSpPr>
        <p:spPr bwMode="auto">
          <a:xfrm>
            <a:off x="14371640" y="34974213"/>
            <a:ext cx="13319125" cy="2667000"/>
          </a:xfrm>
          <a:prstGeom prst="rect">
            <a:avLst/>
          </a:prstGeom>
          <a:noFill/>
          <a:ln>
            <a:noFill/>
          </a:ln>
          <a:effectLst/>
          <a:extLst/>
        </p:spPr>
        <p:txBody>
          <a:bodyPr vert="horz" wrap="square" lIns="313502" tIns="156751" rIns="313502" bIns="156751" numCol="1" anchor="t" anchorCtr="0" compatLnSpc="1">
            <a:prstTxWarp prst="textNoShape">
              <a:avLst/>
            </a:prstTxWarp>
          </a:bodyPr>
          <a:lstStyle>
            <a:lvl1pPr algn="ctr">
              <a:defRPr sz="4382"/>
            </a:lvl1pPr>
          </a:lstStyle>
          <a:p>
            <a:endParaRPr lang="en-US"/>
          </a:p>
        </p:txBody>
      </p:sp>
      <p:sp>
        <p:nvSpPr>
          <p:cNvPr id="1030" name="Rectangle 6"/>
          <p:cNvSpPr>
            <a:spLocks noGrp="1" noChangeArrowheads="1"/>
          </p:cNvSpPr>
          <p:nvPr>
            <p:ph type="sldNum" sz="quarter" idx="4"/>
          </p:nvPr>
        </p:nvSpPr>
        <p:spPr bwMode="auto">
          <a:xfrm>
            <a:off x="30145040" y="34974213"/>
            <a:ext cx="9813925" cy="2667000"/>
          </a:xfrm>
          <a:prstGeom prst="rect">
            <a:avLst/>
          </a:prstGeom>
          <a:noFill/>
          <a:ln>
            <a:noFill/>
          </a:ln>
          <a:effectLst/>
          <a:extLst/>
        </p:spPr>
        <p:txBody>
          <a:bodyPr vert="horz" wrap="square" lIns="313502" tIns="156751" rIns="313502" bIns="156751" numCol="1" anchor="t" anchorCtr="0" compatLnSpc="1">
            <a:prstTxWarp prst="textNoShape">
              <a:avLst/>
            </a:prstTxWarp>
          </a:bodyPr>
          <a:lstStyle>
            <a:lvl1pPr algn="r">
              <a:defRPr sz="4382"/>
            </a:lvl1pPr>
          </a:lstStyle>
          <a:p>
            <a:fld id="{9715A561-334C-4D48-A313-2C515436C70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2862541" rtl="0" eaLnBrk="0" fontAlgn="base" hangingPunct="0">
        <a:spcBef>
          <a:spcPct val="0"/>
        </a:spcBef>
        <a:spcAft>
          <a:spcPct val="0"/>
        </a:spcAft>
        <a:defRPr sz="13786">
          <a:solidFill>
            <a:schemeClr val="tx2"/>
          </a:solidFill>
          <a:latin typeface="+mj-lt"/>
          <a:ea typeface="ＭＳ Ｐゴシック" pitchFamily="-72" charset="-128"/>
          <a:cs typeface="ＭＳ Ｐゴシック" pitchFamily="-72" charset="-128"/>
        </a:defRPr>
      </a:lvl1pPr>
      <a:lvl2pPr algn="ctr" defTabSz="2862541" rtl="0" eaLnBrk="0" fontAlgn="base" hangingPunct="0">
        <a:spcBef>
          <a:spcPct val="0"/>
        </a:spcBef>
        <a:spcAft>
          <a:spcPct val="0"/>
        </a:spcAft>
        <a:defRPr sz="13786">
          <a:solidFill>
            <a:schemeClr val="tx2"/>
          </a:solidFill>
          <a:latin typeface="Arial" charset="0"/>
          <a:ea typeface="ＭＳ Ｐゴシック" pitchFamily="-72" charset="-128"/>
          <a:cs typeface="ＭＳ Ｐゴシック" pitchFamily="-72" charset="-128"/>
        </a:defRPr>
      </a:lvl2pPr>
      <a:lvl3pPr algn="ctr" defTabSz="2862541" rtl="0" eaLnBrk="0" fontAlgn="base" hangingPunct="0">
        <a:spcBef>
          <a:spcPct val="0"/>
        </a:spcBef>
        <a:spcAft>
          <a:spcPct val="0"/>
        </a:spcAft>
        <a:defRPr sz="13786">
          <a:solidFill>
            <a:schemeClr val="tx2"/>
          </a:solidFill>
          <a:latin typeface="Arial" charset="0"/>
          <a:ea typeface="ＭＳ Ｐゴシック" pitchFamily="-72" charset="-128"/>
          <a:cs typeface="ＭＳ Ｐゴシック" pitchFamily="-72" charset="-128"/>
        </a:defRPr>
      </a:lvl3pPr>
      <a:lvl4pPr algn="ctr" defTabSz="2862541" rtl="0" eaLnBrk="0" fontAlgn="base" hangingPunct="0">
        <a:spcBef>
          <a:spcPct val="0"/>
        </a:spcBef>
        <a:spcAft>
          <a:spcPct val="0"/>
        </a:spcAft>
        <a:defRPr sz="13786">
          <a:solidFill>
            <a:schemeClr val="tx2"/>
          </a:solidFill>
          <a:latin typeface="Arial" charset="0"/>
          <a:ea typeface="ＭＳ Ｐゴシック" pitchFamily="-72" charset="-128"/>
          <a:cs typeface="ＭＳ Ｐゴシック" pitchFamily="-72" charset="-128"/>
        </a:defRPr>
      </a:lvl4pPr>
      <a:lvl5pPr algn="ctr" defTabSz="2862541" rtl="0" eaLnBrk="0" fontAlgn="base" hangingPunct="0">
        <a:spcBef>
          <a:spcPct val="0"/>
        </a:spcBef>
        <a:spcAft>
          <a:spcPct val="0"/>
        </a:spcAft>
        <a:defRPr sz="13786">
          <a:solidFill>
            <a:schemeClr val="tx2"/>
          </a:solidFill>
          <a:latin typeface="Arial" charset="0"/>
          <a:ea typeface="ＭＳ Ｐゴシック" pitchFamily="-72" charset="-128"/>
          <a:cs typeface="ＭＳ Ｐゴシック" pitchFamily="-72" charset="-128"/>
        </a:defRPr>
      </a:lvl5pPr>
      <a:lvl6pPr marL="417424" algn="ctr" defTabSz="2862541" rtl="0" fontAlgn="base">
        <a:spcBef>
          <a:spcPct val="0"/>
        </a:spcBef>
        <a:spcAft>
          <a:spcPct val="0"/>
        </a:spcAft>
        <a:defRPr sz="13786">
          <a:solidFill>
            <a:schemeClr val="tx2"/>
          </a:solidFill>
          <a:latin typeface="Arial" charset="0"/>
        </a:defRPr>
      </a:lvl6pPr>
      <a:lvl7pPr marL="834847" algn="ctr" defTabSz="2862541" rtl="0" fontAlgn="base">
        <a:spcBef>
          <a:spcPct val="0"/>
        </a:spcBef>
        <a:spcAft>
          <a:spcPct val="0"/>
        </a:spcAft>
        <a:defRPr sz="13786">
          <a:solidFill>
            <a:schemeClr val="tx2"/>
          </a:solidFill>
          <a:latin typeface="Arial" charset="0"/>
        </a:defRPr>
      </a:lvl7pPr>
      <a:lvl8pPr marL="1252271" algn="ctr" defTabSz="2862541" rtl="0" fontAlgn="base">
        <a:spcBef>
          <a:spcPct val="0"/>
        </a:spcBef>
        <a:spcAft>
          <a:spcPct val="0"/>
        </a:spcAft>
        <a:defRPr sz="13786">
          <a:solidFill>
            <a:schemeClr val="tx2"/>
          </a:solidFill>
          <a:latin typeface="Arial" charset="0"/>
        </a:defRPr>
      </a:lvl8pPr>
      <a:lvl9pPr marL="1669694" algn="ctr" defTabSz="2862541" rtl="0" fontAlgn="base">
        <a:spcBef>
          <a:spcPct val="0"/>
        </a:spcBef>
        <a:spcAft>
          <a:spcPct val="0"/>
        </a:spcAft>
        <a:defRPr sz="13786">
          <a:solidFill>
            <a:schemeClr val="tx2"/>
          </a:solidFill>
          <a:latin typeface="Arial" charset="0"/>
        </a:defRPr>
      </a:lvl9pPr>
    </p:titleStyle>
    <p:bodyStyle>
      <a:lvl1pPr marL="1073997" indent="-1073997" algn="l" defTabSz="2862541" rtl="0" eaLnBrk="0" fontAlgn="base" hangingPunct="0">
        <a:spcBef>
          <a:spcPct val="20000"/>
        </a:spcBef>
        <a:spcAft>
          <a:spcPct val="0"/>
        </a:spcAft>
        <a:buChar char="•"/>
        <a:defRPr sz="10043">
          <a:solidFill>
            <a:schemeClr val="tx1"/>
          </a:solidFill>
          <a:latin typeface="+mn-lt"/>
          <a:ea typeface="ＭＳ Ｐゴシック" pitchFamily="-72" charset="-128"/>
          <a:cs typeface="ＭＳ Ｐゴシック" pitchFamily="-72" charset="-128"/>
        </a:defRPr>
      </a:lvl1pPr>
      <a:lvl2pPr marL="2326267" indent="-895721" algn="l" defTabSz="2862541" rtl="0" eaLnBrk="0" fontAlgn="base" hangingPunct="0">
        <a:spcBef>
          <a:spcPct val="20000"/>
        </a:spcBef>
        <a:spcAft>
          <a:spcPct val="0"/>
        </a:spcAft>
        <a:buChar char="–"/>
        <a:defRPr sz="8765">
          <a:solidFill>
            <a:schemeClr val="tx1"/>
          </a:solidFill>
          <a:latin typeface="+mn-lt"/>
          <a:ea typeface="ＭＳ Ｐゴシック" pitchFamily="-72" charset="-128"/>
        </a:defRPr>
      </a:lvl2pPr>
      <a:lvl3pPr marL="3578538" indent="-715997" algn="l" defTabSz="2862541" rtl="0" eaLnBrk="0" fontAlgn="base" hangingPunct="0">
        <a:spcBef>
          <a:spcPct val="20000"/>
        </a:spcBef>
        <a:spcAft>
          <a:spcPct val="0"/>
        </a:spcAft>
        <a:buChar char="•"/>
        <a:defRPr sz="7487">
          <a:solidFill>
            <a:schemeClr val="tx1"/>
          </a:solidFill>
          <a:latin typeface="+mn-lt"/>
          <a:ea typeface="ＭＳ Ｐゴシック" pitchFamily="-72" charset="-128"/>
        </a:defRPr>
      </a:lvl3pPr>
      <a:lvl4pPr marL="5009083" indent="-715997" algn="l" defTabSz="2862541" rtl="0" eaLnBrk="0" fontAlgn="base" hangingPunct="0">
        <a:spcBef>
          <a:spcPct val="20000"/>
        </a:spcBef>
        <a:spcAft>
          <a:spcPct val="0"/>
        </a:spcAft>
        <a:buChar char="–"/>
        <a:defRPr sz="6300">
          <a:solidFill>
            <a:schemeClr val="tx1"/>
          </a:solidFill>
          <a:latin typeface="+mn-lt"/>
          <a:ea typeface="ＭＳ Ｐゴシック" pitchFamily="-72" charset="-128"/>
        </a:defRPr>
      </a:lvl4pPr>
      <a:lvl5pPr marL="6439629" indent="-714548" algn="l" defTabSz="2862541" rtl="0" eaLnBrk="0" fontAlgn="base" hangingPunct="0">
        <a:spcBef>
          <a:spcPct val="20000"/>
        </a:spcBef>
        <a:spcAft>
          <a:spcPct val="0"/>
        </a:spcAft>
        <a:buChar char="»"/>
        <a:defRPr sz="6300">
          <a:solidFill>
            <a:schemeClr val="tx1"/>
          </a:solidFill>
          <a:latin typeface="+mn-lt"/>
          <a:ea typeface="ＭＳ Ｐゴシック" pitchFamily="-72" charset="-128"/>
        </a:defRPr>
      </a:lvl5pPr>
      <a:lvl6pPr marL="6857053" indent="-714548" algn="l" defTabSz="2862541" rtl="0" fontAlgn="base">
        <a:spcBef>
          <a:spcPct val="20000"/>
        </a:spcBef>
        <a:spcAft>
          <a:spcPct val="0"/>
        </a:spcAft>
        <a:buChar char="»"/>
        <a:defRPr sz="6300">
          <a:solidFill>
            <a:schemeClr val="tx1"/>
          </a:solidFill>
          <a:latin typeface="+mn-lt"/>
        </a:defRPr>
      </a:lvl6pPr>
      <a:lvl7pPr marL="7274476" indent="-714548" algn="l" defTabSz="2862541" rtl="0" fontAlgn="base">
        <a:spcBef>
          <a:spcPct val="20000"/>
        </a:spcBef>
        <a:spcAft>
          <a:spcPct val="0"/>
        </a:spcAft>
        <a:buChar char="»"/>
        <a:defRPr sz="6300">
          <a:solidFill>
            <a:schemeClr val="tx1"/>
          </a:solidFill>
          <a:latin typeface="+mn-lt"/>
        </a:defRPr>
      </a:lvl7pPr>
      <a:lvl8pPr marL="7691900" indent="-714548" algn="l" defTabSz="2862541" rtl="0" fontAlgn="base">
        <a:spcBef>
          <a:spcPct val="20000"/>
        </a:spcBef>
        <a:spcAft>
          <a:spcPct val="0"/>
        </a:spcAft>
        <a:buChar char="»"/>
        <a:defRPr sz="6300">
          <a:solidFill>
            <a:schemeClr val="tx1"/>
          </a:solidFill>
          <a:latin typeface="+mn-lt"/>
        </a:defRPr>
      </a:lvl8pPr>
      <a:lvl9pPr marL="8109324" indent="-714548" algn="l" defTabSz="2862541" rtl="0" fontAlgn="base">
        <a:spcBef>
          <a:spcPct val="20000"/>
        </a:spcBef>
        <a:spcAft>
          <a:spcPct val="0"/>
        </a:spcAft>
        <a:buChar char="»"/>
        <a:defRPr sz="6300">
          <a:solidFill>
            <a:schemeClr val="tx1"/>
          </a:solidFill>
          <a:latin typeface="+mn-lt"/>
        </a:defRPr>
      </a:lvl9pPr>
    </p:bodyStyle>
    <p:otherStyle>
      <a:defPPr>
        <a:defRPr lang="en-US"/>
      </a:defPPr>
      <a:lvl1pPr marL="0" algn="l" defTabSz="834847" rtl="0" eaLnBrk="1" latinLnBrk="0" hangingPunct="1">
        <a:defRPr sz="1643" kern="1200">
          <a:solidFill>
            <a:schemeClr val="tx1"/>
          </a:solidFill>
          <a:latin typeface="+mn-lt"/>
          <a:ea typeface="+mn-ea"/>
          <a:cs typeface="+mn-cs"/>
        </a:defRPr>
      </a:lvl1pPr>
      <a:lvl2pPr marL="417424" algn="l" defTabSz="834847" rtl="0" eaLnBrk="1" latinLnBrk="0" hangingPunct="1">
        <a:defRPr sz="1643" kern="1200">
          <a:solidFill>
            <a:schemeClr val="tx1"/>
          </a:solidFill>
          <a:latin typeface="+mn-lt"/>
          <a:ea typeface="+mn-ea"/>
          <a:cs typeface="+mn-cs"/>
        </a:defRPr>
      </a:lvl2pPr>
      <a:lvl3pPr marL="834847" algn="l" defTabSz="834847" rtl="0" eaLnBrk="1" latinLnBrk="0" hangingPunct="1">
        <a:defRPr sz="1643" kern="1200">
          <a:solidFill>
            <a:schemeClr val="tx1"/>
          </a:solidFill>
          <a:latin typeface="+mn-lt"/>
          <a:ea typeface="+mn-ea"/>
          <a:cs typeface="+mn-cs"/>
        </a:defRPr>
      </a:lvl3pPr>
      <a:lvl4pPr marL="1252271" algn="l" defTabSz="834847" rtl="0" eaLnBrk="1" latinLnBrk="0" hangingPunct="1">
        <a:defRPr sz="1643" kern="1200">
          <a:solidFill>
            <a:schemeClr val="tx1"/>
          </a:solidFill>
          <a:latin typeface="+mn-lt"/>
          <a:ea typeface="+mn-ea"/>
          <a:cs typeface="+mn-cs"/>
        </a:defRPr>
      </a:lvl4pPr>
      <a:lvl5pPr marL="1669694" algn="l" defTabSz="834847" rtl="0" eaLnBrk="1" latinLnBrk="0" hangingPunct="1">
        <a:defRPr sz="1643" kern="1200">
          <a:solidFill>
            <a:schemeClr val="tx1"/>
          </a:solidFill>
          <a:latin typeface="+mn-lt"/>
          <a:ea typeface="+mn-ea"/>
          <a:cs typeface="+mn-cs"/>
        </a:defRPr>
      </a:lvl5pPr>
      <a:lvl6pPr marL="2087118" algn="l" defTabSz="834847" rtl="0" eaLnBrk="1" latinLnBrk="0" hangingPunct="1">
        <a:defRPr sz="1643" kern="1200">
          <a:solidFill>
            <a:schemeClr val="tx1"/>
          </a:solidFill>
          <a:latin typeface="+mn-lt"/>
          <a:ea typeface="+mn-ea"/>
          <a:cs typeface="+mn-cs"/>
        </a:defRPr>
      </a:lvl6pPr>
      <a:lvl7pPr marL="2504542" algn="l" defTabSz="834847" rtl="0" eaLnBrk="1" latinLnBrk="0" hangingPunct="1">
        <a:defRPr sz="1643" kern="1200">
          <a:solidFill>
            <a:schemeClr val="tx1"/>
          </a:solidFill>
          <a:latin typeface="+mn-lt"/>
          <a:ea typeface="+mn-ea"/>
          <a:cs typeface="+mn-cs"/>
        </a:defRPr>
      </a:lvl7pPr>
      <a:lvl8pPr marL="2921965" algn="l" defTabSz="834847" rtl="0" eaLnBrk="1" latinLnBrk="0" hangingPunct="1">
        <a:defRPr sz="1643" kern="1200">
          <a:solidFill>
            <a:schemeClr val="tx1"/>
          </a:solidFill>
          <a:latin typeface="+mn-lt"/>
          <a:ea typeface="+mn-ea"/>
          <a:cs typeface="+mn-cs"/>
        </a:defRPr>
      </a:lvl8pPr>
      <a:lvl9pPr marL="3339389" algn="l" defTabSz="834847" rtl="0" eaLnBrk="1" latinLnBrk="0" hangingPunct="1">
        <a:defRPr sz="16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2"/>
          <p:cNvSpPr txBox="1">
            <a:spLocks noChangeArrowheads="1"/>
          </p:cNvSpPr>
          <p:nvPr/>
        </p:nvSpPr>
        <p:spPr bwMode="auto">
          <a:xfrm>
            <a:off x="553519" y="5861623"/>
            <a:ext cx="12004489" cy="766685"/>
          </a:xfrm>
          <a:prstGeom prst="rect">
            <a:avLst/>
          </a:prstGeom>
          <a:solidFill>
            <a:schemeClr val="accent6">
              <a:lumMod val="20000"/>
              <a:lumOff val="80000"/>
            </a:schemeClr>
          </a:solidFill>
          <a:ln w="38100">
            <a:noFill/>
            <a:miter lim="800000"/>
            <a:headEnd/>
            <a:tailEnd/>
          </a:ln>
        </p:spPr>
        <p:txBody>
          <a:bodyPr wrap="square">
            <a:prstTxWarp prst="textNoShape">
              <a:avLst/>
            </a:prstTxWarp>
            <a:spAutoFit/>
          </a:bodyPr>
          <a:lstStyle/>
          <a:p>
            <a:pPr algn="ctr" eaLnBrk="0" hangingPunct="0"/>
            <a:r>
              <a:rPr lang="en-US" sz="4382" b="1" dirty="0">
                <a:solidFill>
                  <a:schemeClr val="tx2"/>
                </a:solidFill>
                <a:ea typeface="Arial" pitchFamily="-72" charset="0"/>
                <a:cs typeface="Arial" pitchFamily="-72" charset="0"/>
              </a:rPr>
              <a:t>Introduction</a:t>
            </a:r>
            <a:endParaRPr lang="en-US" sz="4017" b="1" dirty="0">
              <a:solidFill>
                <a:schemeClr val="tx2"/>
              </a:solidFill>
              <a:ea typeface="Arial" pitchFamily="-72" charset="0"/>
              <a:cs typeface="Arial" pitchFamily="-72" charset="0"/>
            </a:endParaRPr>
          </a:p>
        </p:txBody>
      </p:sp>
      <p:sp>
        <p:nvSpPr>
          <p:cNvPr id="8" name="Text Box 59"/>
          <p:cNvSpPr txBox="1">
            <a:spLocks noChangeArrowheads="1"/>
          </p:cNvSpPr>
          <p:nvPr/>
        </p:nvSpPr>
        <p:spPr bwMode="auto">
          <a:xfrm>
            <a:off x="29503290" y="17285707"/>
            <a:ext cx="11971579" cy="766685"/>
          </a:xfrm>
          <a:prstGeom prst="rect">
            <a:avLst/>
          </a:prstGeom>
          <a:solidFill>
            <a:schemeClr val="accent6">
              <a:lumMod val="20000"/>
              <a:lumOff val="80000"/>
            </a:schemeClr>
          </a:solidFill>
          <a:ln w="38100">
            <a:noFill/>
            <a:miter lim="800000"/>
            <a:headEnd/>
            <a:tailEnd/>
          </a:ln>
        </p:spPr>
        <p:txBody>
          <a:bodyPr wrap="square">
            <a:prstTxWarp prst="textNoShape">
              <a:avLst/>
            </a:prstTxWarp>
            <a:spAutoFit/>
          </a:bodyPr>
          <a:lstStyle/>
          <a:p>
            <a:pPr algn="ctr" eaLnBrk="0" hangingPunct="0"/>
            <a:r>
              <a:rPr lang="en-US" sz="4382" b="1" dirty="0">
                <a:solidFill>
                  <a:schemeClr val="tx2"/>
                </a:solidFill>
                <a:ea typeface="Arial" pitchFamily="-72" charset="0"/>
                <a:cs typeface="Arial" pitchFamily="-72" charset="0"/>
              </a:rPr>
              <a:t>Discussion</a:t>
            </a:r>
            <a:endParaRPr lang="en-US" sz="4017" b="1" dirty="0">
              <a:solidFill>
                <a:schemeClr val="tx2"/>
              </a:solidFill>
              <a:ea typeface="Arial" pitchFamily="-72" charset="0"/>
              <a:cs typeface="Arial" pitchFamily="-72" charset="0"/>
            </a:endParaRPr>
          </a:p>
        </p:txBody>
      </p:sp>
      <p:sp>
        <p:nvSpPr>
          <p:cNvPr id="14" name="Text Box 59"/>
          <p:cNvSpPr txBox="1">
            <a:spLocks noChangeArrowheads="1"/>
          </p:cNvSpPr>
          <p:nvPr/>
        </p:nvSpPr>
        <p:spPr bwMode="auto">
          <a:xfrm>
            <a:off x="29437080" y="36278403"/>
            <a:ext cx="11971579" cy="553998"/>
          </a:xfrm>
          <a:prstGeom prst="rect">
            <a:avLst/>
          </a:prstGeom>
          <a:solidFill>
            <a:schemeClr val="accent6">
              <a:lumMod val="20000"/>
              <a:lumOff val="80000"/>
            </a:schemeClr>
          </a:solidFill>
          <a:ln w="38100">
            <a:noFill/>
            <a:miter lim="800000"/>
            <a:headEnd/>
            <a:tailEnd/>
          </a:ln>
        </p:spPr>
        <p:txBody>
          <a:bodyPr wrap="square">
            <a:prstTxWarp prst="textNoShape">
              <a:avLst/>
            </a:prstTxWarp>
            <a:spAutoFit/>
          </a:bodyPr>
          <a:lstStyle/>
          <a:p>
            <a:pPr algn="ctr" eaLnBrk="0" hangingPunct="0"/>
            <a:r>
              <a:rPr lang="en-US" sz="3000" b="1" dirty="0">
                <a:solidFill>
                  <a:schemeClr val="tx2"/>
                </a:solidFill>
                <a:ea typeface="Arial" pitchFamily="-72" charset="0"/>
                <a:cs typeface="Arial" pitchFamily="-72" charset="0"/>
              </a:rPr>
              <a:t>Acknowledgements</a:t>
            </a:r>
          </a:p>
        </p:txBody>
      </p:sp>
      <p:sp>
        <p:nvSpPr>
          <p:cNvPr id="19" name="TextBox 18"/>
          <p:cNvSpPr txBox="1"/>
          <p:nvPr/>
        </p:nvSpPr>
        <p:spPr>
          <a:xfrm>
            <a:off x="570589" y="6764584"/>
            <a:ext cx="11987418" cy="15173385"/>
          </a:xfrm>
          <a:prstGeom prst="rect">
            <a:avLst/>
          </a:prstGeom>
          <a:noFill/>
        </p:spPr>
        <p:txBody>
          <a:bodyPr wrap="square" rtlCol="0" anchor="t">
            <a:spAutoFit/>
          </a:bodyPr>
          <a:lstStyle/>
          <a:p>
            <a:r>
              <a:rPr lang="en-US" sz="3200" dirty="0">
                <a:solidFill>
                  <a:schemeClr val="tx2"/>
                </a:solidFill>
                <a:cs typeface="Arial"/>
              </a:rPr>
              <a:t>     Individuals who identify as a sexual and/or gender minority (LGBTQ+) report significantly higher rates of suicide ideation than heterosexuals </a:t>
            </a:r>
            <a:r>
              <a:rPr lang="en-US" sz="2000" dirty="0">
                <a:solidFill>
                  <a:schemeClr val="tx2"/>
                </a:solidFill>
                <a:cs typeface="Arial"/>
              </a:rPr>
              <a:t>(Stone et al., 2014)</a:t>
            </a:r>
            <a:r>
              <a:rPr lang="en-US" sz="3200" dirty="0">
                <a:solidFill>
                  <a:schemeClr val="tx2"/>
                </a:solidFill>
                <a:cs typeface="Arial"/>
              </a:rPr>
              <a:t>. Identifying factors that may lead to, or protect against, this discrepancy in risk is important for protecting LGBTQ+ youth and preventing suicide in this population. </a:t>
            </a:r>
          </a:p>
          <a:p>
            <a:r>
              <a:rPr lang="en-US" sz="3200" dirty="0">
                <a:solidFill>
                  <a:schemeClr val="tx2"/>
                </a:solidFill>
                <a:cs typeface="Arial"/>
              </a:rPr>
              <a:t>     Minority Stress Theory </a:t>
            </a:r>
            <a:r>
              <a:rPr lang="en-US" sz="2000" dirty="0">
                <a:solidFill>
                  <a:schemeClr val="tx2"/>
                </a:solidFill>
                <a:cs typeface="Arial"/>
              </a:rPr>
              <a:t>(Meyer, 2003) </a:t>
            </a:r>
            <a:r>
              <a:rPr lang="en-US" sz="3200" dirty="0">
                <a:solidFill>
                  <a:schemeClr val="tx2"/>
                </a:solidFill>
                <a:cs typeface="Arial"/>
              </a:rPr>
              <a:t>argues that individuals in minority groups often face more hostile and stressful social environments which may cause mental health problems and potentially increase risk for suicide. The Interpersonal-Psychological Theory of suicide </a:t>
            </a:r>
            <a:r>
              <a:rPr lang="en-US" sz="2000" dirty="0">
                <a:solidFill>
                  <a:schemeClr val="tx2"/>
                </a:solidFill>
                <a:cs typeface="Arial"/>
              </a:rPr>
              <a:t>(Joiner, 2005) </a:t>
            </a:r>
            <a:r>
              <a:rPr lang="en-US" sz="3200" dirty="0">
                <a:solidFill>
                  <a:schemeClr val="tx2"/>
                </a:solidFill>
                <a:cs typeface="Arial"/>
              </a:rPr>
              <a:t>argues that suicide ideation emerges from chronic experiences of thwarted belongingness and perceived burdensomeness. </a:t>
            </a:r>
          </a:p>
          <a:p>
            <a:r>
              <a:rPr lang="en-US" sz="3200" dirty="0">
                <a:solidFill>
                  <a:schemeClr val="tx2"/>
                </a:solidFill>
                <a:cs typeface="Arial"/>
              </a:rPr>
              <a:t>     We combined these two theories to examine how expectation of rejection from peers relates to thwarted belonging and burdensomeness, and how these contribute to increased suicidal ideation. </a:t>
            </a:r>
          </a:p>
          <a:p>
            <a:r>
              <a:rPr lang="en-US" sz="3200" dirty="0">
                <a:solidFill>
                  <a:schemeClr val="tx2"/>
                </a:solidFill>
                <a:cs typeface="Arial"/>
              </a:rPr>
              <a:t>     Few studies look at protective factors, but one identified that self-esteem reduced risk among LGBTQ college students </a:t>
            </a:r>
            <a:r>
              <a:rPr lang="en-US" sz="2000" dirty="0">
                <a:solidFill>
                  <a:schemeClr val="tx2"/>
                </a:solidFill>
                <a:cs typeface="Arial"/>
              </a:rPr>
              <a:t>(Peter et al., 2014). </a:t>
            </a:r>
            <a:r>
              <a:rPr lang="en-US" sz="3200" dirty="0">
                <a:solidFill>
                  <a:schemeClr val="tx2"/>
                </a:solidFill>
                <a:cs typeface="Arial"/>
              </a:rPr>
              <a:t>We aimed to expand existing research by examining a potential protective factor, empowerment, to evaluate whether this factor would change the strength of the associations between our variables and suicide ideation.</a:t>
            </a:r>
          </a:p>
          <a:p>
            <a:endParaRPr lang="en-US" sz="2000" dirty="0">
              <a:solidFill>
                <a:schemeClr val="tx2"/>
              </a:solidFill>
              <a:cs typeface="Arial"/>
            </a:endParaRPr>
          </a:p>
          <a:p>
            <a:r>
              <a:rPr lang="en-US" sz="3200" b="1" dirty="0">
                <a:solidFill>
                  <a:schemeClr val="tx2"/>
                </a:solidFill>
                <a:cs typeface="Arial"/>
              </a:rPr>
              <a:t>Hypotheses</a:t>
            </a:r>
            <a:r>
              <a:rPr lang="en-US" sz="3200" dirty="0">
                <a:solidFill>
                  <a:schemeClr val="tx2"/>
                </a:solidFill>
                <a:cs typeface="Arial"/>
              </a:rPr>
              <a:t>: Feelings of burdensomeness and thwarted </a:t>
            </a:r>
            <a:endParaRPr lang="en-US" dirty="0">
              <a:solidFill>
                <a:srgbClr val="21498A"/>
              </a:solidFill>
              <a:cs typeface="Arial"/>
            </a:endParaRPr>
          </a:p>
          <a:p>
            <a:r>
              <a:rPr lang="en-US" sz="3200" dirty="0">
                <a:solidFill>
                  <a:schemeClr val="tx2"/>
                </a:solidFill>
                <a:cs typeface="Arial"/>
              </a:rPr>
              <a:t>belongingness would mediate the relationship between </a:t>
            </a:r>
            <a:endParaRPr lang="en-US" dirty="0">
              <a:cs typeface="Arial"/>
            </a:endParaRPr>
          </a:p>
          <a:p>
            <a:r>
              <a:rPr lang="en-US" sz="3200" dirty="0">
                <a:solidFill>
                  <a:schemeClr val="tx2"/>
                </a:solidFill>
                <a:cs typeface="Arial"/>
              </a:rPr>
              <a:t>expectation of rejection and suicidal ideation, and </a:t>
            </a:r>
            <a:endParaRPr lang="en-US" dirty="0"/>
          </a:p>
          <a:p>
            <a:r>
              <a:rPr lang="en-US" sz="3200" dirty="0">
                <a:solidFill>
                  <a:schemeClr val="tx2"/>
                </a:solidFill>
                <a:cs typeface="Arial"/>
              </a:rPr>
              <a:t>empowerment would moderate the association between these </a:t>
            </a:r>
            <a:endParaRPr lang="en-US" dirty="0"/>
          </a:p>
          <a:p>
            <a:r>
              <a:rPr lang="en-US" sz="3200" dirty="0">
                <a:solidFill>
                  <a:schemeClr val="tx2"/>
                </a:solidFill>
                <a:cs typeface="Arial"/>
              </a:rPr>
              <a:t>interpersonal difficulties and suicidal ideation. </a:t>
            </a:r>
          </a:p>
          <a:p>
            <a:r>
              <a:rPr lang="en-US" sz="3200" dirty="0">
                <a:solidFill>
                  <a:schemeClr val="tx2"/>
                </a:solidFill>
                <a:cs typeface="Arial"/>
              </a:rPr>
              <a:t>     We proposed an alternative model, where empowerment</a:t>
            </a:r>
          </a:p>
          <a:p>
            <a:r>
              <a:rPr lang="en-US" sz="3200" dirty="0">
                <a:solidFill>
                  <a:schemeClr val="tx2"/>
                </a:solidFill>
                <a:cs typeface="Arial"/>
              </a:rPr>
              <a:t>would moderate the association between expected rejection and experiences of thwarted belonging and burdensomeness.  </a:t>
            </a:r>
            <a:endParaRPr lang="en-US" dirty="0"/>
          </a:p>
        </p:txBody>
      </p:sp>
      <p:sp>
        <p:nvSpPr>
          <p:cNvPr id="22" name="TextBox 21"/>
          <p:cNvSpPr txBox="1"/>
          <p:nvPr/>
        </p:nvSpPr>
        <p:spPr>
          <a:xfrm>
            <a:off x="29592075" y="18270139"/>
            <a:ext cx="11971580" cy="18066484"/>
          </a:xfrm>
          <a:prstGeom prst="rect">
            <a:avLst/>
          </a:prstGeom>
          <a:noFill/>
        </p:spPr>
        <p:txBody>
          <a:bodyPr wrap="square" rtlCol="0" anchor="t">
            <a:spAutoFit/>
          </a:bodyPr>
          <a:lstStyle/>
          <a:p>
            <a:r>
              <a:rPr lang="en-US" sz="3200" dirty="0">
                <a:solidFill>
                  <a:srgbClr val="000000"/>
                </a:solidFill>
                <a:cs typeface="Arial"/>
              </a:rPr>
              <a:t>Our original hypothesis that empowerment would moderate the relationship between interpersonal difficulties and suicidal ideation was not supported. Across all models tested, the main effect of expected rejection on suicidal ideation was significant, and both thwarted belonging and perceived burdensomeness acted as mediators between expected rejection and suicidal ideation. This suggests that expectations of being rejected by peers contributes to enhanced feelings that one does not belong or is burdensome, which then increases suicidal thinking. A sense of empowerment does not weaken the association between these interpersonal difficulties and suicide ideation.</a:t>
            </a:r>
          </a:p>
          <a:p>
            <a:endParaRPr lang="en-US" sz="2000" dirty="0">
              <a:solidFill>
                <a:srgbClr val="000000"/>
              </a:solidFill>
              <a:cs typeface="Arial"/>
            </a:endParaRPr>
          </a:p>
          <a:p>
            <a:r>
              <a:rPr lang="en-US" sz="3200" dirty="0">
                <a:solidFill>
                  <a:srgbClr val="000000"/>
                </a:solidFill>
                <a:cs typeface="Arial"/>
              </a:rPr>
              <a:t>However, tests of the alternative model showed that empowerment may be protective against, and thus reduce, the level of perceived burdensomeness experienced. A heightened sense of empowerment, even when experiencing expected rejection by peers, is likely to lessen perceptions of perceived burdensomeness. With lower perceived burdensomeness, risk for developing suicidal ideation could be weakened. This protective effect only seems to emerge for those who have high levels of empowerment and is specific to experiences of perceived burdensomeness.</a:t>
            </a:r>
          </a:p>
          <a:p>
            <a:endParaRPr lang="en-US" sz="2000" dirty="0">
              <a:solidFill>
                <a:srgbClr val="000000"/>
              </a:solidFill>
              <a:cs typeface="Arial"/>
            </a:endParaRPr>
          </a:p>
          <a:p>
            <a:r>
              <a:rPr lang="en-US" sz="3200" dirty="0">
                <a:solidFill>
                  <a:srgbClr val="000000"/>
                </a:solidFill>
                <a:cs typeface="Arial"/>
              </a:rPr>
              <a:t>Empowerment might be an important protective factor to consider strengthening when creating interventions and prevention programming to alleviate suicide risk for LBGTQ+ persons. Addressing empowerment may be particularly effective for individuals who feel rejected and feel like they are a liability to others.</a:t>
            </a:r>
          </a:p>
          <a:p>
            <a:endParaRPr lang="en-US" sz="2000" dirty="0">
              <a:solidFill>
                <a:srgbClr val="000000"/>
              </a:solidFill>
              <a:cs typeface="Arial"/>
            </a:endParaRPr>
          </a:p>
          <a:p>
            <a:r>
              <a:rPr lang="en-US" sz="3200" dirty="0">
                <a:solidFill>
                  <a:srgbClr val="000000"/>
                </a:solidFill>
                <a:cs typeface="Arial"/>
              </a:rPr>
              <a:t>Limitations to our study include the very homogenous sample and our combining gender minority status with non-heterosexual orientation status to create our sexual/gender minority group. The use of self-report measures also carries limitations.</a:t>
            </a:r>
          </a:p>
          <a:p>
            <a:endParaRPr lang="en-US" sz="2000" dirty="0">
              <a:solidFill>
                <a:srgbClr val="000000"/>
              </a:solidFill>
              <a:cs typeface="Arial"/>
            </a:endParaRPr>
          </a:p>
          <a:p>
            <a:r>
              <a:rPr lang="en-US" sz="3200" dirty="0">
                <a:solidFill>
                  <a:srgbClr val="000000"/>
                </a:solidFill>
                <a:cs typeface="Arial"/>
              </a:rPr>
              <a:t>Future studies need to replicate our findings in more diverse samples and verify the relationships observed hold true among those with clinically severe suicidal ideation.</a:t>
            </a:r>
            <a:endParaRPr lang="en-US" sz="3200" dirty="0">
              <a:cs typeface="Arial"/>
            </a:endParaRPr>
          </a:p>
        </p:txBody>
      </p:sp>
      <p:sp>
        <p:nvSpPr>
          <p:cNvPr id="25" name="TextBox 24"/>
          <p:cNvSpPr txBox="1"/>
          <p:nvPr/>
        </p:nvSpPr>
        <p:spPr>
          <a:xfrm>
            <a:off x="29517967" y="36832401"/>
            <a:ext cx="11971579" cy="830997"/>
          </a:xfrm>
          <a:prstGeom prst="rect">
            <a:avLst/>
          </a:prstGeom>
          <a:noFill/>
        </p:spPr>
        <p:txBody>
          <a:bodyPr wrap="square" rtlCol="0">
            <a:spAutoFit/>
          </a:bodyPr>
          <a:lstStyle/>
          <a:p>
            <a:r>
              <a:rPr lang="en-US" dirty="0">
                <a:solidFill>
                  <a:schemeClr val="tx2"/>
                </a:solidFill>
              </a:rPr>
              <a:t>We thank UW-</a:t>
            </a:r>
            <a:r>
              <a:rPr lang="en-US" dirty="0" err="1">
                <a:solidFill>
                  <a:schemeClr val="tx2"/>
                </a:solidFill>
              </a:rPr>
              <a:t>Eau</a:t>
            </a:r>
            <a:r>
              <a:rPr lang="en-US" dirty="0">
                <a:solidFill>
                  <a:schemeClr val="tx2"/>
                </a:solidFill>
              </a:rPr>
              <a:t> Claire poster Printing Services maintained by Learning and Technology Services, funded in part by Differential Tuition.</a:t>
            </a:r>
          </a:p>
        </p:txBody>
      </p:sp>
      <p:sp>
        <p:nvSpPr>
          <p:cNvPr id="23" name="Text Box 59"/>
          <p:cNvSpPr txBox="1">
            <a:spLocks noChangeArrowheads="1"/>
          </p:cNvSpPr>
          <p:nvPr/>
        </p:nvSpPr>
        <p:spPr bwMode="auto">
          <a:xfrm>
            <a:off x="29421240" y="37663398"/>
            <a:ext cx="11987419" cy="461665"/>
          </a:xfrm>
          <a:prstGeom prst="rect">
            <a:avLst/>
          </a:prstGeom>
          <a:noFill/>
          <a:ln w="38100">
            <a:noFill/>
            <a:miter lim="800000"/>
            <a:headEnd/>
            <a:tailEnd/>
          </a:ln>
        </p:spPr>
        <p:txBody>
          <a:bodyPr wrap="square">
            <a:prstTxWarp prst="textNoShape">
              <a:avLst/>
            </a:prstTxWarp>
            <a:spAutoFit/>
          </a:bodyPr>
          <a:lstStyle/>
          <a:p>
            <a:pPr algn="ctr" eaLnBrk="0" hangingPunct="0"/>
            <a:r>
              <a:rPr lang="en-US" b="1" dirty="0">
                <a:solidFill>
                  <a:schemeClr val="tx2"/>
                </a:solidFill>
                <a:ea typeface="Arial" pitchFamily="-72" charset="0"/>
                <a:cs typeface="Arial" pitchFamily="-72" charset="0"/>
              </a:rPr>
              <a:t>* References Available Upon Request</a:t>
            </a:r>
          </a:p>
        </p:txBody>
      </p:sp>
      <p:sp>
        <p:nvSpPr>
          <p:cNvPr id="18" name="Text Box 52"/>
          <p:cNvSpPr txBox="1">
            <a:spLocks noChangeArrowheads="1"/>
          </p:cNvSpPr>
          <p:nvPr/>
        </p:nvSpPr>
        <p:spPr bwMode="auto">
          <a:xfrm>
            <a:off x="570589" y="28945699"/>
            <a:ext cx="12063261" cy="766685"/>
          </a:xfrm>
          <a:prstGeom prst="rect">
            <a:avLst/>
          </a:prstGeom>
          <a:solidFill>
            <a:schemeClr val="accent6">
              <a:lumMod val="20000"/>
              <a:lumOff val="80000"/>
            </a:schemeClr>
          </a:solidFill>
          <a:ln w="38100">
            <a:noFill/>
            <a:miter lim="800000"/>
            <a:headEnd/>
            <a:tailEnd/>
          </a:ln>
        </p:spPr>
        <p:txBody>
          <a:bodyPr wrap="square" anchor="t">
            <a:prstTxWarp prst="textNoShape">
              <a:avLst/>
            </a:prstTxWarp>
            <a:spAutoFit/>
          </a:bodyPr>
          <a:lstStyle/>
          <a:p>
            <a:pPr algn="ctr" eaLnBrk="0" hangingPunct="0"/>
            <a:r>
              <a:rPr lang="en-US" sz="4350" b="1" dirty="0">
                <a:solidFill>
                  <a:schemeClr val="tx2"/>
                </a:solidFill>
                <a:ea typeface="Arial" pitchFamily="-72" charset="0"/>
                <a:cs typeface="Arial" pitchFamily="-72" charset="0"/>
              </a:rPr>
              <a:t>Participants</a:t>
            </a:r>
            <a:endParaRPr lang="en-US" sz="4382" b="1" dirty="0">
              <a:solidFill>
                <a:schemeClr val="tx2"/>
              </a:solidFill>
              <a:ea typeface="Arial" pitchFamily="-72" charset="0"/>
              <a:cs typeface="Arial" pitchFamily="-72" charset="0"/>
            </a:endParaRPr>
          </a:p>
        </p:txBody>
      </p:sp>
      <p:sp>
        <p:nvSpPr>
          <p:cNvPr id="2" name="TextBox 1"/>
          <p:cNvSpPr txBox="1"/>
          <p:nvPr/>
        </p:nvSpPr>
        <p:spPr>
          <a:xfrm>
            <a:off x="29465949" y="6806795"/>
            <a:ext cx="11942710" cy="9941183"/>
          </a:xfrm>
          <a:prstGeom prst="rect">
            <a:avLst/>
          </a:prstGeom>
          <a:noFill/>
        </p:spPr>
        <p:txBody>
          <a:bodyPr wrap="square" rtlCol="0" anchor="t">
            <a:spAutoFit/>
          </a:bodyPr>
          <a:lstStyle/>
          <a:p>
            <a:r>
              <a:rPr lang="en-US" sz="3200" dirty="0">
                <a:solidFill>
                  <a:schemeClr val="tx2"/>
                </a:solidFill>
                <a:cs typeface="Arial"/>
              </a:rPr>
              <a:t>Regression models using PROCESS bootstrapping indicated</a:t>
            </a:r>
          </a:p>
          <a:p>
            <a:r>
              <a:rPr lang="en-US" sz="3200" dirty="0">
                <a:solidFill>
                  <a:schemeClr val="tx2"/>
                </a:solidFill>
                <a:cs typeface="Arial"/>
              </a:rPr>
              <a:t>that empowerment was not a significant moderator of either thwarted belongingness or perceived burdensomeness on suicidal ideation. The main effect of expected rejection on suicidal ideation was significant for both models. Thwarted belongingness</a:t>
            </a:r>
            <a:r>
              <a:rPr lang="en-US" sz="3200" i="1" dirty="0">
                <a:solidFill>
                  <a:schemeClr val="tx2"/>
                </a:solidFill>
                <a:cs typeface="Arial"/>
              </a:rPr>
              <a:t> </a:t>
            </a:r>
            <a:r>
              <a:rPr lang="en-US" sz="3200" dirty="0">
                <a:solidFill>
                  <a:schemeClr val="tx2"/>
                </a:solidFill>
                <a:cs typeface="Arial"/>
              </a:rPr>
              <a:t>and perceived burdensomeness also had main effects on suicide ideation</a:t>
            </a:r>
            <a:r>
              <a:rPr lang="en-US" sz="3200" i="1" dirty="0">
                <a:solidFill>
                  <a:schemeClr val="tx2"/>
                </a:solidFill>
                <a:cs typeface="Arial"/>
              </a:rPr>
              <a:t>.</a:t>
            </a:r>
            <a:r>
              <a:rPr lang="en-US" sz="3200" dirty="0">
                <a:solidFill>
                  <a:schemeClr val="tx2"/>
                </a:solidFill>
                <a:cs typeface="Arial"/>
              </a:rPr>
              <a:t> See Figure 1.</a:t>
            </a:r>
            <a:endParaRPr lang="en-US" sz="3200" dirty="0">
              <a:solidFill>
                <a:srgbClr val="000000"/>
              </a:solidFill>
              <a:cs typeface="Arial"/>
            </a:endParaRPr>
          </a:p>
          <a:p>
            <a:endParaRPr lang="en-US" sz="3200" dirty="0">
              <a:solidFill>
                <a:schemeClr val="tx2"/>
              </a:solidFill>
              <a:cs typeface="Arial"/>
            </a:endParaRPr>
          </a:p>
          <a:p>
            <a:r>
              <a:rPr lang="en-US" sz="3200" dirty="0">
                <a:solidFill>
                  <a:schemeClr val="tx2"/>
                </a:solidFill>
                <a:cs typeface="Arial"/>
              </a:rPr>
              <a:t>Bootstrapped PROCESS regression models were used to test the alternative model as well. Empowerment was a significant moderator of expected rejection and </a:t>
            </a:r>
            <a:r>
              <a:rPr lang="en-US" sz="3200" dirty="0">
                <a:solidFill>
                  <a:srgbClr val="000000"/>
                </a:solidFill>
                <a:cs typeface="Arial"/>
              </a:rPr>
              <a:t>perceived burdensomeness </a:t>
            </a:r>
            <a:r>
              <a:rPr lang="en-US" sz="3200" dirty="0">
                <a:solidFill>
                  <a:schemeClr val="tx2"/>
                </a:solidFill>
                <a:cs typeface="Arial"/>
              </a:rPr>
              <a:t>but did not significantly moderate the association with thwarted belongingness. Expected rejection, belongingness, and burdensomeness all had significant main effects. See Figure 2.</a:t>
            </a:r>
          </a:p>
          <a:p>
            <a:endParaRPr lang="en-US" sz="3200" dirty="0">
              <a:solidFill>
                <a:schemeClr val="tx2"/>
              </a:solidFill>
              <a:cs typeface="Arial"/>
            </a:endParaRPr>
          </a:p>
          <a:p>
            <a:r>
              <a:rPr lang="en-US" sz="3200" dirty="0">
                <a:solidFill>
                  <a:schemeClr val="tx2"/>
                </a:solidFill>
                <a:cs typeface="Arial"/>
              </a:rPr>
              <a:t>Examination of the interaction effect between expected rejection and </a:t>
            </a:r>
            <a:r>
              <a:rPr lang="en-US" sz="3200" dirty="0">
                <a:solidFill>
                  <a:srgbClr val="000000"/>
                </a:solidFill>
                <a:cs typeface="Arial"/>
              </a:rPr>
              <a:t>perceived burdensomeness </a:t>
            </a:r>
            <a:r>
              <a:rPr lang="en-US" sz="3200" dirty="0">
                <a:solidFill>
                  <a:schemeClr val="tx2"/>
                </a:solidFill>
                <a:cs typeface="Arial"/>
              </a:rPr>
              <a:t>revealed that empowerment was protective against experiences of </a:t>
            </a:r>
            <a:r>
              <a:rPr lang="en-US" sz="3200" dirty="0">
                <a:solidFill>
                  <a:srgbClr val="000000"/>
                </a:solidFill>
                <a:cs typeface="Arial"/>
              </a:rPr>
              <a:t>perceived burdensomeness </a:t>
            </a:r>
            <a:r>
              <a:rPr lang="en-US" sz="3200" dirty="0">
                <a:solidFill>
                  <a:schemeClr val="tx2"/>
                </a:solidFill>
                <a:cs typeface="Arial"/>
              </a:rPr>
              <a:t>at mean and high levels of expected rejection, but only when empowerment was high. See Figure 3.</a:t>
            </a:r>
          </a:p>
        </p:txBody>
      </p:sp>
      <p:sp>
        <p:nvSpPr>
          <p:cNvPr id="15" name="TextBox 14"/>
          <p:cNvSpPr txBox="1"/>
          <p:nvPr/>
        </p:nvSpPr>
        <p:spPr>
          <a:xfrm>
            <a:off x="13282861" y="5938875"/>
            <a:ext cx="15352295" cy="766685"/>
          </a:xfrm>
          <a:prstGeom prst="rect">
            <a:avLst/>
          </a:prstGeom>
          <a:solidFill>
            <a:schemeClr val="accent6">
              <a:lumMod val="20000"/>
              <a:lumOff val="80000"/>
            </a:schemeClr>
          </a:solidFill>
        </p:spPr>
        <p:txBody>
          <a:bodyPr wrap="square" rtlCol="0" anchor="t">
            <a:spAutoFit/>
          </a:bodyPr>
          <a:lstStyle/>
          <a:p>
            <a:pPr algn="ctr"/>
            <a:r>
              <a:rPr lang="en-US" sz="4350" b="1" dirty="0">
                <a:solidFill>
                  <a:schemeClr val="tx2"/>
                </a:solidFill>
              </a:rPr>
              <a:t>Figure 1:</a:t>
            </a:r>
            <a:r>
              <a:rPr lang="en-US" sz="4350" b="1" dirty="0">
                <a:solidFill>
                  <a:schemeClr val="tx2"/>
                </a:solidFill>
                <a:cs typeface="Arial"/>
              </a:rPr>
              <a:t> Primary Model Tested</a:t>
            </a:r>
            <a:endParaRPr lang="en-US" sz="4350" b="1" dirty="0">
              <a:solidFill>
                <a:schemeClr val="tx2"/>
              </a:solidFill>
            </a:endParaRPr>
          </a:p>
        </p:txBody>
      </p:sp>
      <p:sp>
        <p:nvSpPr>
          <p:cNvPr id="38" name="TextBox 37"/>
          <p:cNvSpPr txBox="1"/>
          <p:nvPr/>
        </p:nvSpPr>
        <p:spPr>
          <a:xfrm>
            <a:off x="13355052" y="18226225"/>
            <a:ext cx="15352295" cy="766685"/>
          </a:xfrm>
          <a:prstGeom prst="rect">
            <a:avLst/>
          </a:prstGeom>
          <a:solidFill>
            <a:schemeClr val="accent6">
              <a:lumMod val="20000"/>
              <a:lumOff val="80000"/>
            </a:schemeClr>
          </a:solidFill>
        </p:spPr>
        <p:txBody>
          <a:bodyPr wrap="square" rtlCol="0" anchor="t">
            <a:spAutoFit/>
          </a:bodyPr>
          <a:lstStyle/>
          <a:p>
            <a:pPr algn="ctr"/>
            <a:r>
              <a:rPr lang="en-US" sz="4350" b="1" dirty="0">
                <a:solidFill>
                  <a:schemeClr val="tx2"/>
                </a:solidFill>
              </a:rPr>
              <a:t>Figure 2:</a:t>
            </a:r>
            <a:r>
              <a:rPr lang="en-US" sz="4350" b="1" dirty="0">
                <a:solidFill>
                  <a:schemeClr val="tx2"/>
                </a:solidFill>
                <a:cs typeface="Arial"/>
              </a:rPr>
              <a:t> Alternative Model Tested</a:t>
            </a:r>
            <a:endParaRPr lang="en-US" sz="4350" b="1" dirty="0">
              <a:solidFill>
                <a:schemeClr val="tx2"/>
              </a:solidFill>
            </a:endParaRPr>
          </a:p>
        </p:txBody>
      </p:sp>
      <p:sp>
        <p:nvSpPr>
          <p:cNvPr id="39" name="Text Box 52"/>
          <p:cNvSpPr txBox="1">
            <a:spLocks noChangeArrowheads="1"/>
          </p:cNvSpPr>
          <p:nvPr/>
        </p:nvSpPr>
        <p:spPr bwMode="auto">
          <a:xfrm>
            <a:off x="13494124" y="30274818"/>
            <a:ext cx="15352295" cy="707886"/>
          </a:xfrm>
          <a:prstGeom prst="rect">
            <a:avLst/>
          </a:prstGeom>
          <a:solidFill>
            <a:schemeClr val="accent6">
              <a:lumMod val="20000"/>
              <a:lumOff val="80000"/>
            </a:schemeClr>
          </a:solidFill>
          <a:ln w="38100">
            <a:noFill/>
            <a:miter lim="800000"/>
            <a:headEnd/>
            <a:tailEnd/>
          </a:ln>
        </p:spPr>
        <p:txBody>
          <a:bodyPr wrap="square" anchor="t">
            <a:prstTxWarp prst="textNoShape">
              <a:avLst/>
            </a:prstTxWarp>
            <a:spAutoFit/>
          </a:bodyPr>
          <a:lstStyle/>
          <a:p>
            <a:pPr algn="ctr" eaLnBrk="0" hangingPunct="0"/>
            <a:r>
              <a:rPr lang="en-US" sz="4000" b="1" dirty="0">
                <a:solidFill>
                  <a:schemeClr val="tx2"/>
                </a:solidFill>
                <a:ea typeface="Arial" pitchFamily="-72" charset="0"/>
                <a:cs typeface="Arial" pitchFamily="-72" charset="0"/>
              </a:rPr>
              <a:t>Figure 3: Interaction of Expected Rejection and Empowerment</a:t>
            </a:r>
          </a:p>
        </p:txBody>
      </p:sp>
      <p:sp>
        <p:nvSpPr>
          <p:cNvPr id="40" name="TextBox 39"/>
          <p:cNvSpPr txBox="1"/>
          <p:nvPr/>
        </p:nvSpPr>
        <p:spPr>
          <a:xfrm>
            <a:off x="29392578" y="5932007"/>
            <a:ext cx="11971580" cy="766685"/>
          </a:xfrm>
          <a:prstGeom prst="rect">
            <a:avLst/>
          </a:prstGeom>
          <a:solidFill>
            <a:schemeClr val="accent6">
              <a:lumMod val="20000"/>
              <a:lumOff val="80000"/>
            </a:schemeClr>
          </a:solidFill>
        </p:spPr>
        <p:txBody>
          <a:bodyPr wrap="square" rtlCol="0" anchor="t">
            <a:spAutoFit/>
          </a:bodyPr>
          <a:lstStyle/>
          <a:p>
            <a:pPr algn="ctr"/>
            <a:r>
              <a:rPr lang="en-US" sz="4350" b="1" dirty="0">
                <a:solidFill>
                  <a:schemeClr val="tx2"/>
                </a:solidFill>
              </a:rPr>
              <a:t>Results</a:t>
            </a:r>
          </a:p>
        </p:txBody>
      </p:sp>
      <p:sp>
        <p:nvSpPr>
          <p:cNvPr id="29" name="Text Box 52"/>
          <p:cNvSpPr txBox="1">
            <a:spLocks noChangeArrowheads="1"/>
          </p:cNvSpPr>
          <p:nvPr/>
        </p:nvSpPr>
        <p:spPr bwMode="auto">
          <a:xfrm>
            <a:off x="439554" y="22437468"/>
            <a:ext cx="12058995" cy="761747"/>
          </a:xfrm>
          <a:prstGeom prst="rect">
            <a:avLst/>
          </a:prstGeom>
          <a:solidFill>
            <a:schemeClr val="accent6">
              <a:lumMod val="20000"/>
              <a:lumOff val="80000"/>
            </a:schemeClr>
          </a:solidFill>
          <a:ln w="38100">
            <a:noFill/>
            <a:miter lim="800000"/>
            <a:headEnd/>
            <a:tailEnd/>
          </a:ln>
        </p:spPr>
        <p:txBody>
          <a:bodyPr wrap="square" anchor="t">
            <a:prstTxWarp prst="textNoShape">
              <a:avLst/>
            </a:prstTxWarp>
            <a:spAutoFit/>
          </a:bodyPr>
          <a:lstStyle/>
          <a:p>
            <a:pPr algn="ctr" eaLnBrk="0" hangingPunct="0"/>
            <a:r>
              <a:rPr lang="en-US" sz="4350" b="1" dirty="0">
                <a:solidFill>
                  <a:schemeClr val="tx2"/>
                </a:solidFill>
                <a:ea typeface="Arial" pitchFamily="-72" charset="0"/>
                <a:cs typeface="Arial" pitchFamily="-72" charset="0"/>
              </a:rPr>
              <a:t>Method</a:t>
            </a:r>
          </a:p>
        </p:txBody>
      </p:sp>
      <p:sp>
        <p:nvSpPr>
          <p:cNvPr id="24" name="TextBox 23">
            <a:extLst>
              <a:ext uri="{FF2B5EF4-FFF2-40B4-BE49-F238E27FC236}">
                <a16:creationId xmlns:a16="http://schemas.microsoft.com/office/drawing/2014/main" id="{18E7CF5C-B1F4-46ED-9A5B-422657D87888}"/>
              </a:ext>
            </a:extLst>
          </p:cNvPr>
          <p:cNvSpPr txBox="1"/>
          <p:nvPr/>
        </p:nvSpPr>
        <p:spPr>
          <a:xfrm>
            <a:off x="511131" y="23307679"/>
            <a:ext cx="11987418" cy="5016758"/>
          </a:xfrm>
          <a:prstGeom prst="rect">
            <a:avLst/>
          </a:prstGeom>
          <a:noFill/>
        </p:spPr>
        <p:txBody>
          <a:bodyPr wrap="square" rtlCol="0" anchor="t">
            <a:spAutoFit/>
          </a:bodyPr>
          <a:lstStyle/>
          <a:p>
            <a:r>
              <a:rPr lang="en-US" sz="3200" dirty="0">
                <a:solidFill>
                  <a:schemeClr val="tx2"/>
                </a:solidFill>
                <a:cs typeface="Arial"/>
              </a:rPr>
              <a:t>Participants were recruited from study boards hosted by the psychology department at two midwestern undergraduate universities. Interested participants accessed the study link, provided informed consent, and completed an anonymous online survey. </a:t>
            </a:r>
          </a:p>
          <a:p>
            <a:r>
              <a:rPr lang="en-US" sz="3200" dirty="0">
                <a:solidFill>
                  <a:schemeClr val="tx2"/>
                </a:solidFill>
                <a:cs typeface="Arial"/>
              </a:rPr>
              <a:t>	Measures Included:</a:t>
            </a:r>
          </a:p>
          <a:p>
            <a:r>
              <a:rPr lang="en-US" sz="3200" dirty="0">
                <a:solidFill>
                  <a:schemeClr val="tx2"/>
                </a:solidFill>
                <a:cs typeface="Arial"/>
              </a:rPr>
              <a:t>		- Interpersonal Needs Questionnaire </a:t>
            </a:r>
            <a:r>
              <a:rPr lang="en-US" dirty="0">
                <a:solidFill>
                  <a:schemeClr val="tx2"/>
                </a:solidFill>
                <a:cs typeface="Arial"/>
              </a:rPr>
              <a:t>(</a:t>
            </a:r>
            <a:r>
              <a:rPr lang="en-US" dirty="0" err="1">
                <a:solidFill>
                  <a:schemeClr val="tx2"/>
                </a:solidFill>
                <a:cs typeface="Arial"/>
              </a:rPr>
              <a:t>VanOrden</a:t>
            </a:r>
            <a:r>
              <a:rPr lang="en-US" dirty="0">
                <a:solidFill>
                  <a:schemeClr val="tx2"/>
                </a:solidFill>
                <a:cs typeface="Arial"/>
              </a:rPr>
              <a:t> et al., 2012)</a:t>
            </a:r>
          </a:p>
          <a:p>
            <a:r>
              <a:rPr lang="en-US" sz="3200" dirty="0">
                <a:solidFill>
                  <a:schemeClr val="tx2"/>
                </a:solidFill>
                <a:cs typeface="Arial"/>
              </a:rPr>
              <a:t>		- Empowerment Scale </a:t>
            </a:r>
            <a:r>
              <a:rPr lang="en-US" dirty="0">
                <a:solidFill>
                  <a:schemeClr val="tx2"/>
                </a:solidFill>
                <a:cs typeface="Arial"/>
              </a:rPr>
              <a:t>(Rogers et al., 1997)</a:t>
            </a:r>
          </a:p>
          <a:p>
            <a:r>
              <a:rPr lang="en-US" sz="3200" dirty="0">
                <a:solidFill>
                  <a:schemeClr val="tx2"/>
                </a:solidFill>
                <a:cs typeface="Arial"/>
              </a:rPr>
              <a:t>		- Expectation of Rejection Scale </a:t>
            </a:r>
            <a:r>
              <a:rPr lang="en-US" dirty="0">
                <a:solidFill>
                  <a:schemeClr val="tx2"/>
                </a:solidFill>
                <a:cs typeface="Arial"/>
              </a:rPr>
              <a:t>(</a:t>
            </a:r>
            <a:r>
              <a:rPr lang="en-US" dirty="0" err="1">
                <a:solidFill>
                  <a:schemeClr val="tx2"/>
                </a:solidFill>
                <a:cs typeface="Arial"/>
              </a:rPr>
              <a:t>Hatzenbuehler</a:t>
            </a:r>
            <a:r>
              <a:rPr lang="en-US" dirty="0">
                <a:solidFill>
                  <a:schemeClr val="tx2"/>
                </a:solidFill>
                <a:cs typeface="Arial"/>
              </a:rPr>
              <a:t>, 2008)</a:t>
            </a:r>
          </a:p>
          <a:p>
            <a:r>
              <a:rPr lang="en-US" sz="3200" dirty="0">
                <a:solidFill>
                  <a:schemeClr val="tx2"/>
                </a:solidFill>
                <a:cs typeface="Arial"/>
              </a:rPr>
              <a:t>		- Suicide Ideation Item from the SITBI </a:t>
            </a:r>
            <a:r>
              <a:rPr lang="en-US" dirty="0">
                <a:solidFill>
                  <a:schemeClr val="tx2"/>
                </a:solidFill>
                <a:cs typeface="Arial"/>
              </a:rPr>
              <a:t>(Nock et al., 2007)</a:t>
            </a:r>
          </a:p>
        </p:txBody>
      </p:sp>
      <p:pic>
        <p:nvPicPr>
          <p:cNvPr id="33" name="Picture 33">
            <a:extLst>
              <a:ext uri="{FF2B5EF4-FFF2-40B4-BE49-F238E27FC236}">
                <a16:creationId xmlns:a16="http://schemas.microsoft.com/office/drawing/2014/main" id="{1ADD300F-7645-4793-8621-EE0490AC134A}"/>
              </a:ext>
            </a:extLst>
          </p:cNvPr>
          <p:cNvPicPr>
            <a:picLocks noChangeAspect="1"/>
          </p:cNvPicPr>
          <p:nvPr/>
        </p:nvPicPr>
        <p:blipFill>
          <a:blip r:embed="rId3"/>
          <a:stretch>
            <a:fillRect/>
          </a:stretch>
        </p:blipFill>
        <p:spPr>
          <a:xfrm>
            <a:off x="340371" y="32057937"/>
            <a:ext cx="6284428" cy="4429259"/>
          </a:xfrm>
          <a:prstGeom prst="rect">
            <a:avLst/>
          </a:prstGeom>
        </p:spPr>
      </p:pic>
      <p:pic>
        <p:nvPicPr>
          <p:cNvPr id="35" name="Picture 35">
            <a:extLst>
              <a:ext uri="{FF2B5EF4-FFF2-40B4-BE49-F238E27FC236}">
                <a16:creationId xmlns:a16="http://schemas.microsoft.com/office/drawing/2014/main" id="{66F3960C-B1E5-4FDB-B6CE-84C94C72C220}"/>
              </a:ext>
            </a:extLst>
          </p:cNvPr>
          <p:cNvPicPr>
            <a:picLocks noChangeAspect="1"/>
          </p:cNvPicPr>
          <p:nvPr/>
        </p:nvPicPr>
        <p:blipFill rotWithShape="1">
          <a:blip r:embed="rId4"/>
          <a:srcRect l="6819"/>
          <a:stretch/>
        </p:blipFill>
        <p:spPr>
          <a:xfrm>
            <a:off x="6797558" y="32057937"/>
            <a:ext cx="5950912" cy="4429259"/>
          </a:xfrm>
          <a:prstGeom prst="rect">
            <a:avLst/>
          </a:prstGeom>
        </p:spPr>
      </p:pic>
      <p:sp>
        <p:nvSpPr>
          <p:cNvPr id="69" name="TextBox 68">
            <a:extLst>
              <a:ext uri="{FF2B5EF4-FFF2-40B4-BE49-F238E27FC236}">
                <a16:creationId xmlns:a16="http://schemas.microsoft.com/office/drawing/2014/main" id="{428CFC4F-C199-6C4F-B510-EF0B1A700182}"/>
              </a:ext>
            </a:extLst>
          </p:cNvPr>
          <p:cNvSpPr txBox="1"/>
          <p:nvPr/>
        </p:nvSpPr>
        <p:spPr>
          <a:xfrm>
            <a:off x="601704" y="29820848"/>
            <a:ext cx="12046190" cy="161582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solidFill>
                  <a:schemeClr val="tx2"/>
                </a:solidFill>
                <a:cs typeface="Arial"/>
              </a:rPr>
              <a:t>Participants included 347 undergraduate students (M</a:t>
            </a:r>
            <a:r>
              <a:rPr lang="en-US" sz="3200" baseline="-25000" dirty="0">
                <a:solidFill>
                  <a:schemeClr val="tx2"/>
                </a:solidFill>
                <a:cs typeface="Arial"/>
              </a:rPr>
              <a:t>age </a:t>
            </a:r>
            <a:r>
              <a:rPr lang="en-US" sz="3200" dirty="0">
                <a:solidFill>
                  <a:schemeClr val="tx2"/>
                </a:solidFill>
                <a:cs typeface="Arial"/>
              </a:rPr>
              <a:t>= 20.03, </a:t>
            </a:r>
            <a:r>
              <a:rPr lang="en-US" sz="3200" i="1" dirty="0">
                <a:solidFill>
                  <a:schemeClr val="tx2"/>
                </a:solidFill>
                <a:cs typeface="Arial"/>
              </a:rPr>
              <a:t>SD</a:t>
            </a:r>
            <a:r>
              <a:rPr lang="en-US" sz="3200" dirty="0">
                <a:solidFill>
                  <a:schemeClr val="tx2"/>
                </a:solidFill>
                <a:cs typeface="Arial"/>
              </a:rPr>
              <a:t> = 3.99) self-identifying with a non-heterosexual orientation </a:t>
            </a:r>
            <a:r>
              <a:rPr lang="en-US" sz="3200" b="1" i="1" dirty="0">
                <a:solidFill>
                  <a:schemeClr val="tx2"/>
                </a:solidFill>
                <a:cs typeface="Arial"/>
              </a:rPr>
              <a:t>or</a:t>
            </a:r>
            <a:r>
              <a:rPr lang="en-US" sz="3200" dirty="0">
                <a:solidFill>
                  <a:schemeClr val="tx2"/>
                </a:solidFill>
                <a:cs typeface="Arial"/>
              </a:rPr>
              <a:t> gender minority status.</a:t>
            </a:r>
          </a:p>
        </p:txBody>
      </p:sp>
      <p:sp>
        <p:nvSpPr>
          <p:cNvPr id="71" name="Title 3">
            <a:extLst>
              <a:ext uri="{FF2B5EF4-FFF2-40B4-BE49-F238E27FC236}">
                <a16:creationId xmlns:a16="http://schemas.microsoft.com/office/drawing/2014/main" id="{431DDDD6-CF61-6D4A-9B69-D453ABDE7061}"/>
              </a:ext>
            </a:extLst>
          </p:cNvPr>
          <p:cNvSpPr>
            <a:spLocks noGrp="1"/>
          </p:cNvSpPr>
          <p:nvPr>
            <p:ph type="title"/>
          </p:nvPr>
        </p:nvSpPr>
        <p:spPr>
          <a:xfrm>
            <a:off x="0" y="0"/>
            <a:ext cx="42062400" cy="543808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l"/>
            <a:br>
              <a:rPr lang="en-US" sz="5450" dirty="0">
                <a:latin typeface="+mj-lt"/>
                <a:ea typeface="+mj-lt"/>
                <a:cs typeface="+mj-lt"/>
              </a:rPr>
            </a:br>
            <a:br>
              <a:rPr lang="en-US" sz="5450" dirty="0">
                <a:latin typeface="+mj-lt"/>
                <a:ea typeface="+mj-lt"/>
                <a:cs typeface="+mj-lt"/>
              </a:rPr>
            </a:br>
            <a:r>
              <a:rPr lang="en-US" sz="9500" dirty="0">
                <a:latin typeface="+mj-lt"/>
                <a:ea typeface="+mj-lt"/>
                <a:cs typeface="+mj-lt"/>
              </a:rPr>
              <a:t> </a:t>
            </a:r>
            <a:r>
              <a:rPr lang="en-US" sz="9500" dirty="0">
                <a:solidFill>
                  <a:srgbClr val="FFFFFF"/>
                </a:solidFill>
                <a:latin typeface="+mj-lt"/>
              </a:rPr>
              <a:t>  </a:t>
            </a:r>
            <a:r>
              <a:rPr lang="en-US" sz="9500" dirty="0">
                <a:latin typeface="+mj-lt"/>
                <a:ea typeface="+mj-lt"/>
                <a:cs typeface="+mj-lt"/>
              </a:rPr>
              <a:t> </a:t>
            </a:r>
            <a:r>
              <a:rPr lang="en-US" sz="9500" b="1" dirty="0">
                <a:solidFill>
                  <a:srgbClr val="000000"/>
                </a:solidFill>
                <a:latin typeface="+mj-lt"/>
              </a:rPr>
              <a:t>Moderating Role of Empowerment in Suicide Ideation among </a:t>
            </a:r>
            <a:br>
              <a:rPr lang="en-US" sz="9500" b="1" dirty="0">
                <a:solidFill>
                  <a:srgbClr val="000000"/>
                </a:solidFill>
                <a:latin typeface="+mj-lt"/>
                <a:ea typeface="+mj-lt"/>
                <a:cs typeface="+mj-lt"/>
              </a:rPr>
            </a:br>
            <a:r>
              <a:rPr lang="en-US" sz="9500" b="1" dirty="0">
                <a:solidFill>
                  <a:srgbClr val="000000"/>
                </a:solidFill>
                <a:latin typeface="+mj-lt"/>
              </a:rPr>
              <a:t>    LGBTQ+ College Students</a:t>
            </a:r>
            <a:br>
              <a:rPr lang="en-US" sz="9500" b="1" dirty="0">
                <a:solidFill>
                  <a:srgbClr val="000000"/>
                </a:solidFill>
                <a:latin typeface="+mj-lt"/>
                <a:ea typeface="+mj-lt"/>
                <a:cs typeface="+mj-lt"/>
              </a:rPr>
            </a:br>
            <a:r>
              <a:rPr lang="en-US" sz="9500" b="1" dirty="0">
                <a:solidFill>
                  <a:srgbClr val="000000"/>
                </a:solidFill>
                <a:latin typeface="+mj-lt"/>
                <a:ea typeface="+mj-lt"/>
                <a:cs typeface="+mj-lt"/>
              </a:rPr>
              <a:t> </a:t>
            </a:r>
            <a:r>
              <a:rPr lang="en-US" sz="9500" b="1" dirty="0">
                <a:solidFill>
                  <a:schemeClr val="tx2"/>
                </a:solidFill>
                <a:latin typeface="+mj-lt"/>
              </a:rPr>
              <a:t> </a:t>
            </a:r>
            <a:r>
              <a:rPr lang="en-US" sz="9500" b="1" dirty="0">
                <a:solidFill>
                  <a:srgbClr val="000000"/>
                </a:solidFill>
                <a:latin typeface="+mj-lt"/>
                <a:ea typeface="+mj-lt"/>
                <a:cs typeface="+mj-lt"/>
              </a:rPr>
              <a:t> </a:t>
            </a:r>
            <a:r>
              <a:rPr lang="en-US" sz="6000" dirty="0">
                <a:solidFill>
                  <a:schemeClr val="tx2"/>
                </a:solidFill>
                <a:latin typeface="+mj-lt"/>
              </a:rPr>
              <a:t>Kristina Olson, Brady Gustafson, </a:t>
            </a:r>
            <a:r>
              <a:rPr lang="en-US" sz="6000" dirty="0" err="1">
                <a:solidFill>
                  <a:schemeClr val="tx2"/>
                </a:solidFill>
                <a:latin typeface="+mj-lt"/>
              </a:rPr>
              <a:t>Nensi</a:t>
            </a:r>
            <a:r>
              <a:rPr lang="en-US" sz="6000" dirty="0">
                <a:solidFill>
                  <a:schemeClr val="tx2"/>
                </a:solidFill>
                <a:latin typeface="+mj-lt"/>
              </a:rPr>
              <a:t> </a:t>
            </a:r>
            <a:r>
              <a:rPr lang="en-US" sz="6000" dirty="0" err="1">
                <a:solidFill>
                  <a:schemeClr val="tx2"/>
                </a:solidFill>
                <a:latin typeface="+mj-lt"/>
              </a:rPr>
              <a:t>Xhunga</a:t>
            </a:r>
            <a:r>
              <a:rPr lang="en-US" sz="6000" dirty="0">
                <a:solidFill>
                  <a:schemeClr val="tx2"/>
                </a:solidFill>
                <a:latin typeface="+mj-lt"/>
              </a:rPr>
              <a:t>, &amp; Bram </a:t>
            </a:r>
            <a:r>
              <a:rPr lang="en-US" sz="6000" dirty="0" err="1">
                <a:solidFill>
                  <a:schemeClr val="tx2"/>
                </a:solidFill>
                <a:latin typeface="+mj-lt"/>
              </a:rPr>
              <a:t>Faledas</a:t>
            </a:r>
            <a:br>
              <a:rPr lang="en-US" sz="6000" dirty="0">
                <a:solidFill>
                  <a:srgbClr val="000000"/>
                </a:solidFill>
                <a:latin typeface="+mj-lt"/>
                <a:ea typeface="+mj-lt"/>
                <a:cs typeface="+mj-lt"/>
              </a:rPr>
            </a:br>
            <a:r>
              <a:rPr lang="en-US" sz="6000" dirty="0">
                <a:solidFill>
                  <a:schemeClr val="tx2"/>
                </a:solidFill>
                <a:latin typeface="+mj-lt"/>
                <a:cs typeface="Arial"/>
              </a:rPr>
              <a:t>     </a:t>
            </a:r>
            <a:r>
              <a:rPr lang="en-US" sz="5000" dirty="0">
                <a:solidFill>
                  <a:schemeClr val="tx2"/>
                </a:solidFill>
                <a:latin typeface="+mj-lt"/>
              </a:rPr>
              <a:t>Faculty Mentor: Jennifer J. Muehlenkamp, Ph.D.    Psychology Department</a:t>
            </a:r>
            <a:br>
              <a:rPr lang="en-US" sz="5000" dirty="0">
                <a:solidFill>
                  <a:srgbClr val="000000"/>
                </a:solidFill>
                <a:latin typeface="+mj-lt"/>
                <a:ea typeface="+mj-lt"/>
                <a:cs typeface="+mj-lt"/>
              </a:rPr>
            </a:br>
            <a:br>
              <a:rPr lang="en-US" sz="5000" dirty="0">
                <a:solidFill>
                  <a:srgbClr val="000000"/>
                </a:solidFill>
                <a:latin typeface="+mj-lt"/>
                <a:ea typeface="+mj-lt"/>
                <a:cs typeface="+mj-lt"/>
              </a:rPr>
            </a:br>
            <a:endParaRPr lang="en-US" sz="5478" dirty="0">
              <a:solidFill>
                <a:schemeClr val="tx2"/>
              </a:solidFill>
              <a:latin typeface="+mj-lt"/>
              <a:ea typeface="Arial" charset="0"/>
              <a:cs typeface="Arial" charset="0"/>
            </a:endParaRPr>
          </a:p>
        </p:txBody>
      </p:sp>
      <p:pic>
        <p:nvPicPr>
          <p:cNvPr id="72" name="Picture 71">
            <a:extLst>
              <a:ext uri="{FF2B5EF4-FFF2-40B4-BE49-F238E27FC236}">
                <a16:creationId xmlns:a16="http://schemas.microsoft.com/office/drawing/2014/main" id="{DB78A58E-14BF-4745-B336-5062BFB7D2E3}"/>
              </a:ext>
            </a:extLst>
          </p:cNvPr>
          <p:cNvPicPr>
            <a:picLocks noChangeAspect="1"/>
          </p:cNvPicPr>
          <p:nvPr/>
        </p:nvPicPr>
        <p:blipFill>
          <a:blip r:embed="rId5"/>
          <a:stretch>
            <a:fillRect/>
          </a:stretch>
        </p:blipFill>
        <p:spPr>
          <a:xfrm>
            <a:off x="28945115" y="3289535"/>
            <a:ext cx="13117286" cy="2148549"/>
          </a:xfrm>
          <a:prstGeom prst="rect">
            <a:avLst/>
          </a:prstGeom>
        </p:spPr>
      </p:pic>
      <p:pic>
        <p:nvPicPr>
          <p:cNvPr id="4" name="Picture 3">
            <a:extLst>
              <a:ext uri="{FF2B5EF4-FFF2-40B4-BE49-F238E27FC236}">
                <a16:creationId xmlns:a16="http://schemas.microsoft.com/office/drawing/2014/main" id="{C56F719D-0B9E-DA41-AF36-F33B43613FD0}"/>
              </a:ext>
            </a:extLst>
          </p:cNvPr>
          <p:cNvPicPr>
            <a:picLocks noChangeAspect="1"/>
          </p:cNvPicPr>
          <p:nvPr/>
        </p:nvPicPr>
        <p:blipFill>
          <a:blip r:embed="rId6"/>
          <a:stretch>
            <a:fillRect/>
          </a:stretch>
        </p:blipFill>
        <p:spPr>
          <a:xfrm>
            <a:off x="14922844" y="6671401"/>
            <a:ext cx="13019388" cy="5810468"/>
          </a:xfrm>
          <a:prstGeom prst="rect">
            <a:avLst/>
          </a:prstGeom>
        </p:spPr>
      </p:pic>
      <p:pic>
        <p:nvPicPr>
          <p:cNvPr id="11" name="Picture 10">
            <a:extLst>
              <a:ext uri="{FF2B5EF4-FFF2-40B4-BE49-F238E27FC236}">
                <a16:creationId xmlns:a16="http://schemas.microsoft.com/office/drawing/2014/main" id="{C9D38291-0F29-5B4C-A09B-5AD1DB10500E}"/>
              </a:ext>
            </a:extLst>
          </p:cNvPr>
          <p:cNvPicPr>
            <a:picLocks noChangeAspect="1"/>
          </p:cNvPicPr>
          <p:nvPr/>
        </p:nvPicPr>
        <p:blipFill>
          <a:blip r:embed="rId7"/>
          <a:stretch>
            <a:fillRect/>
          </a:stretch>
        </p:blipFill>
        <p:spPr>
          <a:xfrm>
            <a:off x="14600845" y="24762407"/>
            <a:ext cx="12716325" cy="5253238"/>
          </a:xfrm>
          <a:prstGeom prst="rect">
            <a:avLst/>
          </a:prstGeom>
        </p:spPr>
      </p:pic>
      <p:pic>
        <p:nvPicPr>
          <p:cNvPr id="16" name="Picture 15">
            <a:extLst>
              <a:ext uri="{FF2B5EF4-FFF2-40B4-BE49-F238E27FC236}">
                <a16:creationId xmlns:a16="http://schemas.microsoft.com/office/drawing/2014/main" id="{7F2DD823-3734-6443-A506-BA93D4F21F77}"/>
              </a:ext>
            </a:extLst>
          </p:cNvPr>
          <p:cNvPicPr>
            <a:picLocks noChangeAspect="1"/>
          </p:cNvPicPr>
          <p:nvPr/>
        </p:nvPicPr>
        <p:blipFill>
          <a:blip r:embed="rId8"/>
          <a:stretch>
            <a:fillRect/>
          </a:stretch>
        </p:blipFill>
        <p:spPr>
          <a:xfrm>
            <a:off x="14922844" y="12419700"/>
            <a:ext cx="12798393" cy="5559302"/>
          </a:xfrm>
          <a:prstGeom prst="rect">
            <a:avLst/>
          </a:prstGeom>
        </p:spPr>
      </p:pic>
      <p:graphicFrame>
        <p:nvGraphicFramePr>
          <p:cNvPr id="78" name="Chart 77">
            <a:extLst>
              <a:ext uri="{FF2B5EF4-FFF2-40B4-BE49-F238E27FC236}">
                <a16:creationId xmlns:a16="http://schemas.microsoft.com/office/drawing/2014/main" id="{69F2ECED-89EE-424D-9A27-2AC5D8BF687D}"/>
              </a:ext>
            </a:extLst>
          </p:cNvPr>
          <p:cNvGraphicFramePr>
            <a:graphicFrameLocks noGrp="1"/>
          </p:cNvGraphicFramePr>
          <p:nvPr>
            <p:extLst>
              <p:ext uri="{D42A27DB-BD31-4B8C-83A1-F6EECF244321}">
                <p14:modId xmlns:p14="http://schemas.microsoft.com/office/powerpoint/2010/main" val="25079265"/>
              </p:ext>
            </p:extLst>
          </p:nvPr>
        </p:nvGraphicFramePr>
        <p:xfrm>
          <a:off x="15170876" y="31241877"/>
          <a:ext cx="11998793" cy="6551989"/>
        </p:xfrm>
        <a:graphic>
          <a:graphicData uri="http://schemas.openxmlformats.org/drawingml/2006/chart">
            <c:chart xmlns:c="http://schemas.openxmlformats.org/drawingml/2006/chart" xmlns:r="http://schemas.openxmlformats.org/officeDocument/2006/relationships" r:id="rId9"/>
          </a:graphicData>
        </a:graphic>
      </p:graphicFrame>
      <p:pic>
        <p:nvPicPr>
          <p:cNvPr id="26" name="Picture 25">
            <a:extLst>
              <a:ext uri="{FF2B5EF4-FFF2-40B4-BE49-F238E27FC236}">
                <a16:creationId xmlns:a16="http://schemas.microsoft.com/office/drawing/2014/main" id="{E579F1AA-829B-2642-9865-6C5E6634290D}"/>
              </a:ext>
            </a:extLst>
          </p:cNvPr>
          <p:cNvPicPr>
            <a:picLocks noChangeAspect="1"/>
          </p:cNvPicPr>
          <p:nvPr/>
        </p:nvPicPr>
        <p:blipFill>
          <a:blip r:embed="rId10"/>
          <a:stretch>
            <a:fillRect/>
          </a:stretch>
        </p:blipFill>
        <p:spPr>
          <a:xfrm>
            <a:off x="14707293" y="19231419"/>
            <a:ext cx="12825390" cy="5240482"/>
          </a:xfrm>
          <a:prstGeom prst="rect">
            <a:avLst/>
          </a:prstGeom>
        </p:spPr>
      </p:pic>
    </p:spTree>
    <p:extLst>
      <p:ext uri="{BB962C8B-B14F-4D97-AF65-F5344CB8AC3E}">
        <p14:creationId xmlns:p14="http://schemas.microsoft.com/office/powerpoint/2010/main" val="3577303772"/>
      </p:ext>
    </p:extLst>
  </p:cSld>
  <p:clrMapOvr>
    <a:masterClrMapping/>
  </p:clrMapOvr>
</p:sld>
</file>

<file path=ppt/theme/theme1.xml><?xml version="1.0" encoding="utf-8"?>
<a:theme xmlns:a="http://schemas.openxmlformats.org/drawingml/2006/main" name="Default Design">
  <a:themeElements>
    <a:clrScheme name="Custom 2">
      <a:dk1>
        <a:srgbClr val="21498A"/>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Black .thmx</Template>
  <TotalTime>15569</TotalTime>
  <Words>213</Words>
  <Application>Microsoft Macintosh PowerPoint</Application>
  <PresentationFormat>Custom</PresentationFormat>
  <Paragraphs>51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ＭＳ Ｐゴシック</vt:lpstr>
      <vt:lpstr>Arial</vt:lpstr>
      <vt:lpstr>Calibri</vt:lpstr>
      <vt:lpstr>Default Design</vt:lpstr>
      <vt:lpstr>      Moderating Role of Empowerment in Suicide Ideation among      LGBTQ+ College Students    Kristina Olson, Brady Gustafson, Nensi Xhunga, &amp; Bram Faledas      Faculty Mentor: Jennifer J. Muehlenkamp, Ph.D.    Psychology Department  </vt:lpstr>
    </vt:vector>
  </TitlesOfParts>
  <Company>Genigraphics 800.790.4001</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Poster 24 x 36 - J</dc:title>
  <dc:creator>Genigraphics 800.790.4001</dc:creator>
  <dc:description>To order poster prints visit us at www.genigraphics.com</dc:description>
  <cp:lastModifiedBy>Kristina Olson</cp:lastModifiedBy>
  <cp:revision>1174</cp:revision>
  <cp:lastPrinted>2013-04-23T20:59:14Z</cp:lastPrinted>
  <dcterms:created xsi:type="dcterms:W3CDTF">2009-03-25T15:41:26Z</dcterms:created>
  <dcterms:modified xsi:type="dcterms:W3CDTF">2018-04-26T14:55:50Z</dcterms:modified>
</cp:coreProperties>
</file>