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9296400" cy="147828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8282"/>
    <a:srgbClr val="797171"/>
    <a:srgbClr val="716969"/>
    <a:srgbClr val="D1C0B8"/>
    <a:srgbClr val="F0ECE4"/>
    <a:srgbClr val="635C5C"/>
    <a:srgbClr val="8F7870"/>
    <a:srgbClr val="CCC2BE"/>
    <a:srgbClr val="B3ADAD"/>
    <a:srgbClr val="8C74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791" autoAdjust="0"/>
    <p:restoredTop sz="85209" autoAdjust="0"/>
  </p:normalViewPr>
  <p:slideViewPr>
    <p:cSldViewPr snapToGrid="0">
      <p:cViewPr>
        <p:scale>
          <a:sx n="20" d="100"/>
          <a:sy n="20" d="100"/>
        </p:scale>
        <p:origin x="816" y="0"/>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1.2477932503942338E-2"/>
          <c:w val="1"/>
          <c:h val="0.97504413499211529"/>
        </c:manualLayout>
      </c:layout>
      <c:barChart>
        <c:barDir val="col"/>
        <c:grouping val="percentStacked"/>
        <c:varyColors val="0"/>
        <c:ser>
          <c:idx val="0"/>
          <c:order val="0"/>
          <c:tx>
            <c:strRef>
              <c:f>Sheet1!$B$1</c:f>
              <c:strCache>
                <c:ptCount val="1"/>
                <c:pt idx="0">
                  <c:v>Did not use CE</c:v>
                </c:pt>
              </c:strCache>
            </c:strRef>
          </c:tx>
          <c:spPr>
            <a:solidFill>
              <a:srgbClr val="F0ECE4"/>
            </a:solidFill>
            <a:ln w="12700">
              <a:solidFill>
                <a:schemeClr val="tx1"/>
              </a:solidFill>
            </a:ln>
            <a:effectLst/>
          </c:spPr>
          <c:invertIfNegative val="0"/>
          <c:dPt>
            <c:idx val="0"/>
            <c:invertIfNegative val="0"/>
            <c:bubble3D val="0"/>
            <c:extLst>
              <c:ext xmlns:c16="http://schemas.microsoft.com/office/drawing/2014/chart" uri="{C3380CC4-5D6E-409C-BE32-E72D297353CC}">
                <c16:uniqueId val="{00000004-3936-4AF1-954B-BA1430C21290}"/>
              </c:ext>
            </c:extLst>
          </c:dPt>
          <c:dLbls>
            <c:delete val="1"/>
          </c:dLbls>
          <c:cat>
            <c:strRef>
              <c:f>Sheet1!$A$2</c:f>
              <c:strCache>
                <c:ptCount val="1"/>
                <c:pt idx="0">
                  <c:v>Category 1</c:v>
                </c:pt>
              </c:strCache>
            </c:strRef>
          </c:cat>
          <c:val>
            <c:numRef>
              <c:f>Sheet1!$B$2</c:f>
              <c:numCache>
                <c:formatCode>General</c:formatCode>
                <c:ptCount val="1"/>
                <c:pt idx="0">
                  <c:v>41</c:v>
                </c:pt>
              </c:numCache>
            </c:numRef>
          </c:val>
          <c:extLst>
            <c:ext xmlns:c16="http://schemas.microsoft.com/office/drawing/2014/chart" uri="{C3380CC4-5D6E-409C-BE32-E72D297353CC}">
              <c16:uniqueId val="{00000000-3936-4AF1-954B-BA1430C21290}"/>
            </c:ext>
          </c:extLst>
        </c:ser>
        <c:ser>
          <c:idx val="1"/>
          <c:order val="1"/>
          <c:tx>
            <c:strRef>
              <c:f>Sheet1!$C$1</c:f>
              <c:strCache>
                <c:ptCount val="1"/>
                <c:pt idx="0">
                  <c:v>Used CE</c:v>
                </c:pt>
              </c:strCache>
            </c:strRef>
          </c:tx>
          <c:spPr>
            <a:solidFill>
              <a:srgbClr val="D1C0B8"/>
            </a:solidFill>
            <a:ln w="57150">
              <a:solidFill>
                <a:schemeClr val="tx1"/>
              </a:solidFill>
            </a:ln>
            <a:effectLst/>
          </c:spPr>
          <c:invertIfNegative val="0"/>
          <c:dPt>
            <c:idx val="0"/>
            <c:invertIfNegative val="0"/>
            <c:bubble3D val="0"/>
            <c:spPr>
              <a:solidFill>
                <a:srgbClr val="D1C0B8"/>
              </a:solidFill>
              <a:ln w="57150">
                <a:solidFill>
                  <a:schemeClr val="tx1"/>
                </a:solidFill>
              </a:ln>
              <a:effectLst/>
            </c:spPr>
            <c:extLst>
              <c:ext xmlns:c16="http://schemas.microsoft.com/office/drawing/2014/chart" uri="{C3380CC4-5D6E-409C-BE32-E72D297353CC}">
                <c16:uniqueId val="{00000003-3936-4AF1-954B-BA1430C21290}"/>
              </c:ext>
            </c:extLst>
          </c:dPt>
          <c:dLbls>
            <c:delete val="1"/>
          </c:dLbls>
          <c:cat>
            <c:strRef>
              <c:f>Sheet1!$A$2</c:f>
              <c:strCache>
                <c:ptCount val="1"/>
                <c:pt idx="0">
                  <c:v>Category 1</c:v>
                </c:pt>
              </c:strCache>
            </c:strRef>
          </c:cat>
          <c:val>
            <c:numRef>
              <c:f>Sheet1!$C$2</c:f>
              <c:numCache>
                <c:formatCode>General</c:formatCode>
                <c:ptCount val="1"/>
                <c:pt idx="0">
                  <c:v>59</c:v>
                </c:pt>
              </c:numCache>
            </c:numRef>
          </c:val>
          <c:extLst>
            <c:ext xmlns:c16="http://schemas.microsoft.com/office/drawing/2014/chart" uri="{C3380CC4-5D6E-409C-BE32-E72D297353CC}">
              <c16:uniqueId val="{00000001-3936-4AF1-954B-BA1430C21290}"/>
            </c:ext>
          </c:extLst>
        </c:ser>
        <c:dLbls>
          <c:dLblPos val="ctr"/>
          <c:showLegendKey val="0"/>
          <c:showVal val="1"/>
          <c:showCatName val="0"/>
          <c:showSerName val="0"/>
          <c:showPercent val="0"/>
          <c:showBubbleSize val="0"/>
        </c:dLbls>
        <c:gapWidth val="63"/>
        <c:overlap val="100"/>
        <c:axId val="446639664"/>
        <c:axId val="446646224"/>
      </c:barChart>
      <c:catAx>
        <c:axId val="446639664"/>
        <c:scaling>
          <c:orientation val="minMax"/>
        </c:scaling>
        <c:delete val="1"/>
        <c:axPos val="b"/>
        <c:numFmt formatCode="General" sourceLinked="1"/>
        <c:majorTickMark val="none"/>
        <c:minorTickMark val="none"/>
        <c:tickLblPos val="nextTo"/>
        <c:crossAx val="446646224"/>
        <c:crosses val="autoZero"/>
        <c:auto val="1"/>
        <c:lblAlgn val="ctr"/>
        <c:lblOffset val="100"/>
        <c:noMultiLvlLbl val="0"/>
      </c:catAx>
      <c:valAx>
        <c:axId val="446646224"/>
        <c:scaling>
          <c:orientation val="minMax"/>
        </c:scaling>
        <c:delete val="1"/>
        <c:axPos val="l"/>
        <c:numFmt formatCode="0%" sourceLinked="1"/>
        <c:majorTickMark val="none"/>
        <c:minorTickMark val="none"/>
        <c:tickLblPos val="nextTo"/>
        <c:crossAx val="446639664"/>
        <c:crosses val="autoZero"/>
        <c:crossBetween val="between"/>
      </c:valAx>
      <c:spPr>
        <a:noFill/>
        <a:ln w="25400">
          <a:noFill/>
        </a:ln>
        <a:effectLst/>
      </c:spPr>
    </c:plotArea>
    <c:plotVisOnly val="1"/>
    <c:dispBlanksAs val="gap"/>
    <c:showDLblsOverMax val="0"/>
  </c:chart>
  <c:spPr>
    <a:noFill/>
    <a:ln>
      <a:noFill/>
    </a:ln>
    <a:effectLst/>
  </c:spPr>
  <c:txPr>
    <a:bodyPr/>
    <a:lstStyle/>
    <a:p>
      <a:pPr>
        <a:defRPr sz="2600">
          <a:solidFill>
            <a:schemeClr val="tx1"/>
          </a:solidFill>
          <a:latin typeface="Century Gothic" panose="020B0502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161744022503515E-3"/>
          <c:y val="7.3966935535497089E-3"/>
          <c:w val="0.99648382559774962"/>
          <c:h val="0.9801254454473679"/>
        </c:manualLayout>
      </c:layout>
      <c:barChart>
        <c:barDir val="col"/>
        <c:grouping val="percentStacked"/>
        <c:varyColors val="0"/>
        <c:ser>
          <c:idx val="0"/>
          <c:order val="0"/>
          <c:tx>
            <c:strRef>
              <c:f>Sheet1!$B$1</c:f>
              <c:strCache>
                <c:ptCount val="1"/>
                <c:pt idx="0">
                  <c:v>Warranted</c:v>
                </c:pt>
              </c:strCache>
            </c:strRef>
          </c:tx>
          <c:spPr>
            <a:solidFill>
              <a:srgbClr val="8F7870"/>
            </a:solidFill>
            <a:ln w="12700">
              <a:solidFill>
                <a:schemeClr val="tx1"/>
              </a:solidFill>
            </a:ln>
            <a:effectLst/>
          </c:spPr>
          <c:invertIfNegative val="0"/>
          <c:dPt>
            <c:idx val="0"/>
            <c:invertIfNegative val="0"/>
            <c:bubble3D val="0"/>
            <c:spPr>
              <a:solidFill>
                <a:srgbClr val="8F7870"/>
              </a:solidFill>
              <a:ln w="12700">
                <a:solidFill>
                  <a:schemeClr val="tx1"/>
                </a:solidFill>
              </a:ln>
              <a:effectLst/>
            </c:spPr>
            <c:extLst>
              <c:ext xmlns:c16="http://schemas.microsoft.com/office/drawing/2014/chart" uri="{C3380CC4-5D6E-409C-BE32-E72D297353CC}">
                <c16:uniqueId val="{00000001-3A13-4620-A6FA-56F0D6A19A40}"/>
              </c:ext>
            </c:extLst>
          </c:dPt>
          <c:dLbls>
            <c:delete val="1"/>
          </c:dLbls>
          <c:cat>
            <c:strRef>
              <c:f>Sheet1!$A$2</c:f>
              <c:strCache>
                <c:ptCount val="1"/>
                <c:pt idx="0">
                  <c:v>Category 1</c:v>
                </c:pt>
              </c:strCache>
            </c:strRef>
          </c:cat>
          <c:val>
            <c:numRef>
              <c:f>Sheet1!$B$2</c:f>
              <c:numCache>
                <c:formatCode>General</c:formatCode>
                <c:ptCount val="1"/>
                <c:pt idx="0">
                  <c:v>48</c:v>
                </c:pt>
              </c:numCache>
            </c:numRef>
          </c:val>
          <c:extLst>
            <c:ext xmlns:c16="http://schemas.microsoft.com/office/drawing/2014/chart" uri="{C3380CC4-5D6E-409C-BE32-E72D297353CC}">
              <c16:uniqueId val="{00000002-3A13-4620-A6FA-56F0D6A19A40}"/>
            </c:ext>
          </c:extLst>
        </c:ser>
        <c:ser>
          <c:idx val="1"/>
          <c:order val="1"/>
          <c:tx>
            <c:strRef>
              <c:f>Sheet1!$C$1</c:f>
              <c:strCache>
                <c:ptCount val="1"/>
                <c:pt idx="0">
                  <c:v>Unwarranted</c:v>
                </c:pt>
              </c:strCache>
            </c:strRef>
          </c:tx>
          <c:spPr>
            <a:solidFill>
              <a:srgbClr val="797171"/>
            </a:solidFill>
            <a:ln w="57150">
              <a:solidFill>
                <a:schemeClr val="tx1"/>
              </a:solidFill>
            </a:ln>
            <a:effectLst/>
          </c:spPr>
          <c:invertIfNegative val="0"/>
          <c:dPt>
            <c:idx val="0"/>
            <c:invertIfNegative val="0"/>
            <c:bubble3D val="0"/>
            <c:spPr>
              <a:solidFill>
                <a:srgbClr val="8A8282"/>
              </a:solidFill>
              <a:ln w="57150">
                <a:solidFill>
                  <a:schemeClr val="tx1"/>
                </a:solidFill>
              </a:ln>
              <a:effectLst/>
            </c:spPr>
            <c:extLst>
              <c:ext xmlns:c16="http://schemas.microsoft.com/office/drawing/2014/chart" uri="{C3380CC4-5D6E-409C-BE32-E72D297353CC}">
                <c16:uniqueId val="{00000003-3A13-4620-A6FA-56F0D6A19A40}"/>
              </c:ext>
            </c:extLst>
          </c:dPt>
          <c:dLbls>
            <c:delete val="1"/>
          </c:dLbls>
          <c:cat>
            <c:strRef>
              <c:f>Sheet1!$A$2</c:f>
              <c:strCache>
                <c:ptCount val="1"/>
                <c:pt idx="0">
                  <c:v>Category 1</c:v>
                </c:pt>
              </c:strCache>
            </c:strRef>
          </c:cat>
          <c:val>
            <c:numRef>
              <c:f>Sheet1!$C$2</c:f>
              <c:numCache>
                <c:formatCode>General</c:formatCode>
                <c:ptCount val="1"/>
                <c:pt idx="0">
                  <c:v>52</c:v>
                </c:pt>
              </c:numCache>
            </c:numRef>
          </c:val>
          <c:extLst>
            <c:ext xmlns:c16="http://schemas.microsoft.com/office/drawing/2014/chart" uri="{C3380CC4-5D6E-409C-BE32-E72D297353CC}">
              <c16:uniqueId val="{00000004-3A13-4620-A6FA-56F0D6A19A40}"/>
            </c:ext>
          </c:extLst>
        </c:ser>
        <c:dLbls>
          <c:dLblPos val="ctr"/>
          <c:showLegendKey val="0"/>
          <c:showVal val="1"/>
          <c:showCatName val="0"/>
          <c:showSerName val="0"/>
          <c:showPercent val="0"/>
          <c:showBubbleSize val="0"/>
        </c:dLbls>
        <c:gapWidth val="63"/>
        <c:overlap val="100"/>
        <c:axId val="446639664"/>
        <c:axId val="446646224"/>
      </c:barChart>
      <c:catAx>
        <c:axId val="446639664"/>
        <c:scaling>
          <c:orientation val="minMax"/>
        </c:scaling>
        <c:delete val="1"/>
        <c:axPos val="b"/>
        <c:numFmt formatCode="General" sourceLinked="1"/>
        <c:majorTickMark val="none"/>
        <c:minorTickMark val="none"/>
        <c:tickLblPos val="nextTo"/>
        <c:crossAx val="446646224"/>
        <c:crosses val="autoZero"/>
        <c:auto val="1"/>
        <c:lblAlgn val="ctr"/>
        <c:lblOffset val="100"/>
        <c:noMultiLvlLbl val="0"/>
      </c:catAx>
      <c:valAx>
        <c:axId val="446646224"/>
        <c:scaling>
          <c:orientation val="minMax"/>
        </c:scaling>
        <c:delete val="1"/>
        <c:axPos val="l"/>
        <c:numFmt formatCode="0%" sourceLinked="1"/>
        <c:majorTickMark val="none"/>
        <c:minorTickMark val="none"/>
        <c:tickLblPos val="nextTo"/>
        <c:crossAx val="446639664"/>
        <c:crosses val="autoZero"/>
        <c:crossBetween val="between"/>
      </c:valAx>
      <c:spPr>
        <a:noFill/>
        <a:ln w="25400">
          <a:noFill/>
        </a:ln>
        <a:effectLst/>
      </c:spPr>
    </c:plotArea>
    <c:plotVisOnly val="1"/>
    <c:dispBlanksAs val="gap"/>
    <c:showDLblsOverMax val="0"/>
  </c:chart>
  <c:spPr>
    <a:noFill/>
    <a:ln>
      <a:noFill/>
    </a:ln>
    <a:effectLst/>
  </c:spPr>
  <c:txPr>
    <a:bodyPr/>
    <a:lstStyle/>
    <a:p>
      <a:pPr>
        <a:defRPr sz="2600">
          <a:solidFill>
            <a:schemeClr val="tx1"/>
          </a:solidFill>
          <a:latin typeface="Century Gothic" panose="020B050202020202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1.2477932503942338E-2"/>
          <c:w val="1"/>
          <c:h val="0.97504413499211529"/>
        </c:manualLayout>
      </c:layout>
      <c:barChart>
        <c:barDir val="col"/>
        <c:grouping val="percentStacked"/>
        <c:varyColors val="0"/>
        <c:ser>
          <c:idx val="0"/>
          <c:order val="0"/>
          <c:tx>
            <c:strRef>
              <c:f>Sheet1!$B$1</c:f>
              <c:strCache>
                <c:ptCount val="1"/>
                <c:pt idx="0">
                  <c:v>Did not use CE</c:v>
                </c:pt>
              </c:strCache>
            </c:strRef>
          </c:tx>
          <c:spPr>
            <a:solidFill>
              <a:srgbClr val="F0ECE4"/>
            </a:solidFill>
            <a:ln w="12700">
              <a:solidFill>
                <a:schemeClr val="tx1"/>
              </a:solidFill>
            </a:ln>
            <a:effectLst/>
          </c:spPr>
          <c:invertIfNegative val="0"/>
          <c:dPt>
            <c:idx val="0"/>
            <c:invertIfNegative val="0"/>
            <c:bubble3D val="0"/>
            <c:extLst>
              <c:ext xmlns:c16="http://schemas.microsoft.com/office/drawing/2014/chart" uri="{C3380CC4-5D6E-409C-BE32-E72D297353CC}">
                <c16:uniqueId val="{00000000-179E-48AB-B6CF-B70405C9CF55}"/>
              </c:ext>
            </c:extLst>
          </c:dPt>
          <c:dLbls>
            <c:delete val="1"/>
          </c:dLbls>
          <c:cat>
            <c:strRef>
              <c:f>Sheet1!$A$2</c:f>
              <c:strCache>
                <c:ptCount val="1"/>
                <c:pt idx="0">
                  <c:v>Category 1</c:v>
                </c:pt>
              </c:strCache>
            </c:strRef>
          </c:cat>
          <c:val>
            <c:numRef>
              <c:f>Sheet1!$B$2</c:f>
              <c:numCache>
                <c:formatCode>General</c:formatCode>
                <c:ptCount val="1"/>
                <c:pt idx="0">
                  <c:v>46</c:v>
                </c:pt>
              </c:numCache>
            </c:numRef>
          </c:val>
          <c:extLst>
            <c:ext xmlns:c16="http://schemas.microsoft.com/office/drawing/2014/chart" uri="{C3380CC4-5D6E-409C-BE32-E72D297353CC}">
              <c16:uniqueId val="{00000001-179E-48AB-B6CF-B70405C9CF55}"/>
            </c:ext>
          </c:extLst>
        </c:ser>
        <c:ser>
          <c:idx val="1"/>
          <c:order val="1"/>
          <c:tx>
            <c:strRef>
              <c:f>Sheet1!$C$1</c:f>
              <c:strCache>
                <c:ptCount val="1"/>
                <c:pt idx="0">
                  <c:v>Used CE</c:v>
                </c:pt>
              </c:strCache>
            </c:strRef>
          </c:tx>
          <c:spPr>
            <a:solidFill>
              <a:srgbClr val="635C5C"/>
            </a:solidFill>
            <a:ln w="57150">
              <a:solidFill>
                <a:schemeClr val="tx1"/>
              </a:solidFill>
            </a:ln>
            <a:effectLst/>
          </c:spPr>
          <c:invertIfNegative val="0"/>
          <c:dPt>
            <c:idx val="0"/>
            <c:invertIfNegative val="0"/>
            <c:bubble3D val="0"/>
            <c:spPr>
              <a:solidFill>
                <a:srgbClr val="D1C0B8"/>
              </a:solidFill>
              <a:ln w="57150">
                <a:solidFill>
                  <a:schemeClr val="tx1"/>
                </a:solidFill>
              </a:ln>
              <a:effectLst/>
            </c:spPr>
            <c:extLst>
              <c:ext xmlns:c16="http://schemas.microsoft.com/office/drawing/2014/chart" uri="{C3380CC4-5D6E-409C-BE32-E72D297353CC}">
                <c16:uniqueId val="{00000003-179E-48AB-B6CF-B70405C9CF55}"/>
              </c:ext>
            </c:extLst>
          </c:dPt>
          <c:dLbls>
            <c:delete val="1"/>
          </c:dLbls>
          <c:cat>
            <c:strRef>
              <c:f>Sheet1!$A$2</c:f>
              <c:strCache>
                <c:ptCount val="1"/>
                <c:pt idx="0">
                  <c:v>Category 1</c:v>
                </c:pt>
              </c:strCache>
            </c:strRef>
          </c:cat>
          <c:val>
            <c:numRef>
              <c:f>Sheet1!$C$2</c:f>
              <c:numCache>
                <c:formatCode>General</c:formatCode>
                <c:ptCount val="1"/>
                <c:pt idx="0">
                  <c:v>54</c:v>
                </c:pt>
              </c:numCache>
            </c:numRef>
          </c:val>
          <c:extLst>
            <c:ext xmlns:c16="http://schemas.microsoft.com/office/drawing/2014/chart" uri="{C3380CC4-5D6E-409C-BE32-E72D297353CC}">
              <c16:uniqueId val="{00000004-179E-48AB-B6CF-B70405C9CF55}"/>
            </c:ext>
          </c:extLst>
        </c:ser>
        <c:dLbls>
          <c:dLblPos val="ctr"/>
          <c:showLegendKey val="0"/>
          <c:showVal val="1"/>
          <c:showCatName val="0"/>
          <c:showSerName val="0"/>
          <c:showPercent val="0"/>
          <c:showBubbleSize val="0"/>
        </c:dLbls>
        <c:gapWidth val="63"/>
        <c:overlap val="100"/>
        <c:axId val="446639664"/>
        <c:axId val="446646224"/>
      </c:barChart>
      <c:catAx>
        <c:axId val="446639664"/>
        <c:scaling>
          <c:orientation val="minMax"/>
        </c:scaling>
        <c:delete val="1"/>
        <c:axPos val="b"/>
        <c:numFmt formatCode="General" sourceLinked="1"/>
        <c:majorTickMark val="none"/>
        <c:minorTickMark val="none"/>
        <c:tickLblPos val="nextTo"/>
        <c:crossAx val="446646224"/>
        <c:crosses val="autoZero"/>
        <c:auto val="1"/>
        <c:lblAlgn val="ctr"/>
        <c:lblOffset val="100"/>
        <c:noMultiLvlLbl val="0"/>
      </c:catAx>
      <c:valAx>
        <c:axId val="446646224"/>
        <c:scaling>
          <c:orientation val="minMax"/>
        </c:scaling>
        <c:delete val="1"/>
        <c:axPos val="l"/>
        <c:numFmt formatCode="0%" sourceLinked="1"/>
        <c:majorTickMark val="none"/>
        <c:minorTickMark val="none"/>
        <c:tickLblPos val="nextTo"/>
        <c:crossAx val="446639664"/>
        <c:crosses val="autoZero"/>
        <c:crossBetween val="between"/>
      </c:valAx>
      <c:spPr>
        <a:noFill/>
        <a:ln w="25400">
          <a:noFill/>
        </a:ln>
        <a:effectLst/>
      </c:spPr>
    </c:plotArea>
    <c:plotVisOnly val="1"/>
    <c:dispBlanksAs val="gap"/>
    <c:showDLblsOverMax val="0"/>
  </c:chart>
  <c:spPr>
    <a:noFill/>
    <a:ln>
      <a:noFill/>
    </a:ln>
    <a:effectLst/>
  </c:spPr>
  <c:txPr>
    <a:bodyPr/>
    <a:lstStyle/>
    <a:p>
      <a:pPr>
        <a:defRPr sz="2600">
          <a:solidFill>
            <a:schemeClr val="tx1"/>
          </a:solidFill>
          <a:latin typeface="Century Gothic" panose="020B050202020202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7.3967060314301539E-3"/>
          <c:w val="0.99648382559774962"/>
          <c:h val="0.9801254454473679"/>
        </c:manualLayout>
      </c:layout>
      <c:barChart>
        <c:barDir val="col"/>
        <c:grouping val="percentStacked"/>
        <c:varyColors val="0"/>
        <c:ser>
          <c:idx val="0"/>
          <c:order val="0"/>
          <c:tx>
            <c:strRef>
              <c:f>Sheet1!$B$1</c:f>
              <c:strCache>
                <c:ptCount val="1"/>
                <c:pt idx="0">
                  <c:v>Warranted</c:v>
                </c:pt>
              </c:strCache>
            </c:strRef>
          </c:tx>
          <c:spPr>
            <a:solidFill>
              <a:srgbClr val="8F7870"/>
            </a:solidFill>
            <a:ln w="12700">
              <a:solidFill>
                <a:schemeClr val="tx1"/>
              </a:solidFill>
            </a:ln>
            <a:effectLst/>
          </c:spPr>
          <c:invertIfNegative val="0"/>
          <c:dPt>
            <c:idx val="0"/>
            <c:invertIfNegative val="0"/>
            <c:bubble3D val="0"/>
            <c:extLst>
              <c:ext xmlns:c16="http://schemas.microsoft.com/office/drawing/2014/chart" uri="{C3380CC4-5D6E-409C-BE32-E72D297353CC}">
                <c16:uniqueId val="{00000000-0357-4D06-A086-C17C73D5A7F1}"/>
              </c:ext>
            </c:extLst>
          </c:dPt>
          <c:dLbls>
            <c:delete val="1"/>
          </c:dLbls>
          <c:cat>
            <c:strRef>
              <c:f>Sheet1!$A$2</c:f>
              <c:strCache>
                <c:ptCount val="1"/>
                <c:pt idx="0">
                  <c:v>Category 1</c:v>
                </c:pt>
              </c:strCache>
            </c:strRef>
          </c:cat>
          <c:val>
            <c:numRef>
              <c:f>Sheet1!$B$2</c:f>
              <c:numCache>
                <c:formatCode>General</c:formatCode>
                <c:ptCount val="1"/>
                <c:pt idx="0">
                  <c:v>48</c:v>
                </c:pt>
              </c:numCache>
            </c:numRef>
          </c:val>
          <c:extLst>
            <c:ext xmlns:c16="http://schemas.microsoft.com/office/drawing/2014/chart" uri="{C3380CC4-5D6E-409C-BE32-E72D297353CC}">
              <c16:uniqueId val="{00000001-0357-4D06-A086-C17C73D5A7F1}"/>
            </c:ext>
          </c:extLst>
        </c:ser>
        <c:ser>
          <c:idx val="1"/>
          <c:order val="1"/>
          <c:tx>
            <c:strRef>
              <c:f>Sheet1!$C$1</c:f>
              <c:strCache>
                <c:ptCount val="1"/>
                <c:pt idx="0">
                  <c:v>Unwarranted</c:v>
                </c:pt>
              </c:strCache>
            </c:strRef>
          </c:tx>
          <c:spPr>
            <a:solidFill>
              <a:srgbClr val="8A8282"/>
            </a:solidFill>
            <a:ln w="57150">
              <a:solidFill>
                <a:schemeClr val="tx1"/>
              </a:solidFill>
            </a:ln>
            <a:effectLst/>
          </c:spPr>
          <c:invertIfNegative val="0"/>
          <c:dPt>
            <c:idx val="0"/>
            <c:invertIfNegative val="0"/>
            <c:bubble3D val="0"/>
            <c:extLst>
              <c:ext xmlns:c16="http://schemas.microsoft.com/office/drawing/2014/chart" uri="{C3380CC4-5D6E-409C-BE32-E72D297353CC}">
                <c16:uniqueId val="{00000003-0357-4D06-A086-C17C73D5A7F1}"/>
              </c:ext>
            </c:extLst>
          </c:dPt>
          <c:dLbls>
            <c:delete val="1"/>
          </c:dLbls>
          <c:cat>
            <c:strRef>
              <c:f>Sheet1!$A$2</c:f>
              <c:strCache>
                <c:ptCount val="1"/>
                <c:pt idx="0">
                  <c:v>Category 1</c:v>
                </c:pt>
              </c:strCache>
            </c:strRef>
          </c:cat>
          <c:val>
            <c:numRef>
              <c:f>Sheet1!$C$2</c:f>
              <c:numCache>
                <c:formatCode>General</c:formatCode>
                <c:ptCount val="1"/>
                <c:pt idx="0">
                  <c:v>52</c:v>
                </c:pt>
              </c:numCache>
            </c:numRef>
          </c:val>
          <c:extLst>
            <c:ext xmlns:c16="http://schemas.microsoft.com/office/drawing/2014/chart" uri="{C3380CC4-5D6E-409C-BE32-E72D297353CC}">
              <c16:uniqueId val="{00000004-0357-4D06-A086-C17C73D5A7F1}"/>
            </c:ext>
          </c:extLst>
        </c:ser>
        <c:dLbls>
          <c:dLblPos val="ctr"/>
          <c:showLegendKey val="0"/>
          <c:showVal val="1"/>
          <c:showCatName val="0"/>
          <c:showSerName val="0"/>
          <c:showPercent val="0"/>
          <c:showBubbleSize val="0"/>
        </c:dLbls>
        <c:gapWidth val="63"/>
        <c:overlap val="100"/>
        <c:axId val="446639664"/>
        <c:axId val="446646224"/>
      </c:barChart>
      <c:catAx>
        <c:axId val="446639664"/>
        <c:scaling>
          <c:orientation val="minMax"/>
        </c:scaling>
        <c:delete val="1"/>
        <c:axPos val="b"/>
        <c:numFmt formatCode="General" sourceLinked="1"/>
        <c:majorTickMark val="none"/>
        <c:minorTickMark val="none"/>
        <c:tickLblPos val="nextTo"/>
        <c:crossAx val="446646224"/>
        <c:crosses val="autoZero"/>
        <c:auto val="1"/>
        <c:lblAlgn val="ctr"/>
        <c:lblOffset val="100"/>
        <c:noMultiLvlLbl val="0"/>
      </c:catAx>
      <c:valAx>
        <c:axId val="446646224"/>
        <c:scaling>
          <c:orientation val="minMax"/>
        </c:scaling>
        <c:delete val="1"/>
        <c:axPos val="l"/>
        <c:numFmt formatCode="0%" sourceLinked="1"/>
        <c:majorTickMark val="none"/>
        <c:minorTickMark val="none"/>
        <c:tickLblPos val="nextTo"/>
        <c:crossAx val="446639664"/>
        <c:crosses val="autoZero"/>
        <c:crossBetween val="between"/>
      </c:valAx>
      <c:spPr>
        <a:noFill/>
        <a:ln w="25400">
          <a:noFill/>
        </a:ln>
        <a:effectLst/>
      </c:spPr>
    </c:plotArea>
    <c:plotVisOnly val="1"/>
    <c:dispBlanksAs val="gap"/>
    <c:showDLblsOverMax val="0"/>
  </c:chart>
  <c:spPr>
    <a:noFill/>
    <a:ln>
      <a:noFill/>
    </a:ln>
    <a:effectLst/>
  </c:spPr>
  <c:txPr>
    <a:bodyPr/>
    <a:lstStyle/>
    <a:p>
      <a:pPr>
        <a:defRPr sz="2600">
          <a:solidFill>
            <a:schemeClr val="tx1"/>
          </a:solidFill>
          <a:latin typeface="Century Gothic" panose="020B0502020202020204" pitchFamily="34" charset="0"/>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741707"/>
          </a:xfrm>
          <a:prstGeom prst="rect">
            <a:avLst/>
          </a:prstGeom>
        </p:spPr>
        <p:txBody>
          <a:bodyPr vert="horz" lIns="137585" tIns="68793" rIns="137585" bIns="68793" rtlCol="0"/>
          <a:lstStyle>
            <a:lvl1pPr algn="l">
              <a:defRPr sz="1800"/>
            </a:lvl1pPr>
          </a:lstStyle>
          <a:p>
            <a:endParaRPr lang="en-US"/>
          </a:p>
        </p:txBody>
      </p:sp>
      <p:sp>
        <p:nvSpPr>
          <p:cNvPr id="3" name="Date Placeholder 2"/>
          <p:cNvSpPr>
            <a:spLocks noGrp="1"/>
          </p:cNvSpPr>
          <p:nvPr>
            <p:ph type="dt" idx="1"/>
          </p:nvPr>
        </p:nvSpPr>
        <p:spPr>
          <a:xfrm>
            <a:off x="5265809" y="0"/>
            <a:ext cx="4028440" cy="741707"/>
          </a:xfrm>
          <a:prstGeom prst="rect">
            <a:avLst/>
          </a:prstGeom>
        </p:spPr>
        <p:txBody>
          <a:bodyPr vert="horz" lIns="137585" tIns="68793" rIns="137585" bIns="68793" rtlCol="0"/>
          <a:lstStyle>
            <a:lvl1pPr algn="r">
              <a:defRPr sz="1800"/>
            </a:lvl1pPr>
          </a:lstStyle>
          <a:p>
            <a:fld id="{B0B9C087-F1A3-458B-9C8D-A915FAC9FEDC}" type="datetimeFigureOut">
              <a:rPr lang="en-US" smtClean="0"/>
              <a:t>4/26/2018</a:t>
            </a:fld>
            <a:endParaRPr lang="en-US"/>
          </a:p>
        </p:txBody>
      </p:sp>
      <p:sp>
        <p:nvSpPr>
          <p:cNvPr id="4" name="Slide Image Placeholder 3"/>
          <p:cNvSpPr>
            <a:spLocks noGrp="1" noRot="1" noChangeAspect="1"/>
          </p:cNvSpPr>
          <p:nvPr>
            <p:ph type="sldImg" idx="2"/>
          </p:nvPr>
        </p:nvSpPr>
        <p:spPr>
          <a:xfrm>
            <a:off x="1917700" y="1847850"/>
            <a:ext cx="5461000" cy="4987925"/>
          </a:xfrm>
          <a:prstGeom prst="rect">
            <a:avLst/>
          </a:prstGeom>
          <a:noFill/>
          <a:ln w="12700">
            <a:solidFill>
              <a:prstClr val="black"/>
            </a:solidFill>
          </a:ln>
        </p:spPr>
        <p:txBody>
          <a:bodyPr vert="horz" lIns="137585" tIns="68793" rIns="137585" bIns="68793" rtlCol="0" anchor="ctr"/>
          <a:lstStyle/>
          <a:p>
            <a:endParaRPr lang="en-US"/>
          </a:p>
        </p:txBody>
      </p:sp>
      <p:sp>
        <p:nvSpPr>
          <p:cNvPr id="5" name="Notes Placeholder 4"/>
          <p:cNvSpPr>
            <a:spLocks noGrp="1"/>
          </p:cNvSpPr>
          <p:nvPr>
            <p:ph type="body" sz="quarter" idx="3"/>
          </p:nvPr>
        </p:nvSpPr>
        <p:spPr>
          <a:xfrm>
            <a:off x="929640" y="7114222"/>
            <a:ext cx="7437120" cy="5820728"/>
          </a:xfrm>
          <a:prstGeom prst="rect">
            <a:avLst/>
          </a:prstGeom>
        </p:spPr>
        <p:txBody>
          <a:bodyPr vert="horz" lIns="137585" tIns="68793" rIns="137585" bIns="6879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4041096"/>
            <a:ext cx="4028440" cy="741705"/>
          </a:xfrm>
          <a:prstGeom prst="rect">
            <a:avLst/>
          </a:prstGeom>
        </p:spPr>
        <p:txBody>
          <a:bodyPr vert="horz" lIns="137585" tIns="68793" rIns="137585" bIns="68793" rtlCol="0" anchor="b"/>
          <a:lstStyle>
            <a:lvl1pPr algn="l">
              <a:defRPr sz="1800"/>
            </a:lvl1pPr>
          </a:lstStyle>
          <a:p>
            <a:endParaRPr lang="en-US"/>
          </a:p>
        </p:txBody>
      </p:sp>
      <p:sp>
        <p:nvSpPr>
          <p:cNvPr id="7" name="Slide Number Placeholder 6"/>
          <p:cNvSpPr>
            <a:spLocks noGrp="1"/>
          </p:cNvSpPr>
          <p:nvPr>
            <p:ph type="sldNum" sz="quarter" idx="5"/>
          </p:nvPr>
        </p:nvSpPr>
        <p:spPr>
          <a:xfrm>
            <a:off x="5265809" y="14041096"/>
            <a:ext cx="4028440" cy="741705"/>
          </a:xfrm>
          <a:prstGeom prst="rect">
            <a:avLst/>
          </a:prstGeom>
        </p:spPr>
        <p:txBody>
          <a:bodyPr vert="horz" lIns="137585" tIns="68793" rIns="137585" bIns="68793" rtlCol="0" anchor="b"/>
          <a:lstStyle>
            <a:lvl1pPr algn="r">
              <a:defRPr sz="1800"/>
            </a:lvl1pPr>
          </a:lstStyle>
          <a:p>
            <a:fld id="{62337F00-9B0A-4654-A5B7-85AFCD8CD177}" type="slidenum">
              <a:rPr lang="en-US" smtClean="0"/>
              <a:t>‹#›</a:t>
            </a:fld>
            <a:endParaRPr lang="en-US"/>
          </a:p>
        </p:txBody>
      </p:sp>
    </p:spTree>
    <p:extLst>
      <p:ext uri="{BB962C8B-B14F-4D97-AF65-F5344CB8AC3E}">
        <p14:creationId xmlns:p14="http://schemas.microsoft.com/office/powerpoint/2010/main" val="927402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Highlighted: Still not sure why “do not” is highlighted and underlined</a:t>
            </a:r>
          </a:p>
          <a:p>
            <a:r>
              <a:rPr lang="en-US" baseline="0" dirty="0"/>
              <a:t>In the discussion I think it should say “correlational and causal language” </a:t>
            </a:r>
          </a:p>
          <a:p>
            <a:endParaRPr lang="en-US" baseline="0" dirty="0"/>
          </a:p>
          <a:p>
            <a:r>
              <a:rPr lang="en-US" baseline="0" dirty="0"/>
              <a:t>I feel good about the lines and box spacing, but if you could take a second look that would be great!</a:t>
            </a:r>
          </a:p>
          <a:p>
            <a:r>
              <a:rPr lang="en-US" baseline="0" dirty="0"/>
              <a:t>I doubled checked all of the numbers in the table. </a:t>
            </a:r>
          </a:p>
          <a:p>
            <a:r>
              <a:rPr lang="en-US" baseline="0" dirty="0"/>
              <a:t>Do you want the headings to be in Calibri instead of Century Gothic like the hindsight poster?</a:t>
            </a:r>
          </a:p>
          <a:p>
            <a:r>
              <a:rPr lang="en-US" baseline="0" dirty="0"/>
              <a:t>I shifted the table to be in the middle of the results box, do you like it better to the right where is was before? </a:t>
            </a:r>
          </a:p>
          <a:p>
            <a:endParaRPr lang="en-US" baseline="0" dirty="0"/>
          </a:p>
        </p:txBody>
      </p:sp>
      <p:sp>
        <p:nvSpPr>
          <p:cNvPr id="4" name="Slide Number Placeholder 3"/>
          <p:cNvSpPr>
            <a:spLocks noGrp="1"/>
          </p:cNvSpPr>
          <p:nvPr>
            <p:ph type="sldNum" sz="quarter" idx="10"/>
          </p:nvPr>
        </p:nvSpPr>
        <p:spPr/>
        <p:txBody>
          <a:bodyPr/>
          <a:lstStyle/>
          <a:p>
            <a:fld id="{62337F00-9B0A-4654-A5B7-85AFCD8CD177}" type="slidenum">
              <a:rPr lang="en-US" smtClean="0"/>
              <a:t>1</a:t>
            </a:fld>
            <a:endParaRPr lang="en-US"/>
          </a:p>
        </p:txBody>
      </p:sp>
    </p:spTree>
    <p:extLst>
      <p:ext uri="{BB962C8B-B14F-4D97-AF65-F5344CB8AC3E}">
        <p14:creationId xmlns:p14="http://schemas.microsoft.com/office/powerpoint/2010/main" val="4074864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2931004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337831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241674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2062963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F0D4CC-F36C-4BBA-A322-8DBB5360C975}"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198128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F0D4CC-F36C-4BBA-A322-8DBB5360C975}" type="datetimeFigureOut">
              <a:rPr lang="en-US" smtClean="0"/>
              <a:t>4/26/2018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2466733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4F0D4CC-F36C-4BBA-A322-8DBB5360C975}" type="datetimeFigureOut">
              <a:rPr lang="en-US" smtClean="0"/>
              <a:t>4/26/2018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483368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4F0D4CC-F36C-4BBA-A322-8DBB5360C975}" type="datetimeFigureOut">
              <a:rPr lang="en-US" smtClean="0"/>
              <a:t>4/26/2018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192797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F0D4CC-F36C-4BBA-A322-8DBB5360C975}" type="datetimeFigureOut">
              <a:rPr lang="en-US" smtClean="0"/>
              <a:t>4/26/2018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1021046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4F0D4CC-F36C-4BBA-A322-8DBB5360C975}" type="datetimeFigureOut">
              <a:rPr lang="en-US" smtClean="0"/>
              <a:t>4/26/2018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557170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4F0D4CC-F36C-4BBA-A322-8DBB5360C975}" type="datetimeFigureOut">
              <a:rPr lang="en-US" smtClean="0"/>
              <a:t>4/26/2018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500273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1C0B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44F0D4CC-F36C-4BBA-A322-8DBB5360C975}" type="datetimeFigureOut">
              <a:rPr lang="en-US" smtClean="0"/>
              <a:t>4/26/2018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EBAC8E29-07B0-4A86-B93A-D6CF5EAD13C2}" type="slidenum">
              <a:rPr lang="en-US" smtClean="0"/>
              <a:t>‹#›</a:t>
            </a:fld>
            <a:endParaRPr lang="en-US"/>
          </a:p>
        </p:txBody>
      </p:sp>
    </p:spTree>
    <p:extLst>
      <p:ext uri="{BB962C8B-B14F-4D97-AF65-F5344CB8AC3E}">
        <p14:creationId xmlns:p14="http://schemas.microsoft.com/office/powerpoint/2010/main" val="201889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png"/><Relationship Id="rId7"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1C0B8">
            <a:alpha val="60000"/>
          </a:srgb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1388D989-0A58-4713-8428-5C7337355787}"/>
              </a:ext>
            </a:extLst>
          </p:cNvPr>
          <p:cNvSpPr/>
          <p:nvPr/>
        </p:nvSpPr>
        <p:spPr>
          <a:xfrm>
            <a:off x="32460122" y="4494293"/>
            <a:ext cx="9144000" cy="33439608"/>
          </a:xfrm>
          <a:prstGeom prst="rect">
            <a:avLst/>
          </a:prstGeom>
          <a:solidFill>
            <a:srgbClr val="8F787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7473D0D-2C9F-4FC2-9D11-C22ED5CB8E51}"/>
              </a:ext>
            </a:extLst>
          </p:cNvPr>
          <p:cNvSpPr/>
          <p:nvPr/>
        </p:nvSpPr>
        <p:spPr>
          <a:xfrm>
            <a:off x="32688722" y="4722893"/>
            <a:ext cx="8686800" cy="329824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4AB9EA8-D5A2-428C-9606-1542B99B920E}"/>
              </a:ext>
            </a:extLst>
          </p:cNvPr>
          <p:cNvSpPr/>
          <p:nvPr/>
        </p:nvSpPr>
        <p:spPr>
          <a:xfrm>
            <a:off x="9835896" y="4494293"/>
            <a:ext cx="22398423" cy="33439608"/>
          </a:xfrm>
          <a:prstGeom prst="rect">
            <a:avLst/>
          </a:prstGeom>
          <a:solidFill>
            <a:srgbClr val="8F787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16BD5F1-71F0-48DC-9D40-F9E108B41D07}"/>
              </a:ext>
            </a:extLst>
          </p:cNvPr>
          <p:cNvSpPr/>
          <p:nvPr/>
        </p:nvSpPr>
        <p:spPr>
          <a:xfrm>
            <a:off x="10062307" y="4722893"/>
            <a:ext cx="21945600" cy="329824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4A71C9-5874-4970-A9BC-707A1F5EA993}"/>
              </a:ext>
            </a:extLst>
          </p:cNvPr>
          <p:cNvSpPr/>
          <p:nvPr/>
        </p:nvSpPr>
        <p:spPr>
          <a:xfrm>
            <a:off x="450051" y="4494292"/>
            <a:ext cx="9144000" cy="33441716"/>
          </a:xfrm>
          <a:prstGeom prst="rect">
            <a:avLst/>
          </a:prstGeom>
          <a:solidFill>
            <a:srgbClr val="8F787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682EF9E0-AF73-489D-82F3-4943363FE312}"/>
              </a:ext>
            </a:extLst>
          </p:cNvPr>
          <p:cNvSpPr/>
          <p:nvPr/>
        </p:nvSpPr>
        <p:spPr>
          <a:xfrm>
            <a:off x="678651" y="4723946"/>
            <a:ext cx="8686800" cy="329824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6AB4C0B-9194-4B0F-B16E-0734E3D88F63}"/>
              </a:ext>
            </a:extLst>
          </p:cNvPr>
          <p:cNvSpPr/>
          <p:nvPr/>
        </p:nvSpPr>
        <p:spPr>
          <a:xfrm>
            <a:off x="450051" y="456159"/>
            <a:ext cx="41148000" cy="3840480"/>
          </a:xfrm>
          <a:prstGeom prst="rect">
            <a:avLst/>
          </a:prstGeom>
          <a:solidFill>
            <a:srgbClr val="8F787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1EB3B90E-1799-4433-A9A3-C4CDECED2FD7}"/>
              </a:ext>
            </a:extLst>
          </p:cNvPr>
          <p:cNvSpPr/>
          <p:nvPr/>
        </p:nvSpPr>
        <p:spPr>
          <a:xfrm>
            <a:off x="678651" y="684759"/>
            <a:ext cx="40690800" cy="338328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rotWithShape="1">
          <a:blip r:embed="rId3"/>
          <a:srcRect l="4577" t="3898" r="11650" b="8465"/>
          <a:stretch/>
        </p:blipFill>
        <p:spPr>
          <a:xfrm>
            <a:off x="38250434" y="910375"/>
            <a:ext cx="2931964" cy="2945860"/>
          </a:xfrm>
          <a:prstGeom prst="rect">
            <a:avLst/>
          </a:prstGeom>
        </p:spPr>
      </p:pic>
      <p:sp>
        <p:nvSpPr>
          <p:cNvPr id="4" name="TextBox 3"/>
          <p:cNvSpPr txBox="1"/>
          <p:nvPr/>
        </p:nvSpPr>
        <p:spPr>
          <a:xfrm>
            <a:off x="10548280" y="1382084"/>
            <a:ext cx="22600281" cy="2308324"/>
          </a:xfrm>
          <a:prstGeom prst="rect">
            <a:avLst/>
          </a:prstGeom>
          <a:noFill/>
        </p:spPr>
        <p:txBody>
          <a:bodyPr wrap="square" rtlCol="0">
            <a:spAutoFit/>
          </a:bodyPr>
          <a:lstStyle/>
          <a:p>
            <a:r>
              <a:rPr lang="en-US" sz="7200" b="1" dirty="0">
                <a:latin typeface="Century Gothic" panose="020B0502020202020204" pitchFamily="34" charset="0"/>
              </a:rPr>
              <a:t>Psychological Scientists Use Causal Language </a:t>
            </a:r>
          </a:p>
          <a:p>
            <a:r>
              <a:rPr lang="en-US" sz="7200" b="1" dirty="0">
                <a:latin typeface="Century Gothic" panose="020B0502020202020204" pitchFamily="34" charset="0"/>
              </a:rPr>
              <a:t>to Describe Non-Causal Data</a:t>
            </a:r>
          </a:p>
        </p:txBody>
      </p:sp>
      <p:sp>
        <p:nvSpPr>
          <p:cNvPr id="7" name="TextBox 6"/>
          <p:cNvSpPr txBox="1"/>
          <p:nvPr/>
        </p:nvSpPr>
        <p:spPr>
          <a:xfrm>
            <a:off x="23725247" y="2495878"/>
            <a:ext cx="14154111" cy="1323439"/>
          </a:xfrm>
          <a:prstGeom prst="rect">
            <a:avLst/>
          </a:prstGeom>
          <a:noFill/>
        </p:spPr>
        <p:txBody>
          <a:bodyPr wrap="square" rtlCol="0">
            <a:spAutoFit/>
          </a:bodyPr>
          <a:lstStyle/>
          <a:p>
            <a:pPr algn="r"/>
            <a:r>
              <a:rPr lang="en-US" sz="4000" dirty="0">
                <a:solidFill>
                  <a:prstClr val="black"/>
                </a:solidFill>
                <a:latin typeface="Century Gothic" panose="020B0502020202020204" pitchFamily="34" charset="0"/>
                <a:sym typeface="Wingdings 2" panose="05020102010507070707" pitchFamily="18" charset="2"/>
              </a:rPr>
              <a:t>Michaela Gunseor </a:t>
            </a:r>
          </a:p>
          <a:p>
            <a:pPr algn="r"/>
            <a:r>
              <a:rPr lang="en-US" sz="4000" dirty="0">
                <a:solidFill>
                  <a:prstClr val="black"/>
                </a:solidFill>
                <a:latin typeface="Century Gothic" panose="020B0502020202020204" pitchFamily="34" charset="0"/>
                <a:sym typeface="Wingdings 2" panose="05020102010507070707" pitchFamily="18" charset="2"/>
              </a:rPr>
              <a:t>Mentor: April Bleske-Rechek  Psychology Department</a:t>
            </a:r>
            <a:endParaRPr lang="en-US" sz="4000" dirty="0">
              <a:latin typeface="Century Gothic" panose="020B0502020202020204" pitchFamily="34" charset="0"/>
            </a:endParaRPr>
          </a:p>
        </p:txBody>
      </p:sp>
      <p:sp>
        <p:nvSpPr>
          <p:cNvPr id="25" name="Rectangle 24"/>
          <p:cNvSpPr/>
          <p:nvPr/>
        </p:nvSpPr>
        <p:spPr>
          <a:xfrm>
            <a:off x="19418869" y="15162538"/>
            <a:ext cx="9875520" cy="553998"/>
          </a:xfrm>
          <a:prstGeom prst="rect">
            <a:avLst/>
          </a:prstGeom>
          <a:noFill/>
          <a:ln>
            <a:noFill/>
          </a:ln>
        </p:spPr>
        <p:txBody>
          <a:bodyPr wrap="square">
            <a:spAutoFit/>
          </a:bodyPr>
          <a:lstStyle/>
          <a:p>
            <a:pPr algn="just"/>
            <a:endParaRPr lang="en-US" sz="3000" dirty="0">
              <a:solidFill>
                <a:prstClr val="black"/>
              </a:solidFill>
              <a:latin typeface="Century Gothic" panose="020B0502020202020204"/>
            </a:endParaRPr>
          </a:p>
        </p:txBody>
      </p:sp>
      <p:sp>
        <p:nvSpPr>
          <p:cNvPr id="14" name="TextBox 13"/>
          <p:cNvSpPr txBox="1"/>
          <p:nvPr/>
        </p:nvSpPr>
        <p:spPr>
          <a:xfrm>
            <a:off x="32917322" y="35044288"/>
            <a:ext cx="8229600" cy="2468880"/>
          </a:xfrm>
          <a:prstGeom prst="rect">
            <a:avLst/>
          </a:prstGeom>
          <a:noFill/>
        </p:spPr>
        <p:txBody>
          <a:bodyPr wrap="square" rtlCol="0">
            <a:spAutoFit/>
          </a:bodyPr>
          <a:lstStyle/>
          <a:p>
            <a:pPr algn="ctr"/>
            <a:r>
              <a:rPr lang="en-US" sz="5000" b="1" dirty="0">
                <a:latin typeface="Century Gothic" panose="020B0502020202020204" pitchFamily="34" charset="0"/>
              </a:rPr>
              <a:t>Acknowledgments</a:t>
            </a:r>
          </a:p>
          <a:p>
            <a:pPr lvl="0" algn="just"/>
            <a:endParaRPr lang="en-US" sz="900" dirty="0">
              <a:solidFill>
                <a:prstClr val="black"/>
              </a:solidFill>
              <a:latin typeface="Century Gothic" panose="020B0502020202020204" pitchFamily="34" charset="0"/>
            </a:endParaRPr>
          </a:p>
          <a:p>
            <a:pPr lvl="0" algn="just"/>
            <a:r>
              <a:rPr lang="en-US" sz="2500" dirty="0">
                <a:solidFill>
                  <a:prstClr val="black"/>
                </a:solidFill>
                <a:latin typeface="Century Gothic" panose="020B0502020202020204" pitchFamily="34" charset="0"/>
              </a:rPr>
              <a:t>This research is supported by the Office of Research and Sponsored Programs at UWEC. We thank LTS for printing this poster and </a:t>
            </a:r>
            <a:r>
              <a:rPr lang="en-US" sz="2500" dirty="0">
                <a:solidFill>
                  <a:prstClr val="black"/>
                </a:solidFill>
                <a:latin typeface="Century Gothic" panose="020B0502020202020204"/>
              </a:rPr>
              <a:t>members of the IDEP lab for their feedback on the development of this project. </a:t>
            </a:r>
            <a:endParaRPr lang="en-US" sz="2500" dirty="0">
              <a:solidFill>
                <a:prstClr val="black"/>
              </a:solidFill>
              <a:latin typeface="Century Gothic" panose="020B0502020202020204" pitchFamily="34" charset="0"/>
            </a:endParaRPr>
          </a:p>
        </p:txBody>
      </p:sp>
      <p:graphicFrame>
        <p:nvGraphicFramePr>
          <p:cNvPr id="26" name="Chart 25">
            <a:extLst>
              <a:ext uri="{FF2B5EF4-FFF2-40B4-BE49-F238E27FC236}">
                <a16:creationId xmlns:a16="http://schemas.microsoft.com/office/drawing/2014/main" id="{7610889A-5CC1-42C6-A017-5D9502B14212}"/>
              </a:ext>
            </a:extLst>
          </p:cNvPr>
          <p:cNvGraphicFramePr/>
          <p:nvPr>
            <p:extLst>
              <p:ext uri="{D42A27DB-BD31-4B8C-83A1-F6EECF244321}">
                <p14:modId xmlns:p14="http://schemas.microsoft.com/office/powerpoint/2010/main" val="3633131185"/>
              </p:ext>
            </p:extLst>
          </p:nvPr>
        </p:nvGraphicFramePr>
        <p:xfrm>
          <a:off x="10309493" y="7887706"/>
          <a:ext cx="3611880" cy="9144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Table 7">
            <a:extLst>
              <a:ext uri="{FF2B5EF4-FFF2-40B4-BE49-F238E27FC236}">
                <a16:creationId xmlns:a16="http://schemas.microsoft.com/office/drawing/2014/main" id="{EB8A5882-BD24-482E-818E-0D1F7E9F41D7}"/>
              </a:ext>
            </a:extLst>
          </p:cNvPr>
          <p:cNvGraphicFramePr>
            <a:graphicFrameLocks noGrp="1"/>
          </p:cNvGraphicFramePr>
          <p:nvPr>
            <p:extLst>
              <p:ext uri="{D42A27DB-BD31-4B8C-83A1-F6EECF244321}">
                <p14:modId xmlns:p14="http://schemas.microsoft.com/office/powerpoint/2010/main" val="2276967124"/>
              </p:ext>
            </p:extLst>
          </p:nvPr>
        </p:nvGraphicFramePr>
        <p:xfrm>
          <a:off x="19072778" y="19678396"/>
          <a:ext cx="12710160" cy="9793752"/>
        </p:xfrm>
        <a:graphic>
          <a:graphicData uri="http://schemas.openxmlformats.org/drawingml/2006/table">
            <a:tbl>
              <a:tblPr firstRow="1" firstCol="1" bandRow="1"/>
              <a:tblGrid>
                <a:gridCol w="1645920">
                  <a:extLst>
                    <a:ext uri="{9D8B030D-6E8A-4147-A177-3AD203B41FA5}">
                      <a16:colId xmlns:a16="http://schemas.microsoft.com/office/drawing/2014/main" val="2754350493"/>
                    </a:ext>
                  </a:extLst>
                </a:gridCol>
                <a:gridCol w="1645920">
                  <a:extLst>
                    <a:ext uri="{9D8B030D-6E8A-4147-A177-3AD203B41FA5}">
                      <a16:colId xmlns:a16="http://schemas.microsoft.com/office/drawing/2014/main" val="3513286105"/>
                    </a:ext>
                  </a:extLst>
                </a:gridCol>
                <a:gridCol w="2011680">
                  <a:extLst>
                    <a:ext uri="{9D8B030D-6E8A-4147-A177-3AD203B41FA5}">
                      <a16:colId xmlns:a16="http://schemas.microsoft.com/office/drawing/2014/main" val="3805899815"/>
                    </a:ext>
                  </a:extLst>
                </a:gridCol>
                <a:gridCol w="2560320">
                  <a:extLst>
                    <a:ext uri="{9D8B030D-6E8A-4147-A177-3AD203B41FA5}">
                      <a16:colId xmlns:a16="http://schemas.microsoft.com/office/drawing/2014/main" val="766522333"/>
                    </a:ext>
                  </a:extLst>
                </a:gridCol>
                <a:gridCol w="4846320">
                  <a:extLst>
                    <a:ext uri="{9D8B030D-6E8A-4147-A177-3AD203B41FA5}">
                      <a16:colId xmlns:a16="http://schemas.microsoft.com/office/drawing/2014/main" val="2524140008"/>
                    </a:ext>
                  </a:extLst>
                </a:gridCol>
              </a:tblGrid>
              <a:tr h="612648">
                <a:tc gridSpan="5">
                  <a:txBody>
                    <a:bodyPr/>
                    <a:lstStyle/>
                    <a:p>
                      <a:pPr marL="0" marR="0" lvl="0" indent="0" algn="ctr" defTabSz="4206240" rtl="0" eaLnBrk="1" fontAlgn="auto" latinLnBrk="0" hangingPunct="1">
                        <a:lnSpc>
                          <a:spcPct val="107000"/>
                        </a:lnSpc>
                        <a:spcBef>
                          <a:spcPts val="100"/>
                        </a:spcBef>
                        <a:spcAft>
                          <a:spcPts val="100"/>
                        </a:spcAft>
                        <a:buClrTx/>
                        <a:buSzTx/>
                        <a:buFontTx/>
                        <a:buNone/>
                        <a:tabLst/>
                        <a:defRPr/>
                      </a:pPr>
                      <a:r>
                        <a:rPr lang="en-US" sz="2800" b="1" i="1" dirty="0">
                          <a:latin typeface="Century Gothic" panose="020B0502020202020204" pitchFamily="34" charset="0"/>
                        </a:rPr>
                        <a:t>Causal Language (CL) in Peer-Reviewed Articles, by Journal</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nSpc>
                          <a:spcPct val="107000"/>
                        </a:lnSpc>
                        <a:spcBef>
                          <a:spcPts val="100"/>
                        </a:spcBef>
                        <a:spcAft>
                          <a:spcPts val="100"/>
                        </a:spcAft>
                      </a:pP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nSpc>
                          <a:spcPct val="107000"/>
                        </a:lnSpc>
                        <a:spcBef>
                          <a:spcPts val="100"/>
                        </a:spcBef>
                        <a:spcAft>
                          <a:spcPts val="100"/>
                        </a:spcAft>
                      </a:pP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107000"/>
                        </a:lnSpc>
                        <a:spcBef>
                          <a:spcPts val="100"/>
                        </a:spcBef>
                        <a:spcAft>
                          <a:spcPts val="100"/>
                        </a:spcAft>
                      </a:pP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3719376809"/>
                  </a:ext>
                </a:extLst>
              </a:tr>
              <a:tr h="731520">
                <a:tc>
                  <a:txBody>
                    <a:bodyPr/>
                    <a:lstStyle/>
                    <a:p>
                      <a:pPr marL="0" marR="0">
                        <a:lnSpc>
                          <a:spcPct val="107000"/>
                        </a:lnSpc>
                        <a:spcBef>
                          <a:spcPts val="100"/>
                        </a:spcBef>
                        <a:spcAft>
                          <a:spcPts val="100"/>
                        </a:spcAft>
                      </a:pPr>
                      <a:r>
                        <a:rPr lang="en-US" sz="2400" b="1" dirty="0">
                          <a:effectLst/>
                          <a:latin typeface="Century Gothic" panose="020B0502020202020204" pitchFamily="34" charset="0"/>
                          <a:ea typeface="Calibri" panose="020F0502020204030204" pitchFamily="34" charset="0"/>
                          <a:cs typeface="Times New Roman" panose="02020603050405020304" pitchFamily="18" charset="0"/>
                        </a:rPr>
                        <a:t> </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7000"/>
                        </a:lnSpc>
                        <a:spcBef>
                          <a:spcPts val="100"/>
                        </a:spcBef>
                        <a:spcAft>
                          <a:spcPts val="100"/>
                        </a:spcAft>
                      </a:pP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7000"/>
                        </a:lnSpc>
                        <a:spcBef>
                          <a:spcPts val="100"/>
                        </a:spcBef>
                        <a:spcAft>
                          <a:spcPts val="100"/>
                        </a:spcAft>
                      </a:pP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algn="ctr">
                        <a:lnSpc>
                          <a:spcPct val="107000"/>
                        </a:lnSpc>
                        <a:spcBef>
                          <a:spcPts val="100"/>
                        </a:spcBef>
                        <a:spcAft>
                          <a:spcPts val="100"/>
                        </a:spcAft>
                      </a:pPr>
                      <a:r>
                        <a:rPr lang="en-US" sz="2400" b="1" dirty="0">
                          <a:effectLst/>
                          <a:latin typeface="Century Gothic" panose="020B0502020202020204" pitchFamily="34" charset="0"/>
                          <a:ea typeface="Calibri" panose="020F0502020204030204" pitchFamily="34" charset="0"/>
                          <a:cs typeface="Times New Roman" panose="02020603050405020304" pitchFamily="18" charset="0"/>
                        </a:rPr>
                        <a:t>Clear CL in either Title or Abstract</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marL="207219" marR="207219" marT="103610" marB="10361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67662773"/>
                  </a:ext>
                </a:extLst>
              </a:tr>
              <a:tr h="1005840">
                <a:tc>
                  <a:txBody>
                    <a:bodyPr/>
                    <a:lstStyle/>
                    <a:p>
                      <a:pPr marL="0" marR="0">
                        <a:lnSpc>
                          <a:spcPct val="107000"/>
                        </a:lnSpc>
                        <a:spcBef>
                          <a:spcPts val="100"/>
                        </a:spcBef>
                        <a:spcAft>
                          <a:spcPts val="100"/>
                        </a:spcAft>
                      </a:pPr>
                      <a:r>
                        <a:rPr lang="en-US" sz="2400" b="1" dirty="0">
                          <a:effectLst/>
                          <a:latin typeface="Century Gothic" panose="020B0502020202020204" pitchFamily="34" charset="0"/>
                          <a:ea typeface="Calibri" panose="020F0502020204030204" pitchFamily="34" charset="0"/>
                          <a:cs typeface="Times New Roman" panose="02020603050405020304" pitchFamily="18" charset="0"/>
                        </a:rPr>
                        <a:t>Journal</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b="1" dirty="0">
                          <a:effectLst/>
                          <a:latin typeface="Century Gothic" panose="020B0502020202020204" pitchFamily="34" charset="0"/>
                          <a:ea typeface="Calibri" panose="020F0502020204030204" pitchFamily="34" charset="0"/>
                          <a:cs typeface="Times New Roman" panose="02020603050405020304" pitchFamily="18" charset="0"/>
                        </a:rPr>
                        <a:t>Impact</a:t>
                      </a:r>
                      <a:r>
                        <a:rPr lang="en-US" sz="2400" dirty="0">
                          <a:effectLst/>
                          <a:latin typeface="Century Gothic" panose="020B0502020202020204" pitchFamily="34" charset="0"/>
                          <a:ea typeface="Calibri" panose="020F0502020204030204" pitchFamily="34" charset="0"/>
                          <a:cs typeface="Times New Roman" panose="02020603050405020304" pitchFamily="18" charset="0"/>
                        </a:rPr>
                        <a:t> </a:t>
                      </a:r>
                      <a:r>
                        <a:rPr lang="en-US" sz="2400" b="1" dirty="0">
                          <a:effectLst/>
                          <a:latin typeface="Century Gothic" panose="020B0502020202020204" pitchFamily="34" charset="0"/>
                          <a:ea typeface="Calibri" panose="020F0502020204030204" pitchFamily="34" charset="0"/>
                          <a:cs typeface="Times New Roman" panose="02020603050405020304" pitchFamily="18" charset="0"/>
                        </a:rPr>
                        <a:t>Factor</a:t>
                      </a:r>
                      <a:r>
                        <a:rPr lang="en-US" sz="2400" b="1" baseline="30000" dirty="0">
                          <a:effectLst/>
                          <a:latin typeface="Century Gothic" panose="020B0502020202020204" pitchFamily="34" charset="0"/>
                          <a:ea typeface="Calibri" panose="020F0502020204030204" pitchFamily="34" charset="0"/>
                          <a:cs typeface="Times New Roman" panose="02020603050405020304" pitchFamily="18" charset="0"/>
                        </a:rPr>
                        <a:t>15</a:t>
                      </a:r>
                      <a:endParaRPr lang="en-US" sz="2400" b="1"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b="1" dirty="0">
                          <a:effectLst/>
                          <a:latin typeface="Century Gothic" panose="020B0502020202020204" pitchFamily="34" charset="0"/>
                          <a:ea typeface="Calibri" panose="020F0502020204030204" pitchFamily="34" charset="0"/>
                          <a:cs typeface="Times New Roman" panose="02020603050405020304" pitchFamily="18" charset="0"/>
                        </a:rPr>
                        <a:t>Number </a:t>
                      </a:r>
                      <a:br>
                        <a:rPr lang="en-US" sz="2400" b="1" dirty="0">
                          <a:effectLst/>
                          <a:latin typeface="Century Gothic" panose="020B0502020202020204" pitchFamily="34" charset="0"/>
                          <a:ea typeface="Calibri" panose="020F0502020204030204" pitchFamily="34" charset="0"/>
                          <a:cs typeface="Times New Roman" panose="02020603050405020304" pitchFamily="18" charset="0"/>
                        </a:rPr>
                      </a:br>
                      <a:r>
                        <a:rPr lang="en-US" sz="2400" b="1" dirty="0">
                          <a:effectLst/>
                          <a:latin typeface="Century Gothic" panose="020B0502020202020204" pitchFamily="34" charset="0"/>
                          <a:ea typeface="Calibri" panose="020F0502020204030204" pitchFamily="34" charset="0"/>
                          <a:cs typeface="Times New Roman" panose="02020603050405020304" pitchFamily="18" charset="0"/>
                        </a:rPr>
                        <a:t>of Articles</a:t>
                      </a:r>
                    </a:p>
                  </a:txBody>
                  <a:tcPr marL="155414" marR="155414"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b="1" dirty="0">
                          <a:effectLst/>
                          <a:latin typeface="Century Gothic" panose="020B0502020202020204" pitchFamily="34" charset="0"/>
                          <a:ea typeface="Calibri" panose="020F0502020204030204" pitchFamily="34" charset="0"/>
                          <a:cs typeface="Times New Roman" panose="02020603050405020304" pitchFamily="18" charset="0"/>
                        </a:rPr>
                        <a:t>Percent Using CL Language</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b="1" dirty="0">
                          <a:effectLst/>
                          <a:latin typeface="Century Gothic" panose="020B0502020202020204" pitchFamily="34" charset="0"/>
                          <a:ea typeface="Calibri" panose="020F0502020204030204" pitchFamily="34" charset="0"/>
                          <a:cs typeface="Times New Roman" panose="02020603050405020304" pitchFamily="18" charset="0"/>
                        </a:rPr>
                        <a:t>Of Those Using CL Language, Percent that are Unwarranted</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17109"/>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PR</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0.75</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58</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40% (23)</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65% (15 of 23)</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0210778"/>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JPIA</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0.88</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60</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50% (30)</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63% (19 of 30)</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4092008"/>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SR</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1.66</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60</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52% (31)</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84% (26 of 31)</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252076"/>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SPQ</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2.00</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57</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tabLst>
                          <a:tab pos="371475" algn="l"/>
                          <a:tab pos="494665" algn="ctr"/>
                        </a:tabLs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75% (43)</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tabLst>
                          <a:tab pos="371475" algn="l"/>
                          <a:tab pos="494665" algn="ctr"/>
                        </a:tabLs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63% (27 of 43)</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6216772"/>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PAID</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2.17</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58</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tabLst>
                          <a:tab pos="390525" algn="l"/>
                          <a:tab pos="494665" algn="ctr"/>
                        </a:tabLs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41% (24)</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tabLst>
                          <a:tab pos="390525" algn="l"/>
                          <a:tab pos="494665" algn="ctr"/>
                        </a:tabLs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83% (20 of 24)</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3894086"/>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JSEP</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2.68</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59</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54% (32)</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34% (11 of 32)</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0056247"/>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JYA</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3.04</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59</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53% (31)</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87% (27 of 31)</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077810"/>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JCCP</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4.53</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60</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tabLst>
                          <a:tab pos="371475" algn="l"/>
                          <a:tab pos="494665" algn="ctr"/>
                        </a:tabLs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72% (43)</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tabLst>
                          <a:tab pos="371475" algn="l"/>
                          <a:tab pos="494665" algn="ctr"/>
                        </a:tabLs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19% (8 of 43)</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8741698"/>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JPSP</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5.38</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60</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70% (42)</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31% (13 of 42)</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96132753"/>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CPS</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5.75</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60</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30% (18)</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44% (8 of 18)</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7185023"/>
                  </a:ext>
                </a:extLst>
              </a:tr>
              <a:tr h="620312">
                <a:tc>
                  <a:txBody>
                    <a:bodyPr/>
                    <a:lstStyle/>
                    <a:p>
                      <a:pPr marL="0" marR="0">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PS</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5.85</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60</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55% (33)</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1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27% (9 of 33)</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2581832"/>
                  </a:ext>
                </a:extLst>
              </a:tr>
              <a:tr h="620312">
                <a:tc>
                  <a:txBody>
                    <a:bodyPr/>
                    <a:lstStyle/>
                    <a:p>
                      <a:pPr marL="0" marR="0">
                        <a:lnSpc>
                          <a:spcPct val="107000"/>
                        </a:lnSpc>
                        <a:spcBef>
                          <a:spcPts val="100"/>
                        </a:spcBef>
                        <a:spcAft>
                          <a:spcPts val="3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Overall</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300"/>
                        </a:spcAft>
                      </a:pP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3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651</a:t>
                      </a:r>
                    </a:p>
                  </a:txBody>
                  <a:tcPr marL="207219" marR="207219" marT="103610" marB="10361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3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54% (350)</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100"/>
                        </a:spcBef>
                        <a:spcAft>
                          <a:spcPts val="300"/>
                        </a:spcAft>
                      </a:pPr>
                      <a:r>
                        <a:rPr lang="en-US" sz="2400" dirty="0">
                          <a:effectLst/>
                          <a:latin typeface="Century Gothic" panose="020B0502020202020204" pitchFamily="34" charset="0"/>
                          <a:ea typeface="Calibri" panose="020F0502020204030204" pitchFamily="34" charset="0"/>
                          <a:cs typeface="Times New Roman" panose="02020603050405020304" pitchFamily="18" charset="0"/>
                        </a:rPr>
                        <a:t>52% (183 of 350)</a:t>
                      </a:r>
                    </a:p>
                  </a:txBody>
                  <a:tcPr marL="155414" marR="15541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97749395"/>
                  </a:ext>
                </a:extLst>
              </a:tr>
            </a:tbl>
          </a:graphicData>
        </a:graphic>
      </p:graphicFrame>
      <p:graphicFrame>
        <p:nvGraphicFramePr>
          <p:cNvPr id="49" name="Table 48">
            <a:extLst>
              <a:ext uri="{FF2B5EF4-FFF2-40B4-BE49-F238E27FC236}">
                <a16:creationId xmlns:a16="http://schemas.microsoft.com/office/drawing/2014/main" id="{C1829497-0229-4D0C-8068-50386A87E1B7}"/>
              </a:ext>
            </a:extLst>
          </p:cNvPr>
          <p:cNvGraphicFramePr>
            <a:graphicFrameLocks noGrp="1"/>
          </p:cNvGraphicFramePr>
          <p:nvPr>
            <p:extLst>
              <p:ext uri="{D42A27DB-BD31-4B8C-83A1-F6EECF244321}">
                <p14:modId xmlns:p14="http://schemas.microsoft.com/office/powerpoint/2010/main" val="2458539408"/>
              </p:ext>
            </p:extLst>
          </p:nvPr>
        </p:nvGraphicFramePr>
        <p:xfrm>
          <a:off x="10360957" y="30545357"/>
          <a:ext cx="21348301" cy="6899022"/>
        </p:xfrm>
        <a:graphic>
          <a:graphicData uri="http://schemas.openxmlformats.org/drawingml/2006/table">
            <a:tbl>
              <a:tblPr firstRow="1" bandRow="1">
                <a:tableStyleId>{5940675A-B579-460E-94D1-54222C63F5DA}</a:tableStyleId>
              </a:tblPr>
              <a:tblGrid>
                <a:gridCol w="10416260">
                  <a:extLst>
                    <a:ext uri="{9D8B030D-6E8A-4147-A177-3AD203B41FA5}">
                      <a16:colId xmlns:a16="http://schemas.microsoft.com/office/drawing/2014/main" val="3121802543"/>
                    </a:ext>
                  </a:extLst>
                </a:gridCol>
                <a:gridCol w="515781">
                  <a:extLst>
                    <a:ext uri="{9D8B030D-6E8A-4147-A177-3AD203B41FA5}">
                      <a16:colId xmlns:a16="http://schemas.microsoft.com/office/drawing/2014/main" val="1912761874"/>
                    </a:ext>
                  </a:extLst>
                </a:gridCol>
                <a:gridCol w="10416260">
                  <a:extLst>
                    <a:ext uri="{9D8B030D-6E8A-4147-A177-3AD203B41FA5}">
                      <a16:colId xmlns:a16="http://schemas.microsoft.com/office/drawing/2014/main" val="3741407193"/>
                    </a:ext>
                  </a:extLst>
                </a:gridCol>
              </a:tblGrid>
              <a:tr h="548640">
                <a:tc gridSpan="3">
                  <a:txBody>
                    <a:bodyPr/>
                    <a:lstStyle/>
                    <a:p>
                      <a:pPr algn="ctr"/>
                      <a:r>
                        <a:rPr lang="en-US" sz="2800" b="1" i="1" dirty="0">
                          <a:latin typeface="Century Gothic" panose="020B0502020202020204" pitchFamily="34" charset="0"/>
                        </a:rPr>
                        <a:t>Sample Cases of Causal Language in Poster Submissions and Journal Articles</a:t>
                      </a:r>
                    </a:p>
                    <a:p>
                      <a:endParaRPr lang="en-US" sz="600" b="1" i="1" dirty="0">
                        <a:solidFill>
                          <a:schemeClr val="tx1"/>
                        </a:solidFill>
                        <a:latin typeface="Century Gothic" panose="020B0502020202020204" pitchFamily="34" charset="0"/>
                      </a:endParaRPr>
                    </a:p>
                  </a:txBody>
                  <a:tcP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sz="2400" dirty="0">
                        <a:solidFill>
                          <a:schemeClr val="tx1"/>
                        </a:solidFill>
                        <a:latin typeface="Century Gothic" panose="020B0502020202020204" pitchFamily="34" charset="0"/>
                      </a:endParaRPr>
                    </a:p>
                  </a:txBody>
                  <a:tcP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sz="2400" dirty="0">
                        <a:solidFill>
                          <a:schemeClr val="tx1"/>
                        </a:solidFill>
                        <a:latin typeface="Century Gothic" panose="020B0502020202020204" pitchFamily="34" charset="0"/>
                      </a:endParaRPr>
                    </a:p>
                  </a:txBody>
                  <a:tcPr>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98902602"/>
                  </a:ext>
                </a:extLst>
              </a:tr>
              <a:tr h="638634">
                <a:tc>
                  <a:txBody>
                    <a:bodyPr/>
                    <a:lstStyle/>
                    <a:p>
                      <a:endParaRPr lang="en-US" sz="600" b="1" dirty="0">
                        <a:latin typeface="Century Gothic" panose="020B0502020202020204" pitchFamily="34" charset="0"/>
                      </a:endParaRPr>
                    </a:p>
                    <a:p>
                      <a:r>
                        <a:rPr lang="en-US" sz="2400" b="1" dirty="0">
                          <a:latin typeface="Century Gothic" panose="020B0502020202020204" pitchFamily="34" charset="0"/>
                        </a:rPr>
                        <a:t>Example</a:t>
                      </a:r>
                    </a:p>
                    <a:p>
                      <a:endParaRPr lang="en-US" sz="600" b="1" dirty="0">
                        <a:solidFill>
                          <a:schemeClr val="tx1"/>
                        </a:solidFill>
                        <a:latin typeface="Century Gothic" panose="020B0502020202020204" pitchFamily="34" charset="0"/>
                      </a:endParaRPr>
                    </a:p>
                  </a:txBody>
                  <a:tcPr anchor="ctr">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400" dirty="0">
                        <a:solidFill>
                          <a:schemeClr val="tx1"/>
                        </a:solidFill>
                        <a:latin typeface="Century Gothic" panose="020B0502020202020204" pitchFamily="34" charset="0"/>
                      </a:endParaRPr>
                    </a:p>
                  </a:txBody>
                  <a:tcPr anchor="ctr">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b="1" dirty="0">
                          <a:latin typeface="Century Gothic" panose="020B0502020202020204" pitchFamily="34" charset="0"/>
                        </a:rPr>
                        <a:t>Rating and Explanation</a:t>
                      </a:r>
                      <a:endParaRPr lang="en-US" sz="2400" b="1" dirty="0">
                        <a:solidFill>
                          <a:schemeClr val="tx1"/>
                        </a:solidFill>
                        <a:latin typeface="Century Gothic" panose="020B0502020202020204" pitchFamily="34" charset="0"/>
                      </a:endParaRPr>
                    </a:p>
                  </a:txBody>
                  <a:tcPr anchor="ctr">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5489898"/>
                  </a:ext>
                </a:extLst>
              </a:tr>
              <a:tr h="638634">
                <a:tc>
                  <a:txBody>
                    <a:bodyPr/>
                    <a:lstStyle/>
                    <a:p>
                      <a:endParaRPr lang="en-US" sz="600" b="1" dirty="0">
                        <a:latin typeface="Century Gothic" panose="020B0502020202020204" pitchFamily="34" charset="0"/>
                      </a:endParaRPr>
                    </a:p>
                    <a:p>
                      <a:r>
                        <a:rPr lang="en-US" sz="2400" b="1" dirty="0">
                          <a:latin typeface="Century Gothic" panose="020B0502020202020204" pitchFamily="34" charset="0"/>
                        </a:rPr>
                        <a:t>In Titles:</a:t>
                      </a:r>
                    </a:p>
                    <a:p>
                      <a:endParaRPr lang="en-US" sz="600" b="1" dirty="0">
                        <a:solidFill>
                          <a:schemeClr val="tx1"/>
                        </a:solidFill>
                        <a:latin typeface="Century Gothic" panose="020B0502020202020204" pitchFamily="34" charset="0"/>
                      </a:endParaRPr>
                    </a:p>
                  </a:txBody>
                  <a:tcPr>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endParaRPr lang="en-US" sz="2400" dirty="0">
                        <a:solidFill>
                          <a:schemeClr val="tx1"/>
                        </a:solidFill>
                        <a:latin typeface="Century Gothic" panose="020B0502020202020204" pitchFamily="34" charset="0"/>
                      </a:endParaRPr>
                    </a:p>
                  </a:txBody>
                  <a:tcPr>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endParaRPr lang="en-US" sz="2400" dirty="0">
                        <a:solidFill>
                          <a:schemeClr val="tx1"/>
                        </a:solidFill>
                        <a:latin typeface="Century Gothic" panose="020B0502020202020204" pitchFamily="34" charset="0"/>
                      </a:endParaRPr>
                    </a:p>
                  </a:txBody>
                  <a:tcPr>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56189835"/>
                  </a:ext>
                </a:extLst>
              </a:tr>
              <a:tr h="0">
                <a:tc>
                  <a:txBody>
                    <a:bodyPr/>
                    <a:lstStyle/>
                    <a:p>
                      <a:pPr marL="0" marR="0" lvl="0" indent="0" algn="l" defTabSz="4206240" rtl="0" eaLnBrk="1" fontAlgn="auto" latinLnBrk="0" hangingPunct="1">
                        <a:lnSpc>
                          <a:spcPct val="107000"/>
                        </a:lnSpc>
                        <a:spcBef>
                          <a:spcPts val="0"/>
                        </a:spcBef>
                        <a:spcAft>
                          <a:spcPts val="0"/>
                        </a:spcAft>
                        <a:buClrTx/>
                        <a:buSzTx/>
                        <a:buFontTx/>
                        <a:buNone/>
                        <a:tabLst/>
                        <a:defRPr/>
                      </a:pPr>
                      <a:endParaRPr kumimoji="0" lang="en-US" sz="600" u="none" strike="noStrike" kern="1200" cap="none" spc="0" normalizeH="0" baseline="0" noProof="0" dirty="0">
                        <a:ln>
                          <a:noFill/>
                        </a:ln>
                        <a:effectLst/>
                        <a:uLnTx/>
                        <a:uFillTx/>
                        <a:latin typeface="Century Gothic" panose="020B0502020202020204" pitchFamily="34" charset="0"/>
                      </a:endParaRPr>
                    </a:p>
                    <a:p>
                      <a:pPr marL="0" marR="0" lvl="0" indent="0" algn="l" defTabSz="4206240" rtl="0" eaLnBrk="1" fontAlgn="auto" latinLnBrk="0" hangingPunct="1">
                        <a:lnSpc>
                          <a:spcPct val="107000"/>
                        </a:lnSpc>
                        <a:spcBef>
                          <a:spcPts val="0"/>
                        </a:spcBef>
                        <a:spcAft>
                          <a:spcPts val="0"/>
                        </a:spcAft>
                        <a:buClrTx/>
                        <a:buSzTx/>
                        <a:buFontTx/>
                        <a:buNone/>
                        <a:tabLst/>
                        <a:defRPr/>
                      </a:pPr>
                      <a:r>
                        <a:rPr kumimoji="0" lang="en-US" sz="2400" u="none" strike="noStrike" kern="1200" cap="none" spc="0" normalizeH="0" baseline="0" noProof="0" dirty="0">
                          <a:ln>
                            <a:noFill/>
                          </a:ln>
                          <a:effectLst/>
                          <a:uLnTx/>
                          <a:uFillTx/>
                          <a:latin typeface="Century Gothic" panose="020B0502020202020204" pitchFamily="34" charset="0"/>
                        </a:rPr>
                        <a:t>The </a:t>
                      </a:r>
                      <a:r>
                        <a:rPr kumimoji="0" lang="en-US" sz="2400" b="1" u="none" strike="noStrike" kern="1200" cap="none" spc="0" normalizeH="0" baseline="0" noProof="0" dirty="0">
                          <a:ln>
                            <a:noFill/>
                          </a:ln>
                          <a:effectLst/>
                          <a:uLnTx/>
                          <a:uFillTx/>
                          <a:latin typeface="Century Gothic" panose="020B0502020202020204" pitchFamily="34" charset="0"/>
                        </a:rPr>
                        <a:t>Influence</a:t>
                      </a:r>
                      <a:r>
                        <a:rPr kumimoji="0" lang="en-US" sz="2400" u="none" strike="noStrike" kern="1200" cap="none" spc="0" normalizeH="0" baseline="0" noProof="0" dirty="0">
                          <a:ln>
                            <a:noFill/>
                          </a:ln>
                          <a:effectLst/>
                          <a:uLnTx/>
                          <a:uFillTx/>
                          <a:latin typeface="Century Gothic" panose="020B0502020202020204" pitchFamily="34" charset="0"/>
                        </a:rPr>
                        <a:t> of Eldercare Arrangement Characteristics on Work Accommodations</a:t>
                      </a:r>
                    </a:p>
                  </a:txBody>
                  <a:tcPr>
                    <a:lnL w="12700" cmpd="sng">
                      <a:noFill/>
                    </a:lnL>
                    <a:lnR w="12700" cmpd="sng">
                      <a:noFill/>
                    </a:lnR>
                    <a:lnT w="285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2400" dirty="0">
                        <a:solidFill>
                          <a:schemeClr val="tx1"/>
                        </a:solidFill>
                        <a:latin typeface="Century Gothic" panose="020B0502020202020204" pitchFamily="34" charset="0"/>
                      </a:endParaRPr>
                    </a:p>
                  </a:txBody>
                  <a:tcPr>
                    <a:lnL w="12700" cmpd="sng">
                      <a:noFill/>
                    </a:lnL>
                    <a:lnR w="12700" cmpd="sng">
                      <a:noFill/>
                    </a:lnR>
                    <a:lnT w="285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lvl="0" indent="0" algn="l" defTabSz="4206240" rtl="0" eaLnBrk="1" fontAlgn="auto" latinLnBrk="0" hangingPunct="1">
                        <a:lnSpc>
                          <a:spcPct val="107000"/>
                        </a:lnSpc>
                        <a:spcBef>
                          <a:spcPts val="0"/>
                        </a:spcBef>
                        <a:spcAft>
                          <a:spcPts val="0"/>
                        </a:spcAft>
                        <a:buClrTx/>
                        <a:buSzTx/>
                        <a:buFontTx/>
                        <a:buNone/>
                        <a:tabLst/>
                        <a:defRPr/>
                      </a:pPr>
                      <a:endParaRPr kumimoji="0" lang="en-US" sz="600" u="none" strike="noStrike" kern="1200" cap="small" spc="0" normalizeH="0" baseline="0" noProof="0" dirty="0">
                        <a:ln>
                          <a:noFill/>
                        </a:ln>
                        <a:effectLst/>
                        <a:uLnTx/>
                        <a:uFillTx/>
                        <a:latin typeface="Century Gothic" panose="020B0502020202020204" pitchFamily="34" charset="0"/>
                      </a:endParaRPr>
                    </a:p>
                    <a:p>
                      <a:pPr marL="0" marR="0" lvl="0" indent="0" algn="l" defTabSz="4206240" rtl="0" eaLnBrk="1" fontAlgn="auto" latinLnBrk="0" hangingPunct="1">
                        <a:lnSpc>
                          <a:spcPct val="107000"/>
                        </a:lnSpc>
                        <a:spcBef>
                          <a:spcPts val="0"/>
                        </a:spcBef>
                        <a:spcAft>
                          <a:spcPts val="0"/>
                        </a:spcAft>
                        <a:buClrTx/>
                        <a:buSzTx/>
                        <a:buFontTx/>
                        <a:buNone/>
                        <a:tabLst/>
                        <a:defRPr/>
                      </a:pPr>
                      <a:r>
                        <a:rPr kumimoji="0" lang="en-US" sz="2400" u="none" strike="noStrike" kern="1200" cap="small" spc="0" normalizeH="0" baseline="0" noProof="0" dirty="0">
                          <a:ln>
                            <a:noFill/>
                          </a:ln>
                          <a:effectLst/>
                          <a:uLnTx/>
                          <a:uFillTx/>
                          <a:latin typeface="Century Gothic" panose="020B0502020202020204" pitchFamily="34" charset="0"/>
                        </a:rPr>
                        <a:t>Unwarranted</a:t>
                      </a:r>
                      <a:r>
                        <a:rPr kumimoji="0" lang="en-US" sz="2400" u="none" strike="noStrike" kern="1200" cap="none" spc="0" normalizeH="0" baseline="0" noProof="0" dirty="0">
                          <a:ln>
                            <a:noFill/>
                          </a:ln>
                          <a:effectLst/>
                          <a:uLnTx/>
                          <a:uFillTx/>
                          <a:latin typeface="Century Gothic" panose="020B0502020202020204" pitchFamily="34" charset="0"/>
                        </a:rPr>
                        <a:t>: In the study, eldercare arrangement characteristics were measured, not manipulated.</a:t>
                      </a:r>
                    </a:p>
                    <a:p>
                      <a:pPr marL="0" marR="0" lvl="0" indent="0" algn="l" defTabSz="4206240" rtl="0" eaLnBrk="1" fontAlgn="auto" latinLnBrk="0" hangingPunct="1">
                        <a:lnSpc>
                          <a:spcPct val="107000"/>
                        </a:lnSpc>
                        <a:spcBef>
                          <a:spcPts val="0"/>
                        </a:spcBef>
                        <a:spcAft>
                          <a:spcPts val="0"/>
                        </a:spcAft>
                        <a:buClrTx/>
                        <a:buSzTx/>
                        <a:buFontTx/>
                        <a:buNone/>
                        <a:tabLst/>
                        <a:defRPr/>
                      </a:pPr>
                      <a:endParaRPr kumimoji="0" lang="en-US" sz="600" b="0" i="0" u="none" strike="noStrike" kern="1200" cap="none" spc="0" normalizeH="0" baseline="0" noProof="0" dirty="0">
                        <a:ln>
                          <a:noFill/>
                        </a:ln>
                        <a:solidFill>
                          <a:schemeClr val="tx1"/>
                        </a:solidFill>
                        <a:effectLst/>
                        <a:uLnTx/>
                        <a:uFillTx/>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285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40019783"/>
                  </a:ext>
                </a:extLst>
              </a:tr>
              <a:tr h="0">
                <a:tc>
                  <a:txBody>
                    <a:bodyPr/>
                    <a:lstStyle/>
                    <a:p>
                      <a:pPr marL="0" marR="0" lvl="0" indent="0" algn="l" defTabSz="4206240" rtl="0" eaLnBrk="1" fontAlgn="auto" latinLnBrk="0" hangingPunct="1">
                        <a:lnSpc>
                          <a:spcPct val="107000"/>
                        </a:lnSpc>
                        <a:spcBef>
                          <a:spcPts val="0"/>
                        </a:spcBef>
                        <a:spcAft>
                          <a:spcPts val="0"/>
                        </a:spcAft>
                        <a:buClrTx/>
                        <a:buSzTx/>
                        <a:buFontTx/>
                        <a:buNone/>
                        <a:tabLst/>
                        <a:defRPr/>
                      </a:pPr>
                      <a:r>
                        <a:rPr kumimoji="0" lang="en-US" sz="2400" u="none" strike="noStrike" kern="1200" cap="none" spc="0" normalizeH="0" baseline="0" noProof="0" dirty="0">
                          <a:ln>
                            <a:noFill/>
                          </a:ln>
                          <a:effectLst/>
                          <a:uLnTx/>
                          <a:uFillTx/>
                          <a:latin typeface="Century Gothic" panose="020B0502020202020204" pitchFamily="34" charset="0"/>
                        </a:rPr>
                        <a:t>Increasing Character Size and Length of Presentation </a:t>
                      </a:r>
                      <a:r>
                        <a:rPr kumimoji="0" lang="en-US" sz="2400" b="1" u="none" strike="noStrike" kern="1200" cap="none" spc="0" normalizeH="0" baseline="0" noProof="0" dirty="0">
                          <a:ln>
                            <a:noFill/>
                          </a:ln>
                          <a:effectLst/>
                          <a:uLnTx/>
                          <a:uFillTx/>
                          <a:latin typeface="Century Gothic" panose="020B0502020202020204" pitchFamily="34" charset="0"/>
                        </a:rPr>
                        <a:t>Improves</a:t>
                      </a:r>
                      <a:r>
                        <a:rPr kumimoji="0" lang="en-US" sz="2400" u="none" strike="noStrike" kern="1200" cap="none" spc="0" normalizeH="0" baseline="0" noProof="0" dirty="0">
                          <a:ln>
                            <a:noFill/>
                          </a:ln>
                          <a:effectLst/>
                          <a:uLnTx/>
                          <a:uFillTx/>
                          <a:latin typeface="Century Gothic" panose="020B0502020202020204" pitchFamily="34" charset="0"/>
                        </a:rPr>
                        <a:t> Both Accuracy and Reaction Time of a Dynamic Visual Acuity Task</a:t>
                      </a:r>
                    </a:p>
                    <a:p>
                      <a:pPr marL="0" marR="0" lvl="0" indent="0" algn="l" defTabSz="4206240" rtl="0" eaLnBrk="1" fontAlgn="auto" latinLnBrk="0" hangingPunct="1">
                        <a:lnSpc>
                          <a:spcPct val="107000"/>
                        </a:lnSpc>
                        <a:spcBef>
                          <a:spcPts val="0"/>
                        </a:spcBef>
                        <a:spcAft>
                          <a:spcPts val="0"/>
                        </a:spcAft>
                        <a:buClrTx/>
                        <a:buSzTx/>
                        <a:buFontTx/>
                        <a:buNone/>
                        <a:tabLst/>
                        <a:defRPr/>
                      </a:pPr>
                      <a:endParaRPr kumimoji="0" lang="en-US" sz="600" b="0" i="0" u="none" strike="noStrike" kern="1200" cap="none" spc="0" normalizeH="0" baseline="0" noProof="0" dirty="0">
                        <a:ln>
                          <a:noFill/>
                        </a:ln>
                        <a:solidFill>
                          <a:schemeClr val="tx1"/>
                        </a:solidFill>
                        <a:effectLst/>
                        <a:uLnTx/>
                        <a:uFillTx/>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endParaRPr lang="en-US" sz="2400" dirty="0">
                        <a:solidFill>
                          <a:schemeClr val="tx1"/>
                        </a:solidFill>
                        <a:latin typeface="Century Gothic" panose="020B0502020202020204" pitchFamily="34" charset="0"/>
                      </a:endParaRPr>
                    </a:p>
                  </a:txBody>
                  <a:tcPr>
                    <a:lnL w="12700" cmpd="sng">
                      <a:noFill/>
                    </a:lnL>
                    <a:lnR w="12700" cmpd="sng">
                      <a:noFill/>
                    </a:lnR>
                    <a:lnT w="12700" cmpd="sng">
                      <a:noFill/>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4206240" rtl="0" eaLnBrk="1" fontAlgn="auto" latinLnBrk="0" hangingPunct="1">
                        <a:lnSpc>
                          <a:spcPct val="107000"/>
                        </a:lnSpc>
                        <a:spcBef>
                          <a:spcPts val="0"/>
                        </a:spcBef>
                        <a:spcAft>
                          <a:spcPts val="0"/>
                        </a:spcAft>
                        <a:buClrTx/>
                        <a:buSzTx/>
                        <a:buFontTx/>
                        <a:buNone/>
                        <a:tabLst/>
                        <a:defRPr/>
                      </a:pPr>
                      <a:r>
                        <a:rPr kumimoji="0" lang="en-US" sz="2400" u="none" strike="noStrike" kern="1200" cap="small" spc="0" normalizeH="0" baseline="0" noProof="0" dirty="0">
                          <a:ln>
                            <a:noFill/>
                          </a:ln>
                          <a:effectLst/>
                          <a:uLnTx/>
                          <a:uFillTx/>
                          <a:latin typeface="Century Gothic" panose="020B0502020202020204" pitchFamily="34" charset="0"/>
                        </a:rPr>
                        <a:t>warranted</a:t>
                      </a:r>
                      <a:r>
                        <a:rPr kumimoji="0" lang="en-US" sz="2400" u="none" strike="noStrike" kern="1200" cap="none" spc="0" normalizeH="0" baseline="0" noProof="0" dirty="0">
                          <a:ln>
                            <a:noFill/>
                          </a:ln>
                          <a:effectLst/>
                          <a:uLnTx/>
                          <a:uFillTx/>
                          <a:latin typeface="Century Gothic" panose="020B0502020202020204" pitchFamily="34" charset="0"/>
                        </a:rPr>
                        <a:t>: In the study, stimuli character size and length of presentation were manipulated.</a:t>
                      </a:r>
                      <a:endParaRPr lang="en-US" sz="2400" dirty="0">
                        <a:solidFill>
                          <a:schemeClr val="tx1"/>
                        </a:solidFill>
                        <a:latin typeface="Century Gothic" panose="020B0502020202020204" pitchFamily="34" charset="0"/>
                      </a:endParaRPr>
                    </a:p>
                  </a:txBody>
                  <a:tcPr>
                    <a:lnL w="12700" cmpd="sng">
                      <a:noFill/>
                    </a:lnL>
                    <a:lnR w="12700" cmpd="sng">
                      <a:noFill/>
                    </a:lnR>
                    <a:lnT w="12700" cmpd="sng">
                      <a:noFill/>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91450875"/>
                  </a:ext>
                </a:extLst>
              </a:tr>
              <a:tr h="638634">
                <a:tc>
                  <a:txBody>
                    <a:bodyPr/>
                    <a:lstStyle/>
                    <a:p>
                      <a:pPr>
                        <a:spcBef>
                          <a:spcPts val="0"/>
                        </a:spcBef>
                        <a:spcAft>
                          <a:spcPts val="0"/>
                        </a:spcAft>
                      </a:pPr>
                      <a:endParaRPr lang="en-US" sz="600" b="1" dirty="0">
                        <a:latin typeface="Century Gothic" panose="020B0502020202020204" pitchFamily="34" charset="0"/>
                      </a:endParaRPr>
                    </a:p>
                    <a:p>
                      <a:pPr>
                        <a:spcBef>
                          <a:spcPts val="0"/>
                        </a:spcBef>
                        <a:spcAft>
                          <a:spcPts val="0"/>
                        </a:spcAft>
                      </a:pPr>
                      <a:r>
                        <a:rPr lang="en-US" sz="2400" b="1" dirty="0">
                          <a:latin typeface="Century Gothic" panose="020B0502020202020204" pitchFamily="34" charset="0"/>
                        </a:rPr>
                        <a:t>In Abstracts:</a:t>
                      </a:r>
                    </a:p>
                    <a:p>
                      <a:pPr>
                        <a:spcBef>
                          <a:spcPts val="0"/>
                        </a:spcBef>
                        <a:spcAft>
                          <a:spcPts val="0"/>
                        </a:spcAft>
                      </a:pPr>
                      <a:endParaRPr lang="en-US" sz="600" b="1" dirty="0">
                        <a:solidFill>
                          <a:schemeClr val="tx1"/>
                        </a:solidFill>
                        <a:latin typeface="Century Gothic" panose="020B0502020202020204" pitchFamily="34" charset="0"/>
                      </a:endParaRPr>
                    </a:p>
                  </a:txBody>
                  <a:tcPr>
                    <a:lnL w="12700" cmpd="sng">
                      <a:noFill/>
                    </a:lnL>
                    <a:lnR w="12700" cmpd="sng">
                      <a:noFill/>
                    </a:lnR>
                    <a:lnT w="28575" cap="flat" cmpd="sng" algn="ctr">
                      <a:solidFill>
                        <a:schemeClr val="tx1"/>
                      </a:solidFill>
                      <a:prstDash val="sysDot"/>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spcBef>
                          <a:spcPts val="0"/>
                        </a:spcBef>
                        <a:spcAft>
                          <a:spcPts val="0"/>
                        </a:spcAft>
                      </a:pPr>
                      <a:endParaRPr lang="en-US" sz="2400" dirty="0">
                        <a:solidFill>
                          <a:schemeClr val="tx1"/>
                        </a:solidFill>
                        <a:latin typeface="Century Gothic" panose="020B0502020202020204" pitchFamily="34" charset="0"/>
                      </a:endParaRPr>
                    </a:p>
                  </a:txBody>
                  <a:tcPr>
                    <a:lnL w="12700" cmpd="sng">
                      <a:noFill/>
                    </a:lnL>
                    <a:lnR w="12700" cmpd="sng">
                      <a:noFill/>
                    </a:lnR>
                    <a:lnT w="28575" cap="flat" cmpd="sng" algn="ctr">
                      <a:solidFill>
                        <a:schemeClr val="tx1"/>
                      </a:solidFill>
                      <a:prstDash val="sysDot"/>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spcBef>
                          <a:spcPts val="0"/>
                        </a:spcBef>
                        <a:spcAft>
                          <a:spcPts val="0"/>
                        </a:spcAft>
                      </a:pPr>
                      <a:endParaRPr lang="en-US" sz="2400" dirty="0">
                        <a:solidFill>
                          <a:schemeClr val="tx1"/>
                        </a:solidFill>
                        <a:latin typeface="Century Gothic" panose="020B0502020202020204" pitchFamily="34" charset="0"/>
                      </a:endParaRPr>
                    </a:p>
                  </a:txBody>
                  <a:tcPr>
                    <a:lnL w="12700" cmpd="sng">
                      <a:noFill/>
                    </a:lnL>
                    <a:lnR w="12700" cmpd="sng">
                      <a:noFill/>
                    </a:lnR>
                    <a:lnT w="28575" cap="flat" cmpd="sng" algn="ctr">
                      <a:solidFill>
                        <a:schemeClr val="tx1"/>
                      </a:solidFill>
                      <a:prstDash val="sysDot"/>
                      <a:round/>
                      <a:headEnd type="none" w="med" len="med"/>
                      <a:tailEnd type="none" w="med" len="med"/>
                    </a:lnT>
                    <a:lnB w="285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21961521"/>
                  </a:ext>
                </a:extLst>
              </a:tr>
              <a:tr h="0">
                <a:tc>
                  <a:txBody>
                    <a:bodyPr/>
                    <a:lstStyle/>
                    <a:p>
                      <a:pPr marL="0" marR="0" lvl="0" indent="0" algn="l" defTabSz="4206240" rtl="0" eaLnBrk="1" fontAlgn="auto" latinLnBrk="0" hangingPunct="1">
                        <a:lnSpc>
                          <a:spcPct val="107000"/>
                        </a:lnSpc>
                        <a:spcBef>
                          <a:spcPts val="0"/>
                        </a:spcBef>
                        <a:spcAft>
                          <a:spcPts val="0"/>
                        </a:spcAft>
                        <a:buClrTx/>
                        <a:buSzTx/>
                        <a:buFontTx/>
                        <a:buNone/>
                        <a:tabLst/>
                        <a:defRPr/>
                      </a:pPr>
                      <a:endParaRPr kumimoji="0" lang="en-US" sz="600" u="none" strike="noStrike" kern="1200" cap="none" spc="0" normalizeH="0" baseline="0" noProof="0" dirty="0">
                        <a:ln>
                          <a:noFill/>
                        </a:ln>
                        <a:effectLst/>
                        <a:uLnTx/>
                        <a:uFillTx/>
                        <a:latin typeface="Century Gothic" panose="020B0502020202020204" pitchFamily="34" charset="0"/>
                      </a:endParaRPr>
                    </a:p>
                    <a:p>
                      <a:pPr marL="0" marR="0" lvl="0" indent="0" algn="l" defTabSz="4206240" rtl="0" eaLnBrk="1" fontAlgn="auto" latinLnBrk="0" hangingPunct="1">
                        <a:lnSpc>
                          <a:spcPct val="107000"/>
                        </a:lnSpc>
                        <a:spcBef>
                          <a:spcPts val="0"/>
                        </a:spcBef>
                        <a:spcAft>
                          <a:spcPts val="0"/>
                        </a:spcAft>
                        <a:buClrTx/>
                        <a:buSzTx/>
                        <a:buFontTx/>
                        <a:buNone/>
                        <a:tabLst/>
                        <a:defRPr/>
                      </a:pPr>
                      <a:r>
                        <a:rPr kumimoji="0" lang="en-US" sz="2400" u="none" strike="noStrike" kern="1200" cap="none" spc="0" normalizeH="0" baseline="0" noProof="0" dirty="0">
                          <a:ln>
                            <a:noFill/>
                          </a:ln>
                          <a:effectLst/>
                          <a:uLnTx/>
                          <a:uFillTx/>
                          <a:latin typeface="Century Gothic" panose="020B0502020202020204" pitchFamily="34" charset="0"/>
                        </a:rPr>
                        <a:t>“…examined the </a:t>
                      </a:r>
                      <a:r>
                        <a:rPr kumimoji="0" lang="en-US" sz="2400" b="1" u="none" strike="noStrike" kern="1200" cap="none" spc="0" normalizeH="0" baseline="0" noProof="0" dirty="0">
                          <a:ln>
                            <a:noFill/>
                          </a:ln>
                          <a:effectLst/>
                          <a:uLnTx/>
                          <a:uFillTx/>
                          <a:latin typeface="Century Gothic" panose="020B0502020202020204" pitchFamily="34" charset="0"/>
                        </a:rPr>
                        <a:t>influence</a:t>
                      </a:r>
                      <a:r>
                        <a:rPr kumimoji="0" lang="en-US" sz="2400" u="none" strike="noStrike" kern="1200" cap="none" spc="0" normalizeH="0" baseline="0" noProof="0" dirty="0">
                          <a:ln>
                            <a:noFill/>
                          </a:ln>
                          <a:effectLst/>
                          <a:uLnTx/>
                          <a:uFillTx/>
                          <a:latin typeface="Century Gothic" panose="020B0502020202020204" pitchFamily="34" charset="0"/>
                        </a:rPr>
                        <a:t> of culture on emotional and neuroendocrine responses…”</a:t>
                      </a:r>
                    </a:p>
                  </a:txBody>
                  <a:tcPr>
                    <a:lnL w="12700" cmpd="sng">
                      <a:noFill/>
                    </a:lnL>
                    <a:lnR w="12700" cmpd="sng">
                      <a:noFill/>
                    </a:lnR>
                    <a:lnT w="285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2400" dirty="0">
                        <a:solidFill>
                          <a:schemeClr val="tx1"/>
                        </a:solidFill>
                        <a:latin typeface="Century Gothic" panose="020B0502020202020204" pitchFamily="34" charset="0"/>
                      </a:endParaRPr>
                    </a:p>
                  </a:txBody>
                  <a:tcPr>
                    <a:lnL w="12700" cmpd="sng">
                      <a:noFill/>
                    </a:lnL>
                    <a:lnR w="12700" cmpd="sng">
                      <a:noFill/>
                    </a:lnR>
                    <a:lnT w="285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lvl="0" indent="0" algn="l" defTabSz="4206240" rtl="0" eaLnBrk="1" fontAlgn="auto" latinLnBrk="0" hangingPunct="1">
                        <a:lnSpc>
                          <a:spcPct val="107000"/>
                        </a:lnSpc>
                        <a:spcBef>
                          <a:spcPts val="0"/>
                        </a:spcBef>
                        <a:spcAft>
                          <a:spcPts val="0"/>
                        </a:spcAft>
                        <a:buClrTx/>
                        <a:buSzTx/>
                        <a:buFontTx/>
                        <a:buNone/>
                        <a:tabLst/>
                        <a:defRPr/>
                      </a:pPr>
                      <a:endParaRPr kumimoji="0" lang="en-US" sz="600" u="none" strike="noStrike" kern="1200" cap="small" spc="0" normalizeH="0" baseline="0" noProof="0" dirty="0">
                        <a:ln>
                          <a:noFill/>
                        </a:ln>
                        <a:effectLst/>
                        <a:uLnTx/>
                        <a:uFillTx/>
                        <a:latin typeface="Century Gothic" panose="020B0502020202020204" pitchFamily="34" charset="0"/>
                      </a:endParaRPr>
                    </a:p>
                    <a:p>
                      <a:pPr marL="0" marR="0" lvl="0" indent="0" algn="l" defTabSz="4206240" rtl="0" eaLnBrk="1" fontAlgn="auto" latinLnBrk="0" hangingPunct="1">
                        <a:lnSpc>
                          <a:spcPct val="107000"/>
                        </a:lnSpc>
                        <a:spcBef>
                          <a:spcPts val="0"/>
                        </a:spcBef>
                        <a:spcAft>
                          <a:spcPts val="0"/>
                        </a:spcAft>
                        <a:buClrTx/>
                        <a:buSzTx/>
                        <a:buFontTx/>
                        <a:buNone/>
                        <a:tabLst/>
                        <a:defRPr/>
                      </a:pPr>
                      <a:r>
                        <a:rPr kumimoji="0" lang="en-US" sz="2400" u="none" strike="noStrike" kern="1200" cap="small" spc="0" normalizeH="0" baseline="0" noProof="0" dirty="0">
                          <a:ln>
                            <a:noFill/>
                          </a:ln>
                          <a:effectLst/>
                          <a:uLnTx/>
                          <a:uFillTx/>
                          <a:latin typeface="Century Gothic" panose="020B0502020202020204" pitchFamily="34" charset="0"/>
                        </a:rPr>
                        <a:t>Unwarranted</a:t>
                      </a:r>
                      <a:r>
                        <a:rPr kumimoji="0" lang="en-US" sz="2400" u="none" strike="noStrike" kern="1200" cap="none" spc="0" normalizeH="0" baseline="0" noProof="0" dirty="0">
                          <a:ln>
                            <a:noFill/>
                          </a:ln>
                          <a:effectLst/>
                          <a:uLnTx/>
                          <a:uFillTx/>
                          <a:latin typeface="Century Gothic" panose="020B0502020202020204" pitchFamily="34" charset="0"/>
                        </a:rPr>
                        <a:t>: In this phrase, culture refers to a self-reported, measured cultural orientation (individualistic or collectivistic).</a:t>
                      </a:r>
                    </a:p>
                    <a:p>
                      <a:pPr marL="0" marR="0" lvl="0" indent="0" algn="l" defTabSz="4206240" rtl="0" eaLnBrk="1" fontAlgn="auto" latinLnBrk="0" hangingPunct="1">
                        <a:lnSpc>
                          <a:spcPct val="107000"/>
                        </a:lnSpc>
                        <a:spcBef>
                          <a:spcPts val="0"/>
                        </a:spcBef>
                        <a:spcAft>
                          <a:spcPts val="0"/>
                        </a:spcAft>
                        <a:buClrTx/>
                        <a:buSzTx/>
                        <a:buFontTx/>
                        <a:buNone/>
                        <a:tabLst/>
                        <a:defRPr/>
                      </a:pPr>
                      <a:endParaRPr lang="en-US" sz="600" dirty="0">
                        <a:solidFill>
                          <a:schemeClr val="tx1"/>
                        </a:solidFill>
                        <a:latin typeface="Century Gothic" panose="020B0502020202020204" pitchFamily="34" charset="0"/>
                      </a:endParaRPr>
                    </a:p>
                  </a:txBody>
                  <a:tcPr>
                    <a:lnL w="12700" cmpd="sng">
                      <a:noFill/>
                    </a:lnL>
                    <a:lnR w="12700" cmpd="sng">
                      <a:noFill/>
                    </a:lnR>
                    <a:lnT w="28575" cap="flat" cmpd="sng" algn="ctr">
                      <a:solidFill>
                        <a:schemeClr val="tx1"/>
                      </a:solidFill>
                      <a:prstDash val="sys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943323732"/>
                  </a:ext>
                </a:extLst>
              </a:tr>
              <a:tr h="0">
                <a:tc>
                  <a:txBody>
                    <a:bodyPr/>
                    <a:lstStyle/>
                    <a:p>
                      <a:pPr marL="0" marR="0" lvl="0" indent="0" algn="l" defTabSz="4206240" rtl="0" eaLnBrk="1" fontAlgn="auto" latinLnBrk="0" hangingPunct="1">
                        <a:lnSpc>
                          <a:spcPct val="107000"/>
                        </a:lnSpc>
                        <a:spcBef>
                          <a:spcPts val="0"/>
                        </a:spcBef>
                        <a:spcAft>
                          <a:spcPts val="0"/>
                        </a:spcAft>
                        <a:buClrTx/>
                        <a:buSzTx/>
                        <a:buFontTx/>
                        <a:buNone/>
                        <a:tabLst/>
                        <a:defRPr/>
                      </a:pPr>
                      <a:r>
                        <a:rPr kumimoji="0" lang="en-US" sz="2400" u="none" strike="noStrike" kern="1200" cap="none" spc="0" normalizeH="0" baseline="0" noProof="0" dirty="0">
                          <a:ln>
                            <a:noFill/>
                          </a:ln>
                          <a:effectLst/>
                          <a:uLnTx/>
                          <a:uFillTx/>
                          <a:latin typeface="Century Gothic" panose="020B0502020202020204" pitchFamily="34" charset="0"/>
                        </a:rPr>
                        <a:t>“…these responses to victims are not closely related and are </a:t>
                      </a:r>
                      <a:r>
                        <a:rPr kumimoji="0" lang="en-US" sz="2400" b="1" u="none" strike="noStrike" kern="1200" cap="none" spc="0" normalizeH="0" baseline="0" noProof="0" dirty="0">
                          <a:ln>
                            <a:noFill/>
                          </a:ln>
                          <a:effectLst/>
                          <a:uLnTx/>
                          <a:uFillTx/>
                          <a:latin typeface="Century Gothic" panose="020B0502020202020204" pitchFamily="34" charset="0"/>
                        </a:rPr>
                        <a:t>affected</a:t>
                      </a:r>
                      <a:r>
                        <a:rPr kumimoji="0" lang="en-US" sz="2400" u="none" strike="noStrike" kern="1200" cap="none" spc="0" normalizeH="0" baseline="0" noProof="0" dirty="0">
                          <a:ln>
                            <a:noFill/>
                          </a:ln>
                          <a:effectLst/>
                          <a:uLnTx/>
                          <a:uFillTx/>
                          <a:latin typeface="Century Gothic" panose="020B0502020202020204" pitchFamily="34" charset="0"/>
                        </a:rPr>
                        <a:t> in different ways by victim culpability and misfortune severity.”</a:t>
                      </a:r>
                      <a:endParaRPr lang="en-US" sz="600" dirty="0">
                        <a:solidFill>
                          <a:schemeClr val="tx1"/>
                        </a:solidFill>
                        <a:latin typeface="Century Gothic" panose="020B0502020202020204" pitchFamily="34" charset="0"/>
                      </a:endParaRPr>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400" dirty="0">
                        <a:solidFill>
                          <a:schemeClr val="tx1"/>
                        </a:solidFill>
                        <a:latin typeface="Century Gothic" panose="020B0502020202020204" pitchFamily="34" charset="0"/>
                      </a:endParaRPr>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2400" u="none" strike="noStrike" kern="1200" cap="small" spc="0" normalizeH="0" baseline="0" noProof="0" dirty="0">
                          <a:ln>
                            <a:noFill/>
                          </a:ln>
                          <a:effectLst/>
                          <a:uLnTx/>
                          <a:uFillTx/>
                          <a:latin typeface="Century Gothic" panose="020B0502020202020204" pitchFamily="34" charset="0"/>
                        </a:rPr>
                        <a:t>Warranted</a:t>
                      </a:r>
                      <a:r>
                        <a:rPr kumimoji="0" lang="en-US" sz="2400" u="none" strike="noStrike" kern="1200" cap="none" spc="0" normalizeH="0" baseline="0" noProof="0" dirty="0">
                          <a:ln>
                            <a:noFill/>
                          </a:ln>
                          <a:effectLst/>
                          <a:uLnTx/>
                          <a:uFillTx/>
                          <a:latin typeface="Century Gothic" panose="020B0502020202020204" pitchFamily="34" charset="0"/>
                        </a:rPr>
                        <a:t>: The study used vignettes about a house fire, in which the researchers manipulated their portrayal of the target victim’s culpability and extent of fire damage.</a:t>
                      </a:r>
                    </a:p>
                    <a:p>
                      <a:endParaRPr kumimoji="0" lang="en-US" sz="600" u="none" strike="noStrike" kern="1200" cap="none" spc="0" normalizeH="0" baseline="0" noProof="0" dirty="0">
                        <a:ln>
                          <a:noFill/>
                        </a:ln>
                        <a:effectLst/>
                        <a:uLnTx/>
                        <a:uFillTx/>
                        <a:latin typeface="Century Gothic" panose="020B0502020202020204" pitchFamily="34" charset="0"/>
                      </a:endParaRPr>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8267850"/>
                  </a:ext>
                </a:extLst>
              </a:tr>
            </a:tbl>
          </a:graphicData>
        </a:graphic>
      </p:graphicFrame>
      <p:sp>
        <p:nvSpPr>
          <p:cNvPr id="55" name="TextBox 54">
            <a:extLst>
              <a:ext uri="{FF2B5EF4-FFF2-40B4-BE49-F238E27FC236}">
                <a16:creationId xmlns:a16="http://schemas.microsoft.com/office/drawing/2014/main" id="{3237B05E-021E-4320-8B24-BF937F6D6ECC}"/>
              </a:ext>
            </a:extLst>
          </p:cNvPr>
          <p:cNvSpPr txBox="1"/>
          <p:nvPr/>
        </p:nvSpPr>
        <p:spPr>
          <a:xfrm>
            <a:off x="12594776" y="4854368"/>
            <a:ext cx="16880663" cy="861774"/>
          </a:xfrm>
          <a:prstGeom prst="rect">
            <a:avLst/>
          </a:prstGeom>
          <a:noFill/>
        </p:spPr>
        <p:txBody>
          <a:bodyPr wrap="square" rtlCol="0">
            <a:spAutoFit/>
          </a:bodyPr>
          <a:lstStyle/>
          <a:p>
            <a:pPr algn="ctr"/>
            <a:r>
              <a:rPr lang="en-US" sz="5000" b="1" dirty="0">
                <a:latin typeface="Century Gothic" panose="020B0502020202020204" pitchFamily="34" charset="0"/>
              </a:rPr>
              <a:t>Results</a:t>
            </a:r>
          </a:p>
        </p:txBody>
      </p:sp>
      <p:sp>
        <p:nvSpPr>
          <p:cNvPr id="51" name="TextBox 50">
            <a:extLst>
              <a:ext uri="{FF2B5EF4-FFF2-40B4-BE49-F238E27FC236}">
                <a16:creationId xmlns:a16="http://schemas.microsoft.com/office/drawing/2014/main" id="{3ADDCEFC-5891-41D5-A246-A1AB86FCACC4}"/>
              </a:ext>
            </a:extLst>
          </p:cNvPr>
          <p:cNvSpPr txBox="1"/>
          <p:nvPr/>
        </p:nvSpPr>
        <p:spPr>
          <a:xfrm>
            <a:off x="10496551" y="5154431"/>
            <a:ext cx="7068262" cy="1015663"/>
          </a:xfrm>
          <a:prstGeom prst="rect">
            <a:avLst/>
          </a:prstGeom>
          <a:noFill/>
        </p:spPr>
        <p:txBody>
          <a:bodyPr wrap="square" rtlCol="0">
            <a:spAutoFit/>
          </a:bodyPr>
          <a:lstStyle/>
          <a:p>
            <a:pPr algn="ctr"/>
            <a:r>
              <a:rPr lang="en-US" sz="3000" b="1" dirty="0">
                <a:latin typeface="Century Gothic" panose="020B0502020202020204" pitchFamily="34" charset="0"/>
              </a:rPr>
              <a:t>Study 1: </a:t>
            </a:r>
          </a:p>
          <a:p>
            <a:pPr algn="ctr"/>
            <a:r>
              <a:rPr lang="en-US" sz="3000" b="1" dirty="0">
                <a:latin typeface="Century Gothic" panose="020B0502020202020204" pitchFamily="34" charset="0"/>
              </a:rPr>
              <a:t>660 APS Poster Submissions</a:t>
            </a:r>
          </a:p>
        </p:txBody>
      </p:sp>
      <p:sp>
        <p:nvSpPr>
          <p:cNvPr id="56" name="TextBox 55">
            <a:extLst>
              <a:ext uri="{FF2B5EF4-FFF2-40B4-BE49-F238E27FC236}">
                <a16:creationId xmlns:a16="http://schemas.microsoft.com/office/drawing/2014/main" id="{AB3BE5F4-181D-4C66-AF5B-F49F10537781}"/>
              </a:ext>
            </a:extLst>
          </p:cNvPr>
          <p:cNvSpPr txBox="1"/>
          <p:nvPr/>
        </p:nvSpPr>
        <p:spPr>
          <a:xfrm>
            <a:off x="24741425" y="5154431"/>
            <a:ext cx="7068262" cy="1015663"/>
          </a:xfrm>
          <a:prstGeom prst="rect">
            <a:avLst/>
          </a:prstGeom>
          <a:noFill/>
        </p:spPr>
        <p:txBody>
          <a:bodyPr wrap="square" rtlCol="0">
            <a:spAutoFit/>
          </a:bodyPr>
          <a:lstStyle/>
          <a:p>
            <a:pPr algn="ctr"/>
            <a:r>
              <a:rPr lang="en-US" sz="3000" b="1" dirty="0">
                <a:latin typeface="Century Gothic" panose="020B0502020202020204" pitchFamily="34" charset="0"/>
              </a:rPr>
              <a:t>Study 2: </a:t>
            </a:r>
          </a:p>
          <a:p>
            <a:pPr algn="ctr"/>
            <a:r>
              <a:rPr lang="en-US" sz="3000" b="1" dirty="0">
                <a:latin typeface="Century Gothic" panose="020B0502020202020204" pitchFamily="34" charset="0"/>
              </a:rPr>
              <a:t>651 Journal Articles</a:t>
            </a:r>
          </a:p>
        </p:txBody>
      </p:sp>
      <p:graphicFrame>
        <p:nvGraphicFramePr>
          <p:cNvPr id="58" name="Chart 57">
            <a:extLst>
              <a:ext uri="{FF2B5EF4-FFF2-40B4-BE49-F238E27FC236}">
                <a16:creationId xmlns:a16="http://schemas.microsoft.com/office/drawing/2014/main" id="{F649CBC5-2BD9-4862-938B-9F3E19E6E882}"/>
              </a:ext>
            </a:extLst>
          </p:cNvPr>
          <p:cNvGraphicFramePr/>
          <p:nvPr>
            <p:extLst>
              <p:ext uri="{D42A27DB-BD31-4B8C-83A1-F6EECF244321}">
                <p14:modId xmlns:p14="http://schemas.microsoft.com/office/powerpoint/2010/main" val="4131387315"/>
              </p:ext>
            </p:extLst>
          </p:nvPr>
        </p:nvGraphicFramePr>
        <p:xfrm>
          <a:off x="13765048" y="6719261"/>
          <a:ext cx="3611880" cy="7525512"/>
        </p:xfrm>
        <a:graphic>
          <a:graphicData uri="http://schemas.openxmlformats.org/drawingml/2006/chart">
            <c:chart xmlns:c="http://schemas.openxmlformats.org/drawingml/2006/chart" xmlns:r="http://schemas.openxmlformats.org/officeDocument/2006/relationships" r:id="rId5"/>
          </a:graphicData>
        </a:graphic>
      </p:graphicFrame>
      <p:sp>
        <p:nvSpPr>
          <p:cNvPr id="69" name="TextBox 68">
            <a:extLst>
              <a:ext uri="{FF2B5EF4-FFF2-40B4-BE49-F238E27FC236}">
                <a16:creationId xmlns:a16="http://schemas.microsoft.com/office/drawing/2014/main" id="{7A80F579-11D0-46CF-8985-18AB2C1F89B0}"/>
              </a:ext>
            </a:extLst>
          </p:cNvPr>
          <p:cNvSpPr txBox="1"/>
          <p:nvPr/>
        </p:nvSpPr>
        <p:spPr>
          <a:xfrm>
            <a:off x="32917322" y="28389042"/>
            <a:ext cx="8229600" cy="6170920"/>
          </a:xfrm>
          <a:prstGeom prst="rect">
            <a:avLst/>
          </a:prstGeom>
          <a:noFill/>
          <a:ln>
            <a:noFill/>
          </a:ln>
        </p:spPr>
        <p:txBody>
          <a:bodyPr wrap="square" rtlCol="0">
            <a:spAutoFit/>
          </a:bodyPr>
          <a:lstStyle/>
          <a:p>
            <a:pPr algn="ctr"/>
            <a:r>
              <a:rPr lang="en-US" sz="5000" b="1" dirty="0">
                <a:latin typeface="Century Gothic" panose="020B0502020202020204" pitchFamily="34" charset="0"/>
              </a:rPr>
              <a:t>Select References</a:t>
            </a:r>
          </a:p>
          <a:p>
            <a:pPr algn="just"/>
            <a:endParaRPr lang="en-US" sz="900" dirty="0">
              <a:latin typeface="Century Gothic" panose="020B0502020202020204" pitchFamily="34" charset="0"/>
            </a:endParaRPr>
          </a:p>
          <a:p>
            <a:pPr algn="just"/>
            <a:r>
              <a:rPr lang="en-US" sz="2500" dirty="0">
                <a:latin typeface="Century Gothic" panose="020B0502020202020204" pitchFamily="34" charset="0"/>
              </a:rPr>
              <a:t>*For the complete set of references, please see the supplementary handout.</a:t>
            </a:r>
          </a:p>
          <a:p>
            <a:pPr algn="just"/>
            <a:endParaRPr lang="en-US" sz="1800" dirty="0">
              <a:latin typeface="Century Gothic" panose="020B0502020202020204" pitchFamily="34" charset="0"/>
            </a:endParaRPr>
          </a:p>
          <a:p>
            <a:pPr algn="just"/>
            <a:r>
              <a:rPr lang="en-US" sz="2500" dirty="0" err="1">
                <a:latin typeface="Century Gothic" panose="020B0502020202020204" pitchFamily="34" charset="0"/>
              </a:rPr>
              <a:t>Yavchitz</a:t>
            </a:r>
            <a:r>
              <a:rPr lang="en-US" sz="2500" dirty="0">
                <a:latin typeface="Century Gothic" panose="020B0502020202020204" pitchFamily="34" charset="0"/>
              </a:rPr>
              <a:t>, A., </a:t>
            </a:r>
            <a:r>
              <a:rPr lang="en-US" sz="2500" dirty="0" err="1">
                <a:latin typeface="Century Gothic" panose="020B0502020202020204" pitchFamily="34" charset="0"/>
              </a:rPr>
              <a:t>Boutron</a:t>
            </a:r>
            <a:r>
              <a:rPr lang="en-US" sz="2500" dirty="0">
                <a:latin typeface="Century Gothic" panose="020B0502020202020204" pitchFamily="34" charset="0"/>
              </a:rPr>
              <a:t>, I., </a:t>
            </a:r>
            <a:r>
              <a:rPr lang="en-US" sz="2500" dirty="0" err="1">
                <a:latin typeface="Century Gothic" panose="020B0502020202020204" pitchFamily="34" charset="0"/>
              </a:rPr>
              <a:t>Bafeta</a:t>
            </a:r>
            <a:r>
              <a:rPr lang="en-US" sz="2500" dirty="0">
                <a:latin typeface="Century Gothic" panose="020B0502020202020204" pitchFamily="34" charset="0"/>
              </a:rPr>
              <a:t>, A., </a:t>
            </a:r>
            <a:r>
              <a:rPr lang="en-US" sz="2500" dirty="0" err="1">
                <a:latin typeface="Century Gothic" panose="020B0502020202020204" pitchFamily="34" charset="0"/>
              </a:rPr>
              <a:t>Marroun</a:t>
            </a:r>
            <a:r>
              <a:rPr lang="en-US" sz="2500" dirty="0">
                <a:latin typeface="Century Gothic" panose="020B0502020202020204" pitchFamily="34" charset="0"/>
              </a:rPr>
              <a:t>, I., Charles, P., </a:t>
            </a:r>
            <a:r>
              <a:rPr lang="en-US" sz="2500" dirty="0" err="1">
                <a:latin typeface="Century Gothic" panose="020B0502020202020204" pitchFamily="34" charset="0"/>
              </a:rPr>
              <a:t>Mantz</a:t>
            </a:r>
            <a:r>
              <a:rPr lang="en-US" sz="2500" dirty="0">
                <a:latin typeface="Century Gothic" panose="020B0502020202020204" pitchFamily="34" charset="0"/>
              </a:rPr>
              <a:t>, J., &amp; </a:t>
            </a:r>
            <a:r>
              <a:rPr lang="en-US" sz="2500" dirty="0" err="1">
                <a:latin typeface="Century Gothic" panose="020B0502020202020204" pitchFamily="34" charset="0"/>
              </a:rPr>
              <a:t>Ravaud</a:t>
            </a:r>
            <a:r>
              <a:rPr lang="en-US" sz="2500" dirty="0">
                <a:latin typeface="Century Gothic" panose="020B0502020202020204" pitchFamily="34" charset="0"/>
              </a:rPr>
              <a:t>, P. (2012). Misrepresentation of randomized controlled trials in press releases and news coverage: A cohort study. </a:t>
            </a:r>
            <a:r>
              <a:rPr lang="en-US" sz="2500" i="1" dirty="0">
                <a:latin typeface="Century Gothic" panose="020B0502020202020204" pitchFamily="34" charset="0"/>
              </a:rPr>
              <a:t>PLOS Medicine, 9</a:t>
            </a:r>
            <a:r>
              <a:rPr lang="en-US" sz="2500" dirty="0">
                <a:latin typeface="Century Gothic" panose="020B0502020202020204" pitchFamily="34" charset="0"/>
              </a:rPr>
              <a:t>, e1001308.</a:t>
            </a:r>
          </a:p>
          <a:p>
            <a:pPr algn="just"/>
            <a:endParaRPr lang="en-US" sz="1800" dirty="0">
              <a:latin typeface="Century Gothic" panose="020B0502020202020204" pitchFamily="34" charset="0"/>
            </a:endParaRPr>
          </a:p>
          <a:p>
            <a:pPr algn="just"/>
            <a:r>
              <a:rPr lang="en-US" sz="2500" dirty="0">
                <a:latin typeface="Century Gothic" panose="020B0502020202020204" pitchFamily="34" charset="0"/>
              </a:rPr>
              <a:t>Adams, R. C., Sumner, P., </a:t>
            </a:r>
            <a:r>
              <a:rPr lang="en-US" sz="2500" dirty="0" err="1">
                <a:latin typeface="Century Gothic" panose="020B0502020202020204" pitchFamily="34" charset="0"/>
              </a:rPr>
              <a:t>Stonkute</a:t>
            </a:r>
            <a:r>
              <a:rPr lang="en-US" sz="2500" dirty="0">
                <a:latin typeface="Century Gothic" panose="020B0502020202020204" pitchFamily="34" charset="0"/>
              </a:rPr>
              <a:t>, S., Williams, A., Boivin, K., Chambers, C., &amp; </a:t>
            </a:r>
            <a:r>
              <a:rPr lang="en-US" sz="2500" dirty="0" err="1">
                <a:latin typeface="Century Gothic" panose="020B0502020202020204" pitchFamily="34" charset="0"/>
              </a:rPr>
              <a:t>Bott</a:t>
            </a:r>
            <a:r>
              <a:rPr lang="en-US" sz="2500" dirty="0">
                <a:latin typeface="Century Gothic" panose="020B0502020202020204" pitchFamily="34" charset="0"/>
              </a:rPr>
              <a:t>, L. (2017). How readers understand causal and correlational expressions used in news headlines. </a:t>
            </a:r>
            <a:r>
              <a:rPr lang="en-US" sz="2500" i="1" dirty="0">
                <a:latin typeface="Century Gothic" panose="020B0502020202020204" pitchFamily="34" charset="0"/>
              </a:rPr>
              <a:t>Journal of Experimental Psychology: Applied, 23</a:t>
            </a:r>
            <a:r>
              <a:rPr lang="en-US" sz="2500" dirty="0">
                <a:latin typeface="Century Gothic" panose="020B0502020202020204" pitchFamily="34" charset="0"/>
              </a:rPr>
              <a:t>, 1-14.</a:t>
            </a:r>
          </a:p>
        </p:txBody>
      </p:sp>
      <p:sp>
        <p:nvSpPr>
          <p:cNvPr id="22" name="TextBox 21"/>
          <p:cNvSpPr txBox="1"/>
          <p:nvPr/>
        </p:nvSpPr>
        <p:spPr>
          <a:xfrm>
            <a:off x="808031" y="4854368"/>
            <a:ext cx="8428040" cy="861774"/>
          </a:xfrm>
          <a:prstGeom prst="rect">
            <a:avLst/>
          </a:prstGeom>
          <a:noFill/>
        </p:spPr>
        <p:txBody>
          <a:bodyPr wrap="square" rtlCol="0">
            <a:spAutoFit/>
          </a:bodyPr>
          <a:lstStyle/>
          <a:p>
            <a:pPr algn="ctr"/>
            <a:r>
              <a:rPr lang="en-US" sz="5000" b="1" dirty="0">
                <a:latin typeface="Century Gothic" panose="020B0502020202020204" pitchFamily="34" charset="0"/>
              </a:rPr>
              <a:t>Overview and Method</a:t>
            </a:r>
            <a:endParaRPr lang="en-US" sz="5000" dirty="0">
              <a:latin typeface="Century Gothic" panose="020B0502020202020204" pitchFamily="34" charset="0"/>
            </a:endParaRPr>
          </a:p>
        </p:txBody>
      </p:sp>
      <p:sp>
        <p:nvSpPr>
          <p:cNvPr id="12" name="TextBox 11"/>
          <p:cNvSpPr txBox="1"/>
          <p:nvPr/>
        </p:nvSpPr>
        <p:spPr>
          <a:xfrm>
            <a:off x="907251" y="5692048"/>
            <a:ext cx="8229600" cy="32208817"/>
          </a:xfrm>
          <a:prstGeom prst="rect">
            <a:avLst/>
          </a:prstGeom>
          <a:noFill/>
          <a:ln>
            <a:noFill/>
          </a:ln>
        </p:spPr>
        <p:txBody>
          <a:bodyPr wrap="square" rtlCol="0">
            <a:spAutoFit/>
          </a:bodyPr>
          <a:lstStyle/>
          <a:p>
            <a:pPr algn="just"/>
            <a:r>
              <a:rPr lang="en-US" sz="2600" dirty="0">
                <a:latin typeface="Century Gothic" panose="020B0502020202020204" pitchFamily="34" charset="0"/>
              </a:rPr>
              <a:t>Journalists are often chided for misrepresenting correlational findings as causal.</a:t>
            </a:r>
            <a:r>
              <a:rPr lang="en-US" sz="2600" baseline="30000" dirty="0">
                <a:latin typeface="Century Gothic" panose="020B0502020202020204" pitchFamily="34" charset="0"/>
              </a:rPr>
              <a:t>1</a:t>
            </a:r>
            <a:r>
              <a:rPr lang="en-US" sz="2600" dirty="0">
                <a:latin typeface="Century Gothic" panose="020B0502020202020204" pitchFamily="34" charset="0"/>
              </a:rPr>
              <a:t> However, researchers have shown that misrepresentation of scientific findings does not always start with the media, but instead can often be traced back to press releases</a:t>
            </a:r>
            <a:r>
              <a:rPr lang="en-US" sz="2600" baseline="30000" dirty="0">
                <a:latin typeface="Century Gothic" panose="020B0502020202020204" pitchFamily="34" charset="0"/>
              </a:rPr>
              <a:t>2,3</a:t>
            </a:r>
            <a:r>
              <a:rPr lang="en-US" sz="2600" dirty="0">
                <a:latin typeface="Century Gothic" panose="020B0502020202020204" pitchFamily="34" charset="0"/>
              </a:rPr>
              <a:t> and even the scientists’ own descriptions of their work.</a:t>
            </a:r>
            <a:r>
              <a:rPr lang="en-US" sz="2600" baseline="30000" dirty="0">
                <a:latin typeface="Century Gothic" panose="020B0502020202020204" pitchFamily="34" charset="0"/>
              </a:rPr>
              <a:t>4,5</a:t>
            </a:r>
            <a:r>
              <a:rPr lang="en-US" sz="2600" dirty="0">
                <a:latin typeface="Century Gothic" panose="020B0502020202020204" pitchFamily="34" charset="0"/>
              </a:rPr>
              <a:t>  </a:t>
            </a:r>
          </a:p>
          <a:p>
            <a:pPr algn="just"/>
            <a:endParaRPr lang="en-US" sz="1600" dirty="0">
              <a:latin typeface="Century Gothic" panose="020B0502020202020204" pitchFamily="34" charset="0"/>
            </a:endParaRPr>
          </a:p>
          <a:p>
            <a:pPr algn="just"/>
            <a:r>
              <a:rPr lang="en-US" sz="2600" dirty="0">
                <a:latin typeface="Century Gothic" panose="020B0502020202020204" pitchFamily="34" charset="0"/>
              </a:rPr>
              <a:t>Misrepresentation of data, or “spin,” comes in various forms and can be intentional or unintentional.</a:t>
            </a:r>
            <a:r>
              <a:rPr lang="en-US" sz="2600" baseline="30000" dirty="0">
                <a:latin typeface="Century Gothic" panose="020B0502020202020204" pitchFamily="34" charset="0"/>
              </a:rPr>
              <a:t>6,7</a:t>
            </a:r>
            <a:r>
              <a:rPr lang="en-US" sz="2600" dirty="0">
                <a:latin typeface="Century Gothic" panose="020B0502020202020204" pitchFamily="34" charset="0"/>
              </a:rPr>
              <a:t> One of the most prevalent forms of spin involves misleading interpretation –  specifically, making causal claims that are not supported by the findings or research design.</a:t>
            </a:r>
            <a:r>
              <a:rPr lang="en-US" sz="2600" baseline="30000" dirty="0">
                <a:latin typeface="Century Gothic" panose="020B0502020202020204" pitchFamily="34" charset="0"/>
              </a:rPr>
              <a:t>5</a:t>
            </a:r>
            <a:r>
              <a:rPr lang="en-US" sz="2600" dirty="0">
                <a:latin typeface="Century Gothic" panose="020B0502020202020204" pitchFamily="34" charset="0"/>
              </a:rPr>
              <a:t> Researchers in the allied health disciplines,</a:t>
            </a:r>
            <a:r>
              <a:rPr lang="en-US" sz="2600" baseline="30000" dirty="0">
                <a:latin typeface="Century Gothic" panose="020B0502020202020204" pitchFamily="34" charset="0"/>
              </a:rPr>
              <a:t>8,9,10</a:t>
            </a:r>
            <a:r>
              <a:rPr lang="en-US" sz="2600" dirty="0">
                <a:latin typeface="Century Gothic" panose="020B0502020202020204" pitchFamily="34" charset="0"/>
              </a:rPr>
              <a:t> education,</a:t>
            </a:r>
            <a:r>
              <a:rPr lang="en-US" sz="2600" baseline="30000" dirty="0">
                <a:latin typeface="Century Gothic" panose="020B0502020202020204" pitchFamily="34" charset="0"/>
              </a:rPr>
              <a:t>11</a:t>
            </a:r>
            <a:r>
              <a:rPr lang="en-US" sz="2600" dirty="0">
                <a:latin typeface="Century Gothic" panose="020B0502020202020204" pitchFamily="34" charset="0"/>
              </a:rPr>
              <a:t> and counseling</a:t>
            </a:r>
            <a:r>
              <a:rPr lang="en-US" sz="2600" baseline="30000" dirty="0">
                <a:latin typeface="Century Gothic" panose="020B0502020202020204" pitchFamily="34" charset="0"/>
              </a:rPr>
              <a:t>12</a:t>
            </a:r>
            <a:r>
              <a:rPr lang="en-US" sz="2600" dirty="0">
                <a:latin typeface="Century Gothic" panose="020B0502020202020204" pitchFamily="34" charset="0"/>
              </a:rPr>
              <a:t> have voiced concern about unjustified causal claims and have encouraged researchers to match the language they use in their reports to the specific type of study they have conducted.</a:t>
            </a:r>
            <a:r>
              <a:rPr lang="en-US" sz="2600" baseline="30000" dirty="0">
                <a:latin typeface="Century Gothic" panose="020B0502020202020204" pitchFamily="34" charset="0"/>
              </a:rPr>
              <a:t>13</a:t>
            </a:r>
          </a:p>
          <a:p>
            <a:pPr algn="just"/>
            <a:endParaRPr lang="en-US" sz="1600" dirty="0">
              <a:latin typeface="Century Gothic" panose="020B0502020202020204" pitchFamily="34" charset="0"/>
            </a:endParaRPr>
          </a:p>
          <a:p>
            <a:pPr algn="just"/>
            <a:r>
              <a:rPr lang="en-US" sz="2600" i="1" u="sng" dirty="0">
                <a:latin typeface="Century Gothic" panose="020B0502020202020204" pitchFamily="34" charset="0"/>
              </a:rPr>
              <a:t>Research Aim:</a:t>
            </a:r>
          </a:p>
          <a:p>
            <a:pPr algn="just"/>
            <a:r>
              <a:rPr lang="en-US" sz="2600" dirty="0">
                <a:latin typeface="Century Gothic" panose="020B0502020202020204" pitchFamily="34" charset="0"/>
              </a:rPr>
              <a:t>Here, we investigate the frequency with which scientists in psychology use unwarranted causal language in scholarly descriptions of their work.</a:t>
            </a:r>
          </a:p>
          <a:p>
            <a:pPr algn="just"/>
            <a:endParaRPr lang="en-US" sz="1600" dirty="0">
              <a:latin typeface="Century Gothic" panose="020B0502020202020204" pitchFamily="34" charset="0"/>
            </a:endParaRPr>
          </a:p>
          <a:p>
            <a:pPr algn="just"/>
            <a:r>
              <a:rPr lang="en-US" sz="2600" dirty="0">
                <a:latin typeface="Century Gothic" panose="020B0502020202020204" pitchFamily="34" charset="0"/>
              </a:rPr>
              <a:t>In Study 1, we reviewed 660 accepted poster submissions from the 2015 Association for Psychological Science (APS) convention program. </a:t>
            </a:r>
          </a:p>
          <a:p>
            <a:pPr algn="just"/>
            <a:endParaRPr lang="en-US" sz="1600" dirty="0">
              <a:latin typeface="Century Gothic" panose="020B0502020202020204" pitchFamily="34" charset="0"/>
            </a:endParaRPr>
          </a:p>
          <a:p>
            <a:pPr algn="just"/>
            <a:r>
              <a:rPr lang="en-US" sz="2600" dirty="0">
                <a:latin typeface="Century Gothic" panose="020B0502020202020204" pitchFamily="34" charset="0"/>
              </a:rPr>
              <a:t>In Study 2, we reviewed 651 empirical articles, most of them published in 2016, that were taken from 11 peer-reviewed journals that vary in subject area and impact factor:</a:t>
            </a:r>
          </a:p>
          <a:p>
            <a:pPr algn="just"/>
            <a:endParaRPr lang="en-US" sz="600" dirty="0">
              <a:latin typeface="Century Gothic" panose="020B0502020202020204" pitchFamily="34" charset="0"/>
            </a:endParaRPr>
          </a:p>
          <a:p>
            <a:pPr marL="241300" lvl="1" indent="-241300" algn="just">
              <a:buFont typeface="Arial" panose="020B0604020202020204" pitchFamily="34" charset="0"/>
              <a:buChar char="•"/>
            </a:pPr>
            <a:r>
              <a:rPr lang="en-US" sz="2150" i="1" dirty="0">
                <a:latin typeface="Century Gothic" panose="020B0502020202020204" pitchFamily="34" charset="0"/>
              </a:rPr>
              <a:t>Personal Relationships (PR)</a:t>
            </a:r>
          </a:p>
          <a:p>
            <a:pPr marL="241300" lvl="1" indent="-241300" algn="just">
              <a:buFont typeface="Arial" panose="020B0604020202020204" pitchFamily="34" charset="0"/>
              <a:buChar char="•"/>
            </a:pPr>
            <a:r>
              <a:rPr lang="en-US" sz="2150" i="1" dirty="0">
                <a:latin typeface="Century Gothic" panose="020B0502020202020204" pitchFamily="34" charset="0"/>
              </a:rPr>
              <a:t>Journal of Psychology: Interdisciplinary and Applied (JPIA)</a:t>
            </a:r>
          </a:p>
          <a:p>
            <a:pPr marL="241300" lvl="1" indent="-241300" algn="just">
              <a:buFont typeface="Arial" panose="020B0604020202020204" pitchFamily="34" charset="0"/>
              <a:buChar char="•"/>
            </a:pPr>
            <a:r>
              <a:rPr lang="en-US" sz="2150" i="1" dirty="0">
                <a:latin typeface="Century Gothic" panose="020B0502020202020204" pitchFamily="34" charset="0"/>
              </a:rPr>
              <a:t>Sex Roles (SR)</a:t>
            </a:r>
          </a:p>
          <a:p>
            <a:pPr marL="241300" lvl="1" indent="-241300" algn="just">
              <a:buFont typeface="Arial" panose="020B0604020202020204" pitchFamily="34" charset="0"/>
              <a:buChar char="•"/>
            </a:pPr>
            <a:r>
              <a:rPr lang="en-US" sz="2150" i="1" dirty="0">
                <a:latin typeface="Century Gothic" panose="020B0502020202020204" pitchFamily="34" charset="0"/>
              </a:rPr>
              <a:t>Social Psychology Quarterly (SPQ)</a:t>
            </a:r>
          </a:p>
          <a:p>
            <a:pPr marL="241300" lvl="1" indent="-241300" algn="just">
              <a:buFont typeface="Arial" panose="020B0604020202020204" pitchFamily="34" charset="0"/>
              <a:buChar char="•"/>
            </a:pPr>
            <a:r>
              <a:rPr lang="en-US" sz="2150" i="1" dirty="0">
                <a:latin typeface="Century Gothic" panose="020B0502020202020204" pitchFamily="34" charset="0"/>
              </a:rPr>
              <a:t>Personality and Individual Differences (PAID)</a:t>
            </a:r>
          </a:p>
          <a:p>
            <a:pPr marL="241300" lvl="1" indent="-241300" algn="just">
              <a:buFont typeface="Arial" panose="020B0604020202020204" pitchFamily="34" charset="0"/>
              <a:buChar char="•"/>
            </a:pPr>
            <a:r>
              <a:rPr lang="en-US" sz="2150" i="1" dirty="0">
                <a:latin typeface="Century Gothic" panose="020B0502020202020204" pitchFamily="34" charset="0"/>
              </a:rPr>
              <a:t>Journal of Sport and Exercise Psychology (JSEP)</a:t>
            </a:r>
          </a:p>
          <a:p>
            <a:pPr marL="241300" lvl="1" indent="-241300" algn="just">
              <a:buFont typeface="Arial" panose="020B0604020202020204" pitchFamily="34" charset="0"/>
              <a:buChar char="•"/>
            </a:pPr>
            <a:r>
              <a:rPr lang="en-US" sz="2150" i="1" dirty="0">
                <a:latin typeface="Century Gothic" panose="020B0502020202020204" pitchFamily="34" charset="0"/>
              </a:rPr>
              <a:t>Journal of Youth and Adolescence (JYA)</a:t>
            </a:r>
          </a:p>
          <a:p>
            <a:pPr marL="241300" lvl="1" indent="-241300" algn="just">
              <a:buFont typeface="Arial" panose="020B0604020202020204" pitchFamily="34" charset="0"/>
              <a:buChar char="•"/>
            </a:pPr>
            <a:r>
              <a:rPr lang="en-US" sz="2150" i="1" dirty="0">
                <a:latin typeface="Century Gothic" panose="020B0502020202020204" pitchFamily="34" charset="0"/>
              </a:rPr>
              <a:t>Journal of Consulting and Clinical Psychology (JCCP)</a:t>
            </a:r>
          </a:p>
          <a:p>
            <a:pPr marL="241300" lvl="1" indent="-241300" algn="just">
              <a:buFont typeface="Arial" panose="020B0604020202020204" pitchFamily="34" charset="0"/>
              <a:buChar char="•"/>
            </a:pPr>
            <a:r>
              <a:rPr lang="en-US" sz="2150" i="1" dirty="0">
                <a:latin typeface="Century Gothic" panose="020B0502020202020204" pitchFamily="34" charset="0"/>
              </a:rPr>
              <a:t>Journal of Personality and Social Psychology (JPSP</a:t>
            </a:r>
            <a:r>
              <a:rPr lang="en-US" sz="2200" i="1" dirty="0">
                <a:latin typeface="Century Gothic" panose="020B0502020202020204" pitchFamily="34" charset="0"/>
              </a:rPr>
              <a:t>)</a:t>
            </a:r>
          </a:p>
          <a:p>
            <a:pPr marL="241300" lvl="1" indent="-241300" algn="just">
              <a:buFont typeface="Arial" panose="020B0604020202020204" pitchFamily="34" charset="0"/>
              <a:buChar char="•"/>
            </a:pPr>
            <a:r>
              <a:rPr lang="en-US" sz="2150" i="1" dirty="0">
                <a:latin typeface="Century Gothic" panose="020B0502020202020204" pitchFamily="34" charset="0"/>
              </a:rPr>
              <a:t>Clinical Psychological Science (CPS)</a:t>
            </a:r>
          </a:p>
          <a:p>
            <a:pPr marL="241300" lvl="1" indent="-241300" algn="just">
              <a:buFont typeface="Arial" panose="020B0604020202020204" pitchFamily="34" charset="0"/>
              <a:buChar char="•"/>
            </a:pPr>
            <a:r>
              <a:rPr lang="en-US" sz="2150" i="1" dirty="0">
                <a:latin typeface="Century Gothic" panose="020B0502020202020204" pitchFamily="34" charset="0"/>
              </a:rPr>
              <a:t>Psychological Science (PS)</a:t>
            </a:r>
          </a:p>
          <a:p>
            <a:pPr algn="just"/>
            <a:endParaRPr lang="en-US" sz="1600" dirty="0">
              <a:latin typeface="Century Gothic" panose="020B0502020202020204" pitchFamily="34" charset="0"/>
            </a:endParaRPr>
          </a:p>
          <a:p>
            <a:pPr algn="just"/>
            <a:r>
              <a:rPr lang="en-US" sz="2600" i="1" u="sng" dirty="0">
                <a:latin typeface="Century Gothic" panose="020B0502020202020204" pitchFamily="34" charset="0"/>
              </a:rPr>
              <a:t>Procedure:</a:t>
            </a:r>
          </a:p>
          <a:p>
            <a:pPr algn="just"/>
            <a:r>
              <a:rPr lang="en-US" sz="2600" dirty="0">
                <a:latin typeface="Century Gothic" panose="020B0502020202020204" pitchFamily="34" charset="0"/>
              </a:rPr>
              <a:t>We followed the same general protocol for both studies. For each document, we recorded identifying information (e.g., title, authors). We then coded each document for use of causal language; if causal language was present, we recorded the specific words used and coded whether the language was warranted by the research design.</a:t>
            </a:r>
          </a:p>
          <a:p>
            <a:pPr algn="just"/>
            <a:endParaRPr lang="en-US" sz="1600" i="1" u="sng" dirty="0">
              <a:latin typeface="Century Gothic" panose="020B0502020202020204" pitchFamily="34" charset="0"/>
            </a:endParaRPr>
          </a:p>
          <a:p>
            <a:pPr algn="just"/>
            <a:r>
              <a:rPr lang="en-US" sz="2600" i="1" u="sng" dirty="0">
                <a:latin typeface="Century Gothic" panose="020B0502020202020204" pitchFamily="34" charset="0"/>
              </a:rPr>
              <a:t>Coding Rules:</a:t>
            </a:r>
          </a:p>
          <a:p>
            <a:pPr algn="just"/>
            <a:r>
              <a:rPr lang="en-US" sz="2600" dirty="0">
                <a:latin typeface="Century Gothic" panose="020B0502020202020204" pitchFamily="34" charset="0"/>
              </a:rPr>
              <a:t>We established coding rules for two primary elements: </a:t>
            </a:r>
            <a:endParaRPr lang="en-US" sz="1800" dirty="0">
              <a:latin typeface="Century Gothic" panose="020B0502020202020204" pitchFamily="34" charset="0"/>
            </a:endParaRPr>
          </a:p>
          <a:p>
            <a:pPr algn="just"/>
            <a:r>
              <a:rPr lang="en-US" sz="2600" dirty="0">
                <a:latin typeface="Century Gothic" panose="020B0502020202020204" pitchFamily="34" charset="0"/>
              </a:rPr>
              <a:t>1. Inclusion of  Causal Language</a:t>
            </a:r>
          </a:p>
          <a:p>
            <a:pPr marL="577850" indent="-288925" algn="just">
              <a:buFont typeface="Arial" panose="020B0604020202020204" pitchFamily="34" charset="0"/>
              <a:buChar char="•"/>
            </a:pPr>
            <a:r>
              <a:rPr lang="en-US" sz="2600" dirty="0">
                <a:latin typeface="Century Gothic" panose="020B0502020202020204" pitchFamily="34" charset="0"/>
              </a:rPr>
              <a:t>The document was coded as including causal language if it contained direct causal language</a:t>
            </a:r>
            <a:r>
              <a:rPr lang="en-US" sz="2600" baseline="30000" dirty="0">
                <a:latin typeface="Century Gothic" panose="020B0502020202020204" pitchFamily="34" charset="0"/>
              </a:rPr>
              <a:t>14</a:t>
            </a:r>
            <a:r>
              <a:rPr lang="en-US" sz="2600" dirty="0">
                <a:latin typeface="Century Gothic" panose="020B0502020202020204" pitchFamily="34" charset="0"/>
              </a:rPr>
              <a:t> (e.g., influence, produce) that was used to describe the primary study’s results.</a:t>
            </a:r>
          </a:p>
          <a:p>
            <a:pPr marL="577850" indent="-288925" algn="just">
              <a:buFont typeface="Arial" panose="020B0604020202020204" pitchFamily="34" charset="0"/>
              <a:buChar char="•"/>
            </a:pPr>
            <a:r>
              <a:rPr lang="en-US" sz="2600" dirty="0">
                <a:latin typeface="Century Gothic" panose="020B0502020202020204" pitchFamily="34" charset="0"/>
              </a:rPr>
              <a:t>The document was coded as </a:t>
            </a:r>
            <a:r>
              <a:rPr lang="en-US" sz="2600" u="sng" dirty="0">
                <a:latin typeface="Century Gothic" panose="020B0502020202020204" pitchFamily="34" charset="0"/>
              </a:rPr>
              <a:t>not</a:t>
            </a:r>
            <a:r>
              <a:rPr lang="en-US" sz="2600" dirty="0">
                <a:latin typeface="Century Gothic" panose="020B0502020202020204" pitchFamily="34" charset="0"/>
              </a:rPr>
              <a:t> including causal language if there was no causal language, or if the causal language in the document was uncertain, posed in the form of a question, used to describe the rationale for the current study, etc. </a:t>
            </a:r>
          </a:p>
          <a:p>
            <a:pPr algn="just"/>
            <a:endParaRPr lang="en-US" sz="1600" dirty="0">
              <a:latin typeface="Century Gothic" panose="020B0502020202020204" pitchFamily="34" charset="0"/>
            </a:endParaRPr>
          </a:p>
          <a:p>
            <a:pPr algn="just"/>
            <a:r>
              <a:rPr lang="en-US" sz="2600" dirty="0">
                <a:latin typeface="Century Gothic" panose="020B0502020202020204" pitchFamily="34" charset="0"/>
              </a:rPr>
              <a:t>2. Warranted Use of Causal Language</a:t>
            </a:r>
          </a:p>
          <a:p>
            <a:pPr marL="504825" indent="-263525" algn="just">
              <a:buFont typeface="Arial" panose="020B0604020202020204" pitchFamily="34" charset="0"/>
              <a:buChar char="•"/>
            </a:pPr>
            <a:r>
              <a:rPr lang="en-US" sz="2600" dirty="0">
                <a:latin typeface="Century Gothic" panose="020B0502020202020204" pitchFamily="34" charset="0"/>
              </a:rPr>
              <a:t>Causal language was coded as warranted if the study design allowed for causal inferences and the causal language pertained to the manipulated variable.</a:t>
            </a:r>
          </a:p>
          <a:p>
            <a:pPr marL="504825" indent="-263525" algn="just">
              <a:buFont typeface="Arial" panose="020B0604020202020204" pitchFamily="34" charset="0"/>
              <a:buChar char="•"/>
            </a:pPr>
            <a:r>
              <a:rPr lang="en-US" sz="2600" dirty="0">
                <a:latin typeface="Century Gothic" panose="020B0502020202020204" pitchFamily="34" charset="0"/>
              </a:rPr>
              <a:t>Causal language was coded as </a:t>
            </a:r>
            <a:r>
              <a:rPr lang="en-US" sz="2600" u="sng" dirty="0">
                <a:latin typeface="Century Gothic" panose="020B0502020202020204" pitchFamily="34" charset="0"/>
              </a:rPr>
              <a:t>unwarranted</a:t>
            </a:r>
            <a:r>
              <a:rPr lang="en-US" sz="2600" dirty="0">
                <a:latin typeface="Century Gothic" panose="020B0502020202020204" pitchFamily="34" charset="0"/>
              </a:rPr>
              <a:t> if the study design did not allow for causal inferences (e.g., pre-post design without a comparison group) or the casual language pertained to a participant variable. </a:t>
            </a:r>
          </a:p>
          <a:p>
            <a:pPr algn="just"/>
            <a:endParaRPr lang="en-US" sz="1600" dirty="0">
              <a:latin typeface="Century Gothic" panose="020B0502020202020204" pitchFamily="34" charset="0"/>
            </a:endParaRPr>
          </a:p>
          <a:p>
            <a:pPr algn="just"/>
            <a:r>
              <a:rPr lang="en-US" sz="2600" dirty="0">
                <a:latin typeface="Century Gothic" panose="020B0502020202020204" pitchFamily="34" charset="0"/>
              </a:rPr>
              <a:t>*For a full description of the coding rules, please see the supplementary handout.</a:t>
            </a:r>
          </a:p>
        </p:txBody>
      </p:sp>
      <p:sp>
        <p:nvSpPr>
          <p:cNvPr id="13" name="Frame 12">
            <a:extLst>
              <a:ext uri="{FF2B5EF4-FFF2-40B4-BE49-F238E27FC236}">
                <a16:creationId xmlns:a16="http://schemas.microsoft.com/office/drawing/2014/main" id="{D272D6F7-D23F-4218-AF3C-5FB97DC836AB}"/>
              </a:ext>
            </a:extLst>
          </p:cNvPr>
          <p:cNvSpPr/>
          <p:nvPr/>
        </p:nvSpPr>
        <p:spPr>
          <a:xfrm>
            <a:off x="0" y="-1"/>
            <a:ext cx="42062400" cy="38404801"/>
          </a:xfrm>
          <a:prstGeom prst="frame">
            <a:avLst>
              <a:gd name="adj1" fmla="val 470"/>
            </a:avLst>
          </a:prstGeom>
          <a:solidFill>
            <a:srgbClr val="8F787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extBox 1"/>
          <p:cNvSpPr txBox="1"/>
          <p:nvPr/>
        </p:nvSpPr>
        <p:spPr>
          <a:xfrm>
            <a:off x="32917322" y="5632849"/>
            <a:ext cx="8229600" cy="22929354"/>
          </a:xfrm>
          <a:prstGeom prst="rect">
            <a:avLst/>
          </a:prstGeom>
          <a:noFill/>
        </p:spPr>
        <p:txBody>
          <a:bodyPr wrap="square" rtlCol="0">
            <a:spAutoFit/>
          </a:bodyPr>
          <a:lstStyle/>
          <a:p>
            <a:pPr algn="just"/>
            <a:r>
              <a:rPr lang="en-US" sz="2600" dirty="0">
                <a:latin typeface="Century Gothic" panose="020B0502020202020204" pitchFamily="34" charset="0"/>
              </a:rPr>
              <a:t>We have documented what we consider to be an alarming rate of unwarranted causal language in psychological scientists’ scholarly presentations and journal articles: In both poster submissions and peer-reviewed journal articles, about one-half of those that included causal language did not involve a research design that warranted the language causal. </a:t>
            </a:r>
          </a:p>
          <a:p>
            <a:pPr algn="just"/>
            <a:endParaRPr lang="en-US" sz="1800" dirty="0">
              <a:latin typeface="Century Gothic" panose="020B0502020202020204" pitchFamily="34" charset="0"/>
            </a:endParaRPr>
          </a:p>
          <a:p>
            <a:pPr algn="just"/>
            <a:r>
              <a:rPr lang="en-US" sz="2600" dirty="0">
                <a:latin typeface="Century Gothic" panose="020B0502020202020204" pitchFamily="34" charset="0"/>
              </a:rPr>
              <a:t>Our values are likely conservative estimates of the frequency with which unwarranted causal language occurs, because we maintained conservative standards for classifying language as unwarranted. Specifically, causal words used to describe statistical patterns (“main effect of gender on ratings”) were not coded as unwarranted, nor were causal words presented as uncertain (“gender might affect ratings”) or in questions (“does gender affect ratings?”). In addition, if the causal language was used as part of the study rationale or to describe potential implications of the study results, we allowed it.</a:t>
            </a:r>
          </a:p>
          <a:p>
            <a:pPr algn="just"/>
            <a:endParaRPr lang="en-US" sz="1800" dirty="0">
              <a:latin typeface="Century Gothic" panose="020B0502020202020204" pitchFamily="34" charset="0"/>
            </a:endParaRPr>
          </a:p>
          <a:p>
            <a:pPr algn="just"/>
            <a:r>
              <a:rPr lang="en-US" sz="2600" dirty="0">
                <a:latin typeface="Century Gothic" panose="020B0502020202020204" pitchFamily="34" charset="0"/>
              </a:rPr>
              <a:t>On one hand, our findings are not necessarily surprising, because a similar rate of unwarranted causal language has been documented in other disciplines like medicine and nutrition science.</a:t>
            </a:r>
            <a:r>
              <a:rPr lang="en-US" sz="2600" baseline="30000" dirty="0">
                <a:latin typeface="Century Gothic" panose="020B0502020202020204" pitchFamily="34" charset="0"/>
              </a:rPr>
              <a:t>8,9,10</a:t>
            </a:r>
            <a:r>
              <a:rPr lang="en-US" sz="2600" dirty="0">
                <a:latin typeface="Century Gothic" panose="020B0502020202020204" pitchFamily="34" charset="0"/>
              </a:rPr>
              <a:t> On the other hand, our findings </a:t>
            </a:r>
            <a:r>
              <a:rPr lang="en-US" sz="2600" b="1" i="1" dirty="0">
                <a:latin typeface="Century Gothic" panose="020B0502020202020204" pitchFamily="34" charset="0"/>
              </a:rPr>
              <a:t>are</a:t>
            </a:r>
            <a:r>
              <a:rPr lang="en-US" sz="2600" dirty="0">
                <a:latin typeface="Century Gothic" panose="020B0502020202020204" pitchFamily="34" charset="0"/>
              </a:rPr>
              <a:t> surprising. The distinction between correlation and causation is a bedrock of training in psychology at both the undergraduate and graduate levels, and students receive explicit training on research designs that allow for and don’t allow for causal claims. Why, then, is unwarranted causal language occurring in </a:t>
            </a:r>
            <a:r>
              <a:rPr lang="en-US" sz="2600" b="1" i="1" dirty="0">
                <a:latin typeface="Century Gothic" panose="020B0502020202020204" pitchFamily="34" charset="0"/>
              </a:rPr>
              <a:t>psychology</a:t>
            </a:r>
            <a:r>
              <a:rPr lang="en-US" sz="2600" dirty="0">
                <a:latin typeface="Century Gothic" panose="020B0502020202020204" pitchFamily="34" charset="0"/>
              </a:rPr>
              <a:t>?</a:t>
            </a:r>
          </a:p>
          <a:p>
            <a:pPr algn="just"/>
            <a:endParaRPr lang="en-US" sz="1800" dirty="0">
              <a:latin typeface="Century Gothic" panose="020B0502020202020204" pitchFamily="34" charset="0"/>
            </a:endParaRPr>
          </a:p>
          <a:p>
            <a:pPr algn="just"/>
            <a:r>
              <a:rPr lang="en-US" sz="2600" dirty="0">
                <a:latin typeface="Century Gothic" panose="020B0502020202020204" pitchFamily="34" charset="0"/>
              </a:rPr>
              <a:t>There are several possible explanations, and they are not mutually exclusive. First, perhaps there are conventions of language, or shorthand ways of describing results, that muddy the exact meaning of researchers’ findings when they are used. Second, perhaps some researchers do not fully understand the distinction between correlation and causation, the limited inferential power of non-causal research designs, or the difference between measured and manipulated variables (research does suggest that people, in general, have a difficult time grasping these ideas</a:t>
            </a:r>
            <a:r>
              <a:rPr lang="en-US" sz="2600" baseline="30000" dirty="0">
                <a:latin typeface="Century Gothic" panose="020B0502020202020204" pitchFamily="34" charset="0"/>
              </a:rPr>
              <a:t>16,17</a:t>
            </a:r>
            <a:r>
              <a:rPr lang="en-US" sz="2600" dirty="0">
                <a:latin typeface="Century Gothic" panose="020B0502020202020204" pitchFamily="34" charset="0"/>
              </a:rPr>
              <a:t>). Third, another possibility is that researchers understand the distinctions but intentionally exaggerate their findings or don’t apply the distinctions in the context of their own research – perhaps their own commitment to a certain perspective hinders careful interpretation and reporting. We are currently designing research that might help us distinguish among these possible explanations.</a:t>
            </a:r>
          </a:p>
        </p:txBody>
      </p:sp>
      <p:sp>
        <p:nvSpPr>
          <p:cNvPr id="47" name="TextBox 46"/>
          <p:cNvSpPr txBox="1"/>
          <p:nvPr/>
        </p:nvSpPr>
        <p:spPr>
          <a:xfrm>
            <a:off x="32694102" y="4854368"/>
            <a:ext cx="8676041" cy="861774"/>
          </a:xfrm>
          <a:prstGeom prst="rect">
            <a:avLst/>
          </a:prstGeom>
          <a:noFill/>
        </p:spPr>
        <p:txBody>
          <a:bodyPr wrap="square" rtlCol="0">
            <a:spAutoFit/>
          </a:bodyPr>
          <a:lstStyle/>
          <a:p>
            <a:pPr algn="ctr"/>
            <a:r>
              <a:rPr lang="en-US" sz="5000" b="1" dirty="0">
                <a:latin typeface="Century Gothic" panose="020B0502020202020204" pitchFamily="34" charset="0"/>
              </a:rPr>
              <a:t>Discussion</a:t>
            </a:r>
          </a:p>
        </p:txBody>
      </p:sp>
      <p:cxnSp>
        <p:nvCxnSpPr>
          <p:cNvPr id="23" name="Straight Connector 22">
            <a:extLst>
              <a:ext uri="{FF2B5EF4-FFF2-40B4-BE49-F238E27FC236}">
                <a16:creationId xmlns:a16="http://schemas.microsoft.com/office/drawing/2014/main" id="{FAD412B0-5E42-48C1-9653-AADE57D241B2}"/>
              </a:ext>
            </a:extLst>
          </p:cNvPr>
          <p:cNvCxnSpPr>
            <a:cxnSpLocks/>
          </p:cNvCxnSpPr>
          <p:nvPr/>
        </p:nvCxnSpPr>
        <p:spPr>
          <a:xfrm flipV="1">
            <a:off x="13236740" y="6778625"/>
            <a:ext cx="1215971" cy="1239120"/>
          </a:xfrm>
          <a:prstGeom prst="line">
            <a:avLst/>
          </a:prstGeom>
          <a:ln w="127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0405882-F992-49C2-B52E-B09FD6D68A96}"/>
              </a:ext>
            </a:extLst>
          </p:cNvPr>
          <p:cNvCxnSpPr>
            <a:cxnSpLocks/>
          </p:cNvCxnSpPr>
          <p:nvPr/>
        </p:nvCxnSpPr>
        <p:spPr>
          <a:xfrm>
            <a:off x="13227360" y="13270290"/>
            <a:ext cx="1243223" cy="874863"/>
          </a:xfrm>
          <a:prstGeom prst="line">
            <a:avLst/>
          </a:prstGeom>
          <a:ln w="12700" cap="rnd">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4" name="Chart 43">
            <a:extLst>
              <a:ext uri="{FF2B5EF4-FFF2-40B4-BE49-F238E27FC236}">
                <a16:creationId xmlns:a16="http://schemas.microsoft.com/office/drawing/2014/main" id="{C456597A-CC08-4DEA-88CA-D3F0DE202E99}"/>
              </a:ext>
            </a:extLst>
          </p:cNvPr>
          <p:cNvGraphicFramePr/>
          <p:nvPr>
            <p:extLst>
              <p:ext uri="{D42A27DB-BD31-4B8C-83A1-F6EECF244321}">
                <p14:modId xmlns:p14="http://schemas.microsoft.com/office/powerpoint/2010/main" val="160961393"/>
              </p:ext>
            </p:extLst>
          </p:nvPr>
        </p:nvGraphicFramePr>
        <p:xfrm>
          <a:off x="28197807" y="7886090"/>
          <a:ext cx="3611880" cy="9144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5" name="Chart 44">
            <a:extLst>
              <a:ext uri="{FF2B5EF4-FFF2-40B4-BE49-F238E27FC236}">
                <a16:creationId xmlns:a16="http://schemas.microsoft.com/office/drawing/2014/main" id="{E8C22093-1208-4967-87CB-5343F024A7A8}"/>
              </a:ext>
            </a:extLst>
          </p:cNvPr>
          <p:cNvGraphicFramePr/>
          <p:nvPr>
            <p:extLst>
              <p:ext uri="{D42A27DB-BD31-4B8C-83A1-F6EECF244321}">
                <p14:modId xmlns:p14="http://schemas.microsoft.com/office/powerpoint/2010/main" val="865929382"/>
              </p:ext>
            </p:extLst>
          </p:nvPr>
        </p:nvGraphicFramePr>
        <p:xfrm>
          <a:off x="24742495" y="6717645"/>
          <a:ext cx="3611880" cy="7525512"/>
        </p:xfrm>
        <a:graphic>
          <a:graphicData uri="http://schemas.openxmlformats.org/drawingml/2006/chart">
            <c:chart xmlns:c="http://schemas.openxmlformats.org/drawingml/2006/chart" xmlns:r="http://schemas.openxmlformats.org/officeDocument/2006/relationships" r:id="rId7"/>
          </a:graphicData>
        </a:graphic>
      </p:graphicFrame>
      <p:pic>
        <p:nvPicPr>
          <p:cNvPr id="50" name="Picture 49">
            <a:extLst>
              <a:ext uri="{FF2B5EF4-FFF2-40B4-BE49-F238E27FC236}">
                <a16:creationId xmlns:a16="http://schemas.microsoft.com/office/drawing/2014/main" id="{D75027EA-AC0A-4353-AA70-9E0CF1C6D0E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9621" y="912385"/>
            <a:ext cx="2790058" cy="2957978"/>
          </a:xfrm>
          <a:prstGeom prst="rect">
            <a:avLst/>
          </a:prstGeom>
        </p:spPr>
      </p:pic>
      <p:cxnSp>
        <p:nvCxnSpPr>
          <p:cNvPr id="59" name="Straight Connector 58">
            <a:extLst>
              <a:ext uri="{FF2B5EF4-FFF2-40B4-BE49-F238E27FC236}">
                <a16:creationId xmlns:a16="http://schemas.microsoft.com/office/drawing/2014/main" id="{B63E0ABF-0B67-422A-B16F-5795325F6B0A}"/>
              </a:ext>
            </a:extLst>
          </p:cNvPr>
          <p:cNvCxnSpPr>
            <a:cxnSpLocks/>
          </p:cNvCxnSpPr>
          <p:nvPr/>
        </p:nvCxnSpPr>
        <p:spPr>
          <a:xfrm>
            <a:off x="27667464" y="6776410"/>
            <a:ext cx="1215971" cy="1239120"/>
          </a:xfrm>
          <a:prstGeom prst="line">
            <a:avLst/>
          </a:prstGeom>
          <a:ln w="127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C557BF3-5588-4335-A55C-BED5107B5CB2}"/>
              </a:ext>
            </a:extLst>
          </p:cNvPr>
          <p:cNvCxnSpPr>
            <a:cxnSpLocks/>
          </p:cNvCxnSpPr>
          <p:nvPr/>
        </p:nvCxnSpPr>
        <p:spPr>
          <a:xfrm flipV="1">
            <a:off x="27643474" y="12807557"/>
            <a:ext cx="1268841" cy="1337597"/>
          </a:xfrm>
          <a:prstGeom prst="line">
            <a:avLst/>
          </a:prstGeom>
          <a:ln w="127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681CB3F-4DE8-491A-8F66-583E9EDDF43C}"/>
              </a:ext>
            </a:extLst>
          </p:cNvPr>
          <p:cNvSpPr txBox="1"/>
          <p:nvPr/>
        </p:nvSpPr>
        <p:spPr>
          <a:xfrm>
            <a:off x="17688085" y="6900525"/>
            <a:ext cx="6694044" cy="4493538"/>
          </a:xfrm>
          <a:prstGeom prst="rect">
            <a:avLst/>
          </a:prstGeom>
          <a:noFill/>
        </p:spPr>
        <p:txBody>
          <a:bodyPr wrap="square" rtlCol="0">
            <a:spAutoFit/>
          </a:bodyPr>
          <a:lstStyle/>
          <a:p>
            <a:pPr algn="just"/>
            <a:r>
              <a:rPr lang="en-US" sz="2600" dirty="0">
                <a:latin typeface="Century Gothic" panose="020B0502020202020204" pitchFamily="34" charset="0"/>
              </a:rPr>
              <a:t>The findings were essentially identical for the sample of posters (at left) and the sample of peer-reviewed journal articles (at right). In both samples, over half of the documents that included causal language were coded as unwarranted in their use. </a:t>
            </a:r>
          </a:p>
          <a:p>
            <a:pPr algn="just"/>
            <a:endParaRPr lang="en-US" sz="1800" dirty="0">
              <a:latin typeface="Century Gothic" panose="020B0502020202020204" pitchFamily="34" charset="0"/>
            </a:endParaRPr>
          </a:p>
          <a:p>
            <a:pPr algn="just"/>
            <a:r>
              <a:rPr lang="en-US" sz="2600" dirty="0">
                <a:latin typeface="Century Gothic" panose="020B0502020202020204" pitchFamily="34" charset="0"/>
              </a:rPr>
              <a:t>The word cloud below displays the many different words used in the two studies to represent causality.</a:t>
            </a:r>
          </a:p>
        </p:txBody>
      </p:sp>
      <p:pic>
        <p:nvPicPr>
          <p:cNvPr id="21" name="Picture 20">
            <a:extLst>
              <a:ext uri="{FF2B5EF4-FFF2-40B4-BE49-F238E27FC236}">
                <a16:creationId xmlns:a16="http://schemas.microsoft.com/office/drawing/2014/main" id="{423301B1-9EDE-4EC2-B1F9-672E4B0C170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668020" y="11804487"/>
            <a:ext cx="6734175" cy="6734175"/>
          </a:xfrm>
          <a:prstGeom prst="rect">
            <a:avLst/>
          </a:prstGeom>
          <a:ln w="12700">
            <a:solidFill>
              <a:schemeClr val="tx1"/>
            </a:solidFill>
          </a:ln>
        </p:spPr>
      </p:pic>
      <p:sp>
        <p:nvSpPr>
          <p:cNvPr id="28" name="TextBox 27">
            <a:extLst>
              <a:ext uri="{FF2B5EF4-FFF2-40B4-BE49-F238E27FC236}">
                <a16:creationId xmlns:a16="http://schemas.microsoft.com/office/drawing/2014/main" id="{B799FCA6-7F35-4D1A-8464-050B31DF4E52}"/>
              </a:ext>
            </a:extLst>
          </p:cNvPr>
          <p:cNvSpPr txBox="1"/>
          <p:nvPr/>
        </p:nvSpPr>
        <p:spPr>
          <a:xfrm>
            <a:off x="10491878" y="19678396"/>
            <a:ext cx="7949651" cy="10095071"/>
          </a:xfrm>
          <a:prstGeom prst="rect">
            <a:avLst/>
          </a:prstGeom>
          <a:noFill/>
        </p:spPr>
        <p:txBody>
          <a:bodyPr wrap="square" rtlCol="0">
            <a:spAutoFit/>
          </a:bodyPr>
          <a:lstStyle/>
          <a:p>
            <a:pPr algn="just"/>
            <a:r>
              <a:rPr lang="en-US" sz="2600" dirty="0">
                <a:latin typeface="Century Gothic" panose="020B0502020202020204" pitchFamily="34" charset="0"/>
              </a:rPr>
              <a:t>The table to the right shows the percent of articles, by journal, that were coded as including unwarranted causal language. We intentionally selected journals that varied widely in impact factor. In this small sample of journals, impact factor was not related to use of causal language, </a:t>
            </a:r>
            <a:r>
              <a:rPr lang="en-US" sz="2600" i="1" dirty="0">
                <a:latin typeface="Century Gothic" panose="020B0502020202020204" pitchFamily="34" charset="0"/>
              </a:rPr>
              <a:t>r</a:t>
            </a:r>
            <a:r>
              <a:rPr lang="en-US" sz="2600" dirty="0">
                <a:latin typeface="Century Gothic" panose="020B0502020202020204" pitchFamily="34" charset="0"/>
              </a:rPr>
              <a:t>(10) = .13 [95% CI: -.51, .68], but impact factor was related to use of </a:t>
            </a:r>
            <a:r>
              <a:rPr lang="en-US" sz="2600" u="sng" dirty="0">
                <a:latin typeface="Century Gothic" panose="020B0502020202020204" pitchFamily="34" charset="0"/>
              </a:rPr>
              <a:t>unwarranted</a:t>
            </a:r>
            <a:r>
              <a:rPr lang="en-US" sz="2600" dirty="0">
                <a:latin typeface="Century Gothic" panose="020B0502020202020204" pitchFamily="34" charset="0"/>
              </a:rPr>
              <a:t> causal language. That is, unwarranted causal language was less common in journals of a higher impact factor, </a:t>
            </a:r>
            <a:r>
              <a:rPr lang="en-US" sz="2600" i="1" dirty="0">
                <a:latin typeface="Century Gothic" panose="020B0502020202020204" pitchFamily="34" charset="0"/>
              </a:rPr>
              <a:t>r</a:t>
            </a:r>
            <a:r>
              <a:rPr lang="en-US" sz="2600" dirty="0">
                <a:latin typeface="Century Gothic" panose="020B0502020202020204" pitchFamily="34" charset="0"/>
              </a:rPr>
              <a:t>(10) = -.68 [95% CI: -.91, -.14]. Perhaps contributing authors, reviewers, and editors for these journals better understand the differences between correlational and causal language, have more stringent standards for research designs that allow for cause-and-effect inferences, or pay more explicit attention to the subtle differences in meaning portrayed by different words (e.g., “increases the risk” versus “show increased risk”). </a:t>
            </a:r>
          </a:p>
          <a:p>
            <a:pPr algn="just"/>
            <a:endParaRPr lang="en-US" sz="1800" dirty="0">
              <a:latin typeface="Century Gothic" panose="020B0502020202020204" pitchFamily="34" charset="0"/>
            </a:endParaRPr>
          </a:p>
          <a:p>
            <a:pPr algn="just"/>
            <a:r>
              <a:rPr lang="en-US" sz="2600" dirty="0">
                <a:latin typeface="Century Gothic" panose="020B0502020202020204" pitchFamily="34" charset="0"/>
              </a:rPr>
              <a:t>Notably, however, the rate of unwarranted causal language was well above zero for all journals from which we sampled.</a:t>
            </a:r>
            <a:endParaRPr lang="en-US" sz="2600" dirty="0"/>
          </a:p>
        </p:txBody>
      </p:sp>
      <p:cxnSp>
        <p:nvCxnSpPr>
          <p:cNvPr id="38" name="Straight Connector 37">
            <a:extLst>
              <a:ext uri="{FF2B5EF4-FFF2-40B4-BE49-F238E27FC236}">
                <a16:creationId xmlns:a16="http://schemas.microsoft.com/office/drawing/2014/main" id="{26E59999-7027-40B3-8528-B01C187DB844}"/>
              </a:ext>
            </a:extLst>
          </p:cNvPr>
          <p:cNvCxnSpPr>
            <a:cxnSpLocks/>
          </p:cNvCxnSpPr>
          <p:nvPr/>
        </p:nvCxnSpPr>
        <p:spPr>
          <a:xfrm>
            <a:off x="11058882" y="6233142"/>
            <a:ext cx="5943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1497D8F-4835-488C-A232-3E53C7287C6A}"/>
              </a:ext>
            </a:extLst>
          </p:cNvPr>
          <p:cNvCxnSpPr>
            <a:cxnSpLocks/>
          </p:cNvCxnSpPr>
          <p:nvPr/>
        </p:nvCxnSpPr>
        <p:spPr>
          <a:xfrm>
            <a:off x="25303756" y="6222257"/>
            <a:ext cx="5943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AC0E5D0-C0E6-4FF2-8354-655692033271}"/>
              </a:ext>
            </a:extLst>
          </p:cNvPr>
          <p:cNvSpPr txBox="1"/>
          <p:nvPr/>
        </p:nvSpPr>
        <p:spPr>
          <a:xfrm>
            <a:off x="11010311" y="14205615"/>
            <a:ext cx="2225840" cy="1737360"/>
          </a:xfrm>
          <a:prstGeom prst="rect">
            <a:avLst/>
          </a:prstGeom>
          <a:noFill/>
        </p:spPr>
        <p:txBody>
          <a:bodyPr wrap="square" rtlCol="0">
            <a:spAutoFit/>
          </a:bodyPr>
          <a:lstStyle/>
          <a:p>
            <a:pPr algn="ctr"/>
            <a:r>
              <a:rPr lang="en-US" sz="2600" dirty="0">
                <a:latin typeface="Century Gothic" panose="020B0502020202020204" pitchFamily="34" charset="0"/>
              </a:rPr>
              <a:t>41% </a:t>
            </a:r>
          </a:p>
          <a:p>
            <a:pPr algn="ctr"/>
            <a:r>
              <a:rPr lang="en-US" sz="2600" dirty="0">
                <a:latin typeface="Century Gothic" panose="020B0502020202020204" pitchFamily="34" charset="0"/>
              </a:rPr>
              <a:t>Did Not Use Causal Language</a:t>
            </a:r>
          </a:p>
        </p:txBody>
      </p:sp>
      <p:sp>
        <p:nvSpPr>
          <p:cNvPr id="10" name="TextBox 9">
            <a:extLst>
              <a:ext uri="{FF2B5EF4-FFF2-40B4-BE49-F238E27FC236}">
                <a16:creationId xmlns:a16="http://schemas.microsoft.com/office/drawing/2014/main" id="{039E179D-76D7-4B00-AEA1-0B138667C187}"/>
              </a:ext>
            </a:extLst>
          </p:cNvPr>
          <p:cNvSpPr txBox="1"/>
          <p:nvPr/>
        </p:nvSpPr>
        <p:spPr>
          <a:xfrm>
            <a:off x="11019246" y="9999647"/>
            <a:ext cx="2204939" cy="1292662"/>
          </a:xfrm>
          <a:prstGeom prst="rect">
            <a:avLst/>
          </a:prstGeom>
          <a:noFill/>
        </p:spPr>
        <p:txBody>
          <a:bodyPr wrap="square" rtlCol="0">
            <a:spAutoFit/>
          </a:bodyPr>
          <a:lstStyle/>
          <a:p>
            <a:pPr algn="ctr"/>
            <a:r>
              <a:rPr lang="en-US" sz="2600" dirty="0">
                <a:latin typeface="Century Gothic" panose="020B0502020202020204" pitchFamily="34" charset="0"/>
              </a:rPr>
              <a:t>59% </a:t>
            </a:r>
          </a:p>
          <a:p>
            <a:pPr algn="ctr"/>
            <a:r>
              <a:rPr lang="en-US" sz="2600" dirty="0">
                <a:latin typeface="Century Gothic" panose="020B0502020202020204" pitchFamily="34" charset="0"/>
              </a:rPr>
              <a:t>Used Causal Language</a:t>
            </a:r>
          </a:p>
        </p:txBody>
      </p:sp>
      <p:sp>
        <p:nvSpPr>
          <p:cNvPr id="46" name="TextBox 45">
            <a:extLst>
              <a:ext uri="{FF2B5EF4-FFF2-40B4-BE49-F238E27FC236}">
                <a16:creationId xmlns:a16="http://schemas.microsoft.com/office/drawing/2014/main" id="{92F83910-FA06-408F-A37D-9963399B135F}"/>
              </a:ext>
            </a:extLst>
          </p:cNvPr>
          <p:cNvSpPr txBox="1"/>
          <p:nvPr/>
        </p:nvSpPr>
        <p:spPr>
          <a:xfrm>
            <a:off x="14430631" y="7843665"/>
            <a:ext cx="2281337" cy="1692771"/>
          </a:xfrm>
          <a:prstGeom prst="rect">
            <a:avLst/>
          </a:prstGeom>
          <a:noFill/>
        </p:spPr>
        <p:txBody>
          <a:bodyPr wrap="square" rtlCol="0">
            <a:spAutoFit/>
          </a:bodyPr>
          <a:lstStyle/>
          <a:p>
            <a:pPr algn="ctr"/>
            <a:r>
              <a:rPr lang="en-US" sz="2600" dirty="0">
                <a:latin typeface="Century Gothic" panose="020B0502020202020204" pitchFamily="34" charset="0"/>
              </a:rPr>
              <a:t>52% </a:t>
            </a:r>
          </a:p>
          <a:p>
            <a:pPr algn="ctr"/>
            <a:r>
              <a:rPr lang="en-US" sz="2600" dirty="0">
                <a:latin typeface="Century Gothic" panose="020B0502020202020204" pitchFamily="34" charset="0"/>
              </a:rPr>
              <a:t>Causal Language Unwarranted</a:t>
            </a:r>
          </a:p>
        </p:txBody>
      </p:sp>
      <p:sp>
        <p:nvSpPr>
          <p:cNvPr id="48" name="TextBox 47">
            <a:extLst>
              <a:ext uri="{FF2B5EF4-FFF2-40B4-BE49-F238E27FC236}">
                <a16:creationId xmlns:a16="http://schemas.microsoft.com/office/drawing/2014/main" id="{15F908BF-01C1-431A-900F-66056DC920AC}"/>
              </a:ext>
            </a:extLst>
          </p:cNvPr>
          <p:cNvSpPr txBox="1"/>
          <p:nvPr/>
        </p:nvSpPr>
        <p:spPr>
          <a:xfrm>
            <a:off x="14468586" y="11528573"/>
            <a:ext cx="2204939" cy="1692771"/>
          </a:xfrm>
          <a:prstGeom prst="rect">
            <a:avLst/>
          </a:prstGeom>
          <a:noFill/>
        </p:spPr>
        <p:txBody>
          <a:bodyPr wrap="square" rtlCol="0">
            <a:spAutoFit/>
          </a:bodyPr>
          <a:lstStyle/>
          <a:p>
            <a:pPr algn="ctr"/>
            <a:r>
              <a:rPr lang="en-US" sz="2600" dirty="0">
                <a:latin typeface="Century Gothic" panose="020B0502020202020204" pitchFamily="34" charset="0"/>
              </a:rPr>
              <a:t>48% </a:t>
            </a:r>
          </a:p>
          <a:p>
            <a:pPr algn="ctr"/>
            <a:r>
              <a:rPr lang="en-US" sz="2600" dirty="0">
                <a:latin typeface="Century Gothic" panose="020B0502020202020204" pitchFamily="34" charset="0"/>
              </a:rPr>
              <a:t>Causal Language Warranted</a:t>
            </a:r>
          </a:p>
        </p:txBody>
      </p:sp>
      <p:sp>
        <p:nvSpPr>
          <p:cNvPr id="52" name="TextBox 51">
            <a:extLst>
              <a:ext uri="{FF2B5EF4-FFF2-40B4-BE49-F238E27FC236}">
                <a16:creationId xmlns:a16="http://schemas.microsoft.com/office/drawing/2014/main" id="{06F8BCC1-7563-4B9E-83DF-29F830831FE7}"/>
              </a:ext>
            </a:extLst>
          </p:cNvPr>
          <p:cNvSpPr txBox="1"/>
          <p:nvPr/>
        </p:nvSpPr>
        <p:spPr>
          <a:xfrm>
            <a:off x="25409663" y="7861163"/>
            <a:ext cx="2281337" cy="1692771"/>
          </a:xfrm>
          <a:prstGeom prst="rect">
            <a:avLst/>
          </a:prstGeom>
          <a:noFill/>
        </p:spPr>
        <p:txBody>
          <a:bodyPr wrap="square" rtlCol="0">
            <a:spAutoFit/>
          </a:bodyPr>
          <a:lstStyle/>
          <a:p>
            <a:pPr algn="ctr"/>
            <a:r>
              <a:rPr lang="en-US" sz="2600" dirty="0">
                <a:latin typeface="Century Gothic" panose="020B0502020202020204" pitchFamily="34" charset="0"/>
              </a:rPr>
              <a:t>52% </a:t>
            </a:r>
          </a:p>
          <a:p>
            <a:pPr algn="ctr"/>
            <a:r>
              <a:rPr lang="en-US" sz="2600" dirty="0">
                <a:latin typeface="Century Gothic" panose="020B0502020202020204" pitchFamily="34" charset="0"/>
              </a:rPr>
              <a:t>Causal Language Unwarranted</a:t>
            </a:r>
          </a:p>
        </p:txBody>
      </p:sp>
      <p:sp>
        <p:nvSpPr>
          <p:cNvPr id="53" name="TextBox 52">
            <a:extLst>
              <a:ext uri="{FF2B5EF4-FFF2-40B4-BE49-F238E27FC236}">
                <a16:creationId xmlns:a16="http://schemas.microsoft.com/office/drawing/2014/main" id="{F8CA2134-0D43-4C3D-A3C6-19741F6A09BA}"/>
              </a:ext>
            </a:extLst>
          </p:cNvPr>
          <p:cNvSpPr txBox="1"/>
          <p:nvPr/>
        </p:nvSpPr>
        <p:spPr>
          <a:xfrm>
            <a:off x="25445965" y="11539332"/>
            <a:ext cx="2204939" cy="1692771"/>
          </a:xfrm>
          <a:prstGeom prst="rect">
            <a:avLst/>
          </a:prstGeom>
          <a:noFill/>
        </p:spPr>
        <p:txBody>
          <a:bodyPr wrap="square" rtlCol="0">
            <a:spAutoFit/>
          </a:bodyPr>
          <a:lstStyle/>
          <a:p>
            <a:pPr algn="ctr"/>
            <a:r>
              <a:rPr lang="en-US" sz="2600" dirty="0">
                <a:latin typeface="Century Gothic" panose="020B0502020202020204" pitchFamily="34" charset="0"/>
              </a:rPr>
              <a:t>48% </a:t>
            </a:r>
          </a:p>
          <a:p>
            <a:pPr algn="ctr"/>
            <a:r>
              <a:rPr lang="en-US" sz="2600" dirty="0">
                <a:latin typeface="Century Gothic" panose="020B0502020202020204" pitchFamily="34" charset="0"/>
              </a:rPr>
              <a:t>Causal Language Warranted</a:t>
            </a:r>
          </a:p>
        </p:txBody>
      </p:sp>
      <p:sp>
        <p:nvSpPr>
          <p:cNvPr id="57" name="TextBox 56">
            <a:extLst>
              <a:ext uri="{FF2B5EF4-FFF2-40B4-BE49-F238E27FC236}">
                <a16:creationId xmlns:a16="http://schemas.microsoft.com/office/drawing/2014/main" id="{765C518A-F038-4662-821F-60138BB8F0AC}"/>
              </a:ext>
            </a:extLst>
          </p:cNvPr>
          <p:cNvSpPr txBox="1"/>
          <p:nvPr/>
        </p:nvSpPr>
        <p:spPr>
          <a:xfrm>
            <a:off x="28912622" y="9765212"/>
            <a:ext cx="2204939" cy="1292662"/>
          </a:xfrm>
          <a:prstGeom prst="rect">
            <a:avLst/>
          </a:prstGeom>
          <a:noFill/>
        </p:spPr>
        <p:txBody>
          <a:bodyPr wrap="square" rtlCol="0">
            <a:spAutoFit/>
          </a:bodyPr>
          <a:lstStyle/>
          <a:p>
            <a:pPr algn="ctr"/>
            <a:r>
              <a:rPr lang="en-US" sz="2600" dirty="0">
                <a:latin typeface="Century Gothic" panose="020B0502020202020204" pitchFamily="34" charset="0"/>
              </a:rPr>
              <a:t>54% </a:t>
            </a:r>
          </a:p>
          <a:p>
            <a:pPr algn="ctr"/>
            <a:r>
              <a:rPr lang="en-US" sz="2600" dirty="0">
                <a:latin typeface="Century Gothic" panose="020B0502020202020204" pitchFamily="34" charset="0"/>
              </a:rPr>
              <a:t>Used Causal Language</a:t>
            </a:r>
          </a:p>
        </p:txBody>
      </p:sp>
      <p:sp>
        <p:nvSpPr>
          <p:cNvPr id="60" name="TextBox 59">
            <a:extLst>
              <a:ext uri="{FF2B5EF4-FFF2-40B4-BE49-F238E27FC236}">
                <a16:creationId xmlns:a16="http://schemas.microsoft.com/office/drawing/2014/main" id="{6BE6DC67-5128-4B03-9D64-305E036ABB5F}"/>
              </a:ext>
            </a:extLst>
          </p:cNvPr>
          <p:cNvSpPr txBox="1"/>
          <p:nvPr/>
        </p:nvSpPr>
        <p:spPr>
          <a:xfrm>
            <a:off x="28888905" y="13998363"/>
            <a:ext cx="2225840" cy="1737360"/>
          </a:xfrm>
          <a:prstGeom prst="rect">
            <a:avLst/>
          </a:prstGeom>
          <a:noFill/>
        </p:spPr>
        <p:txBody>
          <a:bodyPr wrap="square" rtlCol="0">
            <a:spAutoFit/>
          </a:bodyPr>
          <a:lstStyle/>
          <a:p>
            <a:pPr algn="ctr"/>
            <a:r>
              <a:rPr lang="en-US" sz="2600" dirty="0">
                <a:latin typeface="Century Gothic" panose="020B0502020202020204" pitchFamily="34" charset="0"/>
              </a:rPr>
              <a:t>46% </a:t>
            </a:r>
          </a:p>
          <a:p>
            <a:pPr algn="ctr"/>
            <a:r>
              <a:rPr lang="en-US" sz="2600" dirty="0">
                <a:latin typeface="Century Gothic" panose="020B0502020202020204" pitchFamily="34" charset="0"/>
              </a:rPr>
              <a:t>Did Not Use Causal Language</a:t>
            </a:r>
          </a:p>
        </p:txBody>
      </p:sp>
      <p:sp>
        <p:nvSpPr>
          <p:cNvPr id="15" name="TextBox 14">
            <a:extLst>
              <a:ext uri="{FF2B5EF4-FFF2-40B4-BE49-F238E27FC236}">
                <a16:creationId xmlns:a16="http://schemas.microsoft.com/office/drawing/2014/main" id="{CEA579A2-C7E7-4541-87FE-512179D8B167}"/>
              </a:ext>
            </a:extLst>
          </p:cNvPr>
          <p:cNvSpPr txBox="1"/>
          <p:nvPr/>
        </p:nvSpPr>
        <p:spPr>
          <a:xfrm>
            <a:off x="4225955" y="646972"/>
            <a:ext cx="6110592" cy="3170099"/>
          </a:xfrm>
          <a:prstGeom prst="rect">
            <a:avLst/>
          </a:prstGeom>
          <a:noFill/>
        </p:spPr>
        <p:txBody>
          <a:bodyPr wrap="square" rtlCol="0">
            <a:spAutoFit/>
          </a:bodyPr>
          <a:lstStyle/>
          <a:p>
            <a:r>
              <a:rPr lang="en-US" sz="20000" b="1" dirty="0">
                <a:latin typeface="Century Gothic" panose="020B0502020202020204" pitchFamily="34" charset="0"/>
              </a:rPr>
              <a:t>Spin</a:t>
            </a:r>
            <a:r>
              <a:rPr lang="en-US" sz="16900" b="1" dirty="0">
                <a:latin typeface="Century Gothic" panose="020B0502020202020204" pitchFamily="34" charset="0"/>
              </a:rPr>
              <a:t>:</a:t>
            </a:r>
          </a:p>
        </p:txBody>
      </p:sp>
    </p:spTree>
    <p:extLst>
      <p:ext uri="{BB962C8B-B14F-4D97-AF65-F5344CB8AC3E}">
        <p14:creationId xmlns:p14="http://schemas.microsoft.com/office/powerpoint/2010/main" val="19570905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3968</TotalTime>
  <Words>1954</Words>
  <Application>Microsoft Office PowerPoint</Application>
  <PresentationFormat>Custom</PresentationFormat>
  <Paragraphs>183</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Century Gothic</vt:lpstr>
      <vt:lpstr>Times New Roman</vt:lpstr>
      <vt:lpstr>Wingdings 2</vt:lpstr>
      <vt:lpstr>Office Theme</vt:lpstr>
      <vt:lpstr>PowerPoint Presentation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Ross, Megan Elizabeth</dc:creator>
  <cp:lastModifiedBy>Bleske-Rechek, April L.</cp:lastModifiedBy>
  <cp:revision>364</cp:revision>
  <cp:lastPrinted>2018-04-20T16:47:23Z</cp:lastPrinted>
  <dcterms:created xsi:type="dcterms:W3CDTF">2016-04-15T17:23:05Z</dcterms:created>
  <dcterms:modified xsi:type="dcterms:W3CDTF">2018-04-26T17:53:09Z</dcterms:modified>
</cp:coreProperties>
</file>