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9833" autoAdjust="0"/>
  </p:normalViewPr>
  <p:slideViewPr>
    <p:cSldViewPr snapToGrid="0">
      <p:cViewPr>
        <p:scale>
          <a:sx n="50" d="100"/>
          <a:sy n="50" d="100"/>
        </p:scale>
        <p:origin x="2656" y="3600"/>
      </p:cViewPr>
      <p:guideLst>
        <p:guide orient="horz" pos="12096"/>
        <p:guide pos="13248"/>
      </p:guideLst>
    </p:cSldViewPr>
  </p:slideViewPr>
  <p:notesTextViewPr>
    <p:cViewPr>
      <p:scale>
        <a:sx n="3" d="2"/>
        <a:sy n="3" d="2"/>
      </p:scale>
      <p:origin x="0" y="1464"/>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7EB46B-79F2-174A-9DDC-5BF77500C487}" type="datetimeFigureOut">
              <a:rPr lang="en-US" smtClean="0"/>
              <a:t>4/30/18</a:t>
            </a:fld>
            <a:endParaRPr lang="en-US" dirty="0"/>
          </a:p>
        </p:txBody>
      </p:sp>
      <p:sp>
        <p:nvSpPr>
          <p:cNvPr id="4" name="Slide Image Placeholder 3"/>
          <p:cNvSpPr>
            <a:spLocks noGrp="1" noRot="1" noChangeAspect="1"/>
          </p:cNvSpPr>
          <p:nvPr>
            <p:ph type="sldImg" idx="2"/>
          </p:nvPr>
        </p:nvSpPr>
        <p:spPr>
          <a:xfrm>
            <a:off x="1550988" y="685800"/>
            <a:ext cx="37560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7E0232-9A4E-454A-912A-016B7731BE21}" type="slidenum">
              <a:rPr lang="en-US" smtClean="0"/>
              <a:t>‹#›</a:t>
            </a:fld>
            <a:endParaRPr lang="en-US" dirty="0"/>
          </a:p>
        </p:txBody>
      </p:sp>
    </p:spTree>
    <p:extLst>
      <p:ext uri="{BB962C8B-B14F-4D97-AF65-F5344CB8AC3E}">
        <p14:creationId xmlns:p14="http://schemas.microsoft.com/office/powerpoint/2010/main" val="36411389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b="1" dirty="0" smtClean="0"/>
              <a:t>Validity of Billboard</a:t>
            </a:r>
            <a:r>
              <a:rPr lang="en-US" b="1" baseline="0" dirty="0" smtClean="0"/>
              <a:t> Charts: </a:t>
            </a:r>
            <a:r>
              <a:rPr lang="en-US" sz="1200" dirty="0" smtClean="0"/>
              <a:t>The Billboard association started publishing its “Hot 100” weekly since early August 1958. This chart chronicles the most popular 100 songs in the US during any given week. Data is, and has been, collected from all radio stations playing current music. The data collected complies a list of the 100 most popular songs in the country each week (calculated by factoring in most-played and most-purchased tracks), and the list is generally postdated to the following Saturday (the Hot 100’s release day). Musical trends collected in this list are often reflected in the most popular songs for the following weeks or months.  The Hot 100 archives were chosen as a primary research source for this project due to their far-reaching data pool, and extensive archives. Because this research sought to explore popular music during the designated time period, and to chart the popularity of reggae-inspired rock music, Billboard’s Hot 100 served as a timeline to accurately account for popular music during this time period. </a:t>
            </a:r>
            <a:endParaRPr lang="en-US" sz="1200" b="1" dirty="0" smtClean="0"/>
          </a:p>
          <a:p>
            <a:pPr marL="685800" lvl="1" indent="-228600">
              <a:buFont typeface="+mj-lt"/>
              <a:buAutoNum type="arabicPeriod"/>
            </a:pPr>
            <a:r>
              <a:rPr lang="en-US" b="0" baseline="0" dirty="0" smtClean="0"/>
              <a:t>Source: https://www.npr.org/sections/the record/2013/08/16/207879695/how-the-hot-100-became-americas-hit-barometer </a:t>
            </a:r>
          </a:p>
          <a:p>
            <a:pPr marL="685800" lvl="1" indent="-228600">
              <a:buFont typeface="+mj-lt"/>
              <a:buAutoNum type="arabicPeriod"/>
            </a:pPr>
            <a:r>
              <a:rPr lang="en-US" b="0" baseline="0" dirty="0" smtClean="0"/>
              <a:t>Source: https://www.billboard.com/articles/columns/chart-beat/8071011/billboard-chart-magazine-dates-release-week-change </a:t>
            </a:r>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b="1" baseline="0" dirty="0" smtClean="0"/>
              <a:t>General Trends:</a:t>
            </a:r>
            <a:r>
              <a:rPr lang="en-US" sz="1200" b="0" baseline="0" dirty="0" smtClean="0"/>
              <a:t> Eight</a:t>
            </a:r>
            <a:r>
              <a:rPr lang="en-US" sz="1200" dirty="0" smtClean="0"/>
              <a:t> additional sources were found to add to this discography. Detailed research showed that trends pointed toward a dramatic increase of reggae-inspired songs landing on the Billboard chart in the year 1980. Before and after this time, artists using the above mentioned technique showed increased popularity. Some did place on charts as early as 1969, however others did not place at all. Over time this trend once again decreased, leveling out by 1993, however additional artists at this time continued to use reggae characteristics in their released music, but these songs place on Billboard’s charting system. From</a:t>
            </a:r>
            <a:r>
              <a:rPr lang="en-US" sz="1200" baseline="0" dirty="0" smtClean="0"/>
              <a:t> research findings it is apparent that artists outside of The Police were using reggae characteristics to increase popularity of their songs as albums and songs featuring reggae-influenced songs charted generally well (example: Men At Work’s reggae-influenced tracks on “Business as Usual” charted at or near #1). </a:t>
            </a:r>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baseline="0" dirty="0" smtClean="0"/>
              <a:t>Actual Abstract: </a:t>
            </a:r>
            <a:r>
              <a:rPr lang="en-US" sz="1200" kern="1200" dirty="0" smtClean="0">
                <a:solidFill>
                  <a:schemeClr val="tx1"/>
                </a:solidFill>
                <a:effectLst/>
                <a:latin typeface="+mn-lt"/>
                <a:ea typeface="+mn-ea"/>
                <a:cs typeface="+mn-cs"/>
              </a:rPr>
              <a:t>This project researches and compiles an annotated discography of all mainstream Western popular music recordings that used or referenced reggae music stylistic traits from approximately 1970 to 1990. Annotations will include information regarding the artist or group, the nature of reggae usage within the tune in question, and the Billboard charts ranking associated with the tune. The research this project compiles will directly aid examining and questioning one of the many important and prominent stylistic cross-pollinations in modern popular music—the influence of Jamaican reggae upon mainstream rock composition, performance, marketing, and, ultimately, financial success. At its core, the significance of this larger investigation will consider the implications behind cultural and racial appropriation itself—in this case, the borrowing or adaptation of a Third World musical style by a Western music industry and the extent to which that borrowing refashions or changes the original source material (or its original aims) to suit its own agenda. The research process will begin by surveying first the definitive traits of reggae style and then canvasing the popular music charts of the decades under investigation for intentional crossover or intersection with reggae idioms by groups or artists hailing from places other than Jamaica. </a:t>
            </a:r>
            <a:endParaRPr lang="en-US" dirty="0" smtClean="0"/>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b="1" dirty="0" smtClean="0"/>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dirty="0" smtClean="0"/>
          </a:p>
          <a:p>
            <a:pPr marL="228600" indent="-228600">
              <a:buFont typeface="+mj-lt"/>
              <a:buAutoNum type="arabicPeriod"/>
            </a:pPr>
            <a:endParaRPr lang="en-US" b="1" dirty="0"/>
          </a:p>
        </p:txBody>
      </p:sp>
      <p:sp>
        <p:nvSpPr>
          <p:cNvPr id="4" name="Slide Number Placeholder 3"/>
          <p:cNvSpPr>
            <a:spLocks noGrp="1"/>
          </p:cNvSpPr>
          <p:nvPr>
            <p:ph type="sldNum" sz="quarter" idx="10"/>
          </p:nvPr>
        </p:nvSpPr>
        <p:spPr/>
        <p:txBody>
          <a:bodyPr/>
          <a:lstStyle/>
          <a:p>
            <a:fld id="{7F7E0232-9A4E-454A-912A-016B7731BE21}" type="slidenum">
              <a:rPr lang="en-US" smtClean="0"/>
              <a:t>1</a:t>
            </a:fld>
            <a:endParaRPr lang="en-US" dirty="0"/>
          </a:p>
        </p:txBody>
      </p:sp>
    </p:spTree>
    <p:extLst>
      <p:ext uri="{BB962C8B-B14F-4D97-AF65-F5344CB8AC3E}">
        <p14:creationId xmlns:p14="http://schemas.microsoft.com/office/powerpoint/2010/main" val="1725775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964046753"/>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4/30/18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4/30/18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4/30/18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4/30/18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4/30/18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4/30/18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5" name="Rectangle 14"/>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cxnSp>
        <p:nvCxnSpPr>
          <p:cNvPr id="20" name="Straight Connector 19"/>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0831736" y="7629108"/>
            <a:ext cx="0" cy="1870561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662545" y="26334720"/>
            <a:ext cx="190188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xmlns:p14="http://schemas.microsoft.com/office/powerpoint/2010/main" id="1" dur="indefinite" restart="never" nodeType="tmRoot"/>
      </p:par>
    </p:tnLst>
  </p:timing>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billboard 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957203" y="29304320"/>
            <a:ext cx="7928238" cy="4201466"/>
          </a:xfrm>
          <a:prstGeom prst="rect">
            <a:avLst/>
          </a:prstGeom>
        </p:spPr>
      </p:pic>
      <p:sp>
        <p:nvSpPr>
          <p:cNvPr id="2" name="Title 1"/>
          <p:cNvSpPr>
            <a:spLocks noGrp="1"/>
          </p:cNvSpPr>
          <p:nvPr>
            <p:ph type="ctrTitle"/>
          </p:nvPr>
        </p:nvSpPr>
        <p:spPr>
          <a:xfrm>
            <a:off x="2309006" y="3209364"/>
            <a:ext cx="37713772" cy="1755405"/>
          </a:xfrm>
        </p:spPr>
        <p:txBody>
          <a:bodyPr>
            <a:noAutofit/>
          </a:bodyPr>
          <a:lstStyle/>
          <a:p>
            <a:pPr algn="l"/>
            <a:r>
              <a:rPr lang="en-US" sz="12800" dirty="0" smtClean="0">
                <a:latin typeface="Minion Pro" panose="02040503050306020203" pitchFamily="18" charset="0"/>
              </a:rPr>
              <a:t>Reggae Infusions</a:t>
            </a:r>
            <a:endParaRPr lang="en-US" sz="12800" dirty="0">
              <a:latin typeface="Minion Pro" panose="02040503050306020203" pitchFamily="18" charset="0"/>
            </a:endParaRPr>
          </a:p>
        </p:txBody>
      </p:sp>
      <p:sp>
        <p:nvSpPr>
          <p:cNvPr id="6" name="Title 1"/>
          <p:cNvSpPr txBox="1">
            <a:spLocks/>
          </p:cNvSpPr>
          <p:nvPr/>
        </p:nvSpPr>
        <p:spPr>
          <a:xfrm>
            <a:off x="2345103" y="6078570"/>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18" dirty="0" smtClean="0">
                <a:solidFill>
                  <a:schemeClr val="bg1">
                    <a:lumMod val="50000"/>
                  </a:schemeClr>
                </a:solidFill>
                <a:latin typeface="Minion Pro" panose="02040503050306020203" pitchFamily="18" charset="0"/>
              </a:rPr>
              <a:t>Colleen Doubleday &amp; Dr. Ryan Jones | Music and Theatre Arts, University of Wisconsin - Eau Claire </a:t>
            </a:r>
            <a:endParaRPr lang="en-US" sz="3818" dirty="0">
              <a:solidFill>
                <a:schemeClr val="bg1">
                  <a:lumMod val="50000"/>
                </a:schemeClr>
              </a:solidFill>
              <a:latin typeface="Minion Pro" panose="02040503050306020203" pitchFamily="18" charset="0"/>
            </a:endParaRPr>
          </a:p>
        </p:txBody>
      </p:sp>
      <p:sp>
        <p:nvSpPr>
          <p:cNvPr id="7" name="Title 1"/>
          <p:cNvSpPr txBox="1">
            <a:spLocks/>
          </p:cNvSpPr>
          <p:nvPr/>
        </p:nvSpPr>
        <p:spPr>
          <a:xfrm>
            <a:off x="2306618" y="5258172"/>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smtClean="0">
                <a:solidFill>
                  <a:srgbClr val="DD9E11"/>
                </a:solidFill>
                <a:latin typeface="Minion Pro" panose="02040503050306020203" pitchFamily="18" charset="0"/>
              </a:rPr>
              <a:t>Cataloging Mainstream </a:t>
            </a:r>
            <a:r>
              <a:rPr lang="en-US" sz="6000" cap="small" dirty="0">
                <a:solidFill>
                  <a:srgbClr val="DD9E11"/>
                </a:solidFill>
                <a:latin typeface="Minion Pro" panose="02040503050306020203" pitchFamily="18" charset="0"/>
              </a:rPr>
              <a:t>W</a:t>
            </a:r>
            <a:r>
              <a:rPr lang="en-US" sz="6000" cap="small" dirty="0" smtClean="0">
                <a:solidFill>
                  <a:srgbClr val="DD9E11"/>
                </a:solidFill>
                <a:latin typeface="Minion Pro" panose="02040503050306020203" pitchFamily="18" charset="0"/>
              </a:rPr>
              <a:t>estern </a:t>
            </a:r>
            <a:r>
              <a:rPr lang="en-US" sz="6000" cap="small" dirty="0">
                <a:solidFill>
                  <a:srgbClr val="DD9E11"/>
                </a:solidFill>
                <a:latin typeface="Minion Pro" panose="02040503050306020203" pitchFamily="18" charset="0"/>
              </a:rPr>
              <a:t>R</a:t>
            </a:r>
            <a:r>
              <a:rPr lang="en-US" sz="6000" cap="small" dirty="0" smtClean="0">
                <a:solidFill>
                  <a:srgbClr val="DD9E11"/>
                </a:solidFill>
                <a:latin typeface="Minion Pro" panose="02040503050306020203" pitchFamily="18" charset="0"/>
              </a:rPr>
              <a:t>ock </a:t>
            </a:r>
            <a:r>
              <a:rPr lang="en-US" sz="6000" cap="small" dirty="0">
                <a:solidFill>
                  <a:srgbClr val="DD9E11"/>
                </a:solidFill>
                <a:latin typeface="Minion Pro" panose="02040503050306020203" pitchFamily="18" charset="0"/>
              </a:rPr>
              <a:t>A</a:t>
            </a:r>
            <a:r>
              <a:rPr lang="en-US" sz="6000" cap="small" dirty="0" smtClean="0">
                <a:solidFill>
                  <a:srgbClr val="DD9E11"/>
                </a:solidFill>
                <a:latin typeface="Minion Pro" panose="02040503050306020203" pitchFamily="18" charset="0"/>
              </a:rPr>
              <a:t>ppropriations of Jamaican Popular Music </a:t>
            </a:r>
            <a:endParaRPr lang="en-US" sz="6000" cap="small" dirty="0">
              <a:solidFill>
                <a:srgbClr val="DD9E11"/>
              </a:solidFill>
              <a:latin typeface="Minion Pro" panose="02040503050306020203" pitchFamily="18" charset="0"/>
            </a:endParaRPr>
          </a:p>
        </p:txBody>
      </p:sp>
      <p:sp>
        <p:nvSpPr>
          <p:cNvPr id="8" name="Subtitle 2"/>
          <p:cNvSpPr txBox="1">
            <a:spLocks/>
          </p:cNvSpPr>
          <p:nvPr/>
        </p:nvSpPr>
        <p:spPr>
          <a:xfrm>
            <a:off x="1973908" y="9773445"/>
            <a:ext cx="7830490" cy="2456683"/>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12" name="TextBox 11"/>
          <p:cNvSpPr txBox="1"/>
          <p:nvPr/>
        </p:nvSpPr>
        <p:spPr>
          <a:xfrm>
            <a:off x="12819024" y="13202602"/>
            <a:ext cx="6156799" cy="461665"/>
          </a:xfrm>
          <a:prstGeom prst="rect">
            <a:avLst/>
          </a:prstGeom>
          <a:noFill/>
        </p:spPr>
        <p:txBody>
          <a:bodyPr wrap="square" rtlCol="0">
            <a:spAutoFit/>
          </a:bodyPr>
          <a:lstStyle/>
          <a:p>
            <a:pPr algn="ctr"/>
            <a:r>
              <a:rPr lang="en-US" sz="2400" dirty="0" smtClean="0">
                <a:latin typeface="+mj-lt"/>
              </a:rPr>
              <a:t>Men at Work </a:t>
            </a:r>
            <a:r>
              <a:rPr lang="mr-IN" sz="2400" dirty="0" smtClean="0">
                <a:latin typeface="+mj-lt"/>
              </a:rPr>
              <a:t>–</a:t>
            </a:r>
            <a:r>
              <a:rPr lang="en-US" sz="2400" dirty="0" smtClean="0">
                <a:latin typeface="+mj-lt"/>
              </a:rPr>
              <a:t> </a:t>
            </a:r>
            <a:r>
              <a:rPr lang="en-US" sz="2400" i="1" dirty="0" smtClean="0">
                <a:latin typeface="+mj-lt"/>
              </a:rPr>
              <a:t>Business as Usual</a:t>
            </a:r>
            <a:r>
              <a:rPr lang="en-US" sz="2400" dirty="0" smtClean="0">
                <a:latin typeface="+mj-lt"/>
              </a:rPr>
              <a:t> </a:t>
            </a:r>
            <a:r>
              <a:rPr lang="en-US" sz="2400" i="1" dirty="0" smtClean="0">
                <a:latin typeface="+mj-lt"/>
              </a:rPr>
              <a:t> </a:t>
            </a:r>
            <a:r>
              <a:rPr lang="en-US" sz="2400" dirty="0" smtClean="0">
                <a:latin typeface="+mj-lt"/>
              </a:rPr>
              <a:t>(1981)</a:t>
            </a:r>
            <a:endParaRPr lang="en-US" sz="2400" dirty="0">
              <a:latin typeface="+mj-lt"/>
            </a:endParaRPr>
          </a:p>
        </p:txBody>
      </p:sp>
      <p:sp>
        <p:nvSpPr>
          <p:cNvPr id="3" name="TextBox 2"/>
          <p:cNvSpPr txBox="1"/>
          <p:nvPr/>
        </p:nvSpPr>
        <p:spPr>
          <a:xfrm>
            <a:off x="1499791" y="7735797"/>
            <a:ext cx="6482795" cy="923330"/>
          </a:xfrm>
          <a:prstGeom prst="rect">
            <a:avLst/>
          </a:prstGeom>
          <a:noFill/>
        </p:spPr>
        <p:txBody>
          <a:bodyPr wrap="square" rtlCol="0">
            <a:spAutoFit/>
          </a:bodyPr>
          <a:lstStyle/>
          <a:p>
            <a:r>
              <a:rPr lang="en-US" sz="5400" cap="small" dirty="0" smtClean="0">
                <a:solidFill>
                  <a:srgbClr val="DD9E11"/>
                </a:solidFill>
                <a:latin typeface="Minion Pro" panose="02040503050306020203" pitchFamily="18" charset="0"/>
              </a:rPr>
              <a:t>Project Goals</a:t>
            </a:r>
            <a:endParaRPr lang="en-US" sz="5400" cap="small" dirty="0">
              <a:solidFill>
                <a:srgbClr val="DD9E11"/>
              </a:solidFill>
              <a:latin typeface="Minion Pro" panose="02040503050306020203" pitchFamily="18" charset="0"/>
            </a:endParaRPr>
          </a:p>
        </p:txBody>
      </p:sp>
      <p:sp>
        <p:nvSpPr>
          <p:cNvPr id="18" name="TextBox 17"/>
          <p:cNvSpPr txBox="1"/>
          <p:nvPr/>
        </p:nvSpPr>
        <p:spPr>
          <a:xfrm>
            <a:off x="1281204" y="8660718"/>
            <a:ext cx="8801457" cy="9448741"/>
          </a:xfrm>
          <a:prstGeom prst="rect">
            <a:avLst/>
          </a:prstGeom>
          <a:noFill/>
        </p:spPr>
        <p:txBody>
          <a:bodyPr wrap="square" rtlCol="0">
            <a:spAutoFit/>
          </a:bodyPr>
          <a:lstStyle/>
          <a:p>
            <a:r>
              <a:rPr lang="en-US" sz="3200" dirty="0"/>
              <a:t>Through a detailed evaluation of source materials, this research </a:t>
            </a:r>
            <a:r>
              <a:rPr lang="en-US" sz="3200" dirty="0" smtClean="0"/>
              <a:t>project sought </a:t>
            </a:r>
            <a:r>
              <a:rPr lang="en-US" sz="3200" dirty="0"/>
              <a:t>to </a:t>
            </a:r>
            <a:r>
              <a:rPr lang="en-US" sz="3200" dirty="0" smtClean="0"/>
              <a:t>document mainstream pop tunes that </a:t>
            </a:r>
            <a:r>
              <a:rPr lang="en-US" sz="3200" dirty="0"/>
              <a:t>featured a reggae influence </a:t>
            </a:r>
            <a:r>
              <a:rPr lang="en-US" sz="3200" dirty="0" smtClean="0"/>
              <a:t>between the years of 1970-</a:t>
            </a:r>
            <a:r>
              <a:rPr lang="en-US" sz="3200" dirty="0"/>
              <a:t>1990. Using The Police (band) as a model, this process attempted to identify other artists that used reggae characteristics during this time period to increase popularity </a:t>
            </a:r>
            <a:r>
              <a:rPr lang="en-US" sz="3200" dirty="0" smtClean="0"/>
              <a:t>of their songs and albums and capitalize upon this style. </a:t>
            </a:r>
            <a:r>
              <a:rPr lang="en-US" sz="3200" dirty="0"/>
              <a:t>In order to create this discography, it was essential to </a:t>
            </a:r>
            <a:r>
              <a:rPr lang="en-US" sz="3200" dirty="0" smtClean="0"/>
              <a:t>measure the </a:t>
            </a:r>
            <a:r>
              <a:rPr lang="en-US" sz="3200" dirty="0"/>
              <a:t>popularity of the songs in question. Most sources were found through a focused search of Billboard chart archives in categories such as: Pop, Adult Contemporary, and Rock. After </a:t>
            </a:r>
            <a:r>
              <a:rPr lang="en-US" sz="3200" dirty="0" smtClean="0"/>
              <a:t>reviewing the </a:t>
            </a:r>
            <a:r>
              <a:rPr lang="en-US" sz="3200" dirty="0"/>
              <a:t>Billboard chart archives, an assessment was made based on general reggae </a:t>
            </a:r>
            <a:r>
              <a:rPr lang="en-US" sz="3200" dirty="0" smtClean="0"/>
              <a:t>characteristics. </a:t>
            </a:r>
            <a:r>
              <a:rPr lang="en-US" sz="3200" dirty="0"/>
              <a:t>P</a:t>
            </a:r>
            <a:r>
              <a:rPr lang="en-US" sz="3200" dirty="0" smtClean="0"/>
              <a:t>otential </a:t>
            </a:r>
            <a:r>
              <a:rPr lang="en-US" sz="3200" dirty="0"/>
              <a:t>sources were cataloged into a final discography </a:t>
            </a:r>
            <a:r>
              <a:rPr lang="en-US" sz="3200" dirty="0" smtClean="0"/>
              <a:t>of </a:t>
            </a:r>
            <a:r>
              <a:rPr lang="en-US" sz="3200" dirty="0"/>
              <a:t>additional artists using significant reggae characteristics at this time. </a:t>
            </a:r>
          </a:p>
        </p:txBody>
      </p:sp>
      <p:sp>
        <p:nvSpPr>
          <p:cNvPr id="23" name="TextBox 22"/>
          <p:cNvSpPr txBox="1"/>
          <p:nvPr/>
        </p:nvSpPr>
        <p:spPr>
          <a:xfrm>
            <a:off x="12774303" y="19091257"/>
            <a:ext cx="6156799" cy="461665"/>
          </a:xfrm>
          <a:prstGeom prst="rect">
            <a:avLst/>
          </a:prstGeom>
          <a:noFill/>
        </p:spPr>
        <p:txBody>
          <a:bodyPr wrap="square" rtlCol="0">
            <a:spAutoFit/>
          </a:bodyPr>
          <a:lstStyle/>
          <a:p>
            <a:pPr algn="ctr"/>
            <a:r>
              <a:rPr lang="en-US" sz="2400" dirty="0" smtClean="0">
                <a:latin typeface="+mj-lt"/>
              </a:rPr>
              <a:t>I Just Can’t Stop It </a:t>
            </a:r>
            <a:r>
              <a:rPr lang="mr-IN" sz="2400" dirty="0" smtClean="0">
                <a:latin typeface="+mj-lt"/>
              </a:rPr>
              <a:t>–</a:t>
            </a:r>
            <a:r>
              <a:rPr lang="en-US" sz="2400" dirty="0" smtClean="0">
                <a:latin typeface="+mj-lt"/>
              </a:rPr>
              <a:t> </a:t>
            </a:r>
            <a:r>
              <a:rPr lang="en-US" sz="2400" i="1" dirty="0" smtClean="0">
                <a:latin typeface="+mj-lt"/>
              </a:rPr>
              <a:t>The Beat </a:t>
            </a:r>
            <a:r>
              <a:rPr lang="en-US" sz="2400" dirty="0" smtClean="0">
                <a:latin typeface="+mj-lt"/>
              </a:rPr>
              <a:t>(1980)</a:t>
            </a:r>
            <a:endParaRPr lang="en-US" sz="2400" i="1" dirty="0">
              <a:latin typeface="+mj-lt"/>
            </a:endParaRPr>
          </a:p>
        </p:txBody>
      </p:sp>
      <p:sp>
        <p:nvSpPr>
          <p:cNvPr id="30" name="TextBox 29"/>
          <p:cNvSpPr txBox="1"/>
          <p:nvPr/>
        </p:nvSpPr>
        <p:spPr>
          <a:xfrm>
            <a:off x="21190598" y="19780108"/>
            <a:ext cx="8775267" cy="923330"/>
          </a:xfrm>
          <a:prstGeom prst="rect">
            <a:avLst/>
          </a:prstGeom>
          <a:noFill/>
        </p:spPr>
        <p:txBody>
          <a:bodyPr wrap="square" rtlCol="0">
            <a:spAutoFit/>
          </a:bodyPr>
          <a:lstStyle/>
          <a:p>
            <a:r>
              <a:rPr lang="en-US" sz="5400" cap="small" dirty="0" smtClean="0">
                <a:solidFill>
                  <a:srgbClr val="DD9E11"/>
                </a:solidFill>
                <a:latin typeface="Minion Pro" panose="02040503050306020203" pitchFamily="18" charset="0"/>
              </a:rPr>
              <a:t>Findings </a:t>
            </a:r>
            <a:endParaRPr lang="en-US" sz="5400" cap="small" dirty="0">
              <a:solidFill>
                <a:srgbClr val="DD9E11"/>
              </a:solidFill>
              <a:latin typeface="Minion Pro" panose="02040503050306020203" pitchFamily="18" charset="0"/>
            </a:endParaRPr>
          </a:p>
        </p:txBody>
      </p:sp>
      <p:sp>
        <p:nvSpPr>
          <p:cNvPr id="34" name="TextBox 33"/>
          <p:cNvSpPr txBox="1"/>
          <p:nvPr/>
        </p:nvSpPr>
        <p:spPr>
          <a:xfrm>
            <a:off x="21152114" y="21068606"/>
            <a:ext cx="8368867" cy="646331"/>
          </a:xfrm>
          <a:prstGeom prst="rect">
            <a:avLst/>
          </a:prstGeom>
          <a:noFill/>
        </p:spPr>
        <p:txBody>
          <a:bodyPr wrap="square" rtlCol="0">
            <a:spAutoFit/>
          </a:bodyPr>
          <a:lstStyle/>
          <a:p>
            <a:r>
              <a:rPr lang="en-US" sz="3600" cap="small" dirty="0" smtClean="0">
                <a:solidFill>
                  <a:schemeClr val="accent1">
                    <a:lumMod val="50000"/>
                  </a:schemeClr>
                </a:solidFill>
                <a:latin typeface="Minion Pro" panose="02040503050306020203" pitchFamily="18" charset="0"/>
              </a:rPr>
              <a:t>General Trends </a:t>
            </a:r>
            <a:endParaRPr lang="en-US" sz="3600" cap="small" dirty="0">
              <a:solidFill>
                <a:schemeClr val="accent1">
                  <a:lumMod val="50000"/>
                </a:schemeClr>
              </a:solidFill>
              <a:latin typeface="Minion Pro" panose="02040503050306020203" pitchFamily="18" charset="0"/>
            </a:endParaRPr>
          </a:p>
        </p:txBody>
      </p:sp>
      <p:sp>
        <p:nvSpPr>
          <p:cNvPr id="40" name="TextBox 39"/>
          <p:cNvSpPr txBox="1"/>
          <p:nvPr/>
        </p:nvSpPr>
        <p:spPr>
          <a:xfrm>
            <a:off x="31077607" y="21072353"/>
            <a:ext cx="6482795" cy="646331"/>
          </a:xfrm>
          <a:prstGeom prst="rect">
            <a:avLst/>
          </a:prstGeom>
          <a:noFill/>
        </p:spPr>
        <p:txBody>
          <a:bodyPr wrap="square" rtlCol="0">
            <a:spAutoFit/>
          </a:bodyPr>
          <a:lstStyle/>
          <a:p>
            <a:r>
              <a:rPr lang="en-US" sz="3600" cap="small" dirty="0" smtClean="0">
                <a:solidFill>
                  <a:schemeClr val="accent1">
                    <a:lumMod val="50000"/>
                  </a:schemeClr>
                </a:solidFill>
                <a:latin typeface="Minion Pro" panose="02040503050306020203" pitchFamily="18" charset="0"/>
                <a:sym typeface="Wingdings" panose="05000000000000000000" pitchFamily="2" charset="2"/>
              </a:rPr>
              <a:t>Implications of Popularity </a:t>
            </a:r>
            <a:endParaRPr lang="en-US" sz="3600" cap="small" dirty="0">
              <a:solidFill>
                <a:schemeClr val="accent1">
                  <a:lumMod val="50000"/>
                </a:schemeClr>
              </a:solidFill>
              <a:latin typeface="Minion Pro" panose="02040503050306020203" pitchFamily="18" charset="0"/>
            </a:endParaRPr>
          </a:p>
        </p:txBody>
      </p:sp>
      <p:sp>
        <p:nvSpPr>
          <p:cNvPr id="38" name="TextBox 37"/>
          <p:cNvSpPr txBox="1"/>
          <p:nvPr/>
        </p:nvSpPr>
        <p:spPr>
          <a:xfrm>
            <a:off x="12801725" y="24850679"/>
            <a:ext cx="6156799" cy="461665"/>
          </a:xfrm>
          <a:prstGeom prst="rect">
            <a:avLst/>
          </a:prstGeom>
          <a:noFill/>
        </p:spPr>
        <p:txBody>
          <a:bodyPr wrap="square" rtlCol="0">
            <a:spAutoFit/>
          </a:bodyPr>
          <a:lstStyle/>
          <a:p>
            <a:pPr algn="ctr"/>
            <a:r>
              <a:rPr lang="en-US" sz="2400" dirty="0" smtClean="0">
                <a:latin typeface="+mj-lt"/>
              </a:rPr>
              <a:t>Panorama </a:t>
            </a:r>
            <a:r>
              <a:rPr lang="mr-IN" sz="2400" dirty="0" smtClean="0">
                <a:latin typeface="+mj-lt"/>
              </a:rPr>
              <a:t>–</a:t>
            </a:r>
            <a:r>
              <a:rPr lang="en-US" sz="2400" dirty="0" smtClean="0">
                <a:latin typeface="+mj-lt"/>
              </a:rPr>
              <a:t> </a:t>
            </a:r>
            <a:r>
              <a:rPr lang="en-US" sz="2400" i="1" dirty="0" smtClean="0">
                <a:latin typeface="+mj-lt"/>
              </a:rPr>
              <a:t>The Cars </a:t>
            </a:r>
            <a:r>
              <a:rPr lang="en-US" sz="2400" dirty="0" smtClean="0">
                <a:latin typeface="+mj-lt"/>
              </a:rPr>
              <a:t>(1980)</a:t>
            </a:r>
            <a:endParaRPr lang="en-US" sz="2400" i="1" dirty="0">
              <a:latin typeface="+mj-lt"/>
            </a:endParaRPr>
          </a:p>
        </p:txBody>
      </p:sp>
      <p:sp>
        <p:nvSpPr>
          <p:cNvPr id="5" name="TextBox 4"/>
          <p:cNvSpPr txBox="1"/>
          <p:nvPr/>
        </p:nvSpPr>
        <p:spPr>
          <a:xfrm>
            <a:off x="5503195" y="11175384"/>
            <a:ext cx="184666" cy="1262346"/>
          </a:xfrm>
          <a:prstGeom prst="rect">
            <a:avLst/>
          </a:prstGeom>
          <a:noFill/>
        </p:spPr>
        <p:txBody>
          <a:bodyPr wrap="none" rtlCol="0">
            <a:spAutoFit/>
          </a:bodyPr>
          <a:lstStyle/>
          <a:p>
            <a:endParaRPr lang="en-US" dirty="0"/>
          </a:p>
        </p:txBody>
      </p:sp>
      <p:sp>
        <p:nvSpPr>
          <p:cNvPr id="15" name="TextBox 14"/>
          <p:cNvSpPr txBox="1"/>
          <p:nvPr/>
        </p:nvSpPr>
        <p:spPr>
          <a:xfrm>
            <a:off x="3742982" y="26666902"/>
            <a:ext cx="6609063" cy="1816343"/>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V</a:t>
            </a:r>
            <a:r>
              <a:rPr lang="en-US" sz="3600" cap="small" dirty="0" smtClean="0">
                <a:solidFill>
                  <a:schemeClr val="accent1">
                    <a:lumMod val="50000"/>
                  </a:schemeClr>
                </a:solidFill>
                <a:latin typeface="Minion Pro" panose="02040503050306020203" pitchFamily="18" charset="0"/>
              </a:rPr>
              <a:t>alidity of Billboard Charts </a:t>
            </a:r>
            <a:endParaRPr lang="en-US" sz="3600" cap="small" dirty="0">
              <a:solidFill>
                <a:schemeClr val="accent1">
                  <a:lumMod val="50000"/>
                </a:schemeClr>
              </a:solidFill>
              <a:latin typeface="Minion Pro" panose="02040503050306020203" pitchFamily="18" charset="0"/>
            </a:endParaRPr>
          </a:p>
          <a:p>
            <a:endParaRPr lang="en-US" dirty="0"/>
          </a:p>
        </p:txBody>
      </p:sp>
      <p:pic>
        <p:nvPicPr>
          <p:cNvPr id="22" name="Picture 21"/>
          <p:cNvPicPr>
            <a:picLocks noChangeAspect="1"/>
          </p:cNvPicPr>
          <p:nvPr/>
        </p:nvPicPr>
        <p:blipFill>
          <a:blip r:embed="rId4"/>
          <a:stretch>
            <a:fillRect/>
          </a:stretch>
        </p:blipFill>
        <p:spPr>
          <a:xfrm>
            <a:off x="13461662" y="7907854"/>
            <a:ext cx="4902642" cy="4902642"/>
          </a:xfrm>
          <a:prstGeom prst="rect">
            <a:avLst/>
          </a:prstGeom>
        </p:spPr>
      </p:pic>
      <p:pic>
        <p:nvPicPr>
          <p:cNvPr id="25" name="Picture 24"/>
          <p:cNvPicPr>
            <a:picLocks noChangeAspect="1"/>
          </p:cNvPicPr>
          <p:nvPr/>
        </p:nvPicPr>
        <p:blipFill>
          <a:blip r:embed="rId5"/>
          <a:stretch>
            <a:fillRect/>
          </a:stretch>
        </p:blipFill>
        <p:spPr>
          <a:xfrm>
            <a:off x="13461999" y="14003867"/>
            <a:ext cx="4919133" cy="4919133"/>
          </a:xfrm>
          <a:prstGeom prst="rect">
            <a:avLst/>
          </a:prstGeom>
        </p:spPr>
      </p:pic>
      <p:pic>
        <p:nvPicPr>
          <p:cNvPr id="26" name="Picture 25"/>
          <p:cNvPicPr>
            <a:picLocks noChangeAspect="1"/>
          </p:cNvPicPr>
          <p:nvPr/>
        </p:nvPicPr>
        <p:blipFill>
          <a:blip r:embed="rId6"/>
          <a:stretch>
            <a:fillRect/>
          </a:stretch>
        </p:blipFill>
        <p:spPr>
          <a:xfrm>
            <a:off x="13469204" y="19683774"/>
            <a:ext cx="4956718" cy="4956718"/>
          </a:xfrm>
          <a:prstGeom prst="rect">
            <a:avLst/>
          </a:prstGeom>
        </p:spPr>
      </p:pic>
      <p:sp>
        <p:nvSpPr>
          <p:cNvPr id="10" name="TextBox 9"/>
          <p:cNvSpPr txBox="1"/>
          <p:nvPr/>
        </p:nvSpPr>
        <p:spPr>
          <a:xfrm>
            <a:off x="4387111" y="27199172"/>
            <a:ext cx="7311855" cy="9633869"/>
          </a:xfrm>
          <a:prstGeom prst="rect">
            <a:avLst/>
          </a:prstGeom>
          <a:noFill/>
        </p:spPr>
        <p:txBody>
          <a:bodyPr wrap="square" rtlCol="0">
            <a:spAutoFit/>
          </a:bodyPr>
          <a:lstStyle/>
          <a:p>
            <a:r>
              <a:rPr lang="en-US" sz="3200" dirty="0"/>
              <a:t>The Billboard association started publishing its “Hot 100” weekly since early August 1958. This chart chronicles the most popular 100 songs in the US during any given week. Data </a:t>
            </a:r>
            <a:r>
              <a:rPr lang="en-US" sz="3200" dirty="0" smtClean="0"/>
              <a:t>was </a:t>
            </a:r>
            <a:r>
              <a:rPr lang="en-US" sz="3200" dirty="0"/>
              <a:t>collected from all radio stations playing current </a:t>
            </a:r>
            <a:r>
              <a:rPr lang="en-US" sz="3200" dirty="0" smtClean="0"/>
              <a:t>music, compiling a </a:t>
            </a:r>
            <a:r>
              <a:rPr lang="en-US" sz="3200" dirty="0"/>
              <a:t>list of the 100 </a:t>
            </a:r>
            <a:r>
              <a:rPr lang="en-US" sz="3200" dirty="0" smtClean="0"/>
              <a:t>most</a:t>
            </a:r>
            <a:r>
              <a:rPr lang="en-US" sz="3200" dirty="0"/>
              <a:t> </a:t>
            </a:r>
            <a:r>
              <a:rPr lang="en-US" sz="3200" dirty="0" smtClean="0"/>
              <a:t>popular </a:t>
            </a:r>
            <a:r>
              <a:rPr lang="en-US" sz="3200" dirty="0"/>
              <a:t>songs in the </a:t>
            </a:r>
            <a:r>
              <a:rPr lang="en-US" sz="3200" dirty="0" smtClean="0"/>
              <a:t>US each week (calculated by factoring most-played and most-purchased tracks). The </a:t>
            </a:r>
            <a:r>
              <a:rPr lang="en-US" sz="3200" dirty="0"/>
              <a:t>list is </a:t>
            </a:r>
            <a:r>
              <a:rPr lang="en-US" sz="3200" dirty="0" smtClean="0"/>
              <a:t>postdated to </a:t>
            </a:r>
            <a:r>
              <a:rPr lang="en-US" sz="3200" dirty="0"/>
              <a:t>the following </a:t>
            </a:r>
            <a:r>
              <a:rPr lang="en-US" sz="3200" dirty="0" smtClean="0"/>
              <a:t>Saturday. </a:t>
            </a:r>
            <a:r>
              <a:rPr lang="en-US" sz="3200" dirty="0"/>
              <a:t>Musical trends collected in this list are often reflected in the most popular songs for the following weeks or months.  The Hot 100 archives were chosen as a primary research source for this project due to their far-reaching data </a:t>
            </a:r>
            <a:r>
              <a:rPr lang="en-US" sz="3200" dirty="0" smtClean="0"/>
              <a:t>pool </a:t>
            </a:r>
            <a:r>
              <a:rPr lang="en-US" sz="3200" dirty="0"/>
              <a:t>and extensive archives. </a:t>
            </a:r>
            <a:endParaRPr lang="en-US" sz="3200" b="1" dirty="0"/>
          </a:p>
          <a:p>
            <a:endParaRPr lang="en-US" dirty="0"/>
          </a:p>
        </p:txBody>
      </p:sp>
      <p:sp>
        <p:nvSpPr>
          <p:cNvPr id="11" name="TextBox 10"/>
          <p:cNvSpPr txBox="1"/>
          <p:nvPr/>
        </p:nvSpPr>
        <p:spPr>
          <a:xfrm>
            <a:off x="21165892" y="21744920"/>
            <a:ext cx="8389390" cy="12096083"/>
          </a:xfrm>
          <a:prstGeom prst="rect">
            <a:avLst/>
          </a:prstGeom>
          <a:noFill/>
        </p:spPr>
        <p:txBody>
          <a:bodyPr wrap="square" rtlCol="0">
            <a:spAutoFit/>
          </a:bodyPr>
          <a:lstStyle/>
          <a:p>
            <a:pPr defTabSz="457200">
              <a:defRPr/>
            </a:pPr>
            <a:r>
              <a:rPr lang="en-US" sz="3200" dirty="0" smtClean="0"/>
              <a:t>Numerous additional </a:t>
            </a:r>
            <a:r>
              <a:rPr lang="en-US" sz="3200" dirty="0"/>
              <a:t>sources </a:t>
            </a:r>
            <a:r>
              <a:rPr lang="en-US" sz="3200" dirty="0" smtClean="0"/>
              <a:t>assisted in the compilation of this </a:t>
            </a:r>
            <a:r>
              <a:rPr lang="en-US" sz="3200" dirty="0"/>
              <a:t>discography. Detailed research showed that trends pointed toward a dramatic increase of reggae-inspired songs landing on the Billboard chart in the year 1980. Before and after this time, artists using the above mentioned technique showed increased popularity. Some did place on charts as early as 1969, however others did not place at all. Over time this trend once </a:t>
            </a:r>
            <a:r>
              <a:rPr lang="en-US" sz="3200" dirty="0" smtClean="0"/>
              <a:t>disappeared, only to resurface with additional tracks in 1993. </a:t>
            </a:r>
            <a:r>
              <a:rPr lang="en-US" sz="3200" dirty="0"/>
              <a:t>A</a:t>
            </a:r>
            <a:r>
              <a:rPr lang="en-US" sz="3200" dirty="0" smtClean="0"/>
              <a:t>dditional </a:t>
            </a:r>
            <a:r>
              <a:rPr lang="en-US" sz="3200" dirty="0"/>
              <a:t>artists at this time continued to use reggae characteristics in their released music, but these </a:t>
            </a:r>
            <a:r>
              <a:rPr lang="en-US" sz="3200" dirty="0" smtClean="0"/>
              <a:t>songs did not register on Billboard’s charts.  </a:t>
            </a:r>
            <a:r>
              <a:rPr lang="en-US" sz="3200" dirty="0"/>
              <a:t>From research findings it is apparent that artists outside of The Police were using reggae characteristics to increase popularity of their songs as albums and songs featuring reggae-influenced songs charted generally well (example: Men At Work’s reggae-influenced tracks </a:t>
            </a:r>
            <a:r>
              <a:rPr lang="en-US" sz="3200"/>
              <a:t>on </a:t>
            </a:r>
            <a:r>
              <a:rPr lang="en-US" sz="3200" i="1" smtClean="0"/>
              <a:t>Business </a:t>
            </a:r>
            <a:r>
              <a:rPr lang="en-US" sz="3200" i="1"/>
              <a:t>as </a:t>
            </a:r>
            <a:r>
              <a:rPr lang="en-US" sz="3200" i="1" smtClean="0"/>
              <a:t>Usual </a:t>
            </a:r>
            <a:r>
              <a:rPr lang="en-US" sz="3200" dirty="0"/>
              <a:t>charted at or near #1). </a:t>
            </a:r>
          </a:p>
          <a:p>
            <a:endParaRPr lang="en-US" dirty="0"/>
          </a:p>
        </p:txBody>
      </p:sp>
      <p:sp>
        <p:nvSpPr>
          <p:cNvPr id="4" name="Rectangle 3"/>
          <p:cNvSpPr/>
          <p:nvPr/>
        </p:nvSpPr>
        <p:spPr>
          <a:xfrm>
            <a:off x="1282057" y="18040365"/>
            <a:ext cx="8369375" cy="923330"/>
          </a:xfrm>
          <a:prstGeom prst="rect">
            <a:avLst/>
          </a:prstGeom>
        </p:spPr>
        <p:txBody>
          <a:bodyPr wrap="square">
            <a:spAutoFit/>
          </a:bodyPr>
          <a:lstStyle/>
          <a:p>
            <a:r>
              <a:rPr lang="en-US" sz="5400" cap="small" dirty="0" smtClean="0">
                <a:solidFill>
                  <a:srgbClr val="DD9E11"/>
                </a:solidFill>
                <a:latin typeface="Minion Pro" panose="02040503050306020203" pitchFamily="18" charset="0"/>
              </a:rPr>
              <a:t>Defining Reggae Traits</a:t>
            </a:r>
            <a:endParaRPr lang="en-US" sz="5400" cap="small" dirty="0">
              <a:solidFill>
                <a:srgbClr val="DD9E11"/>
              </a:solidFill>
              <a:latin typeface="Minion Pro" panose="02040503050306020203" pitchFamily="18" charset="0"/>
            </a:endParaRPr>
          </a:p>
        </p:txBody>
      </p:sp>
      <p:sp>
        <p:nvSpPr>
          <p:cNvPr id="9" name="TextBox 8"/>
          <p:cNvSpPr txBox="1"/>
          <p:nvPr/>
        </p:nvSpPr>
        <p:spPr>
          <a:xfrm>
            <a:off x="1310821" y="18889560"/>
            <a:ext cx="8755483" cy="4524315"/>
          </a:xfrm>
          <a:prstGeom prst="rect">
            <a:avLst/>
          </a:prstGeom>
          <a:noFill/>
        </p:spPr>
        <p:txBody>
          <a:bodyPr wrap="square" rtlCol="0">
            <a:spAutoFit/>
          </a:bodyPr>
          <a:lstStyle/>
          <a:p>
            <a:r>
              <a:rPr lang="en-US" sz="3200" dirty="0" smtClean="0"/>
              <a:t>Reggae as a musical style draws roots from Jamaican traditions and features several defining characteristics. Musically, reggae generally includes a strong, driving baseline, anticipatory off beats, and generally slow tempo. When searching for these characteristics, observations included the type and frequency of reggae characteristics. Most songs added to this discography included at least three of the above mentioned characteristics. </a:t>
            </a:r>
            <a:endParaRPr lang="en-US" sz="3200" dirty="0"/>
          </a:p>
        </p:txBody>
      </p:sp>
      <p:sp>
        <p:nvSpPr>
          <p:cNvPr id="28" name="TextBox 27"/>
          <p:cNvSpPr txBox="1"/>
          <p:nvPr/>
        </p:nvSpPr>
        <p:spPr>
          <a:xfrm>
            <a:off x="31112888" y="21858843"/>
            <a:ext cx="8389390" cy="8463856"/>
          </a:xfrm>
          <a:prstGeom prst="rect">
            <a:avLst/>
          </a:prstGeom>
          <a:noFill/>
        </p:spPr>
        <p:txBody>
          <a:bodyPr wrap="square" rtlCol="0">
            <a:spAutoFit/>
          </a:bodyPr>
          <a:lstStyle/>
          <a:p>
            <a:r>
              <a:rPr lang="en-US" sz="3200" dirty="0" smtClean="0"/>
              <a:t>The fact that numerous artists were using reggae traits to make their music more commercially successful suggests telling trends of cultural appropriation. This research demonstrates that none of the successful bands actively marketed themselves as reggae bands, or had any direct ties to Jamaica. These conclusions also raise ethical concerns about ownership of musical style (or characteristics), and the authenticity of reggae-inspired tracks. Often, artists even chose to add additional reggae tracks to non-reggae albums to increase the popularity of an album </a:t>
            </a:r>
            <a:r>
              <a:rPr lang="mr-IN" sz="3200" dirty="0" smtClean="0"/>
              <a:t>–</a:t>
            </a:r>
            <a:r>
              <a:rPr lang="en-US" sz="3200" dirty="0" smtClean="0"/>
              <a:t> and ultimately to make more money. The use of a non-dominant culture’s musical style by a dominant culture for financial gain lies at the core of any investigation into musical style and its uses in mainstream Western pop music. </a:t>
            </a:r>
            <a:endParaRPr lang="en-US" sz="3200" dirty="0"/>
          </a:p>
        </p:txBody>
      </p:sp>
      <p:pic>
        <p:nvPicPr>
          <p:cNvPr id="14" name="Picture 13" descr="Screen Shot 2018-04-25 at 4.59.09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050442" y="7966723"/>
            <a:ext cx="19972904" cy="12048477"/>
          </a:xfrm>
          <a:prstGeom prst="rect">
            <a:avLst/>
          </a:prstGeom>
        </p:spPr>
      </p:pic>
      <p:grpSp>
        <p:nvGrpSpPr>
          <p:cNvPr id="31" name="Group 30"/>
          <p:cNvGrpSpPr/>
          <p:nvPr/>
        </p:nvGrpSpPr>
        <p:grpSpPr>
          <a:xfrm>
            <a:off x="21546109" y="31960025"/>
            <a:ext cx="19381759" cy="4812573"/>
            <a:chOff x="72541" y="0"/>
            <a:chExt cx="10378763" cy="2400300"/>
          </a:xfrm>
        </p:grpSpPr>
        <p:grpSp>
          <p:nvGrpSpPr>
            <p:cNvPr id="32" name="Group 31"/>
            <p:cNvGrpSpPr/>
            <p:nvPr/>
          </p:nvGrpSpPr>
          <p:grpSpPr>
            <a:xfrm>
              <a:off x="72541" y="507874"/>
              <a:ext cx="9414359" cy="962480"/>
              <a:chOff x="72541" y="50674"/>
              <a:chExt cx="9414359" cy="962480"/>
            </a:xfrm>
          </p:grpSpPr>
          <p:cxnSp>
            <p:nvCxnSpPr>
              <p:cNvPr id="51" name="Straight Connector 50"/>
              <p:cNvCxnSpPr/>
              <p:nvPr/>
            </p:nvCxnSpPr>
            <p:spPr>
              <a:xfrm>
                <a:off x="342900" y="57150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342900" y="342900"/>
                <a:ext cx="0" cy="457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2743200" y="342900"/>
                <a:ext cx="0" cy="457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8229600" y="342900"/>
                <a:ext cx="0" cy="457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1761747" y="457200"/>
                <a:ext cx="0"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5943600" y="457200"/>
                <a:ext cx="0"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9258300" y="457200"/>
                <a:ext cx="0"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7772400" y="457200"/>
                <a:ext cx="0"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4229100" y="457200"/>
                <a:ext cx="0"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7086600" y="457200"/>
                <a:ext cx="0" cy="228600"/>
              </a:xfrm>
              <a:prstGeom prst="line">
                <a:avLst/>
              </a:prstGeom>
            </p:spPr>
            <p:style>
              <a:lnRef idx="2">
                <a:schemeClr val="accent1"/>
              </a:lnRef>
              <a:fillRef idx="0">
                <a:schemeClr val="accent1"/>
              </a:fillRef>
              <a:effectRef idx="1">
                <a:schemeClr val="accent1"/>
              </a:effectRef>
              <a:fontRef idx="minor">
                <a:schemeClr val="tx1"/>
              </a:fontRef>
            </p:style>
          </p:cxnSp>
          <p:sp>
            <p:nvSpPr>
              <p:cNvPr id="61" name="Text Box 14"/>
              <p:cNvSpPr txBox="1"/>
              <p:nvPr/>
            </p:nvSpPr>
            <p:spPr>
              <a:xfrm>
                <a:off x="2463774" y="67565"/>
                <a:ext cx="685800" cy="3429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800" dirty="0">
                    <a:effectLst/>
                    <a:latin typeface="Arial"/>
                    <a:ea typeface="ＭＳ 明朝"/>
                    <a:cs typeface="Arial"/>
                  </a:rPr>
                  <a:t>1980</a:t>
                </a:r>
                <a:endParaRPr lang="en-US" sz="2800" dirty="0">
                  <a:effectLst/>
                  <a:ea typeface="ＭＳ 明朝"/>
                  <a:cs typeface="Times New Roman"/>
                </a:endParaRPr>
              </a:p>
            </p:txBody>
          </p:sp>
          <p:sp>
            <p:nvSpPr>
              <p:cNvPr id="62" name="Text Box 15"/>
              <p:cNvSpPr txBox="1"/>
              <p:nvPr/>
            </p:nvSpPr>
            <p:spPr>
              <a:xfrm>
                <a:off x="7977376" y="749426"/>
                <a:ext cx="542517" cy="263728"/>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800" dirty="0">
                    <a:effectLst/>
                    <a:latin typeface="Arial"/>
                    <a:ea typeface="ＭＳ 明朝"/>
                    <a:cs typeface="Arial"/>
                  </a:rPr>
                  <a:t>1981</a:t>
                </a:r>
                <a:endParaRPr lang="en-US" sz="2800" dirty="0">
                  <a:effectLst/>
                  <a:ea typeface="ＭＳ 明朝"/>
                  <a:cs typeface="Times New Roman"/>
                </a:endParaRPr>
              </a:p>
              <a:p>
                <a:pPr marL="0" marR="0">
                  <a:spcBef>
                    <a:spcPts val="0"/>
                  </a:spcBef>
                  <a:spcAft>
                    <a:spcPts val="0"/>
                  </a:spcAft>
                </a:pPr>
                <a:r>
                  <a:rPr lang="en-US" sz="1600" dirty="0">
                    <a:effectLst/>
                    <a:latin typeface="Arial"/>
                    <a:ea typeface="ＭＳ 明朝"/>
                    <a:cs typeface="Arial"/>
                  </a:rPr>
                  <a:t> </a:t>
                </a:r>
                <a:endParaRPr lang="en-US" sz="1200" dirty="0">
                  <a:effectLst/>
                  <a:ea typeface="ＭＳ 明朝"/>
                  <a:cs typeface="Times New Roman"/>
                </a:endParaRPr>
              </a:p>
            </p:txBody>
          </p:sp>
          <p:sp>
            <p:nvSpPr>
              <p:cNvPr id="63" name="Text Box 16"/>
              <p:cNvSpPr txBox="1"/>
              <p:nvPr/>
            </p:nvSpPr>
            <p:spPr>
              <a:xfrm>
                <a:off x="72541" y="50674"/>
                <a:ext cx="685800" cy="3429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800" dirty="0">
                    <a:effectLst/>
                    <a:latin typeface="Arial"/>
                    <a:ea typeface="ＭＳ 明朝"/>
                    <a:cs typeface="Arial"/>
                  </a:rPr>
                  <a:t>1979</a:t>
                </a:r>
                <a:endParaRPr lang="en-US" sz="2800" dirty="0">
                  <a:effectLst/>
                  <a:ea typeface="ＭＳ 明朝"/>
                  <a:cs typeface="Times New Roman"/>
                </a:endParaRPr>
              </a:p>
            </p:txBody>
          </p:sp>
          <p:cxnSp>
            <p:nvCxnSpPr>
              <p:cNvPr id="64" name="Straight Connector 63"/>
              <p:cNvCxnSpPr/>
              <p:nvPr/>
            </p:nvCxnSpPr>
            <p:spPr>
              <a:xfrm>
                <a:off x="9486900" y="342900"/>
                <a:ext cx="0" cy="45720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3" name="Group 32"/>
            <p:cNvGrpSpPr/>
            <p:nvPr/>
          </p:nvGrpSpPr>
          <p:grpSpPr>
            <a:xfrm>
              <a:off x="1163282" y="0"/>
              <a:ext cx="9288022" cy="2400300"/>
              <a:chOff x="-322618" y="0"/>
              <a:chExt cx="9288022" cy="2400300"/>
            </a:xfrm>
          </p:grpSpPr>
          <p:grpSp>
            <p:nvGrpSpPr>
              <p:cNvPr id="35" name="Group 34"/>
              <p:cNvGrpSpPr/>
              <p:nvPr/>
            </p:nvGrpSpPr>
            <p:grpSpPr>
              <a:xfrm>
                <a:off x="0" y="114300"/>
                <a:ext cx="7912100" cy="1600200"/>
                <a:chOff x="0" y="0"/>
                <a:chExt cx="7912100" cy="1600200"/>
              </a:xfrm>
            </p:grpSpPr>
            <p:pic>
              <p:nvPicPr>
                <p:cNvPr id="46" name="Picture 45"/>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064438" y="114300"/>
                  <a:ext cx="650561" cy="650561"/>
                </a:xfrm>
                <a:prstGeom prst="rect">
                  <a:avLst/>
                </a:prstGeom>
                <a:noFill/>
                <a:ln>
                  <a:noFill/>
                </a:ln>
              </p:spPr>
            </p:pic>
            <p:pic>
              <p:nvPicPr>
                <p:cNvPr id="47" name="Picture 46"/>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514600" y="1028700"/>
                  <a:ext cx="571500" cy="571500"/>
                </a:xfrm>
                <a:prstGeom prst="rect">
                  <a:avLst/>
                </a:prstGeom>
                <a:noFill/>
                <a:ln>
                  <a:noFill/>
                </a:ln>
              </p:spPr>
            </p:pic>
            <p:pic>
              <p:nvPicPr>
                <p:cNvPr id="48" name="Picture 47"/>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680720" cy="686435"/>
                </a:xfrm>
                <a:prstGeom prst="rect">
                  <a:avLst/>
                </a:prstGeom>
                <a:noFill/>
                <a:ln>
                  <a:noFill/>
                </a:ln>
              </p:spPr>
            </p:pic>
            <p:pic>
              <p:nvPicPr>
                <p:cNvPr id="49" name="Picture 48"/>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flipH="1">
                  <a:off x="4229100" y="114300"/>
                  <a:ext cx="622300" cy="622300"/>
                </a:xfrm>
                <a:prstGeom prst="rect">
                  <a:avLst/>
                </a:prstGeom>
                <a:noFill/>
                <a:ln>
                  <a:noFill/>
                </a:ln>
              </p:spPr>
            </p:pic>
            <p:pic>
              <p:nvPicPr>
                <p:cNvPr id="50" name="Picture 49"/>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315200" y="114300"/>
                  <a:ext cx="596900" cy="596900"/>
                </a:xfrm>
                <a:prstGeom prst="rect">
                  <a:avLst/>
                </a:prstGeom>
                <a:noFill/>
                <a:ln>
                  <a:noFill/>
                </a:ln>
              </p:spPr>
            </p:pic>
          </p:grpSp>
          <p:grpSp>
            <p:nvGrpSpPr>
              <p:cNvPr id="36" name="Group 35"/>
              <p:cNvGrpSpPr/>
              <p:nvPr/>
            </p:nvGrpSpPr>
            <p:grpSpPr>
              <a:xfrm>
                <a:off x="-322618" y="0"/>
                <a:ext cx="9288022" cy="2400300"/>
                <a:chOff x="-779818" y="0"/>
                <a:chExt cx="9288022" cy="2400300"/>
              </a:xfrm>
            </p:grpSpPr>
            <p:sp>
              <p:nvSpPr>
                <p:cNvPr id="37" name="Text Box 1"/>
                <p:cNvSpPr txBox="1"/>
                <p:nvPr/>
              </p:nvSpPr>
              <p:spPr>
                <a:xfrm>
                  <a:off x="-779818" y="1189736"/>
                  <a:ext cx="1526111" cy="331291"/>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400" dirty="0">
                      <a:effectLst/>
                      <a:ea typeface="ＭＳ 明朝"/>
                      <a:cs typeface="Times New Roman"/>
                    </a:rPr>
                    <a:t>September 1979: The Ruts release ‘Jah War’ on the album </a:t>
                  </a:r>
                  <a:r>
                    <a:rPr lang="en-US" sz="2400" i="1" dirty="0">
                      <a:effectLst/>
                      <a:ea typeface="ＭＳ 明朝"/>
                      <a:cs typeface="Times New Roman"/>
                    </a:rPr>
                    <a:t>The Crack</a:t>
                  </a:r>
                  <a:endParaRPr lang="en-US" sz="2400" dirty="0">
                    <a:effectLst/>
                    <a:ea typeface="ＭＳ 明朝"/>
                    <a:cs typeface="Times New Roman"/>
                  </a:endParaRPr>
                </a:p>
              </p:txBody>
            </p:sp>
            <p:sp>
              <p:nvSpPr>
                <p:cNvPr id="41" name="Text Box 5"/>
                <p:cNvSpPr txBox="1"/>
                <p:nvPr/>
              </p:nvSpPr>
              <p:spPr>
                <a:xfrm>
                  <a:off x="1263149" y="0"/>
                  <a:ext cx="2221575" cy="9144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400" dirty="0">
                      <a:effectLst/>
                      <a:ea typeface="ＭＳ 明朝"/>
                      <a:cs typeface="Times New Roman"/>
                    </a:rPr>
                    <a:t>May 1980: The Beat releases </a:t>
                  </a:r>
                  <a:r>
                    <a:rPr lang="en-US" sz="2400" i="1" dirty="0">
                      <a:effectLst/>
                      <a:ea typeface="ＭＳ 明朝"/>
                      <a:cs typeface="Times New Roman"/>
                    </a:rPr>
                    <a:t>I Just Can’t Stop It</a:t>
                  </a:r>
                  <a:r>
                    <a:rPr lang="en-US" sz="2400" dirty="0">
                      <a:effectLst/>
                      <a:ea typeface="ＭＳ 明朝"/>
                      <a:cs typeface="Times New Roman"/>
                    </a:rPr>
                    <a:t> featuring numerous reggae-inspired tracks. This album reaches 142 on the Billboard Hot 200 list. </a:t>
                  </a:r>
                </a:p>
              </p:txBody>
            </p:sp>
            <p:sp>
              <p:nvSpPr>
                <p:cNvPr id="42" name="Text Box 21"/>
                <p:cNvSpPr txBox="1"/>
                <p:nvPr/>
              </p:nvSpPr>
              <p:spPr>
                <a:xfrm>
                  <a:off x="2904394" y="1143000"/>
                  <a:ext cx="1781906" cy="12573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400" dirty="0">
                      <a:effectLst/>
                      <a:ea typeface="ＭＳ 明朝"/>
                      <a:cs typeface="Times New Roman"/>
                    </a:rPr>
                    <a:t>August 25, 1980: The Cars release ‘Touch and Go’ on the album </a:t>
                  </a:r>
                  <a:r>
                    <a:rPr lang="en-US" sz="2400" i="1" dirty="0">
                      <a:effectLst/>
                      <a:ea typeface="ＭＳ 明朝"/>
                      <a:cs typeface="Times New Roman"/>
                    </a:rPr>
                    <a:t>Panorama</a:t>
                  </a:r>
                  <a:r>
                    <a:rPr lang="en-US" sz="2400" dirty="0">
                      <a:effectLst/>
                      <a:ea typeface="ＭＳ 明朝"/>
                      <a:cs typeface="Times New Roman"/>
                    </a:rPr>
                    <a:t> reaching 37 on the Billboard Hot 100. </a:t>
                  </a:r>
                </a:p>
              </p:txBody>
            </p:sp>
            <p:sp>
              <p:nvSpPr>
                <p:cNvPr id="43" name="Text Box 22"/>
                <p:cNvSpPr txBox="1"/>
                <p:nvPr/>
              </p:nvSpPr>
              <p:spPr>
                <a:xfrm>
                  <a:off x="4723524" y="1033207"/>
                  <a:ext cx="1028700" cy="10287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400" dirty="0">
                      <a:effectLst/>
                      <a:ea typeface="ＭＳ 明朝"/>
                      <a:cs typeface="Times New Roman"/>
                    </a:rPr>
                    <a:t>November 3, 1980: Adam and the Ants release ‘Antmusic’ featuring reggae traits. </a:t>
                  </a:r>
                </a:p>
              </p:txBody>
            </p:sp>
            <p:sp>
              <p:nvSpPr>
                <p:cNvPr id="44" name="Text Box 23"/>
                <p:cNvSpPr txBox="1"/>
                <p:nvPr/>
              </p:nvSpPr>
              <p:spPr>
                <a:xfrm>
                  <a:off x="5294070" y="228600"/>
                  <a:ext cx="1527549" cy="6858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400" dirty="0">
                      <a:effectLst/>
                      <a:ea typeface="ＭＳ 明朝"/>
                      <a:cs typeface="Times New Roman"/>
                    </a:rPr>
                    <a:t>December 1980: The Ruts release ‘Love in Vain’ on </a:t>
                  </a:r>
                  <a:r>
                    <a:rPr lang="en-US" sz="2400" i="1" dirty="0">
                      <a:effectLst/>
                      <a:ea typeface="ＭＳ 明朝"/>
                      <a:cs typeface="Times New Roman"/>
                    </a:rPr>
                    <a:t>Grin and Bear It.</a:t>
                  </a:r>
                  <a:endParaRPr lang="en-US" sz="2400" dirty="0">
                    <a:effectLst/>
                    <a:ea typeface="ＭＳ 明朝"/>
                    <a:cs typeface="Times New Roman"/>
                  </a:endParaRPr>
                </a:p>
              </p:txBody>
            </p:sp>
            <p:sp>
              <p:nvSpPr>
                <p:cNvPr id="45" name="Text Box 26"/>
                <p:cNvSpPr txBox="1"/>
                <p:nvPr/>
              </p:nvSpPr>
              <p:spPr>
                <a:xfrm>
                  <a:off x="6295697" y="1342609"/>
                  <a:ext cx="2212507" cy="9144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400" dirty="0">
                      <a:effectLst/>
                      <a:ea typeface="ＭＳ 明朝"/>
                      <a:cs typeface="Times New Roman"/>
                    </a:rPr>
                    <a:t>November 9, 1981: Men at Work release </a:t>
                  </a:r>
                  <a:r>
                    <a:rPr lang="en-US" sz="2400" i="1" dirty="0">
                      <a:effectLst/>
                      <a:ea typeface="ＭＳ 明朝"/>
                      <a:cs typeface="Times New Roman"/>
                    </a:rPr>
                    <a:t>Business as Usual</a:t>
                  </a:r>
                  <a:r>
                    <a:rPr lang="en-US" sz="2400" dirty="0">
                      <a:effectLst/>
                      <a:ea typeface="ＭＳ 明朝"/>
                      <a:cs typeface="Times New Roman"/>
                    </a:rPr>
                    <a:t> featuring 3 </a:t>
                  </a:r>
                  <a:r>
                    <a:rPr lang="en-US" sz="2400" dirty="0" smtClean="0">
                      <a:effectLst/>
                      <a:ea typeface="ＭＳ 明朝"/>
                      <a:cs typeface="Times New Roman"/>
                    </a:rPr>
                    <a:t>reggae-inspired </a:t>
                  </a:r>
                  <a:r>
                    <a:rPr lang="en-US" sz="2400" dirty="0">
                      <a:effectLst/>
                      <a:ea typeface="ＭＳ 明朝"/>
                      <a:cs typeface="Times New Roman"/>
                    </a:rPr>
                    <a:t>tracks that chart in the top 3 of Billboard’s Hot 100. </a:t>
                  </a:r>
                </a:p>
              </p:txBody>
            </p:sp>
          </p:grpSp>
        </p:grpSp>
      </p:grpSp>
      <p:sp>
        <p:nvSpPr>
          <p:cNvPr id="65" name="TextBox 64"/>
          <p:cNvSpPr txBox="1"/>
          <p:nvPr/>
        </p:nvSpPr>
        <p:spPr>
          <a:xfrm>
            <a:off x="12053871" y="26665356"/>
            <a:ext cx="6609063" cy="1816343"/>
          </a:xfrm>
          <a:prstGeom prst="rect">
            <a:avLst/>
          </a:prstGeom>
          <a:noFill/>
        </p:spPr>
        <p:txBody>
          <a:bodyPr wrap="square" rtlCol="0">
            <a:spAutoFit/>
          </a:bodyPr>
          <a:lstStyle/>
          <a:p>
            <a:r>
              <a:rPr lang="en-US" sz="3600" cap="small" dirty="0" smtClean="0">
                <a:solidFill>
                  <a:schemeClr val="accent1">
                    <a:lumMod val="50000"/>
                  </a:schemeClr>
                </a:solidFill>
                <a:latin typeface="Minion Pro" panose="02040503050306020203" pitchFamily="18" charset="0"/>
              </a:rPr>
              <a:t>The Police</a:t>
            </a:r>
            <a:endParaRPr lang="en-US" sz="3600" cap="small" dirty="0">
              <a:solidFill>
                <a:schemeClr val="accent1">
                  <a:lumMod val="50000"/>
                </a:schemeClr>
              </a:solidFill>
              <a:latin typeface="Minion Pro" panose="02040503050306020203" pitchFamily="18" charset="0"/>
            </a:endParaRPr>
          </a:p>
          <a:p>
            <a:endParaRPr lang="en-US" dirty="0"/>
          </a:p>
        </p:txBody>
      </p:sp>
      <p:sp>
        <p:nvSpPr>
          <p:cNvPr id="68" name="TextBox 67"/>
          <p:cNvSpPr txBox="1"/>
          <p:nvPr/>
        </p:nvSpPr>
        <p:spPr>
          <a:xfrm>
            <a:off x="11889848" y="27274599"/>
            <a:ext cx="8313958" cy="5016757"/>
          </a:xfrm>
          <a:prstGeom prst="rect">
            <a:avLst/>
          </a:prstGeom>
          <a:noFill/>
        </p:spPr>
        <p:txBody>
          <a:bodyPr wrap="square" rtlCol="0">
            <a:spAutoFit/>
          </a:bodyPr>
          <a:lstStyle/>
          <a:p>
            <a:r>
              <a:rPr lang="en-US" sz="3200" dirty="0" smtClean="0"/>
              <a:t>As a mainstream pop group, The Police were active from 1977-1986. This group was the inspiration for this research because they were arguably the most popular and commercially successful group using reggae-inspired characteristics in their music. Police songs featuring reggae traits include ‘Roxanne,’ which reached #32 on Billboard’s Hot 100 in 1978, and ‘Don’t Stand So Close to Me,’ which reached #10 on Billboard’s Hot 100 in 1981. </a:t>
            </a:r>
            <a:endParaRPr lang="en-US" sz="3200" dirty="0"/>
          </a:p>
        </p:txBody>
      </p:sp>
      <p:graphicFrame>
        <p:nvGraphicFramePr>
          <p:cNvPr id="16" name="Table 15"/>
          <p:cNvGraphicFramePr>
            <a:graphicFrameLocks noGrp="1"/>
          </p:cNvGraphicFramePr>
          <p:nvPr>
            <p:extLst>
              <p:ext uri="{D42A27DB-BD31-4B8C-83A1-F6EECF244321}">
                <p14:modId xmlns:p14="http://schemas.microsoft.com/office/powerpoint/2010/main" val="1454044613"/>
              </p:ext>
            </p:extLst>
          </p:nvPr>
        </p:nvGraphicFramePr>
        <p:xfrm>
          <a:off x="12065000" y="32867600"/>
          <a:ext cx="8128000" cy="2865120"/>
        </p:xfrm>
        <a:graphic>
          <a:graphicData uri="http://schemas.openxmlformats.org/drawingml/2006/table">
            <a:tbl>
              <a:tblPr firstRow="1" bandRow="1">
                <a:tableStyleId>{1E171933-4619-4E11-9A3F-F7608DF75F80}</a:tableStyleId>
              </a:tblPr>
              <a:tblGrid>
                <a:gridCol w="3727669"/>
                <a:gridCol w="4400331"/>
              </a:tblGrid>
              <a:tr h="370840">
                <a:tc>
                  <a:txBody>
                    <a:bodyPr/>
                    <a:lstStyle/>
                    <a:p>
                      <a:r>
                        <a:rPr lang="en-US" sz="3200" dirty="0" smtClean="0"/>
                        <a:t>Police</a:t>
                      </a:r>
                      <a:r>
                        <a:rPr lang="en-US" sz="3200" baseline="0" dirty="0" smtClean="0"/>
                        <a:t> </a:t>
                      </a:r>
                      <a:r>
                        <a:rPr lang="en-US" sz="3200" dirty="0" smtClean="0"/>
                        <a:t>Album </a:t>
                      </a:r>
                      <a:endParaRPr lang="en-US" sz="3200" dirty="0"/>
                    </a:p>
                  </a:txBody>
                  <a:tcPr/>
                </a:tc>
                <a:tc>
                  <a:txBody>
                    <a:bodyPr/>
                    <a:lstStyle/>
                    <a:p>
                      <a:r>
                        <a:rPr lang="en-US" sz="3200" dirty="0" smtClean="0"/>
                        <a:t>Reggae-Inspired Songs</a:t>
                      </a:r>
                      <a:endParaRPr lang="en-US" sz="3200" dirty="0"/>
                    </a:p>
                  </a:txBody>
                  <a:tcPr/>
                </a:tc>
              </a:tr>
              <a:tr h="370840">
                <a:tc>
                  <a:txBody>
                    <a:bodyPr/>
                    <a:lstStyle/>
                    <a:p>
                      <a:r>
                        <a:rPr lang="en-US" sz="2400" i="1" dirty="0" smtClean="0"/>
                        <a:t>Outlandos d’Amour </a:t>
                      </a:r>
                      <a:r>
                        <a:rPr lang="en-US" sz="2400" dirty="0" smtClean="0"/>
                        <a:t>(1978)</a:t>
                      </a:r>
                      <a:endParaRPr lang="en-US" sz="2400" dirty="0"/>
                    </a:p>
                  </a:txBody>
                  <a:tcPr/>
                </a:tc>
                <a:tc>
                  <a:txBody>
                    <a:bodyPr/>
                    <a:lstStyle/>
                    <a:p>
                      <a:pPr algn="ctr"/>
                      <a:r>
                        <a:rPr lang="en-US" sz="2400" dirty="0" smtClean="0"/>
                        <a:t>5</a:t>
                      </a:r>
                      <a:endParaRPr lang="en-US" sz="2400" dirty="0"/>
                    </a:p>
                  </a:txBody>
                  <a:tcPr/>
                </a:tc>
              </a:tr>
              <a:tr h="370840">
                <a:tc>
                  <a:txBody>
                    <a:bodyPr/>
                    <a:lstStyle/>
                    <a:p>
                      <a:r>
                        <a:rPr lang="en-US" sz="2400" i="1" dirty="0" smtClean="0"/>
                        <a:t>Regatta de Blanc </a:t>
                      </a:r>
                      <a:r>
                        <a:rPr lang="en-US" sz="2400" dirty="0" smtClean="0"/>
                        <a:t>(1979)</a:t>
                      </a:r>
                      <a:endParaRPr lang="en-US" sz="2400" dirty="0"/>
                    </a:p>
                  </a:txBody>
                  <a:tcPr/>
                </a:tc>
                <a:tc>
                  <a:txBody>
                    <a:bodyPr/>
                    <a:lstStyle/>
                    <a:p>
                      <a:pPr algn="ctr"/>
                      <a:r>
                        <a:rPr lang="en-US" sz="2400" dirty="0" smtClean="0"/>
                        <a:t>4</a:t>
                      </a:r>
                      <a:endParaRPr lang="en-US" sz="2400" dirty="0"/>
                    </a:p>
                  </a:txBody>
                  <a:tcPr/>
                </a:tc>
              </a:tr>
              <a:tr h="370840">
                <a:tc>
                  <a:txBody>
                    <a:bodyPr/>
                    <a:lstStyle/>
                    <a:p>
                      <a:r>
                        <a:rPr lang="en-US" sz="2400" i="1" dirty="0" smtClean="0"/>
                        <a:t>Zenyatta Mondatta </a:t>
                      </a:r>
                      <a:r>
                        <a:rPr lang="en-US" sz="2400" dirty="0" smtClean="0"/>
                        <a:t>(1980)</a:t>
                      </a:r>
                      <a:endParaRPr lang="en-US" sz="2400" dirty="0"/>
                    </a:p>
                  </a:txBody>
                  <a:tcPr/>
                </a:tc>
                <a:tc>
                  <a:txBody>
                    <a:bodyPr/>
                    <a:lstStyle/>
                    <a:p>
                      <a:pPr algn="ctr"/>
                      <a:r>
                        <a:rPr lang="en-US" sz="2400" dirty="0" smtClean="0"/>
                        <a:t>4</a:t>
                      </a:r>
                      <a:endParaRPr lang="en-US" sz="2400" dirty="0"/>
                    </a:p>
                  </a:txBody>
                  <a:tcPr/>
                </a:tc>
              </a:tr>
              <a:tr h="370840">
                <a:tc>
                  <a:txBody>
                    <a:bodyPr/>
                    <a:lstStyle/>
                    <a:p>
                      <a:r>
                        <a:rPr lang="en-US" sz="2400" i="1" dirty="0" smtClean="0"/>
                        <a:t>Ghost in the Machine </a:t>
                      </a:r>
                      <a:r>
                        <a:rPr lang="en-US" sz="2400" dirty="0" smtClean="0"/>
                        <a:t>(1981)</a:t>
                      </a:r>
                      <a:endParaRPr lang="en-US" sz="2400" dirty="0"/>
                    </a:p>
                  </a:txBody>
                  <a:tcPr/>
                </a:tc>
                <a:tc>
                  <a:txBody>
                    <a:bodyPr/>
                    <a:lstStyle/>
                    <a:p>
                      <a:pPr algn="ctr"/>
                      <a:r>
                        <a:rPr lang="en-US" sz="2400" dirty="0" smtClean="0"/>
                        <a:t>2</a:t>
                      </a:r>
                      <a:endParaRPr lang="en-US" sz="2400" dirty="0"/>
                    </a:p>
                  </a:txBody>
                  <a:tcPr/>
                </a:tc>
              </a:tr>
              <a:tr h="370840">
                <a:tc>
                  <a:txBody>
                    <a:bodyPr/>
                    <a:lstStyle/>
                    <a:p>
                      <a:r>
                        <a:rPr lang="en-US" sz="2400" i="1" dirty="0" smtClean="0"/>
                        <a:t>Synchronicity</a:t>
                      </a:r>
                      <a:r>
                        <a:rPr lang="en-US" sz="2400" dirty="0" smtClean="0"/>
                        <a:t> (1982)</a:t>
                      </a:r>
                      <a:endParaRPr lang="en-US" sz="2400" dirty="0"/>
                    </a:p>
                  </a:txBody>
                  <a:tcPr/>
                </a:tc>
                <a:tc>
                  <a:txBody>
                    <a:bodyPr/>
                    <a:lstStyle/>
                    <a:p>
                      <a:pPr algn="ctr"/>
                      <a:r>
                        <a:rPr lang="en-US" sz="2400" dirty="0" smtClean="0"/>
                        <a:t>0</a:t>
                      </a:r>
                      <a:endParaRPr lang="en-US" sz="2400" dirty="0"/>
                    </a:p>
                  </a:txBody>
                  <a:tcPr/>
                </a:tc>
              </a:tr>
            </a:tbl>
          </a:graphicData>
        </a:graphic>
      </p:graphicFrame>
      <p:sp>
        <p:nvSpPr>
          <p:cNvPr id="19" name="TextBox 18"/>
          <p:cNvSpPr txBox="1"/>
          <p:nvPr/>
        </p:nvSpPr>
        <p:spPr>
          <a:xfrm>
            <a:off x="22479000" y="19558000"/>
            <a:ext cx="17602200" cy="461665"/>
          </a:xfrm>
          <a:prstGeom prst="rect">
            <a:avLst/>
          </a:prstGeom>
          <a:noFill/>
        </p:spPr>
        <p:txBody>
          <a:bodyPr wrap="square" rtlCol="0">
            <a:spAutoFit/>
          </a:bodyPr>
          <a:lstStyle/>
          <a:p>
            <a:r>
              <a:rPr lang="en-US" sz="2400" dirty="0" smtClean="0"/>
              <a:t>Note: from 1979-1983, The Police added 15 additional reggae-inspired songs to the above data. See table below for more information. </a:t>
            </a:r>
            <a:endParaRPr lang="en-US" sz="2400" dirty="0"/>
          </a:p>
        </p:txBody>
      </p:sp>
    </p:spTree>
    <p:extLst>
      <p:ext uri="{BB962C8B-B14F-4D97-AF65-F5344CB8AC3E}">
        <p14:creationId xmlns:p14="http://schemas.microsoft.com/office/powerpoint/2010/main" val="348338724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5772</TotalTime>
  <Words>1667</Words>
  <Application>Microsoft Macintosh PowerPoint</Application>
  <PresentationFormat>Custom</PresentationFormat>
  <Paragraphs>49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Reggae Infusions</vt:lpstr>
    </vt:vector>
  </TitlesOfParts>
  <Company>UW-Eau Claire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Colleen Doubleday</cp:lastModifiedBy>
  <cp:revision>90</cp:revision>
  <dcterms:created xsi:type="dcterms:W3CDTF">2015-01-29T15:27:06Z</dcterms:created>
  <dcterms:modified xsi:type="dcterms:W3CDTF">2018-04-30T19:53:44Z</dcterms:modified>
</cp:coreProperties>
</file>