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4D92"/>
    <a:srgbClr val="1F4E79"/>
    <a:srgbClr val="386188"/>
    <a:srgbClr val="1A478E"/>
    <a:srgbClr val="255D8F"/>
    <a:srgbClr val="1A4164"/>
    <a:srgbClr val="F3C663"/>
    <a:srgbClr val="DD9E11"/>
    <a:srgbClr val="EDAC1A"/>
    <a:srgbClr val="3D24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04" autoAdjust="0"/>
    <p:restoredTop sz="95841" autoAdjust="0"/>
  </p:normalViewPr>
  <p:slideViewPr>
    <p:cSldViewPr snapToGrid="0">
      <p:cViewPr>
        <p:scale>
          <a:sx n="33" d="100"/>
          <a:sy n="33" d="100"/>
        </p:scale>
        <p:origin x="-216" y="-37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44ECBE-8085-406D-8C8C-9F26E132A7A0}" type="datetimeFigureOut">
              <a:rPr lang="en-US" smtClean="0"/>
              <a:t>4/22/2019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05421A-AA29-4839-A78A-1649EABF0220}" type="slidenum">
              <a:rPr lang="en-US" smtClean="0"/>
              <a:t>‹#›</a:t>
            </a:fld>
            <a:endParaRPr lang="en-US"/>
          </a:p>
        </p:txBody>
      </p:sp>
    </p:spTree>
    <p:extLst>
      <p:ext uri="{BB962C8B-B14F-4D97-AF65-F5344CB8AC3E}">
        <p14:creationId xmlns:p14="http://schemas.microsoft.com/office/powerpoint/2010/main" val="1449032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05421A-AA29-4839-A78A-1649EABF0220}" type="slidenum">
              <a:rPr lang="en-US" smtClean="0"/>
              <a:t>1</a:t>
            </a:fld>
            <a:endParaRPr lang="en-US"/>
          </a:p>
        </p:txBody>
      </p:sp>
    </p:spTree>
    <p:extLst>
      <p:ext uri="{BB962C8B-B14F-4D97-AF65-F5344CB8AC3E}">
        <p14:creationId xmlns:p14="http://schemas.microsoft.com/office/powerpoint/2010/main" val="3594120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4/22/2019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0831736" y="7629108"/>
            <a:ext cx="0" cy="1870561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662545" y="26334720"/>
            <a:ext cx="190188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B578E005-54FE-994A-B218-88527ED2AFC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3586" y="2002339"/>
            <a:ext cx="32644080" cy="3517641"/>
          </a:xfrm>
        </p:spPr>
        <p:txBody>
          <a:bodyPr>
            <a:noAutofit/>
          </a:bodyPr>
          <a:lstStyle/>
          <a:p>
            <a:pPr algn="l"/>
            <a:r>
              <a:rPr lang="en-US" sz="11600" b="1" dirty="0">
                <a:solidFill>
                  <a:srgbClr val="214D92"/>
                </a:solidFill>
                <a:latin typeface="Minion Pro" panose="02040503050306020203" pitchFamily="18" charset="0"/>
              </a:rPr>
              <a:t>Creating an Instrument Maintenance Shop +</a:t>
            </a:r>
            <a:br>
              <a:rPr lang="en-US" sz="11600" b="1" dirty="0">
                <a:solidFill>
                  <a:srgbClr val="214D92"/>
                </a:solidFill>
                <a:latin typeface="Minion Pro" panose="02040503050306020203" pitchFamily="18" charset="0"/>
              </a:rPr>
            </a:br>
            <a:r>
              <a:rPr lang="en-US" sz="11600" b="1" dirty="0">
                <a:solidFill>
                  <a:srgbClr val="214D92"/>
                </a:solidFill>
                <a:latin typeface="Minion Pro" panose="02040503050306020203" pitchFamily="18" charset="0"/>
              </a:rPr>
              <a:t>Arranging Music From Diverse Sources</a:t>
            </a:r>
          </a:p>
        </p:txBody>
      </p:sp>
      <p:sp>
        <p:nvSpPr>
          <p:cNvPr id="6" name="Title 1"/>
          <p:cNvSpPr txBox="1">
            <a:spLocks/>
          </p:cNvSpPr>
          <p:nvPr/>
        </p:nvSpPr>
        <p:spPr>
          <a:xfrm>
            <a:off x="2383586" y="5404213"/>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18" dirty="0">
                <a:solidFill>
                  <a:schemeClr val="bg1">
                    <a:lumMod val="50000"/>
                  </a:schemeClr>
                </a:solidFill>
                <a:latin typeface="Minion Pro" panose="02040503050306020203" pitchFamily="18" charset="0"/>
              </a:rPr>
              <a:t>Leo C. Johnson, Dr. Phil Ostrander  |  Music &amp; Theatre Arts  |  University of Wisconsin- </a:t>
            </a:r>
            <a:r>
              <a:rPr lang="en-US" sz="3818" dirty="0" err="1">
                <a:solidFill>
                  <a:schemeClr val="bg1">
                    <a:lumMod val="50000"/>
                  </a:schemeClr>
                </a:solidFill>
                <a:latin typeface="Minion Pro" panose="02040503050306020203" pitchFamily="18" charset="0"/>
              </a:rPr>
              <a:t>Eau</a:t>
            </a:r>
            <a:r>
              <a:rPr lang="en-US" sz="3818" dirty="0">
                <a:solidFill>
                  <a:schemeClr val="bg1">
                    <a:lumMod val="50000"/>
                  </a:schemeClr>
                </a:solidFill>
                <a:latin typeface="Minion Pro" panose="02040503050306020203" pitchFamily="18" charset="0"/>
              </a:rPr>
              <a:t> Claire</a:t>
            </a:r>
          </a:p>
        </p:txBody>
      </p:sp>
      <p:sp>
        <p:nvSpPr>
          <p:cNvPr id="8" name="Subtitle 2"/>
          <p:cNvSpPr txBox="1">
            <a:spLocks/>
          </p:cNvSpPr>
          <p:nvPr/>
        </p:nvSpPr>
        <p:spPr>
          <a:xfrm>
            <a:off x="1999669" y="9148395"/>
            <a:ext cx="7186649" cy="3179096"/>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2000"/>
              </a:spcBef>
            </a:pPr>
            <a:r>
              <a:rPr lang="en-US" sz="2800" dirty="0"/>
              <a:t>The purpose of this project is twofold.</a:t>
            </a:r>
          </a:p>
          <a:p>
            <a:pPr algn="l">
              <a:spcBef>
                <a:spcPts val="2000"/>
              </a:spcBef>
            </a:pPr>
            <a:r>
              <a:rPr lang="en-US" sz="2800" dirty="0"/>
              <a:t>The first component was to create an economically and environmentally sustainable instrument maintenance and cleaning shop in Haas Fine Arts Center.</a:t>
            </a:r>
          </a:p>
          <a:p>
            <a:pPr algn="l">
              <a:spcBef>
                <a:spcPts val="2000"/>
              </a:spcBef>
            </a:pPr>
            <a:r>
              <a:rPr lang="en-US" sz="2800" dirty="0"/>
              <a:t>The second component involved developing music arrangement skills in order to expand the trombone ensemble repertoire in a more diverse direction.</a:t>
            </a:r>
          </a:p>
        </p:txBody>
      </p:sp>
      <p:sp>
        <p:nvSpPr>
          <p:cNvPr id="10" name="Subtitle 2"/>
          <p:cNvSpPr txBox="1">
            <a:spLocks/>
          </p:cNvSpPr>
          <p:nvPr/>
        </p:nvSpPr>
        <p:spPr>
          <a:xfrm>
            <a:off x="1999669" y="20438889"/>
            <a:ext cx="7572132" cy="493650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defTabSz="3840297">
              <a:spcBef>
                <a:spcPts val="2000"/>
              </a:spcBef>
            </a:pPr>
            <a:r>
              <a:rPr lang="en-US" sz="2800" dirty="0"/>
              <a:t>The project began with a setup of the workshop. As part of a total overhaul of the instrument room in Haas, a secure space was established to house the newly purchased </a:t>
            </a:r>
            <a:r>
              <a:rPr lang="en-US" sz="2800" dirty="0" err="1"/>
              <a:t>Omegasonics</a:t>
            </a:r>
            <a:r>
              <a:rPr lang="en-US" sz="2800" dirty="0"/>
              <a:t> Ultrasonic Instrument cleaner.</a:t>
            </a:r>
          </a:p>
          <a:p>
            <a:pPr algn="l" defTabSz="3840297">
              <a:spcBef>
                <a:spcPts val="2000"/>
              </a:spcBef>
            </a:pPr>
            <a:r>
              <a:rPr lang="en-US" sz="2800" dirty="0"/>
              <a:t>In previous years the standard for instrument maintenance involved chemical cleaning, producing hazardous waste that posed environmental damage through disposal. Recently however, </a:t>
            </a:r>
            <a:r>
              <a:rPr lang="en-US" sz="2800" dirty="0" err="1"/>
              <a:t>Omegasonics</a:t>
            </a:r>
            <a:r>
              <a:rPr lang="en-US" sz="2800" dirty="0"/>
              <a:t> produced a sustainable alternative utilizing recent technological advancements in the field. This is the machine that we are currently using.</a:t>
            </a:r>
          </a:p>
        </p:txBody>
      </p:sp>
      <p:sp>
        <p:nvSpPr>
          <p:cNvPr id="12" name="TextBox 11"/>
          <p:cNvSpPr txBox="1"/>
          <p:nvPr/>
        </p:nvSpPr>
        <p:spPr>
          <a:xfrm>
            <a:off x="12700189" y="13429494"/>
            <a:ext cx="6156799" cy="461665"/>
          </a:xfrm>
          <a:prstGeom prst="rect">
            <a:avLst/>
          </a:prstGeom>
          <a:noFill/>
        </p:spPr>
        <p:txBody>
          <a:bodyPr wrap="square" rtlCol="0">
            <a:spAutoFit/>
          </a:bodyPr>
          <a:lstStyle/>
          <a:p>
            <a:pPr algn="ctr"/>
            <a:r>
              <a:rPr lang="en-US" sz="2400" dirty="0">
                <a:latin typeface="+mj-lt"/>
              </a:rPr>
              <a:t>The workshop</a:t>
            </a:r>
          </a:p>
        </p:txBody>
      </p:sp>
      <p:sp>
        <p:nvSpPr>
          <p:cNvPr id="3" name="TextBox 2"/>
          <p:cNvSpPr txBox="1"/>
          <p:nvPr/>
        </p:nvSpPr>
        <p:spPr>
          <a:xfrm>
            <a:off x="1999669" y="8155184"/>
            <a:ext cx="648279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Introduction</a:t>
            </a:r>
          </a:p>
        </p:txBody>
      </p:sp>
      <p:sp>
        <p:nvSpPr>
          <p:cNvPr id="17" name="TextBox 16"/>
          <p:cNvSpPr txBox="1"/>
          <p:nvPr/>
        </p:nvSpPr>
        <p:spPr>
          <a:xfrm>
            <a:off x="11745176" y="27136788"/>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CONCLUSION</a:t>
            </a:r>
          </a:p>
        </p:txBody>
      </p:sp>
      <p:sp>
        <p:nvSpPr>
          <p:cNvPr id="18" name="TextBox 17"/>
          <p:cNvSpPr txBox="1"/>
          <p:nvPr/>
        </p:nvSpPr>
        <p:spPr>
          <a:xfrm>
            <a:off x="1999670" y="14953477"/>
            <a:ext cx="7186648" cy="4614597"/>
          </a:xfrm>
          <a:prstGeom prst="rect">
            <a:avLst/>
          </a:prstGeom>
          <a:noFill/>
        </p:spPr>
        <p:txBody>
          <a:bodyPr wrap="square" rtlCol="0">
            <a:spAutoFit/>
          </a:bodyPr>
          <a:lstStyle/>
          <a:p>
            <a:pPr defTabSz="3840297">
              <a:lnSpc>
                <a:spcPct val="90000"/>
              </a:lnSpc>
              <a:spcBef>
                <a:spcPts val="2000"/>
              </a:spcBef>
            </a:pPr>
            <a:r>
              <a:rPr lang="en-US" sz="2800" dirty="0"/>
              <a:t>The music department at the university spends countless funds towards the upkeep of university-owned instruments, including professional level concert band equipment as well as specialized marching instruments for the </a:t>
            </a:r>
            <a:r>
              <a:rPr lang="en-US" sz="2800" dirty="0" err="1"/>
              <a:t>Blugold</a:t>
            </a:r>
            <a:r>
              <a:rPr lang="en-US" sz="2800" dirty="0"/>
              <a:t> Marching Band.</a:t>
            </a:r>
          </a:p>
          <a:p>
            <a:pPr defTabSz="3840297">
              <a:lnSpc>
                <a:spcPct val="90000"/>
              </a:lnSpc>
              <a:spcBef>
                <a:spcPts val="2000"/>
              </a:spcBef>
            </a:pPr>
            <a:r>
              <a:rPr lang="en-US" sz="2800" dirty="0"/>
              <a:t>If we could cease outsourcing of this necessity to a third party and instead enable the department to conduct it right here at the university, this expense could be re-routed to more fruitful avenues in music education.</a:t>
            </a:r>
          </a:p>
        </p:txBody>
      </p:sp>
      <p:sp>
        <p:nvSpPr>
          <p:cNvPr id="21" name="TextBox 20"/>
          <p:cNvSpPr txBox="1"/>
          <p:nvPr/>
        </p:nvSpPr>
        <p:spPr>
          <a:xfrm>
            <a:off x="1999669" y="14352824"/>
            <a:ext cx="6482795" cy="590931"/>
          </a:xfrm>
          <a:prstGeom prst="rect">
            <a:avLst/>
          </a:prstGeom>
          <a:noFill/>
        </p:spPr>
        <p:txBody>
          <a:bodyPr wrap="square" rtlCol="0">
            <a:spAutoFit/>
          </a:bodyPr>
          <a:lstStyle/>
          <a:p>
            <a:pPr defTabSz="3840297">
              <a:lnSpc>
                <a:spcPct val="90000"/>
              </a:lnSpc>
              <a:spcBef>
                <a:spcPts val="4200"/>
              </a:spcBef>
            </a:pPr>
            <a:r>
              <a:rPr lang="en-US" sz="3600" cap="small" dirty="0">
                <a:solidFill>
                  <a:schemeClr val="accent1">
                    <a:lumMod val="50000"/>
                  </a:schemeClr>
                </a:solidFill>
                <a:latin typeface="Minion Pro" panose="02040503050306020203" pitchFamily="18" charset="0"/>
              </a:rPr>
              <a:t>PURPOSE</a:t>
            </a:r>
          </a:p>
        </p:txBody>
      </p:sp>
      <p:sp>
        <p:nvSpPr>
          <p:cNvPr id="23" name="TextBox 22"/>
          <p:cNvSpPr txBox="1"/>
          <p:nvPr/>
        </p:nvSpPr>
        <p:spPr>
          <a:xfrm>
            <a:off x="12870672" y="19246577"/>
            <a:ext cx="6156799" cy="461665"/>
          </a:xfrm>
          <a:prstGeom prst="rect">
            <a:avLst/>
          </a:prstGeom>
          <a:noFill/>
        </p:spPr>
        <p:txBody>
          <a:bodyPr wrap="square" rtlCol="0">
            <a:spAutoFit/>
          </a:bodyPr>
          <a:lstStyle/>
          <a:p>
            <a:pPr algn="ctr"/>
            <a:r>
              <a:rPr lang="en-US" sz="2400" dirty="0">
                <a:latin typeface="+mj-lt"/>
              </a:rPr>
              <a:t>Workspace and related equipment</a:t>
            </a:r>
          </a:p>
        </p:txBody>
      </p:sp>
      <p:sp>
        <p:nvSpPr>
          <p:cNvPr id="27" name="Subtitle 2"/>
          <p:cNvSpPr txBox="1">
            <a:spLocks/>
          </p:cNvSpPr>
          <p:nvPr/>
        </p:nvSpPr>
        <p:spPr>
          <a:xfrm>
            <a:off x="11745177" y="27938439"/>
            <a:ext cx="8066824" cy="835816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2000"/>
              </a:spcBef>
            </a:pPr>
            <a:r>
              <a:rPr lang="en-US" sz="2800" dirty="0"/>
              <a:t>The new shop and knowledge gained was put into use this past summer and the first round of instrument maintenance was successfully executed.</a:t>
            </a:r>
          </a:p>
          <a:p>
            <a:pPr algn="l">
              <a:spcBef>
                <a:spcPts val="2000"/>
              </a:spcBef>
            </a:pPr>
            <a:r>
              <a:rPr lang="en-US" sz="2800" dirty="0"/>
              <a:t>Creating a workshop that offers the opportunity for professional-grade instrument cleaning and maintenance allows saved funds to be put to better use.</a:t>
            </a:r>
          </a:p>
          <a:p>
            <a:pPr algn="l">
              <a:spcBef>
                <a:spcPts val="2000"/>
              </a:spcBef>
            </a:pPr>
            <a:r>
              <a:rPr lang="en-US" sz="2800" dirty="0"/>
              <a:t>In doing so, the university has addressed an economic and environmental issue in a sustainable manner. </a:t>
            </a:r>
          </a:p>
          <a:p>
            <a:pPr algn="l">
              <a:spcBef>
                <a:spcPts val="2000"/>
              </a:spcBef>
            </a:pPr>
            <a:r>
              <a:rPr lang="en-US" sz="2800" dirty="0"/>
              <a:t>This information will be passed on and create a new branch of educational opportunity in the department, providing valuable experience to students desiring to work in instrument maintenance.</a:t>
            </a:r>
          </a:p>
          <a:p>
            <a:pPr algn="l">
              <a:spcBef>
                <a:spcPts val="2000"/>
              </a:spcBef>
            </a:pPr>
            <a:r>
              <a:rPr lang="en-US" sz="2800" dirty="0"/>
              <a:t>The continued instrument maintenance is now a paid position being pursued by a student with interest in the field.</a:t>
            </a:r>
          </a:p>
          <a:p>
            <a:pPr algn="l">
              <a:spcBef>
                <a:spcPts val="2000"/>
              </a:spcBef>
            </a:pPr>
            <a:endParaRPr lang="en-US" sz="2800" dirty="0"/>
          </a:p>
        </p:txBody>
      </p:sp>
      <p:sp>
        <p:nvSpPr>
          <p:cNvPr id="30" name="TextBox 29"/>
          <p:cNvSpPr txBox="1"/>
          <p:nvPr/>
        </p:nvSpPr>
        <p:spPr>
          <a:xfrm>
            <a:off x="21806330" y="22820270"/>
            <a:ext cx="8775267"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Part Two: Arranging</a:t>
            </a:r>
          </a:p>
        </p:txBody>
      </p:sp>
      <p:sp>
        <p:nvSpPr>
          <p:cNvPr id="9" name="TextBox 8"/>
          <p:cNvSpPr txBox="1"/>
          <p:nvPr/>
        </p:nvSpPr>
        <p:spPr>
          <a:xfrm>
            <a:off x="21806330" y="24628391"/>
            <a:ext cx="8533249" cy="4226798"/>
          </a:xfrm>
          <a:prstGeom prst="rect">
            <a:avLst/>
          </a:prstGeom>
          <a:noFill/>
        </p:spPr>
        <p:txBody>
          <a:bodyPr wrap="square" rtlCol="0">
            <a:spAutoFit/>
          </a:bodyPr>
          <a:lstStyle/>
          <a:p>
            <a:pPr>
              <a:spcBef>
                <a:spcPts val="2000"/>
              </a:spcBef>
              <a:buClr>
                <a:schemeClr val="tx2">
                  <a:lumMod val="75000"/>
                </a:schemeClr>
              </a:buClr>
            </a:pPr>
            <a:r>
              <a:rPr lang="en-US" sz="2800" dirty="0"/>
              <a:t>It is no secret that the world of Western classical music is lacking in terms of diversity, and this is especially true of the composers who are most frequently programmed today. This is an issue that is starting to become acknowledged and addressed in many circles. </a:t>
            </a:r>
          </a:p>
          <a:p>
            <a:pPr>
              <a:spcBef>
                <a:spcPts val="2000"/>
              </a:spcBef>
              <a:buClr>
                <a:schemeClr val="tx2">
                  <a:lumMod val="75000"/>
                </a:schemeClr>
              </a:buClr>
            </a:pPr>
            <a:r>
              <a:rPr lang="en-US" sz="2800" dirty="0"/>
              <a:t>In an effort to contribute to this diversification effort, Dr. Ostrander and I committed to introducing more repertoire from diverse sources to the world of the trombone ensemble through high-profile performances.</a:t>
            </a:r>
          </a:p>
        </p:txBody>
      </p:sp>
      <p:sp>
        <p:nvSpPr>
          <p:cNvPr id="31" name="TextBox 30"/>
          <p:cNvSpPr txBox="1"/>
          <p:nvPr/>
        </p:nvSpPr>
        <p:spPr>
          <a:xfrm>
            <a:off x="21806330" y="23870030"/>
            <a:ext cx="8368868"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PURPOSE</a:t>
            </a:r>
          </a:p>
        </p:txBody>
      </p:sp>
      <p:sp>
        <p:nvSpPr>
          <p:cNvPr id="40" name="TextBox 39"/>
          <p:cNvSpPr txBox="1"/>
          <p:nvPr/>
        </p:nvSpPr>
        <p:spPr>
          <a:xfrm>
            <a:off x="31193056" y="23870029"/>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sym typeface="Wingdings" panose="05000000000000000000" pitchFamily="2" charset="2"/>
              </a:rPr>
              <a:t>CONCLUSION</a:t>
            </a:r>
            <a:endParaRPr lang="en-US" sz="3600" cap="small" dirty="0">
              <a:solidFill>
                <a:schemeClr val="accent1">
                  <a:lumMod val="50000"/>
                </a:schemeClr>
              </a:solidFill>
              <a:latin typeface="Minion Pro" panose="02040503050306020203" pitchFamily="18" charset="0"/>
            </a:endParaRPr>
          </a:p>
        </p:txBody>
      </p:sp>
      <p:sp>
        <p:nvSpPr>
          <p:cNvPr id="38" name="TextBox 37"/>
          <p:cNvSpPr txBox="1"/>
          <p:nvPr/>
        </p:nvSpPr>
        <p:spPr>
          <a:xfrm>
            <a:off x="12870672" y="25005999"/>
            <a:ext cx="6156799" cy="461665"/>
          </a:xfrm>
          <a:prstGeom prst="rect">
            <a:avLst/>
          </a:prstGeom>
          <a:noFill/>
        </p:spPr>
        <p:txBody>
          <a:bodyPr wrap="square" rtlCol="0">
            <a:spAutoFit/>
          </a:bodyPr>
          <a:lstStyle/>
          <a:p>
            <a:pPr algn="ctr"/>
            <a:r>
              <a:rPr lang="en-US" sz="2400" dirty="0">
                <a:latin typeface="+mj-lt"/>
              </a:rPr>
              <a:t>Supersonic cleaner</a:t>
            </a:r>
          </a:p>
        </p:txBody>
      </p:sp>
      <p:pic>
        <p:nvPicPr>
          <p:cNvPr id="13" name="Picture 12">
            <a:extLst>
              <a:ext uri="{FF2B5EF4-FFF2-40B4-BE49-F238E27FC236}">
                <a16:creationId xmlns:a16="http://schemas.microsoft.com/office/drawing/2014/main" id="{59B73279-7A86-47FB-92F9-932A93180D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26343" y="8649315"/>
            <a:ext cx="17190873" cy="12893155"/>
          </a:xfrm>
          <a:prstGeom prst="rect">
            <a:avLst/>
          </a:prstGeom>
          <a:ln>
            <a:noFill/>
          </a:ln>
          <a:effectLst>
            <a:outerShdw blurRad="292100" dist="139700" dir="2700000" algn="tl" rotWithShape="0">
              <a:srgbClr val="333333">
                <a:alpha val="65000"/>
              </a:srgbClr>
            </a:outerShdw>
          </a:effectLst>
        </p:spPr>
      </p:pic>
      <p:sp>
        <p:nvSpPr>
          <p:cNvPr id="42" name="TextBox 41">
            <a:extLst>
              <a:ext uri="{FF2B5EF4-FFF2-40B4-BE49-F238E27FC236}">
                <a16:creationId xmlns:a16="http://schemas.microsoft.com/office/drawing/2014/main" id="{7AEDF171-9B22-4640-A957-EBB38E5B400B}"/>
              </a:ext>
            </a:extLst>
          </p:cNvPr>
          <p:cNvSpPr txBox="1"/>
          <p:nvPr/>
        </p:nvSpPr>
        <p:spPr>
          <a:xfrm>
            <a:off x="27700097" y="21813127"/>
            <a:ext cx="7513020" cy="461665"/>
          </a:xfrm>
          <a:prstGeom prst="rect">
            <a:avLst/>
          </a:prstGeom>
          <a:noFill/>
        </p:spPr>
        <p:txBody>
          <a:bodyPr wrap="square" rtlCol="0">
            <a:spAutoFit/>
          </a:bodyPr>
          <a:lstStyle/>
          <a:p>
            <a:pPr algn="ctr"/>
            <a:r>
              <a:rPr lang="en-US" sz="2400" dirty="0">
                <a:latin typeface="+mj-lt"/>
              </a:rPr>
              <a:t>UWEC Trombone Ensemble after performing at ITF</a:t>
            </a:r>
          </a:p>
        </p:txBody>
      </p:sp>
      <p:sp>
        <p:nvSpPr>
          <p:cNvPr id="43" name="TextBox 42">
            <a:extLst>
              <a:ext uri="{FF2B5EF4-FFF2-40B4-BE49-F238E27FC236}">
                <a16:creationId xmlns:a16="http://schemas.microsoft.com/office/drawing/2014/main" id="{7E756646-E2D6-490B-A9AD-6EA1E6B0F06C}"/>
              </a:ext>
            </a:extLst>
          </p:cNvPr>
          <p:cNvSpPr txBox="1"/>
          <p:nvPr/>
        </p:nvSpPr>
        <p:spPr>
          <a:xfrm>
            <a:off x="1999667" y="13429494"/>
            <a:ext cx="7034640"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Part One: The Shop</a:t>
            </a:r>
          </a:p>
        </p:txBody>
      </p:sp>
      <p:sp>
        <p:nvSpPr>
          <p:cNvPr id="44" name="TextBox 43">
            <a:extLst>
              <a:ext uri="{FF2B5EF4-FFF2-40B4-BE49-F238E27FC236}">
                <a16:creationId xmlns:a16="http://schemas.microsoft.com/office/drawing/2014/main" id="{7F89D5A0-16DA-47E0-84F8-9EF78F19B01A}"/>
              </a:ext>
            </a:extLst>
          </p:cNvPr>
          <p:cNvSpPr txBox="1"/>
          <p:nvPr/>
        </p:nvSpPr>
        <p:spPr>
          <a:xfrm>
            <a:off x="1999669" y="19792558"/>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PROCESS</a:t>
            </a:r>
          </a:p>
        </p:txBody>
      </p:sp>
      <p:sp>
        <p:nvSpPr>
          <p:cNvPr id="49" name="Subtitle 2">
            <a:extLst>
              <a:ext uri="{FF2B5EF4-FFF2-40B4-BE49-F238E27FC236}">
                <a16:creationId xmlns:a16="http://schemas.microsoft.com/office/drawing/2014/main" id="{BBB1B7CB-43FC-46B1-9B21-FAC001AD9D0F}"/>
              </a:ext>
            </a:extLst>
          </p:cNvPr>
          <p:cNvSpPr txBox="1">
            <a:spLocks/>
          </p:cNvSpPr>
          <p:nvPr/>
        </p:nvSpPr>
        <p:spPr>
          <a:xfrm>
            <a:off x="1999667" y="32969806"/>
            <a:ext cx="7887779" cy="2706051"/>
          </a:xfrm>
          <a:prstGeom prst="rect">
            <a:avLst/>
          </a:prstGeom>
        </p:spPr>
        <p:txBody>
          <a:bodyPr numCol="2"/>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spcBef>
                <a:spcPts val="2000"/>
              </a:spcBef>
              <a:buFont typeface="Arial" panose="020B0604020202020204" pitchFamily="34" charset="0"/>
              <a:buChar char="•"/>
            </a:pPr>
            <a:r>
              <a:rPr lang="en-US" sz="2800" dirty="0"/>
              <a:t>1. Disassembly</a:t>
            </a:r>
          </a:p>
          <a:p>
            <a:pPr marL="457200" indent="-457200" algn="l">
              <a:spcBef>
                <a:spcPts val="2000"/>
              </a:spcBef>
              <a:buFont typeface="Arial" panose="020B0604020202020204" pitchFamily="34" charset="0"/>
              <a:buChar char="•"/>
            </a:pPr>
            <a:r>
              <a:rPr lang="en-US" sz="2800" dirty="0"/>
              <a:t>2. Pre-cleaning</a:t>
            </a:r>
          </a:p>
          <a:p>
            <a:pPr marL="457200" indent="-457200" algn="l">
              <a:spcBef>
                <a:spcPts val="2000"/>
              </a:spcBef>
              <a:buFont typeface="Arial" panose="020B0604020202020204" pitchFamily="34" charset="0"/>
              <a:buChar char="•"/>
            </a:pPr>
            <a:r>
              <a:rPr lang="en-US" sz="2800" dirty="0"/>
              <a:t>3. Simple Green Industrial Degreaser soak</a:t>
            </a:r>
          </a:p>
          <a:p>
            <a:pPr marL="457200" indent="-457200" algn="l">
              <a:spcBef>
                <a:spcPts val="2000"/>
              </a:spcBef>
              <a:buFont typeface="Arial" panose="020B0604020202020204" pitchFamily="34" charset="0"/>
              <a:buChar char="•"/>
            </a:pPr>
            <a:endParaRPr lang="en-US" sz="2800" dirty="0"/>
          </a:p>
          <a:p>
            <a:pPr marL="457200" indent="-457200" algn="l">
              <a:spcBef>
                <a:spcPts val="2000"/>
              </a:spcBef>
              <a:buFont typeface="Arial" panose="020B0604020202020204" pitchFamily="34" charset="0"/>
              <a:buChar char="•"/>
            </a:pPr>
            <a:endParaRPr lang="en-US" sz="2800" dirty="0"/>
          </a:p>
          <a:p>
            <a:pPr marL="457200" indent="-457200" algn="l">
              <a:spcBef>
                <a:spcPts val="2000"/>
              </a:spcBef>
              <a:buFont typeface="Arial" panose="020B0604020202020204" pitchFamily="34" charset="0"/>
              <a:buChar char="•"/>
            </a:pPr>
            <a:r>
              <a:rPr lang="en-US" sz="2800" dirty="0"/>
              <a:t>4. Rinse &amp; snake</a:t>
            </a:r>
          </a:p>
          <a:p>
            <a:pPr marL="457200" indent="-457200" algn="l">
              <a:spcBef>
                <a:spcPts val="2000"/>
              </a:spcBef>
              <a:buFont typeface="Arial" panose="020B0604020202020204" pitchFamily="34" charset="0"/>
              <a:buChar char="•"/>
            </a:pPr>
            <a:r>
              <a:rPr lang="en-US" sz="2800" dirty="0"/>
              <a:t>5. Supersonic cleaning</a:t>
            </a:r>
          </a:p>
          <a:p>
            <a:pPr marL="457200" indent="-457200" algn="l">
              <a:spcBef>
                <a:spcPts val="2000"/>
              </a:spcBef>
              <a:buFont typeface="Arial" panose="020B0604020202020204" pitchFamily="34" charset="0"/>
              <a:buChar char="•"/>
            </a:pPr>
            <a:r>
              <a:rPr lang="en-US" sz="2800" dirty="0"/>
              <a:t>6. Rinse &amp; snake</a:t>
            </a:r>
          </a:p>
          <a:p>
            <a:pPr marL="457200" indent="-457200" algn="l">
              <a:spcBef>
                <a:spcPts val="2000"/>
              </a:spcBef>
              <a:buFont typeface="Arial" panose="020B0604020202020204" pitchFamily="34" charset="0"/>
              <a:buChar char="•"/>
            </a:pPr>
            <a:r>
              <a:rPr lang="en-US" sz="2800" dirty="0"/>
              <a:t>7. Reassembly &amp; oiling</a:t>
            </a:r>
          </a:p>
          <a:p>
            <a:pPr marL="457200" indent="-457200" algn="l">
              <a:spcBef>
                <a:spcPts val="2000"/>
              </a:spcBef>
              <a:buFont typeface="Arial" panose="020B0604020202020204" pitchFamily="34" charset="0"/>
              <a:buChar char="•"/>
            </a:pPr>
            <a:endParaRPr lang="en-US" sz="2800" dirty="0"/>
          </a:p>
          <a:p>
            <a:pPr algn="l">
              <a:spcBef>
                <a:spcPts val="2000"/>
              </a:spcBef>
            </a:pPr>
            <a:endParaRPr lang="en-US" sz="2800" dirty="0"/>
          </a:p>
        </p:txBody>
      </p:sp>
      <p:sp>
        <p:nvSpPr>
          <p:cNvPr id="51" name="Subtitle 2">
            <a:extLst>
              <a:ext uri="{FF2B5EF4-FFF2-40B4-BE49-F238E27FC236}">
                <a16:creationId xmlns:a16="http://schemas.microsoft.com/office/drawing/2014/main" id="{75CCBF8B-F9A9-4E81-99A3-77917C23C72A}"/>
              </a:ext>
            </a:extLst>
          </p:cNvPr>
          <p:cNvSpPr txBox="1">
            <a:spLocks/>
          </p:cNvSpPr>
          <p:nvPr/>
        </p:nvSpPr>
        <p:spPr>
          <a:xfrm>
            <a:off x="1999668" y="27136788"/>
            <a:ext cx="7572133" cy="564212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defTabSz="3840297">
              <a:spcBef>
                <a:spcPts val="2000"/>
              </a:spcBef>
            </a:pPr>
            <a:r>
              <a:rPr lang="en-US" sz="2800" dirty="0"/>
              <a:t>The room also functions as a workspace and stores other necessary equipment procured with some assistance from Keith </a:t>
            </a:r>
            <a:r>
              <a:rPr lang="en-US" sz="2800" dirty="0" err="1"/>
              <a:t>Hilson</a:t>
            </a:r>
            <a:r>
              <a:rPr lang="en-US" sz="2800" dirty="0"/>
              <a:t>, an </a:t>
            </a:r>
            <a:r>
              <a:rPr lang="en-US" sz="2800" dirty="0" err="1"/>
              <a:t>Eau</a:t>
            </a:r>
            <a:r>
              <a:rPr lang="en-US" sz="2800" dirty="0"/>
              <a:t> Claire alum who now is a manager of Schmitt Music in Brooklyn Center, Minnesota.</a:t>
            </a:r>
          </a:p>
          <a:p>
            <a:pPr algn="l" defTabSz="3840297">
              <a:spcBef>
                <a:spcPts val="2000"/>
              </a:spcBef>
            </a:pPr>
            <a:r>
              <a:rPr lang="en-US" sz="2800" dirty="0"/>
              <a:t>Once the space was established, its proper use needed to be ensured. Dr. Ostrander, myself, and a group of other colleagues met with Greg Beckwith – a repair technician and instructor based in Red Wing, Minnesota.</a:t>
            </a:r>
          </a:p>
          <a:p>
            <a:pPr algn="l" defTabSz="3840297">
              <a:spcBef>
                <a:spcPts val="2000"/>
              </a:spcBef>
            </a:pPr>
            <a:r>
              <a:rPr lang="en-US" sz="2800" dirty="0"/>
              <a:t>Greg walked us through the machine operation and the multi-step cleaning process outlined below for each instrument.</a:t>
            </a:r>
          </a:p>
        </p:txBody>
      </p:sp>
      <p:sp>
        <p:nvSpPr>
          <p:cNvPr id="52" name="TextBox 51">
            <a:extLst>
              <a:ext uri="{FF2B5EF4-FFF2-40B4-BE49-F238E27FC236}">
                <a16:creationId xmlns:a16="http://schemas.microsoft.com/office/drawing/2014/main" id="{104E1783-888D-4936-81A0-7C0996717E40}"/>
              </a:ext>
            </a:extLst>
          </p:cNvPr>
          <p:cNvSpPr txBox="1"/>
          <p:nvPr/>
        </p:nvSpPr>
        <p:spPr>
          <a:xfrm>
            <a:off x="21806330" y="29125846"/>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PROCESS</a:t>
            </a:r>
          </a:p>
        </p:txBody>
      </p:sp>
      <p:sp>
        <p:nvSpPr>
          <p:cNvPr id="53" name="TextBox 52">
            <a:extLst>
              <a:ext uri="{FF2B5EF4-FFF2-40B4-BE49-F238E27FC236}">
                <a16:creationId xmlns:a16="http://schemas.microsoft.com/office/drawing/2014/main" id="{E85C5613-7A93-4CB2-9165-62AF9BC5DE9E}"/>
              </a:ext>
            </a:extLst>
          </p:cNvPr>
          <p:cNvSpPr txBox="1"/>
          <p:nvPr/>
        </p:nvSpPr>
        <p:spPr>
          <a:xfrm>
            <a:off x="21806328" y="29957849"/>
            <a:ext cx="8775269" cy="5345053"/>
          </a:xfrm>
          <a:prstGeom prst="rect">
            <a:avLst/>
          </a:prstGeom>
          <a:noFill/>
        </p:spPr>
        <p:txBody>
          <a:bodyPr wrap="square" rtlCol="0">
            <a:spAutoFit/>
          </a:bodyPr>
          <a:lstStyle/>
          <a:p>
            <a:pPr>
              <a:spcBef>
                <a:spcPts val="2000"/>
              </a:spcBef>
              <a:buClr>
                <a:schemeClr val="tx2">
                  <a:lumMod val="75000"/>
                </a:schemeClr>
              </a:buClr>
            </a:pPr>
            <a:r>
              <a:rPr lang="en-US" sz="2800" dirty="0"/>
              <a:t>Throughout two summers, Dr. Ostrander and I conducted a process of score study and piece arrangement organized by increasing difficulty – beginning with choral works, easily translatable to trombone ensemble, and culminating with full wind band scores and choirs of other instruments.</a:t>
            </a:r>
          </a:p>
          <a:p>
            <a:pPr>
              <a:spcBef>
                <a:spcPts val="2000"/>
              </a:spcBef>
              <a:buClr>
                <a:schemeClr val="tx2">
                  <a:lumMod val="75000"/>
                </a:schemeClr>
              </a:buClr>
            </a:pPr>
            <a:r>
              <a:rPr lang="en-US" sz="2800" dirty="0"/>
              <a:t>This process enabled me to gain fundamental skills necessary for successful arrangement of music to other instrumentations.</a:t>
            </a:r>
          </a:p>
          <a:p>
            <a:pPr>
              <a:spcBef>
                <a:spcPts val="2000"/>
              </a:spcBef>
              <a:buClr>
                <a:schemeClr val="tx2">
                  <a:lumMod val="75000"/>
                </a:schemeClr>
              </a:buClr>
            </a:pPr>
            <a:r>
              <a:rPr lang="en-US" sz="2800" dirty="0"/>
              <a:t>Ultimately music from a variety of cultural backgrounds was studied and arranged for the trombone studio at UW- </a:t>
            </a:r>
            <a:r>
              <a:rPr lang="en-US" sz="2800" dirty="0" err="1"/>
              <a:t>Eau</a:t>
            </a:r>
            <a:r>
              <a:rPr lang="en-US" sz="2800" dirty="0"/>
              <a:t> Claire.</a:t>
            </a:r>
          </a:p>
        </p:txBody>
      </p:sp>
      <p:sp>
        <p:nvSpPr>
          <p:cNvPr id="54" name="TextBox 53">
            <a:extLst>
              <a:ext uri="{FF2B5EF4-FFF2-40B4-BE49-F238E27FC236}">
                <a16:creationId xmlns:a16="http://schemas.microsoft.com/office/drawing/2014/main" id="{9C54B73D-C45E-40D7-98AF-BA53AA1B29EF}"/>
              </a:ext>
            </a:extLst>
          </p:cNvPr>
          <p:cNvSpPr txBox="1"/>
          <p:nvPr/>
        </p:nvSpPr>
        <p:spPr>
          <a:xfrm>
            <a:off x="31193056" y="24642100"/>
            <a:ext cx="9167544" cy="10423366"/>
          </a:xfrm>
          <a:prstGeom prst="rect">
            <a:avLst/>
          </a:prstGeom>
          <a:noFill/>
        </p:spPr>
        <p:txBody>
          <a:bodyPr wrap="square" rtlCol="0">
            <a:spAutoFit/>
          </a:bodyPr>
          <a:lstStyle/>
          <a:p>
            <a:pPr>
              <a:spcBef>
                <a:spcPts val="2000"/>
              </a:spcBef>
              <a:buClr>
                <a:schemeClr val="tx2">
                  <a:lumMod val="75000"/>
                </a:schemeClr>
              </a:buClr>
            </a:pPr>
            <a:r>
              <a:rPr lang="en-US" sz="2800" dirty="0"/>
              <a:t>The arranging process produced a number of works arranged for trombone ensemble sourcing from underrepresented cultures in the tradition of Western classical music.</a:t>
            </a:r>
          </a:p>
          <a:p>
            <a:pPr>
              <a:spcBef>
                <a:spcPts val="2000"/>
              </a:spcBef>
              <a:buClr>
                <a:schemeClr val="tx2">
                  <a:lumMod val="75000"/>
                </a:schemeClr>
              </a:buClr>
            </a:pPr>
            <a:r>
              <a:rPr lang="en-US" sz="2800" dirty="0"/>
              <a:t>One of these pieces is an arrangement of mine, done on the piece </a:t>
            </a:r>
            <a:r>
              <a:rPr lang="en-US" sz="2800" i="1" dirty="0"/>
              <a:t>Fire Dance</a:t>
            </a:r>
            <a:r>
              <a:rPr lang="en-US" sz="2800" dirty="0"/>
              <a:t> composed by Valerie Coleman. Valerie Coleman is an African American flute performer and educator.</a:t>
            </a:r>
          </a:p>
          <a:p>
            <a:pPr>
              <a:spcBef>
                <a:spcPts val="2000"/>
              </a:spcBef>
              <a:buClr>
                <a:schemeClr val="tx2">
                  <a:lumMod val="75000"/>
                </a:schemeClr>
              </a:buClr>
            </a:pPr>
            <a:r>
              <a:rPr lang="en-US" sz="2800" dirty="0"/>
              <a:t>This arrangement is anticipated to be performed at next year’s Trombone Summit – an event held at UW- </a:t>
            </a:r>
            <a:r>
              <a:rPr lang="en-US" sz="2800" dirty="0" err="1"/>
              <a:t>Eau</a:t>
            </a:r>
            <a:r>
              <a:rPr lang="en-US" sz="2800" dirty="0"/>
              <a:t> Claire hosting trombone players from high schools and colleges from around the Midwest.</a:t>
            </a:r>
          </a:p>
          <a:p>
            <a:pPr>
              <a:spcBef>
                <a:spcPts val="2000"/>
              </a:spcBef>
              <a:buClr>
                <a:schemeClr val="tx2">
                  <a:lumMod val="75000"/>
                </a:schemeClr>
              </a:buClr>
            </a:pPr>
            <a:r>
              <a:rPr lang="en-US" sz="2800" dirty="0"/>
              <a:t>Another work is titled </a:t>
            </a:r>
            <a:r>
              <a:rPr lang="en-US" sz="2800" i="1" dirty="0"/>
              <a:t>Three Spirituals for Trombone Ensemble</a:t>
            </a:r>
            <a:r>
              <a:rPr lang="en-US" sz="2800" dirty="0"/>
              <a:t>. An arrangement of Dr. Ostrander’s, the piece features melodies originating from the musical tradition of African-American slaves.</a:t>
            </a:r>
          </a:p>
          <a:p>
            <a:pPr>
              <a:spcBef>
                <a:spcPts val="2000"/>
              </a:spcBef>
              <a:buClr>
                <a:schemeClr val="tx2">
                  <a:lumMod val="75000"/>
                </a:schemeClr>
              </a:buClr>
            </a:pPr>
            <a:r>
              <a:rPr lang="en-US" sz="2800" dirty="0"/>
              <a:t>This piece was performed at the 2018 International Trombone Festival held in Iowa City in July. This is the single largest trombone-centric event held worldwide, and the work featured Tony Baker, a renowned instructor at one of the world’s premiere music schools in North Texas.</a:t>
            </a:r>
          </a:p>
          <a:p>
            <a:pPr>
              <a:spcBef>
                <a:spcPts val="2000"/>
              </a:spcBef>
              <a:buClr>
                <a:schemeClr val="tx2">
                  <a:lumMod val="75000"/>
                </a:schemeClr>
              </a:buClr>
            </a:pPr>
            <a:r>
              <a:rPr lang="en-US" sz="2800" dirty="0"/>
              <a:t>Both of these works serve to bring exposure to cultures underrepresented in Western classical music.</a:t>
            </a:r>
          </a:p>
        </p:txBody>
      </p:sp>
      <p:pic>
        <p:nvPicPr>
          <p:cNvPr id="22" name="Picture 21">
            <a:extLst>
              <a:ext uri="{FF2B5EF4-FFF2-40B4-BE49-F238E27FC236}">
                <a16:creationId xmlns:a16="http://schemas.microsoft.com/office/drawing/2014/main" id="{84B9F747-BB51-4628-BAE7-253DEDBC24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870672" y="8649315"/>
            <a:ext cx="6156799" cy="4578863"/>
          </a:xfrm>
          <a:prstGeom prst="rect">
            <a:avLst/>
          </a:prstGeom>
          <a:ln>
            <a:noFill/>
          </a:ln>
          <a:effectLst>
            <a:outerShdw blurRad="292100" dist="139700" dir="2700000" algn="tl" rotWithShape="0">
              <a:srgbClr val="333333">
                <a:alpha val="65000"/>
              </a:srgbClr>
            </a:outerShdw>
          </a:effectLst>
        </p:spPr>
      </p:pic>
      <p:pic>
        <p:nvPicPr>
          <p:cNvPr id="26" name="Picture 25">
            <a:extLst>
              <a:ext uri="{FF2B5EF4-FFF2-40B4-BE49-F238E27FC236}">
                <a16:creationId xmlns:a16="http://schemas.microsoft.com/office/drawing/2014/main" id="{77168107-C352-4FD8-B834-66C46AA363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850448" y="14482057"/>
            <a:ext cx="6177024" cy="4609200"/>
          </a:xfrm>
          <a:prstGeom prst="rect">
            <a:avLst/>
          </a:prstGeom>
          <a:ln>
            <a:noFill/>
          </a:ln>
          <a:effectLst>
            <a:outerShdw blurRad="292100" dist="139700" dir="2700000" algn="tl" rotWithShape="0">
              <a:srgbClr val="333333">
                <a:alpha val="65000"/>
              </a:srgbClr>
            </a:outerShdw>
          </a:effectLst>
        </p:spPr>
      </p:pic>
      <p:pic>
        <p:nvPicPr>
          <p:cNvPr id="29" name="Picture 28">
            <a:extLst>
              <a:ext uri="{FF2B5EF4-FFF2-40B4-BE49-F238E27FC236}">
                <a16:creationId xmlns:a16="http://schemas.microsoft.com/office/drawing/2014/main" id="{49F8C943-74A6-4AD0-A7AC-1A2BBCCF5D1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870673" y="20233080"/>
            <a:ext cx="6156799" cy="46175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1470</TotalTime>
  <Words>868</Words>
  <Application>Microsoft Office PowerPoint</Application>
  <PresentationFormat>Custom</PresentationFormat>
  <Paragraphs>51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Minion Pro</vt:lpstr>
      <vt:lpstr>Arial</vt:lpstr>
      <vt:lpstr>Calibri</vt:lpstr>
      <vt:lpstr>Calibri Light</vt:lpstr>
      <vt:lpstr>Office Theme</vt:lpstr>
      <vt:lpstr>Creating an Instrument Maintenance Shop + Arranging Music From Diverse Sources</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Leo Johnson</cp:lastModifiedBy>
  <cp:revision>87</cp:revision>
  <cp:lastPrinted>2019-02-21T19:02:30Z</cp:lastPrinted>
  <dcterms:created xsi:type="dcterms:W3CDTF">2015-01-29T15:27:06Z</dcterms:created>
  <dcterms:modified xsi:type="dcterms:W3CDTF">2019-04-22T20:46:54Z</dcterms:modified>
</cp:coreProperties>
</file>