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49" autoAdjust="0"/>
    <p:restoredTop sz="78176" autoAdjust="0"/>
  </p:normalViewPr>
  <p:slideViewPr>
    <p:cSldViewPr snapToGrid="0">
      <p:cViewPr varScale="1">
        <p:scale>
          <a:sx n="19" d="100"/>
          <a:sy n="19" d="100"/>
        </p:scale>
        <p:origin x="1272" y="8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Zach%20Meredith\Documents\Research\Exoplanet%20Star%20analysi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Zach%20Meredith\Documents\Research\Exoplanet%20Star%20analysis.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Orbital</a:t>
            </a:r>
            <a:r>
              <a:rPr lang="en-US" baseline="0" dirty="0"/>
              <a:t> Velocity</a:t>
            </a:r>
            <a:r>
              <a:rPr lang="en-US" dirty="0"/>
              <a:t> vs  Orbital Radius</a:t>
            </a:r>
          </a:p>
          <a:p>
            <a:pPr>
              <a:defRPr/>
            </a:pP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2510545439121939E-2"/>
          <c:y val="9.4870302300940526E-2"/>
          <c:w val="0.87046911665372373"/>
          <c:h val="0.7564462961267282"/>
        </c:manualLayout>
      </c:layout>
      <c:scatterChart>
        <c:scatterStyle val="lineMarker"/>
        <c:varyColors val="0"/>
        <c:ser>
          <c:idx val="0"/>
          <c:order val="0"/>
          <c:tx>
            <c:v>1 Solar Mass</c:v>
          </c:tx>
          <c:spPr>
            <a:ln w="25400" cap="rnd">
              <a:noFill/>
              <a:round/>
            </a:ln>
            <a:effectLst/>
          </c:spPr>
          <c:marker>
            <c:symbol val="circle"/>
            <c:size val="5"/>
            <c:spPr>
              <a:solidFill>
                <a:schemeClr val="accent1"/>
              </a:solidFill>
              <a:ln w="9525">
                <a:solidFill>
                  <a:schemeClr val="accent1"/>
                </a:solidFill>
              </a:ln>
              <a:effectLst/>
            </c:spPr>
          </c:marker>
          <c:xVal>
            <c:numRef>
              <c:f>'V1'!$E$2:$E$105</c:f>
              <c:numCache>
                <c:formatCode>General</c:formatCode>
                <c:ptCount val="104"/>
                <c:pt idx="0">
                  <c:v>0.05</c:v>
                </c:pt>
                <c:pt idx="1">
                  <c:v>5.5000000000000007E-2</c:v>
                </c:pt>
                <c:pt idx="2">
                  <c:v>6.0500000000000012E-2</c:v>
                </c:pt>
                <c:pt idx="3">
                  <c:v>6.6550000000000012E-2</c:v>
                </c:pt>
                <c:pt idx="4">
                  <c:v>7.320500000000002E-2</c:v>
                </c:pt>
                <c:pt idx="5">
                  <c:v>8.0525500000000028E-2</c:v>
                </c:pt>
                <c:pt idx="6">
                  <c:v>8.8578050000000033E-2</c:v>
                </c:pt>
                <c:pt idx="7">
                  <c:v>9.7435855000000043E-2</c:v>
                </c:pt>
                <c:pt idx="8">
                  <c:v>0.10717944050000006</c:v>
                </c:pt>
                <c:pt idx="9">
                  <c:v>0.11789738455000007</c:v>
                </c:pt>
                <c:pt idx="10">
                  <c:v>0.12968712300500007</c:v>
                </c:pt>
                <c:pt idx="11">
                  <c:v>0.14265583530550008</c:v>
                </c:pt>
                <c:pt idx="12">
                  <c:v>0.1569214188360501</c:v>
                </c:pt>
                <c:pt idx="13">
                  <c:v>0.17261356071965511</c:v>
                </c:pt>
                <c:pt idx="14">
                  <c:v>0.18987491679162063</c:v>
                </c:pt>
                <c:pt idx="15">
                  <c:v>0.20886240847078269</c:v>
                </c:pt>
                <c:pt idx="16">
                  <c:v>0.22974864931786096</c:v>
                </c:pt>
                <c:pt idx="17">
                  <c:v>0.25272351424964706</c:v>
                </c:pt>
                <c:pt idx="18">
                  <c:v>0.27799586567461176</c:v>
                </c:pt>
                <c:pt idx="19">
                  <c:v>0.30579545224207294</c:v>
                </c:pt>
                <c:pt idx="20">
                  <c:v>0.33637499746628025</c:v>
                </c:pt>
                <c:pt idx="21">
                  <c:v>0.3700124972129083</c:v>
                </c:pt>
                <c:pt idx="22">
                  <c:v>0.40701374693419912</c:v>
                </c:pt>
                <c:pt idx="23">
                  <c:v>0.44771512162761906</c:v>
                </c:pt>
                <c:pt idx="24">
                  <c:v>0.49248663379038099</c:v>
                </c:pt>
                <c:pt idx="25">
                  <c:v>0.54173529716941915</c:v>
                </c:pt>
                <c:pt idx="26">
                  <c:v>0.59590882688636104</c:v>
                </c:pt>
                <c:pt idx="27">
                  <c:v>0.65549970957499715</c:v>
                </c:pt>
                <c:pt idx="28">
                  <c:v>0.72104968053249685</c:v>
                </c:pt>
                <c:pt idx="29">
                  <c:v>0.79315464858574658</c:v>
                </c:pt>
                <c:pt idx="30">
                  <c:v>0.87247011344432124</c:v>
                </c:pt>
                <c:pt idx="31">
                  <c:v>0.95971712478875337</c:v>
                </c:pt>
                <c:pt idx="32">
                  <c:v>1.0556888372676287</c:v>
                </c:pt>
                <c:pt idx="33">
                  <c:v>1.1612577209943917</c:v>
                </c:pt>
                <c:pt idx="34">
                  <c:v>1.2773834930938308</c:v>
                </c:pt>
                <c:pt idx="35">
                  <c:v>1.4051218424032139</c:v>
                </c:pt>
                <c:pt idx="36">
                  <c:v>1.5456340266435353</c:v>
                </c:pt>
                <c:pt idx="37">
                  <c:v>1.700197429307889</c:v>
                </c:pt>
                <c:pt idx="38">
                  <c:v>1.8702171722386778</c:v>
                </c:pt>
                <c:pt idx="39">
                  <c:v>2.0572388894625457</c:v>
                </c:pt>
                <c:pt idx="40">
                  <c:v>2.2629627784088004</c:v>
                </c:pt>
                <c:pt idx="41">
                  <c:v>2.4892590562496806</c:v>
                </c:pt>
                <c:pt idx="42">
                  <c:v>2.7381849618746488</c:v>
                </c:pt>
                <c:pt idx="43">
                  <c:v>3.0120034580621136</c:v>
                </c:pt>
                <c:pt idx="44">
                  <c:v>3.3132038038683249</c:v>
                </c:pt>
                <c:pt idx="45">
                  <c:v>3.6445241842551575</c:v>
                </c:pt>
                <c:pt idx="46">
                  <c:v>4.008976602680673</c:v>
                </c:pt>
                <c:pt idx="47">
                  <c:v>4.4098742629487404</c:v>
                </c:pt>
                <c:pt idx="48">
                  <c:v>4.8508616892436143</c:v>
                </c:pt>
                <c:pt idx="49">
                  <c:v>5.3359478581679758</c:v>
                </c:pt>
                <c:pt idx="50">
                  <c:v>5.8695426439847731</c:v>
                </c:pt>
                <c:pt idx="51">
                  <c:v>6.4564969083832509</c:v>
                </c:pt>
                <c:pt idx="52">
                  <c:v>7.1021465992215758</c:v>
                </c:pt>
                <c:pt idx="53">
                  <c:v>7.8123612591437332</c:v>
                </c:pt>
                <c:pt idx="54">
                  <c:v>8.5935973850581071</c:v>
                </c:pt>
                <c:pt idx="55">
                  <c:v>9.4529571235639178</c:v>
                </c:pt>
                <c:pt idx="56">
                  <c:v>10.39825283592031</c:v>
                </c:pt>
                <c:pt idx="57">
                  <c:v>11.43807811951234</c:v>
                </c:pt>
                <c:pt idx="58">
                  <c:v>12.581885931463574</c:v>
                </c:pt>
                <c:pt idx="59">
                  <c:v>13.840074524609932</c:v>
                </c:pt>
                <c:pt idx="60">
                  <c:v>15.224081977070925</c:v>
                </c:pt>
                <c:pt idx="61">
                  <c:v>16.746490174778017</c:v>
                </c:pt>
                <c:pt idx="62">
                  <c:v>18.421139192255819</c:v>
                </c:pt>
                <c:pt idx="63">
                  <c:v>20.263253111481401</c:v>
                </c:pt>
                <c:pt idx="64">
                  <c:v>22.289578422629539</c:v>
                </c:pt>
                <c:pt idx="65">
                  <c:v>24.518536264892493</c:v>
                </c:pt>
                <c:pt idx="66">
                  <c:v>26.970389891381743</c:v>
                </c:pt>
                <c:pt idx="67">
                  <c:v>29.667428880519918</c:v>
                </c:pt>
                <c:pt idx="68">
                  <c:v>32.63417176857191</c:v>
                </c:pt>
                <c:pt idx="69">
                  <c:v>35.897588945429099</c:v>
                </c:pt>
                <c:pt idx="70">
                  <c:v>39.48734783997201</c:v>
                </c:pt>
                <c:pt idx="71">
                  <c:v>43.436082623969213</c:v>
                </c:pt>
                <c:pt idx="72">
                  <c:v>47.779690886366133</c:v>
                </c:pt>
                <c:pt idx="73">
                  <c:v>52.55765997500275</c:v>
                </c:pt>
                <c:pt idx="74">
                  <c:v>57.813425972503026</c:v>
                </c:pt>
                <c:pt idx="75">
                  <c:v>63.594768569753327</c:v>
                </c:pt>
                <c:pt idx="76">
                  <c:v>69.954245426728662</c:v>
                </c:pt>
                <c:pt idx="77">
                  <c:v>76.949669969401526</c:v>
                </c:pt>
                <c:pt idx="78">
                  <c:v>84.644636966341679</c:v>
                </c:pt>
                <c:pt idx="79">
                  <c:v>93.109100662975848</c:v>
                </c:pt>
                <c:pt idx="80">
                  <c:v>102.42001072927343</c:v>
                </c:pt>
                <c:pt idx="81">
                  <c:v>112.66201180220077</c:v>
                </c:pt>
                <c:pt idx="82">
                  <c:v>123.92821298242085</c:v>
                </c:pt>
                <c:pt idx="83">
                  <c:v>136.32103428066293</c:v>
                </c:pt>
                <c:pt idx="84">
                  <c:v>149.95313770872923</c:v>
                </c:pt>
                <c:pt idx="85">
                  <c:v>164.94845147960214</c:v>
                </c:pt>
                <c:pt idx="86">
                  <c:v>181.44329662756235</c:v>
                </c:pt>
                <c:pt idx="87">
                  <c:v>199.58762629031858</c:v>
                </c:pt>
                <c:pt idx="88">
                  <c:v>219.54638891935045</c:v>
                </c:pt>
                <c:pt idx="89">
                  <c:v>241.5010278112855</c:v>
                </c:pt>
                <c:pt idx="90">
                  <c:v>265.65113059241406</c:v>
                </c:pt>
                <c:pt idx="91">
                  <c:v>292.21624365165547</c:v>
                </c:pt>
                <c:pt idx="92">
                  <c:v>321.43786801682103</c:v>
                </c:pt>
                <c:pt idx="93">
                  <c:v>353.58165481850313</c:v>
                </c:pt>
                <c:pt idx="94">
                  <c:v>388.93982030035346</c:v>
                </c:pt>
                <c:pt idx="95">
                  <c:v>427.83380233038883</c:v>
                </c:pt>
                <c:pt idx="96">
                  <c:v>470.61718256342772</c:v>
                </c:pt>
                <c:pt idx="97">
                  <c:v>517.67890081977043</c:v>
                </c:pt>
                <c:pt idx="98">
                  <c:v>569.44679090174748</c:v>
                </c:pt>
                <c:pt idx="99">
                  <c:v>626.39146999192224</c:v>
                </c:pt>
                <c:pt idx="100">
                  <c:v>689.03061699111447</c:v>
                </c:pt>
                <c:pt idx="101">
                  <c:v>757.93367869022586</c:v>
                </c:pt>
                <c:pt idx="102">
                  <c:v>833.72704655924849</c:v>
                </c:pt>
                <c:pt idx="103">
                  <c:v>917.09975121517334</c:v>
                </c:pt>
              </c:numCache>
            </c:numRef>
          </c:xVal>
          <c:yVal>
            <c:numRef>
              <c:f>'V1'!$G$3:$G$105</c:f>
              <c:numCache>
                <c:formatCode>0.00E+00</c:formatCode>
                <c:ptCount val="103"/>
                <c:pt idx="0">
                  <c:v>121.21216465716465</c:v>
                </c:pt>
                <c:pt idx="1">
                  <c:v>115.57126436208328</c:v>
                </c:pt>
                <c:pt idx="2">
                  <c:v>110.19287696105877</c:v>
                </c:pt>
                <c:pt idx="3">
                  <c:v>105.06478578371207</c:v>
                </c:pt>
                <c:pt idx="4">
                  <c:v>100.17534269187162</c:v>
                </c:pt>
                <c:pt idx="5">
                  <c:v>95.513441621556424</c:v>
                </c:pt>
                <c:pt idx="6">
                  <c:v>91.068493356246904</c:v>
                </c:pt>
                <c:pt idx="7">
                  <c:v>86.830401474142207</c:v>
                </c:pt>
                <c:pt idx="8">
                  <c:v>82.789539414769919</c:v>
                </c:pt>
                <c:pt idx="9">
                  <c:v>78.936728612856541</c:v>
                </c:pt>
                <c:pt idx="10">
                  <c:v>75.263217649790832</c:v>
                </c:pt>
                <c:pt idx="11">
                  <c:v>71.760662375324131</c:v>
                </c:pt>
                <c:pt idx="12">
                  <c:v>68.421106954355295</c:v>
                </c:pt>
                <c:pt idx="13">
                  <c:v>65.2369657957492</c:v>
                </c:pt>
                <c:pt idx="14">
                  <c:v>62.201006322141183</c:v>
                </c:pt>
                <c:pt idx="15">
                  <c:v>59.306332541590187</c:v>
                </c:pt>
                <c:pt idx="16">
                  <c:v>56.546369383764713</c:v>
                </c:pt>
                <c:pt idx="17">
                  <c:v>53.914847765081987</c:v>
                </c:pt>
                <c:pt idx="18">
                  <c:v>51.405790348877012</c:v>
                </c:pt>
                <c:pt idx="19">
                  <c:v>49.013497968256353</c:v>
                </c:pt>
                <c:pt idx="20">
                  <c:v>46.732536680797281</c:v>
                </c:pt>
                <c:pt idx="21">
                  <c:v>44.557725425687593</c:v>
                </c:pt>
                <c:pt idx="22">
                  <c:v>42.484124255270252</c:v>
                </c:pt>
                <c:pt idx="23">
                  <c:v>40.507023114261443</c:v>
                </c:pt>
                <c:pt idx="24">
                  <c:v>38.621931141154775</c:v>
                </c:pt>
                <c:pt idx="25">
                  <c:v>36.824566467510401</c:v>
                </c:pt>
                <c:pt idx="26">
                  <c:v>35.110846491958888</c:v>
                </c:pt>
                <c:pt idx="27">
                  <c:v>33.47687860682764</c:v>
                </c:pt>
                <c:pt idx="28">
                  <c:v>31.918951356326257</c:v>
                </c:pt>
                <c:pt idx="29">
                  <c:v>30.433526006206943</c:v>
                </c:pt>
                <c:pt idx="30">
                  <c:v>29.017228505751142</c:v>
                </c:pt>
                <c:pt idx="31">
                  <c:v>27.666841823824491</c:v>
                </c:pt>
                <c:pt idx="32">
                  <c:v>26.379298641591944</c:v>
                </c:pt>
                <c:pt idx="33">
                  <c:v>25.151674385294996</c:v>
                </c:pt>
                <c:pt idx="34">
                  <c:v>23.981180583265406</c:v>
                </c:pt>
                <c:pt idx="35">
                  <c:v>22.865158532086358</c:v>
                </c:pt>
                <c:pt idx="36">
                  <c:v>21.801073257514002</c:v>
                </c:pt>
                <c:pt idx="37">
                  <c:v>20.786507756442145</c:v>
                </c:pt>
                <c:pt idx="38">
                  <c:v>19.819157506830916</c:v>
                </c:pt>
                <c:pt idx="39">
                  <c:v>18.896825233129221</c:v>
                </c:pt>
                <c:pt idx="40">
                  <c:v>18.017415915300827</c:v>
                </c:pt>
                <c:pt idx="41">
                  <c:v>17.178932030117473</c:v>
                </c:pt>
                <c:pt idx="42">
                  <c:v>16.379469013909844</c:v>
                </c:pt>
                <c:pt idx="43">
                  <c:v>15.617210936470428</c:v>
                </c:pt>
                <c:pt idx="44">
                  <c:v>14.890426376281678</c:v>
                </c:pt>
                <c:pt idx="45">
                  <c:v>14.197464487700392</c:v>
                </c:pt>
                <c:pt idx="46">
                  <c:v>13.53675125116516</c:v>
                </c:pt>
                <c:pt idx="47">
                  <c:v>12.906785897909446</c:v>
                </c:pt>
                <c:pt idx="48">
                  <c:v>12.306137501059238</c:v>
                </c:pt>
                <c:pt idx="49">
                  <c:v>11.733441725372224</c:v>
                </c:pt>
                <c:pt idx="50">
                  <c:v>11.187397728235672</c:v>
                </c:pt>
                <c:pt idx="51">
                  <c:v>10.66676520488384</c:v>
                </c:pt>
                <c:pt idx="52">
                  <c:v>10.170361571123337</c:v>
                </c:pt>
                <c:pt idx="53">
                  <c:v>9.697059277167126</c:v>
                </c:pt>
                <c:pt idx="54">
                  <c:v>9.2457832464757601</c:v>
                </c:pt>
                <c:pt idx="55">
                  <c:v>8.8155084337882972</c:v>
                </c:pt>
                <c:pt idx="56">
                  <c:v>8.4052574967961462</c:v>
                </c:pt>
                <c:pt idx="57">
                  <c:v>8.0140985761711789</c:v>
                </c:pt>
                <c:pt idx="58">
                  <c:v>7.6411431789055868</c:v>
                </c:pt>
                <c:pt idx="59">
                  <c:v>7.2855441601556175</c:v>
                </c:pt>
                <c:pt idx="60">
                  <c:v>6.9464937990050801</c:v>
                </c:pt>
                <c:pt idx="61">
                  <c:v>6.6232219637778345</c:v>
                </c:pt>
                <c:pt idx="62">
                  <c:v>6.3149943627318903</c:v>
                </c:pt>
                <c:pt idx="63">
                  <c:v>6.021110876161667</c:v>
                </c:pt>
                <c:pt idx="64">
                  <c:v>5.7409039661198999</c:v>
                </c:pt>
                <c:pt idx="65">
                  <c:v>5.4737371601469702</c:v>
                </c:pt>
                <c:pt idx="66">
                  <c:v>5.2190036055635458</c:v>
                </c:pt>
                <c:pt idx="67">
                  <c:v>4.9761246910426999</c:v>
                </c:pt>
                <c:pt idx="68">
                  <c:v>4.7445487323304967</c:v>
                </c:pt>
                <c:pt idx="69">
                  <c:v>4.5237497191297278</c:v>
                </c:pt>
                <c:pt idx="70">
                  <c:v>4.3132261203004507</c:v>
                </c:pt>
                <c:pt idx="71">
                  <c:v>4.1124997446633893</c:v>
                </c:pt>
                <c:pt idx="72">
                  <c:v>3.921114654818592</c:v>
                </c:pt>
                <c:pt idx="73">
                  <c:v>3.7386361315121714</c:v>
                </c:pt>
                <c:pt idx="74">
                  <c:v>3.5646496861987198</c:v>
                </c:pt>
                <c:pt idx="75">
                  <c:v>3.3987601195565196</c:v>
                </c:pt>
                <c:pt idx="76">
                  <c:v>3.2405906238170177</c:v>
                </c:pt>
                <c:pt idx="77">
                  <c:v>3.0897819268695632</c:v>
                </c:pt>
                <c:pt idx="78">
                  <c:v>2.945991476197289</c:v>
                </c:pt>
                <c:pt idx="79">
                  <c:v>2.8088926607905118</c:v>
                </c:pt>
                <c:pt idx="80">
                  <c:v>2.6781740692702627</c:v>
                </c:pt>
                <c:pt idx="81">
                  <c:v>2.5535387825368292</c:v>
                </c:pt>
                <c:pt idx="82">
                  <c:v>2.4347036993366022</c:v>
                </c:pt>
                <c:pt idx="83">
                  <c:v>2.3213988932152989</c:v>
                </c:pt>
                <c:pt idx="84">
                  <c:v>2.2133669993969116</c:v>
                </c:pt>
                <c:pt idx="85">
                  <c:v>2.1103626301957266</c:v>
                </c:pt>
                <c:pt idx="86">
                  <c:v>2.0121518176335558</c:v>
                </c:pt>
                <c:pt idx="87">
                  <c:v>1.9185114819961151</c:v>
                </c:pt>
                <c:pt idx="88">
                  <c:v>1.8292289251214144</c:v>
                </c:pt>
                <c:pt idx="89">
                  <c:v>1.7441013472691955</c:v>
                </c:pt>
                <c:pt idx="90">
                  <c:v>1.6629353864740131</c:v>
                </c:pt>
                <c:pt idx="91">
                  <c:v>1.5855466793356323</c:v>
                </c:pt>
                <c:pt idx="92">
                  <c:v>1.5117594422491027</c:v>
                </c:pt>
                <c:pt idx="93">
                  <c:v>1.441406072123302</c:v>
                </c:pt>
                <c:pt idx="94">
                  <c:v>1.3743267656810023</c:v>
                </c:pt>
                <c:pt idx="95">
                  <c:v>1.3103691564757292</c:v>
                </c:pt>
                <c:pt idx="96">
                  <c:v>1.2493879688009113</c:v>
                </c:pt>
                <c:pt idx="97">
                  <c:v>1.1912446877052083</c:v>
                </c:pt>
                <c:pt idx="98">
                  <c:v>1.1358072443644649</c:v>
                </c:pt>
                <c:pt idx="99">
                  <c:v>1.0829497160956438</c:v>
                </c:pt>
                <c:pt idx="100">
                  <c:v>1.0325520403313317</c:v>
                </c:pt>
                <c:pt idx="101">
                  <c:v>0.9844997419051309</c:v>
                </c:pt>
                <c:pt idx="102">
                  <c:v>0.93868367302848343</c:v>
                </c:pt>
              </c:numCache>
            </c:numRef>
          </c:yVal>
          <c:smooth val="0"/>
          <c:extLst>
            <c:ext xmlns:c16="http://schemas.microsoft.com/office/drawing/2014/chart" uri="{C3380CC4-5D6E-409C-BE32-E72D297353CC}">
              <c16:uniqueId val="{00000000-DB29-4367-9D28-06652D7A99DF}"/>
            </c:ext>
          </c:extLst>
        </c:ser>
        <c:ser>
          <c:idx val="1"/>
          <c:order val="1"/>
          <c:tx>
            <c:v>15 Solar Mass</c:v>
          </c:tx>
          <c:spPr>
            <a:ln w="25400" cap="rnd">
              <a:noFill/>
              <a:round/>
            </a:ln>
            <a:effectLst/>
          </c:spPr>
          <c:marker>
            <c:symbol val="circle"/>
            <c:size val="5"/>
            <c:spPr>
              <a:solidFill>
                <a:schemeClr val="accent2"/>
              </a:solidFill>
              <a:ln w="9525">
                <a:solidFill>
                  <a:schemeClr val="accent2"/>
                </a:solidFill>
              </a:ln>
              <a:effectLst/>
            </c:spPr>
          </c:marker>
          <c:xVal>
            <c:numRef>
              <c:f>'V2'!$E$2:$E$105</c:f>
              <c:numCache>
                <c:formatCode>General</c:formatCode>
                <c:ptCount val="104"/>
                <c:pt idx="0">
                  <c:v>0.05</c:v>
                </c:pt>
                <c:pt idx="1">
                  <c:v>5.5000000000000007E-2</c:v>
                </c:pt>
                <c:pt idx="2">
                  <c:v>6.0500000000000012E-2</c:v>
                </c:pt>
                <c:pt idx="3">
                  <c:v>6.6550000000000012E-2</c:v>
                </c:pt>
                <c:pt idx="4">
                  <c:v>7.320500000000002E-2</c:v>
                </c:pt>
                <c:pt idx="5">
                  <c:v>8.0525500000000028E-2</c:v>
                </c:pt>
                <c:pt idx="6">
                  <c:v>8.8578050000000033E-2</c:v>
                </c:pt>
                <c:pt idx="7">
                  <c:v>9.7435855000000043E-2</c:v>
                </c:pt>
                <c:pt idx="8">
                  <c:v>0.10717944050000006</c:v>
                </c:pt>
                <c:pt idx="9">
                  <c:v>0.11789738455000007</c:v>
                </c:pt>
                <c:pt idx="10">
                  <c:v>0.12968712300500007</c:v>
                </c:pt>
                <c:pt idx="11">
                  <c:v>0.14265583530550008</c:v>
                </c:pt>
                <c:pt idx="12">
                  <c:v>0.1569214188360501</c:v>
                </c:pt>
                <c:pt idx="13">
                  <c:v>0.17261356071965511</c:v>
                </c:pt>
                <c:pt idx="14">
                  <c:v>0.18987491679162063</c:v>
                </c:pt>
                <c:pt idx="15">
                  <c:v>0.20886240847078269</c:v>
                </c:pt>
                <c:pt idx="16">
                  <c:v>0.22974864931786096</c:v>
                </c:pt>
                <c:pt idx="17">
                  <c:v>0.25272351424964706</c:v>
                </c:pt>
                <c:pt idx="18">
                  <c:v>0.27799586567461176</c:v>
                </c:pt>
                <c:pt idx="19">
                  <c:v>0.30579545224207294</c:v>
                </c:pt>
                <c:pt idx="20">
                  <c:v>0.33637499746628025</c:v>
                </c:pt>
                <c:pt idx="21">
                  <c:v>0.3700124972129083</c:v>
                </c:pt>
                <c:pt idx="22">
                  <c:v>0.40701374693419912</c:v>
                </c:pt>
                <c:pt idx="23">
                  <c:v>0.44771512162761906</c:v>
                </c:pt>
                <c:pt idx="24">
                  <c:v>0.49248663379038099</c:v>
                </c:pt>
                <c:pt idx="25">
                  <c:v>0.54173529716941915</c:v>
                </c:pt>
                <c:pt idx="26">
                  <c:v>0.59590882688636104</c:v>
                </c:pt>
                <c:pt idx="27">
                  <c:v>0.65549970957499715</c:v>
                </c:pt>
                <c:pt idx="28">
                  <c:v>0.72104968053249685</c:v>
                </c:pt>
                <c:pt idx="29">
                  <c:v>0.79315464858574658</c:v>
                </c:pt>
                <c:pt idx="30">
                  <c:v>0.87247011344432124</c:v>
                </c:pt>
                <c:pt idx="31">
                  <c:v>0.95971712478875337</c:v>
                </c:pt>
                <c:pt idx="32">
                  <c:v>1.0556888372676287</c:v>
                </c:pt>
                <c:pt idx="33">
                  <c:v>1.1612577209943917</c:v>
                </c:pt>
                <c:pt idx="34">
                  <c:v>1.2773834930938308</c:v>
                </c:pt>
                <c:pt idx="35">
                  <c:v>1.4051218424032139</c:v>
                </c:pt>
                <c:pt idx="36">
                  <c:v>1.5456340266435353</c:v>
                </c:pt>
                <c:pt idx="37">
                  <c:v>1.700197429307889</c:v>
                </c:pt>
                <c:pt idx="38">
                  <c:v>1.8702171722386778</c:v>
                </c:pt>
                <c:pt idx="39">
                  <c:v>2.0572388894625457</c:v>
                </c:pt>
                <c:pt idx="40">
                  <c:v>2.2629627784088004</c:v>
                </c:pt>
                <c:pt idx="41">
                  <c:v>2.4892590562496806</c:v>
                </c:pt>
                <c:pt idx="42">
                  <c:v>2.7381849618746488</c:v>
                </c:pt>
                <c:pt idx="43">
                  <c:v>3.0120034580621136</c:v>
                </c:pt>
                <c:pt idx="44">
                  <c:v>3.3132038038683249</c:v>
                </c:pt>
                <c:pt idx="45">
                  <c:v>3.6445241842551575</c:v>
                </c:pt>
                <c:pt idx="46">
                  <c:v>4.008976602680673</c:v>
                </c:pt>
                <c:pt idx="47">
                  <c:v>4.4098742629487404</c:v>
                </c:pt>
                <c:pt idx="48">
                  <c:v>4.8508616892436143</c:v>
                </c:pt>
                <c:pt idx="49">
                  <c:v>5.3359478581679758</c:v>
                </c:pt>
                <c:pt idx="50">
                  <c:v>5.8695426439847731</c:v>
                </c:pt>
                <c:pt idx="51">
                  <c:v>6.4564969083832509</c:v>
                </c:pt>
                <c:pt idx="52">
                  <c:v>7.1021465992215758</c:v>
                </c:pt>
                <c:pt idx="53">
                  <c:v>7.8123612591437332</c:v>
                </c:pt>
                <c:pt idx="54">
                  <c:v>8.5935973850581071</c:v>
                </c:pt>
                <c:pt idx="55">
                  <c:v>9.4529571235639178</c:v>
                </c:pt>
                <c:pt idx="56">
                  <c:v>10.39825283592031</c:v>
                </c:pt>
                <c:pt idx="57">
                  <c:v>11.43807811951234</c:v>
                </c:pt>
                <c:pt idx="58">
                  <c:v>12.581885931463574</c:v>
                </c:pt>
                <c:pt idx="59">
                  <c:v>13.840074524609932</c:v>
                </c:pt>
                <c:pt idx="60">
                  <c:v>15.224081977070925</c:v>
                </c:pt>
                <c:pt idx="61">
                  <c:v>16.746490174778017</c:v>
                </c:pt>
                <c:pt idx="62">
                  <c:v>18.421139192255819</c:v>
                </c:pt>
                <c:pt idx="63">
                  <c:v>20.263253111481401</c:v>
                </c:pt>
                <c:pt idx="64">
                  <c:v>22.289578422629539</c:v>
                </c:pt>
                <c:pt idx="65">
                  <c:v>24.518536264892493</c:v>
                </c:pt>
                <c:pt idx="66">
                  <c:v>26.970389891381743</c:v>
                </c:pt>
                <c:pt idx="67">
                  <c:v>29.667428880519918</c:v>
                </c:pt>
                <c:pt idx="68">
                  <c:v>32.63417176857191</c:v>
                </c:pt>
                <c:pt idx="69">
                  <c:v>35.897588945429099</c:v>
                </c:pt>
                <c:pt idx="70">
                  <c:v>39.48734783997201</c:v>
                </c:pt>
                <c:pt idx="71">
                  <c:v>43.436082623969213</c:v>
                </c:pt>
                <c:pt idx="72">
                  <c:v>47.779690886366133</c:v>
                </c:pt>
                <c:pt idx="73">
                  <c:v>52.55765997500275</c:v>
                </c:pt>
                <c:pt idx="74">
                  <c:v>57.813425972503026</c:v>
                </c:pt>
                <c:pt idx="75">
                  <c:v>63.594768569753327</c:v>
                </c:pt>
                <c:pt idx="76">
                  <c:v>69.954245426728662</c:v>
                </c:pt>
                <c:pt idx="77">
                  <c:v>76.949669969401526</c:v>
                </c:pt>
                <c:pt idx="78">
                  <c:v>84.644636966341679</c:v>
                </c:pt>
                <c:pt idx="79">
                  <c:v>93.109100662975848</c:v>
                </c:pt>
                <c:pt idx="80">
                  <c:v>102.42001072927343</c:v>
                </c:pt>
                <c:pt idx="81">
                  <c:v>112.66201180220077</c:v>
                </c:pt>
                <c:pt idx="82">
                  <c:v>123.92821298242085</c:v>
                </c:pt>
                <c:pt idx="83">
                  <c:v>136.32103428066293</c:v>
                </c:pt>
                <c:pt idx="84">
                  <c:v>149.95313770872923</c:v>
                </c:pt>
                <c:pt idx="85">
                  <c:v>164.94845147960214</c:v>
                </c:pt>
                <c:pt idx="86">
                  <c:v>181.44329662756235</c:v>
                </c:pt>
                <c:pt idx="87">
                  <c:v>199.58762629031858</c:v>
                </c:pt>
                <c:pt idx="88">
                  <c:v>219.54638891935045</c:v>
                </c:pt>
                <c:pt idx="89">
                  <c:v>241.5010278112855</c:v>
                </c:pt>
                <c:pt idx="90">
                  <c:v>265.65113059241406</c:v>
                </c:pt>
                <c:pt idx="91">
                  <c:v>292.21624365165547</c:v>
                </c:pt>
                <c:pt idx="92">
                  <c:v>321.43786801682103</c:v>
                </c:pt>
                <c:pt idx="93">
                  <c:v>353.58165481850313</c:v>
                </c:pt>
                <c:pt idx="94">
                  <c:v>388.93982030035346</c:v>
                </c:pt>
                <c:pt idx="95">
                  <c:v>427.83380233038883</c:v>
                </c:pt>
                <c:pt idx="96">
                  <c:v>470.61718256342772</c:v>
                </c:pt>
                <c:pt idx="97">
                  <c:v>517.67890081977043</c:v>
                </c:pt>
                <c:pt idx="98">
                  <c:v>569.44679090174748</c:v>
                </c:pt>
                <c:pt idx="99">
                  <c:v>626.39146999192224</c:v>
                </c:pt>
                <c:pt idx="100">
                  <c:v>689.03061699111447</c:v>
                </c:pt>
                <c:pt idx="101">
                  <c:v>757.93367869022586</c:v>
                </c:pt>
                <c:pt idx="102">
                  <c:v>833.72704655924849</c:v>
                </c:pt>
                <c:pt idx="103">
                  <c:v>917.09975121517334</c:v>
                </c:pt>
              </c:numCache>
            </c:numRef>
          </c:xVal>
          <c:yVal>
            <c:numRef>
              <c:f>'V2'!$G$2:$G$105</c:f>
              <c:numCache>
                <c:formatCode>0.00E+00</c:formatCode>
                <c:ptCount val="104"/>
                <c:pt idx="0">
                  <c:v>32.824409359462123</c:v>
                </c:pt>
                <c:pt idx="1">
                  <c:v>31.296846338330003</c:v>
                </c:pt>
                <c:pt idx="2">
                  <c:v>29.84037214496556</c:v>
                </c:pt>
                <c:pt idx="3">
                  <c:v>28.451678489390911</c:v>
                </c:pt>
                <c:pt idx="4">
                  <c:v>27.127611040877781</c:v>
                </c:pt>
                <c:pt idx="5">
                  <c:v>25.865162263082649</c:v>
                </c:pt>
                <c:pt idx="6">
                  <c:v>24.661464582616162</c:v>
                </c:pt>
                <c:pt idx="7">
                  <c:v>23.513783875529676</c:v>
                </c:pt>
                <c:pt idx="8">
                  <c:v>22.419513256923786</c:v>
                </c:pt>
                <c:pt idx="9">
                  <c:v>21.376167159572432</c:v>
                </c:pt>
                <c:pt idx="10">
                  <c:v>20.381375688112531</c:v>
                </c:pt>
                <c:pt idx="11">
                  <c:v>19.432879235974937</c:v>
                </c:pt>
                <c:pt idx="12">
                  <c:v>18.528523352829573</c:v>
                </c:pt>
                <c:pt idx="13">
                  <c:v>17.666253850886307</c:v>
                </c:pt>
                <c:pt idx="14">
                  <c:v>16.844112138935973</c:v>
                </c:pt>
                <c:pt idx="15">
                  <c:v>16.060230773533007</c:v>
                </c:pt>
                <c:pt idx="16">
                  <c:v>15.312829217214523</c:v>
                </c:pt>
                <c:pt idx="17">
                  <c:v>14.600209794120914</c:v>
                </c:pt>
                <c:pt idx="18">
                  <c:v>13.920753833831384</c:v>
                </c:pt>
                <c:pt idx="19">
                  <c:v>13.272917994655378</c:v>
                </c:pt>
                <c:pt idx="20">
                  <c:v>12.65523075802853</c:v>
                </c:pt>
                <c:pt idx="21">
                  <c:v>12.066289086050343</c:v>
                </c:pt>
                <c:pt idx="22">
                  <c:v>11.504755234571391</c:v>
                </c:pt>
                <c:pt idx="23">
                  <c:v>10.96935371459122</c:v>
                </c:pt>
                <c:pt idx="24">
                  <c:v>10.458868395064901</c:v>
                </c:pt>
                <c:pt idx="25">
                  <c:v>9.9721397405374717</c:v>
                </c:pt>
                <c:pt idx="26">
                  <c:v>9.5080621773317269</c:v>
                </c:pt>
                <c:pt idx="27">
                  <c:v>9.0655815823067929</c:v>
                </c:pt>
                <c:pt idx="28">
                  <c:v>8.6436928884833879</c:v>
                </c:pt>
                <c:pt idx="29">
                  <c:v>8.2414378020970851</c:v>
                </c:pt>
                <c:pt idx="30">
                  <c:v>7.8579026258939892</c:v>
                </c:pt>
                <c:pt idx="31">
                  <c:v>7.4922161837246222</c:v>
                </c:pt>
                <c:pt idx="32">
                  <c:v>7.1435478417218077</c:v>
                </c:pt>
                <c:pt idx="33">
                  <c:v>6.8111056215678376</c:v>
                </c:pt>
                <c:pt idx="34">
                  <c:v>6.4941344015652804</c:v>
                </c:pt>
                <c:pt idx="35">
                  <c:v>6.1919142014253072</c:v>
                </c:pt>
                <c:pt idx="36">
                  <c:v>5.903758546877528</c:v>
                </c:pt>
                <c:pt idx="37">
                  <c:v>5.629012910386642</c:v>
                </c:pt>
                <c:pt idx="38">
                  <c:v>5.367053224434116</c:v>
                </c:pt>
                <c:pt idx="39">
                  <c:v>5.1172844639878567</c:v>
                </c:pt>
                <c:pt idx="40">
                  <c:v>4.8791392949401047</c:v>
                </c:pt>
                <c:pt idx="41">
                  <c:v>4.6520767854435059</c:v>
                </c:pt>
                <c:pt idx="42">
                  <c:v>4.4355811772182765</c:v>
                </c:pt>
                <c:pt idx="43">
                  <c:v>4.2291607140395513</c:v>
                </c:pt>
                <c:pt idx="44">
                  <c:v>4.0323465247438879</c:v>
                </c:pt>
                <c:pt idx="45">
                  <c:v>3.8446915582177739</c:v>
                </c:pt>
                <c:pt idx="46">
                  <c:v>3.6657695679489897</c:v>
                </c:pt>
                <c:pt idx="47">
                  <c:v>3.4951741438343396</c:v>
                </c:pt>
                <c:pt idx="48">
                  <c:v>3.3325177890445357</c:v>
                </c:pt>
                <c:pt idx="49">
                  <c:v>3.1774310398493997</c:v>
                </c:pt>
                <c:pt idx="50">
                  <c:v>3.0295616264041234</c:v>
                </c:pt>
                <c:pt idx="51">
                  <c:v>2.8885736725903635</c:v>
                </c:pt>
                <c:pt idx="52">
                  <c:v>2.7541469330946575</c:v>
                </c:pt>
                <c:pt idx="53">
                  <c:v>2.6259760659912392</c:v>
                </c:pt>
                <c:pt idx="54">
                  <c:v>2.5037699391769617</c:v>
                </c:pt>
                <c:pt idx="55">
                  <c:v>2.3872509690829449</c:v>
                </c:pt>
                <c:pt idx="56">
                  <c:v>2.2761544901608741</c:v>
                </c:pt>
                <c:pt idx="57">
                  <c:v>2.170228153711768</c:v>
                </c:pt>
                <c:pt idx="58">
                  <c:v>2.0692313546917038</c:v>
                </c:pt>
                <c:pt idx="59">
                  <c:v>1.9729346851925165</c:v>
                </c:pt>
                <c:pt idx="60">
                  <c:v>1.8811194133560942</c:v>
                </c:pt>
                <c:pt idx="61">
                  <c:v>1.7935769865386515</c:v>
                </c:pt>
                <c:pt idx="62">
                  <c:v>1.7101085575964494</c:v>
                </c:pt>
                <c:pt idx="63">
                  <c:v>1.6305245332169558</c:v>
                </c:pt>
                <c:pt idx="64">
                  <c:v>1.5546441432694993</c:v>
                </c:pt>
                <c:pt idx="65">
                  <c:v>1.4822950301972324</c:v>
                </c:pt>
                <c:pt idx="66">
                  <c:v>1.4133128575177267</c:v>
                </c:pt>
                <c:pt idx="67">
                  <c:v>1.3475409365429387</c:v>
                </c:pt>
                <c:pt idx="68">
                  <c:v>1.2848298704706607</c:v>
                </c:pt>
                <c:pt idx="69">
                  <c:v>1.2250372150390352</c:v>
                </c:pt>
                <c:pt idx="70">
                  <c:v>1.1680271549733279</c:v>
                </c:pt>
                <c:pt idx="71">
                  <c:v>1.1136701954900319</c:v>
                </c:pt>
                <c:pt idx="72">
                  <c:v>1.0618428681575709</c:v>
                </c:pt>
                <c:pt idx="73">
                  <c:v>1.0124274504454835</c:v>
                </c:pt>
                <c:pt idx="74">
                  <c:v>0.96531169832506425</c:v>
                </c:pt>
                <c:pt idx="75">
                  <c:v>0.92038859131407602</c:v>
                </c:pt>
                <c:pt idx="76">
                  <c:v>0.87755608938642216</c:v>
                </c:pt>
                <c:pt idx="77">
                  <c:v>0.8367169011946145</c:v>
                </c:pt>
                <c:pt idx="78">
                  <c:v>0.79777826307856559</c:v>
                </c:pt>
                <c:pt idx="79">
                  <c:v>0.7606517283587404</c:v>
                </c:pt>
                <c:pt idx="80">
                  <c:v>0.72525296643505954</c:v>
                </c:pt>
                <c:pt idx="81">
                  <c:v>0.69150157123521849</c:v>
                </c:pt>
                <c:pt idx="82">
                  <c:v>0.65932087857732702</c:v>
                </c:pt>
                <c:pt idx="83">
                  <c:v>0.62863779203201686</c:v>
                </c:pt>
                <c:pt idx="84">
                  <c:v>0.59938261688847894</c:v>
                </c:pt>
                <c:pt idx="85">
                  <c:v>0.57148890184728818</c:v>
                </c:pt>
                <c:pt idx="86">
                  <c:v>0.54489328808043547</c:v>
                </c:pt>
                <c:pt idx="87">
                  <c:v>0.51953536531571642</c:v>
                </c:pt>
                <c:pt idx="88">
                  <c:v>0.49535753461857773</c:v>
                </c:pt>
                <c:pt idx="89">
                  <c:v>0.47230487755974226</c:v>
                </c:pt>
                <c:pt idx="90">
                  <c:v>0.45032503147143427</c:v>
                </c:pt>
                <c:pt idx="91">
                  <c:v>0.42936807050885656</c:v>
                </c:pt>
                <c:pt idx="92">
                  <c:v>0.40938639224675843</c:v>
                </c:pt>
                <c:pt idx="93">
                  <c:v>0.39033460955350596</c:v>
                </c:pt>
                <c:pt idx="94">
                  <c:v>0.37216944749705311</c:v>
                </c:pt>
                <c:pt idx="95">
                  <c:v>0.35484964504864175</c:v>
                </c:pt>
                <c:pt idx="96">
                  <c:v>0.33833586136095739</c:v>
                </c:pt>
                <c:pt idx="97">
                  <c:v>0.32259058640785615</c:v>
                </c:pt>
                <c:pt idx="98">
                  <c:v>0.30757805578268854</c:v>
                </c:pt>
                <c:pt idx="99">
                  <c:v>0.29326416946168743</c:v>
                </c:pt>
                <c:pt idx="100">
                  <c:v>0.27961641434789863</c:v>
                </c:pt>
                <c:pt idx="101">
                  <c:v>0.26660379041971582</c:v>
                </c:pt>
                <c:pt idx="102" formatCode="General">
                  <c:v>0.25419674031627154</c:v>
                </c:pt>
                <c:pt idx="103" formatCode="General">
                  <c:v>0.24236708219974168</c:v>
                </c:pt>
              </c:numCache>
            </c:numRef>
          </c:yVal>
          <c:smooth val="0"/>
          <c:extLst>
            <c:ext xmlns:c16="http://schemas.microsoft.com/office/drawing/2014/chart" uri="{C3380CC4-5D6E-409C-BE32-E72D297353CC}">
              <c16:uniqueId val="{00000001-DB29-4367-9D28-06652D7A99DF}"/>
            </c:ext>
          </c:extLst>
        </c:ser>
        <c:ser>
          <c:idx val="2"/>
          <c:order val="2"/>
          <c:tx>
            <c:v>59 Solar Mass</c:v>
          </c:tx>
          <c:spPr>
            <a:ln w="25400" cap="rnd">
              <a:noFill/>
              <a:round/>
            </a:ln>
            <a:effectLst/>
          </c:spPr>
          <c:marker>
            <c:symbol val="circle"/>
            <c:size val="5"/>
            <c:spPr>
              <a:solidFill>
                <a:schemeClr val="accent3"/>
              </a:solidFill>
              <a:ln w="9525">
                <a:solidFill>
                  <a:schemeClr val="accent3"/>
                </a:solidFill>
              </a:ln>
              <a:effectLst/>
            </c:spPr>
          </c:marker>
          <c:xVal>
            <c:numRef>
              <c:f>'V3'!$E$2:$E$105</c:f>
              <c:numCache>
                <c:formatCode>General</c:formatCode>
                <c:ptCount val="104"/>
                <c:pt idx="0">
                  <c:v>0.05</c:v>
                </c:pt>
                <c:pt idx="1">
                  <c:v>5.5000000000000007E-2</c:v>
                </c:pt>
                <c:pt idx="2">
                  <c:v>6.0500000000000012E-2</c:v>
                </c:pt>
                <c:pt idx="3">
                  <c:v>6.6550000000000012E-2</c:v>
                </c:pt>
                <c:pt idx="4">
                  <c:v>7.320500000000002E-2</c:v>
                </c:pt>
                <c:pt idx="5">
                  <c:v>8.0525500000000028E-2</c:v>
                </c:pt>
                <c:pt idx="6">
                  <c:v>8.8578050000000033E-2</c:v>
                </c:pt>
                <c:pt idx="7">
                  <c:v>9.7435855000000043E-2</c:v>
                </c:pt>
                <c:pt idx="8">
                  <c:v>0.10717944050000006</c:v>
                </c:pt>
                <c:pt idx="9">
                  <c:v>0.11789738455000007</c:v>
                </c:pt>
                <c:pt idx="10">
                  <c:v>0.12968712300500007</c:v>
                </c:pt>
                <c:pt idx="11">
                  <c:v>0.14265583530550008</c:v>
                </c:pt>
                <c:pt idx="12">
                  <c:v>0.1569214188360501</c:v>
                </c:pt>
                <c:pt idx="13">
                  <c:v>0.17261356071965511</c:v>
                </c:pt>
                <c:pt idx="14">
                  <c:v>0.18987491679162063</c:v>
                </c:pt>
                <c:pt idx="15">
                  <c:v>0.20886240847078269</c:v>
                </c:pt>
                <c:pt idx="16">
                  <c:v>0.22974864931786096</c:v>
                </c:pt>
                <c:pt idx="17">
                  <c:v>0.25272351424964706</c:v>
                </c:pt>
                <c:pt idx="18">
                  <c:v>0.27799586567461176</c:v>
                </c:pt>
                <c:pt idx="19">
                  <c:v>0.30579545224207294</c:v>
                </c:pt>
                <c:pt idx="20">
                  <c:v>0.33637499746628025</c:v>
                </c:pt>
                <c:pt idx="21">
                  <c:v>0.3700124972129083</c:v>
                </c:pt>
                <c:pt idx="22">
                  <c:v>0.40701374693419912</c:v>
                </c:pt>
                <c:pt idx="23">
                  <c:v>0.44771512162761906</c:v>
                </c:pt>
                <c:pt idx="24">
                  <c:v>0.49248663379038099</c:v>
                </c:pt>
                <c:pt idx="25">
                  <c:v>0.54173529716941915</c:v>
                </c:pt>
                <c:pt idx="26">
                  <c:v>0.59590882688636104</c:v>
                </c:pt>
                <c:pt idx="27">
                  <c:v>0.65549970957499715</c:v>
                </c:pt>
                <c:pt idx="28">
                  <c:v>0.72104968053249685</c:v>
                </c:pt>
                <c:pt idx="29">
                  <c:v>0.79315464858574658</c:v>
                </c:pt>
                <c:pt idx="30">
                  <c:v>0.87247011344432124</c:v>
                </c:pt>
                <c:pt idx="31">
                  <c:v>0.95971712478875337</c:v>
                </c:pt>
                <c:pt idx="32">
                  <c:v>1.0556888372676287</c:v>
                </c:pt>
                <c:pt idx="33">
                  <c:v>1.1612577209943917</c:v>
                </c:pt>
                <c:pt idx="34">
                  <c:v>1.2773834930938308</c:v>
                </c:pt>
                <c:pt idx="35">
                  <c:v>1.4051218424032139</c:v>
                </c:pt>
                <c:pt idx="36">
                  <c:v>1.5456340266435353</c:v>
                </c:pt>
                <c:pt idx="37">
                  <c:v>1.700197429307889</c:v>
                </c:pt>
                <c:pt idx="38">
                  <c:v>1.8702171722386778</c:v>
                </c:pt>
                <c:pt idx="39">
                  <c:v>2.0572388894625457</c:v>
                </c:pt>
                <c:pt idx="40">
                  <c:v>2.2629627784088004</c:v>
                </c:pt>
                <c:pt idx="41">
                  <c:v>2.4892590562496806</c:v>
                </c:pt>
                <c:pt idx="42">
                  <c:v>2.7381849618746488</c:v>
                </c:pt>
                <c:pt idx="43">
                  <c:v>3.0120034580621136</c:v>
                </c:pt>
                <c:pt idx="44">
                  <c:v>3.3132038038683249</c:v>
                </c:pt>
                <c:pt idx="45">
                  <c:v>3.6445241842551575</c:v>
                </c:pt>
                <c:pt idx="46">
                  <c:v>4.008976602680673</c:v>
                </c:pt>
                <c:pt idx="47">
                  <c:v>4.4098742629487404</c:v>
                </c:pt>
                <c:pt idx="48">
                  <c:v>4.8508616892436143</c:v>
                </c:pt>
                <c:pt idx="49">
                  <c:v>5.3359478581679758</c:v>
                </c:pt>
                <c:pt idx="50">
                  <c:v>5.8695426439847731</c:v>
                </c:pt>
                <c:pt idx="51">
                  <c:v>6.4564969083832509</c:v>
                </c:pt>
                <c:pt idx="52">
                  <c:v>7.1021465992215758</c:v>
                </c:pt>
                <c:pt idx="53">
                  <c:v>7.8123612591437332</c:v>
                </c:pt>
                <c:pt idx="54">
                  <c:v>8.5935973850581071</c:v>
                </c:pt>
                <c:pt idx="55">
                  <c:v>9.4529571235639178</c:v>
                </c:pt>
                <c:pt idx="56">
                  <c:v>10.39825283592031</c:v>
                </c:pt>
                <c:pt idx="57">
                  <c:v>11.43807811951234</c:v>
                </c:pt>
                <c:pt idx="58">
                  <c:v>12.581885931463574</c:v>
                </c:pt>
                <c:pt idx="59">
                  <c:v>13.840074524609932</c:v>
                </c:pt>
                <c:pt idx="60">
                  <c:v>15.224081977070925</c:v>
                </c:pt>
                <c:pt idx="61">
                  <c:v>16.746490174778017</c:v>
                </c:pt>
                <c:pt idx="62">
                  <c:v>18.421139192255819</c:v>
                </c:pt>
                <c:pt idx="63">
                  <c:v>20.263253111481401</c:v>
                </c:pt>
                <c:pt idx="64">
                  <c:v>22.289578422629539</c:v>
                </c:pt>
                <c:pt idx="65">
                  <c:v>24.518536264892493</c:v>
                </c:pt>
                <c:pt idx="66">
                  <c:v>26.970389891381743</c:v>
                </c:pt>
                <c:pt idx="67">
                  <c:v>29.667428880519918</c:v>
                </c:pt>
                <c:pt idx="68">
                  <c:v>32.63417176857191</c:v>
                </c:pt>
                <c:pt idx="69">
                  <c:v>35.897588945429099</c:v>
                </c:pt>
                <c:pt idx="70">
                  <c:v>39.48734783997201</c:v>
                </c:pt>
                <c:pt idx="71">
                  <c:v>43.436082623969213</c:v>
                </c:pt>
                <c:pt idx="72">
                  <c:v>47.779690886366133</c:v>
                </c:pt>
                <c:pt idx="73">
                  <c:v>52.55765997500275</c:v>
                </c:pt>
                <c:pt idx="74">
                  <c:v>57.813425972503026</c:v>
                </c:pt>
                <c:pt idx="75">
                  <c:v>63.594768569753327</c:v>
                </c:pt>
                <c:pt idx="76">
                  <c:v>69.954245426728662</c:v>
                </c:pt>
                <c:pt idx="77">
                  <c:v>76.949669969401526</c:v>
                </c:pt>
                <c:pt idx="78">
                  <c:v>84.644636966341679</c:v>
                </c:pt>
                <c:pt idx="79">
                  <c:v>93.109100662975848</c:v>
                </c:pt>
                <c:pt idx="80">
                  <c:v>102.42001072927343</c:v>
                </c:pt>
                <c:pt idx="81">
                  <c:v>112.66201180220077</c:v>
                </c:pt>
                <c:pt idx="82">
                  <c:v>123.92821298242085</c:v>
                </c:pt>
                <c:pt idx="83">
                  <c:v>136.32103428066293</c:v>
                </c:pt>
                <c:pt idx="84">
                  <c:v>149.95313770872923</c:v>
                </c:pt>
                <c:pt idx="85">
                  <c:v>164.94845147960214</c:v>
                </c:pt>
                <c:pt idx="86">
                  <c:v>181.44329662756235</c:v>
                </c:pt>
                <c:pt idx="87">
                  <c:v>199.58762629031858</c:v>
                </c:pt>
                <c:pt idx="88">
                  <c:v>219.54638891935045</c:v>
                </c:pt>
                <c:pt idx="89">
                  <c:v>241.5010278112855</c:v>
                </c:pt>
                <c:pt idx="90">
                  <c:v>265.65113059241406</c:v>
                </c:pt>
                <c:pt idx="91">
                  <c:v>292.21624365165547</c:v>
                </c:pt>
                <c:pt idx="92">
                  <c:v>321.43786801682103</c:v>
                </c:pt>
                <c:pt idx="93">
                  <c:v>353.58165481850313</c:v>
                </c:pt>
                <c:pt idx="94">
                  <c:v>388.93982030035346</c:v>
                </c:pt>
                <c:pt idx="95">
                  <c:v>427.83380233038883</c:v>
                </c:pt>
                <c:pt idx="96">
                  <c:v>470.61718256342772</c:v>
                </c:pt>
                <c:pt idx="97">
                  <c:v>517.67890081977043</c:v>
                </c:pt>
                <c:pt idx="98">
                  <c:v>569.44679090174748</c:v>
                </c:pt>
                <c:pt idx="99">
                  <c:v>626.39146999192224</c:v>
                </c:pt>
                <c:pt idx="100">
                  <c:v>689.03061699111447</c:v>
                </c:pt>
                <c:pt idx="101">
                  <c:v>757.93367869022586</c:v>
                </c:pt>
                <c:pt idx="102">
                  <c:v>833.72704655924849</c:v>
                </c:pt>
                <c:pt idx="103">
                  <c:v>917.09975121517334</c:v>
                </c:pt>
              </c:numCache>
            </c:numRef>
          </c:xVal>
          <c:yVal>
            <c:numRef>
              <c:f>'V3'!$G$2:$G$105</c:f>
              <c:numCache>
                <c:formatCode>0.00E+00</c:formatCode>
                <c:ptCount val="104"/>
                <c:pt idx="0">
                  <c:v>16.550706752774179</c:v>
                </c:pt>
                <c:pt idx="1">
                  <c:v>15.780479714344576</c:v>
                </c:pt>
                <c:pt idx="2">
                  <c:v>15.046097047976524</c:v>
                </c:pt>
                <c:pt idx="3">
                  <c:v>14.345890649404161</c:v>
                </c:pt>
                <c:pt idx="4">
                  <c:v>13.678270043615022</c:v>
                </c:pt>
                <c:pt idx="5">
                  <c:v>13.0417187721856</c:v>
                </c:pt>
                <c:pt idx="6">
                  <c:v>12.434790948740929</c:v>
                </c:pt>
                <c:pt idx="7">
                  <c:v>11.856107974714181</c:v>
                </c:pt>
                <c:pt idx="8">
                  <c:v>11.304355407946298</c:v>
                </c:pt>
                <c:pt idx="9">
                  <c:v>10.778279977012891</c:v>
                </c:pt>
                <c:pt idx="10">
                  <c:v>10.276686734496634</c:v>
                </c:pt>
                <c:pt idx="11">
                  <c:v>9.7984363427389916</c:v>
                </c:pt>
                <c:pt idx="12">
                  <c:v>9.342442485906032</c:v>
                </c:pt>
                <c:pt idx="13">
                  <c:v>8.9076694024899918</c:v>
                </c:pt>
                <c:pt idx="14">
                  <c:v>8.4931295326418468</c:v>
                </c:pt>
                <c:pt idx="15">
                  <c:v>8.0978812749909022</c:v>
                </c:pt>
                <c:pt idx="16">
                  <c:v>7.7210268478562245</c:v>
                </c:pt>
                <c:pt idx="17">
                  <c:v>7.3617102499917291</c:v>
                </c:pt>
                <c:pt idx="18">
                  <c:v>7.0191153162329307</c:v>
                </c:pt>
                <c:pt idx="19">
                  <c:v>6.6924638636288449</c:v>
                </c:pt>
                <c:pt idx="20">
                  <c:v>6.3810139238481183</c:v>
                </c:pt>
                <c:pt idx="21">
                  <c:v>6.0840580578444046</c:v>
                </c:pt>
                <c:pt idx="22">
                  <c:v>5.8009217489528355</c:v>
                </c:pt>
                <c:pt idx="23">
                  <c:v>5.5309618707676398</c:v>
                </c:pt>
                <c:pt idx="24">
                  <c:v>5.2735652263207582</c:v>
                </c:pt>
                <c:pt idx="25">
                  <c:v>5.0281471552433086</c:v>
                </c:pt>
                <c:pt idx="26">
                  <c:v>4.7941502057461447</c:v>
                </c:pt>
                <c:pt idx="27">
                  <c:v>4.5710428684030084</c:v>
                </c:pt>
                <c:pt idx="28">
                  <c:v>4.3583183688601315</c:v>
                </c:pt>
                <c:pt idx="29">
                  <c:v>4.1554935167300071</c:v>
                </c:pt>
                <c:pt idx="30">
                  <c:v>3.9621076080546649</c:v>
                </c:pt>
                <c:pt idx="31">
                  <c:v>3.7777213788454609</c:v>
                </c:pt>
                <c:pt idx="32">
                  <c:v>3.6019160073224219</c:v>
                </c:pt>
                <c:pt idx="33">
                  <c:v>3.4342921625867824</c:v>
                </c:pt>
                <c:pt idx="34">
                  <c:v>3.2744690975658384</c:v>
                </c:pt>
                <c:pt idx="35">
                  <c:v>3.1220837841698024</c:v>
                </c:pt>
                <c:pt idx="36">
                  <c:v>2.9767900886962169</c:v>
                </c:pt>
                <c:pt idx="37">
                  <c:v>2.8382579856089105</c:v>
                </c:pt>
                <c:pt idx="38">
                  <c:v>2.7061728079056517</c:v>
                </c:pt>
                <c:pt idx="39">
                  <c:v>2.5802345323717373</c:v>
                </c:pt>
                <c:pt idx="40">
                  <c:v>2.4601570980960465</c:v>
                </c:pt>
                <c:pt idx="41">
                  <c:v>2.3456677567015793</c:v>
                </c:pt>
                <c:pt idx="42">
                  <c:v>2.2365064528145875</c:v>
                </c:pt>
                <c:pt idx="43">
                  <c:v>2.1324252333650722</c:v>
                </c:pt>
                <c:pt idx="44">
                  <c:v>2.0331876843768981</c:v>
                </c:pt>
                <c:pt idx="45">
                  <c:v>1.9385683939682474</c:v>
                </c:pt>
                <c:pt idx="46">
                  <c:v>1.8483524403426348</c:v>
                </c:pt>
                <c:pt idx="47">
                  <c:v>1.7623349036074976</c:v>
                </c:pt>
                <c:pt idx="48">
                  <c:v>1.680320400311486</c:v>
                </c:pt>
                <c:pt idx="49">
                  <c:v>1.6021226396431796</c:v>
                </c:pt>
                <c:pt idx="50">
                  <c:v>1.527564000283169</c:v>
                </c:pt>
                <c:pt idx="51">
                  <c:v>1.4564751269483451</c:v>
                </c:pt>
                <c:pt idx="52">
                  <c:v>1.3886945457119719</c:v>
                </c:pt>
                <c:pt idx="53">
                  <c:v>1.3240682972257682</c:v>
                </c:pt>
                <c:pt idx="54">
                  <c:v>1.2624495870108836</c:v>
                </c:pt>
                <c:pt idx="55">
                  <c:v>1.2036984520234257</c:v>
                </c:pt>
                <c:pt idx="56">
                  <c:v>1.1476814427371669</c:v>
                </c:pt>
                <c:pt idx="57">
                  <c:v>1.0942713200212961</c:v>
                </c:pt>
                <c:pt idx="58">
                  <c:v>1.0433467661246971</c:v>
                </c:pt>
                <c:pt idx="59">
                  <c:v>0.99479210911026916</c:v>
                </c:pt>
                <c:pt idx="60">
                  <c:v>0.94849706011336099</c:v>
                </c:pt>
                <c:pt idx="61">
                  <c:v>0.90435646282751747</c:v>
                </c:pt>
                <c:pt idx="62">
                  <c:v>0.86227005464851014</c:v>
                </c:pt>
                <c:pt idx="63">
                  <c:v>0.82214223893410676</c:v>
                </c:pt>
                <c:pt idx="64">
                  <c:v>0.78388186786228187</c:v>
                </c:pt>
                <c:pt idx="65">
                  <c:v>0.74740203539464245</c:v>
                </c:pt>
                <c:pt idx="66">
                  <c:v>0.71261987987480169</c:v>
                </c:pt>
                <c:pt idx="67">
                  <c:v>0.67945639581331141</c:v>
                </c:pt>
                <c:pt idx="68">
                  <c:v>0.64783625443163784</c:v>
                </c:pt>
                <c:pt idx="69">
                  <c:v>0.61768763255755588</c:v>
                </c:pt>
                <c:pt idx="70">
                  <c:v>0.5889420494833072</c:v>
                </c:pt>
                <c:pt idx="71">
                  <c:v>0.56153421141595983</c:v>
                </c:pt>
                <c:pt idx="72">
                  <c:v>0.53540186316664296</c:v>
                </c:pt>
                <c:pt idx="73">
                  <c:v>0.51048564674178165</c:v>
                </c:pt>
                <c:pt idx="74">
                  <c:v>0.48672896651512987</c:v>
                </c:pt>
                <c:pt idx="75">
                  <c:v>0.46407786067434698</c:v>
                </c:pt>
                <c:pt idx="76">
                  <c:v>0.44248087865011809</c:v>
                </c:pt>
                <c:pt idx="77">
                  <c:v>0.42188896424940631</c:v>
                </c:pt>
                <c:pt idx="78">
                  <c:v>0.40225534422738007</c:v>
                </c:pt>
                <c:pt idx="79">
                  <c:v>0.38353542204491481</c:v>
                </c:pt>
                <c:pt idx="80">
                  <c:v>0.36568667657034548</c:v>
                </c:pt>
                <c:pt idx="81">
                  <c:v>0.34866856549537706</c:v>
                </c:pt>
                <c:pt idx="82">
                  <c:v>0.33244243324576866</c:v>
                </c:pt>
                <c:pt idx="83">
                  <c:v>0.31697142317761556</c:v>
                </c:pt>
                <c:pt idx="84">
                  <c:v>0.30222039385978966</c:v>
                </c:pt>
                <c:pt idx="85">
                  <c:v>0.28815583925237781</c:v>
                </c:pt>
                <c:pt idx="86">
                  <c:v>0.27474581259980879</c:v>
                </c:pt>
                <c:pt idx="87">
                  <c:v>0.26195985386579801</c:v>
                </c:pt>
                <c:pt idx="88">
                  <c:v>0.24976892054528074</c:v>
                </c:pt>
                <c:pt idx="89">
                  <c:v>0.23814532169618</c:v>
                </c:pt>
                <c:pt idx="90">
                  <c:v>0.2270626550411643</c:v>
                </c:pt>
                <c:pt idx="91">
                  <c:v>0.21649574699652727</c:v>
                </c:pt>
                <c:pt idx="92">
                  <c:v>0.20642059549196753</c:v>
                </c:pt>
                <c:pt idx="93">
                  <c:v>0.19681431545138842</c:v>
                </c:pt>
                <c:pt idx="94">
                  <c:v>0.18765508681087958</c:v>
                </c:pt>
                <c:pt idx="95">
                  <c:v>0.17892210495580763</c:v>
                </c:pt>
                <c:pt idx="96">
                  <c:v>0.17059553346443598</c:v>
                </c:pt>
                <c:pt idx="97">
                  <c:v>0.16265645905073423</c:v>
                </c:pt>
                <c:pt idx="98">
                  <c:v>0.15508684860403271</c:v>
                </c:pt>
                <c:pt idx="99">
                  <c:v>0.14786950822794021</c:v>
                </c:pt>
                <c:pt idx="100">
                  <c:v>0.14098804418548427</c:v>
                </c:pt>
                <c:pt idx="101">
                  <c:v>0.13442682566176384</c:v>
                </c:pt>
                <c:pt idx="102">
                  <c:v>0.12817094925953118</c:v>
                </c:pt>
                <c:pt idx="103">
                  <c:v>0.12220620514705803</c:v>
                </c:pt>
              </c:numCache>
            </c:numRef>
          </c:yVal>
          <c:smooth val="0"/>
          <c:extLst>
            <c:ext xmlns:c16="http://schemas.microsoft.com/office/drawing/2014/chart" uri="{C3380CC4-5D6E-409C-BE32-E72D297353CC}">
              <c16:uniqueId val="{00000002-DB29-4367-9D28-06652D7A99DF}"/>
            </c:ext>
          </c:extLst>
        </c:ser>
        <c:ser>
          <c:idx val="4"/>
          <c:order val="3"/>
          <c:tx>
            <c:v>5 m/s Detection Limit</c:v>
          </c:tx>
          <c:spPr>
            <a:ln w="19050" cap="rnd">
              <a:solidFill>
                <a:schemeClr val="accent5"/>
              </a:solidFill>
              <a:round/>
            </a:ln>
            <a:effectLst/>
          </c:spPr>
          <c:marker>
            <c:symbol val="circle"/>
            <c:size val="5"/>
            <c:spPr>
              <a:solidFill>
                <a:schemeClr val="accent5"/>
              </a:solidFill>
              <a:ln w="9525">
                <a:solidFill>
                  <a:schemeClr val="accent5"/>
                </a:solidFill>
              </a:ln>
              <a:effectLst/>
            </c:spPr>
          </c:marker>
          <c:dPt>
            <c:idx val="1"/>
            <c:marker>
              <c:symbol val="circle"/>
              <c:size val="5"/>
              <c:spPr>
                <a:solidFill>
                  <a:schemeClr val="accent5"/>
                </a:solidFill>
                <a:ln w="9525">
                  <a:solidFill>
                    <a:schemeClr val="accent5"/>
                  </a:solidFill>
                </a:ln>
                <a:effectLst/>
              </c:spPr>
            </c:marker>
            <c:bubble3D val="0"/>
            <c:extLst>
              <c:ext xmlns:c16="http://schemas.microsoft.com/office/drawing/2014/chart" uri="{C3380CC4-5D6E-409C-BE32-E72D297353CC}">
                <c16:uniqueId val="{00000003-DB29-4367-9D28-06652D7A99DF}"/>
              </c:ext>
            </c:extLst>
          </c:dPt>
          <c:dLbls>
            <c:dLbl>
              <c:idx val="1"/>
              <c:tx>
                <c:rich>
                  <a:bodyPr/>
                  <a:lstStyle/>
                  <a:p>
                    <a:fld id="{E8712D2F-46E9-4755-890D-30D013EA9361}" type="YVALUE">
                      <a:rPr lang="en-US"/>
                      <a:pPr/>
                      <a:t>[Y VALUE]</a:t>
                    </a:fld>
                    <a:r>
                      <a:rPr lang="en-US"/>
                      <a:t> m/s</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DB29-4367-9D28-06652D7A99D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'V1'!$AK$7:$AK$8</c:f>
              <c:numCache>
                <c:formatCode>General</c:formatCode>
                <c:ptCount val="2"/>
                <c:pt idx="0">
                  <c:v>0.01</c:v>
                </c:pt>
                <c:pt idx="1">
                  <c:v>1000</c:v>
                </c:pt>
              </c:numCache>
            </c:numRef>
          </c:xVal>
          <c:yVal>
            <c:numRef>
              <c:f>'V1'!$AL$7:$AL$8</c:f>
              <c:numCache>
                <c:formatCode>General</c:formatCode>
                <c:ptCount val="2"/>
                <c:pt idx="0">
                  <c:v>5</c:v>
                </c:pt>
                <c:pt idx="1">
                  <c:v>5</c:v>
                </c:pt>
              </c:numCache>
            </c:numRef>
          </c:yVal>
          <c:smooth val="0"/>
          <c:extLst>
            <c:ext xmlns:c16="http://schemas.microsoft.com/office/drawing/2014/chart" uri="{C3380CC4-5D6E-409C-BE32-E72D297353CC}">
              <c16:uniqueId val="{00000004-DB29-4367-9D28-06652D7A99DF}"/>
            </c:ext>
          </c:extLst>
        </c:ser>
        <c:dLbls>
          <c:showLegendKey val="0"/>
          <c:showVal val="0"/>
          <c:showCatName val="0"/>
          <c:showSerName val="0"/>
          <c:showPercent val="0"/>
          <c:showBubbleSize val="0"/>
        </c:dLbls>
        <c:axId val="499782368"/>
        <c:axId val="499784328"/>
      </c:scatterChart>
      <c:valAx>
        <c:axId val="499782368"/>
        <c:scaling>
          <c:logBase val="10"/>
          <c:orientation val="minMax"/>
          <c:max val="100"/>
          <c:min val="0.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Orbital Radius (AU)</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99784328"/>
        <c:crosses val="autoZero"/>
        <c:crossBetween val="midCat"/>
      </c:valAx>
      <c:valAx>
        <c:axId val="499784328"/>
        <c:scaling>
          <c:orientation val="minMax"/>
          <c:max val="2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Orbital  Velocity of Star (m/s)</a:t>
                </a:r>
              </a:p>
            </c:rich>
          </c:tx>
          <c:layout>
            <c:manualLayout>
              <c:xMode val="edge"/>
              <c:yMode val="edge"/>
              <c:x val="1.0596928938251563E-2"/>
              <c:y val="0.38494159352230956"/>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99782368"/>
        <c:crosses val="autoZero"/>
        <c:crossBetween val="midCat"/>
      </c:valAx>
      <c:spPr>
        <a:noFill/>
        <a:ln>
          <a:noFill/>
        </a:ln>
        <a:effectLst/>
      </c:spPr>
    </c:plotArea>
    <c:legend>
      <c:legendPos val="b"/>
      <c:layout>
        <c:manualLayout>
          <c:xMode val="edge"/>
          <c:yMode val="edge"/>
          <c:x val="0.20741401476480095"/>
          <c:y val="0.93051329679385708"/>
          <c:w val="0.5863734361373909"/>
          <c:h val="6.8440880610095858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Orbital Velocity vs Mass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1"/>
          <c:order val="0"/>
          <c:spPr>
            <a:ln w="19050" cap="rnd">
              <a:solidFill>
                <a:schemeClr val="accent2"/>
              </a:solidFill>
              <a:round/>
            </a:ln>
            <a:effectLst/>
          </c:spPr>
          <c:marker>
            <c:symbol val="none"/>
          </c:marker>
          <c:xVal>
            <c:numRef>
              <c:f>'V1'!$AI$7:$AI$8</c:f>
              <c:numCache>
                <c:formatCode>General</c:formatCode>
                <c:ptCount val="2"/>
                <c:pt idx="0">
                  <c:v>0.1</c:v>
                </c:pt>
                <c:pt idx="1">
                  <c:v>10000</c:v>
                </c:pt>
              </c:numCache>
            </c:numRef>
          </c:xVal>
          <c:yVal>
            <c:numRef>
              <c:f>'V1'!$AJ$7:$AJ$8</c:f>
              <c:numCache>
                <c:formatCode>General</c:formatCode>
                <c:ptCount val="2"/>
                <c:pt idx="0">
                  <c:v>5</c:v>
                </c:pt>
                <c:pt idx="1">
                  <c:v>5</c:v>
                </c:pt>
              </c:numCache>
            </c:numRef>
          </c:yVal>
          <c:smooth val="1"/>
          <c:extLst>
            <c:ext xmlns:c16="http://schemas.microsoft.com/office/drawing/2014/chart" uri="{C3380CC4-5D6E-409C-BE32-E72D297353CC}">
              <c16:uniqueId val="{00000000-CE4B-4DCE-81A9-04673ADF921D}"/>
            </c:ext>
          </c:extLst>
        </c:ser>
        <c:ser>
          <c:idx val="0"/>
          <c:order val="1"/>
          <c:spPr>
            <a:ln w="19050" cap="rnd">
              <a:solidFill>
                <a:schemeClr val="accent1"/>
              </a:solidFill>
              <a:round/>
            </a:ln>
            <a:effectLst/>
          </c:spPr>
          <c:marker>
            <c:symbol val="none"/>
          </c:marker>
          <c:xVal>
            <c:numRef>
              <c:f>'V1'!$J$2:$J$105</c:f>
              <c:numCache>
                <c:formatCode>0.00E+00</c:formatCode>
                <c:ptCount val="104"/>
                <c:pt idx="0">
                  <c:v>0.1</c:v>
                </c:pt>
                <c:pt idx="1">
                  <c:v>0.11000000000000001</c:v>
                </c:pt>
                <c:pt idx="2">
                  <c:v>0.12100000000000002</c:v>
                </c:pt>
                <c:pt idx="3">
                  <c:v>0.13310000000000002</c:v>
                </c:pt>
                <c:pt idx="4">
                  <c:v>0.14641000000000004</c:v>
                </c:pt>
                <c:pt idx="5">
                  <c:v>0.16105100000000006</c:v>
                </c:pt>
                <c:pt idx="6">
                  <c:v>0.17715610000000007</c:v>
                </c:pt>
                <c:pt idx="7">
                  <c:v>0.19487171000000009</c:v>
                </c:pt>
                <c:pt idx="8">
                  <c:v>0.21435888100000011</c:v>
                </c:pt>
                <c:pt idx="9">
                  <c:v>0.23579476910000013</c:v>
                </c:pt>
                <c:pt idx="10">
                  <c:v>0.25937424601000014</c:v>
                </c:pt>
                <c:pt idx="11">
                  <c:v>0.28531167061100016</c:v>
                </c:pt>
                <c:pt idx="12">
                  <c:v>0.31384283767210019</c:v>
                </c:pt>
                <c:pt idx="13">
                  <c:v>0.34522712143931022</c:v>
                </c:pt>
                <c:pt idx="14">
                  <c:v>0.37974983358324127</c:v>
                </c:pt>
                <c:pt idx="15">
                  <c:v>0.41772481694156538</c:v>
                </c:pt>
                <c:pt idx="16">
                  <c:v>0.45949729863572192</c:v>
                </c:pt>
                <c:pt idx="17">
                  <c:v>0.50544702849929413</c:v>
                </c:pt>
                <c:pt idx="18">
                  <c:v>0.55599173134922353</c:v>
                </c:pt>
                <c:pt idx="19">
                  <c:v>0.61159090448414588</c:v>
                </c:pt>
                <c:pt idx="20">
                  <c:v>0.67274999493256049</c:v>
                </c:pt>
                <c:pt idx="21">
                  <c:v>0.7400249944258166</c:v>
                </c:pt>
                <c:pt idx="22">
                  <c:v>0.81402749386839823</c:v>
                </c:pt>
                <c:pt idx="23">
                  <c:v>0.89543024325523812</c:v>
                </c:pt>
                <c:pt idx="24">
                  <c:v>0.98497326758076198</c:v>
                </c:pt>
                <c:pt idx="25">
                  <c:v>1.0834705943388383</c:v>
                </c:pt>
                <c:pt idx="26">
                  <c:v>1.1918176537727221</c:v>
                </c:pt>
                <c:pt idx="27">
                  <c:v>1.3109994191499943</c:v>
                </c:pt>
                <c:pt idx="28">
                  <c:v>1.4420993610649937</c:v>
                </c:pt>
                <c:pt idx="29">
                  <c:v>1.5863092971714932</c:v>
                </c:pt>
                <c:pt idx="30">
                  <c:v>1.7449402268886425</c:v>
                </c:pt>
                <c:pt idx="31">
                  <c:v>1.9194342495775067</c:v>
                </c:pt>
                <c:pt idx="32">
                  <c:v>2.1113776745352575</c:v>
                </c:pt>
                <c:pt idx="33">
                  <c:v>2.3225154419887835</c:v>
                </c:pt>
                <c:pt idx="34">
                  <c:v>2.5547669861876616</c:v>
                </c:pt>
                <c:pt idx="35">
                  <c:v>2.8102436848064278</c:v>
                </c:pt>
                <c:pt idx="36">
                  <c:v>3.0912680532870707</c:v>
                </c:pt>
                <c:pt idx="37">
                  <c:v>3.4003948586157779</c:v>
                </c:pt>
                <c:pt idx="38">
                  <c:v>3.7404343444773556</c:v>
                </c:pt>
                <c:pt idx="39">
                  <c:v>4.1144777789250915</c:v>
                </c:pt>
                <c:pt idx="40">
                  <c:v>4.5259255568176009</c:v>
                </c:pt>
                <c:pt idx="41">
                  <c:v>4.9785181124993612</c:v>
                </c:pt>
                <c:pt idx="42">
                  <c:v>5.4763699237492975</c:v>
                </c:pt>
                <c:pt idx="43">
                  <c:v>6.0240069161242271</c:v>
                </c:pt>
                <c:pt idx="44">
                  <c:v>6.6264076077366498</c:v>
                </c:pt>
                <c:pt idx="45">
                  <c:v>7.2890483685103149</c:v>
                </c:pt>
                <c:pt idx="46">
                  <c:v>8.017953205361346</c:v>
                </c:pt>
                <c:pt idx="47">
                  <c:v>8.8197485258974808</c:v>
                </c:pt>
                <c:pt idx="48">
                  <c:v>9.7017233784872285</c:v>
                </c:pt>
                <c:pt idx="49">
                  <c:v>10.671895716335952</c:v>
                </c:pt>
                <c:pt idx="50">
                  <c:v>11.739085287969546</c:v>
                </c:pt>
                <c:pt idx="51">
                  <c:v>12.912993816766502</c:v>
                </c:pt>
                <c:pt idx="52">
                  <c:v>14.204293198443152</c:v>
                </c:pt>
                <c:pt idx="53">
                  <c:v>15.624722518287466</c:v>
                </c:pt>
                <c:pt idx="54">
                  <c:v>17.187194770116214</c:v>
                </c:pt>
                <c:pt idx="55">
                  <c:v>18.905914247127836</c:v>
                </c:pt>
                <c:pt idx="56">
                  <c:v>20.79650567184062</c:v>
                </c:pt>
                <c:pt idx="57">
                  <c:v>22.876156239024681</c:v>
                </c:pt>
                <c:pt idx="58">
                  <c:v>25.163771862927149</c:v>
                </c:pt>
                <c:pt idx="59">
                  <c:v>27.680149049219864</c:v>
                </c:pt>
                <c:pt idx="60">
                  <c:v>30.448163954141851</c:v>
                </c:pt>
                <c:pt idx="61">
                  <c:v>33.492980349556035</c:v>
                </c:pt>
                <c:pt idx="62">
                  <c:v>36.842278384511637</c:v>
                </c:pt>
                <c:pt idx="63">
                  <c:v>40.526506222962801</c:v>
                </c:pt>
                <c:pt idx="64">
                  <c:v>44.579156845259078</c:v>
                </c:pt>
                <c:pt idx="65">
                  <c:v>49.037072529784986</c:v>
                </c:pt>
                <c:pt idx="66">
                  <c:v>53.940779782763485</c:v>
                </c:pt>
                <c:pt idx="67">
                  <c:v>59.334857761039835</c:v>
                </c:pt>
                <c:pt idx="68">
                  <c:v>65.268343537143821</c:v>
                </c:pt>
                <c:pt idx="69">
                  <c:v>71.795177890858199</c:v>
                </c:pt>
                <c:pt idx="70">
                  <c:v>78.97469567994402</c:v>
                </c:pt>
                <c:pt idx="71">
                  <c:v>86.872165247938426</c:v>
                </c:pt>
                <c:pt idx="72">
                  <c:v>95.559381772732266</c:v>
                </c:pt>
                <c:pt idx="73">
                  <c:v>105.1153199500055</c:v>
                </c:pt>
                <c:pt idx="74">
                  <c:v>115.62685194500605</c:v>
                </c:pt>
                <c:pt idx="75">
                  <c:v>127.18953713950665</c:v>
                </c:pt>
                <c:pt idx="76">
                  <c:v>139.90849085345732</c:v>
                </c:pt>
                <c:pt idx="77">
                  <c:v>153.89933993880305</c:v>
                </c:pt>
                <c:pt idx="78">
                  <c:v>169.28927393268336</c:v>
                </c:pt>
                <c:pt idx="79">
                  <c:v>186.2182013259517</c:v>
                </c:pt>
                <c:pt idx="80">
                  <c:v>204.84002145854686</c:v>
                </c:pt>
                <c:pt idx="81">
                  <c:v>225.32402360440153</c:v>
                </c:pt>
                <c:pt idx="82">
                  <c:v>247.85642596484169</c:v>
                </c:pt>
                <c:pt idx="83">
                  <c:v>272.64206856132586</c:v>
                </c:pt>
                <c:pt idx="84">
                  <c:v>299.90627541745846</c:v>
                </c:pt>
                <c:pt idx="85">
                  <c:v>329.89690295920428</c:v>
                </c:pt>
                <c:pt idx="86">
                  <c:v>362.88659325512469</c:v>
                </c:pt>
                <c:pt idx="87">
                  <c:v>399.17525258063716</c:v>
                </c:pt>
                <c:pt idx="88">
                  <c:v>439.0927778387009</c:v>
                </c:pt>
                <c:pt idx="89">
                  <c:v>483.00205562257099</c:v>
                </c:pt>
                <c:pt idx="90">
                  <c:v>531.30226118482813</c:v>
                </c:pt>
                <c:pt idx="91">
                  <c:v>584.43248730331095</c:v>
                </c:pt>
                <c:pt idx="92">
                  <c:v>642.87573603364206</c:v>
                </c:pt>
                <c:pt idx="93">
                  <c:v>707.16330963700625</c:v>
                </c:pt>
                <c:pt idx="94">
                  <c:v>777.87964060070692</c:v>
                </c:pt>
                <c:pt idx="95">
                  <c:v>855.66760466077767</c:v>
                </c:pt>
                <c:pt idx="96">
                  <c:v>941.23436512685544</c:v>
                </c:pt>
                <c:pt idx="97">
                  <c:v>1035.3578016395409</c:v>
                </c:pt>
                <c:pt idx="98">
                  <c:v>1138.893581803495</c:v>
                </c:pt>
                <c:pt idx="99">
                  <c:v>1252.7829399838445</c:v>
                </c:pt>
                <c:pt idx="100">
                  <c:v>1378.0612339822289</c:v>
                </c:pt>
                <c:pt idx="101">
                  <c:v>1515.8673573804517</c:v>
                </c:pt>
                <c:pt idx="102">
                  <c:v>1667.454093118497</c:v>
                </c:pt>
                <c:pt idx="103">
                  <c:v>1834.1995024303467</c:v>
                </c:pt>
              </c:numCache>
            </c:numRef>
          </c:xVal>
          <c:yVal>
            <c:numRef>
              <c:f>'V1'!$G$2:$G$105</c:f>
              <c:numCache>
                <c:formatCode>0.00E+00</c:formatCode>
                <c:ptCount val="104"/>
                <c:pt idx="0">
                  <c:v>127.12839079829163</c:v>
                </c:pt>
                <c:pt idx="1">
                  <c:v>121.21216465716465</c:v>
                </c:pt>
                <c:pt idx="2">
                  <c:v>115.57126436208328</c:v>
                </c:pt>
                <c:pt idx="3">
                  <c:v>110.19287696105877</c:v>
                </c:pt>
                <c:pt idx="4">
                  <c:v>105.06478578371207</c:v>
                </c:pt>
                <c:pt idx="5">
                  <c:v>100.17534269187162</c:v>
                </c:pt>
                <c:pt idx="6">
                  <c:v>95.513441621556424</c:v>
                </c:pt>
                <c:pt idx="7">
                  <c:v>91.068493356246904</c:v>
                </c:pt>
                <c:pt idx="8">
                  <c:v>86.830401474142207</c:v>
                </c:pt>
                <c:pt idx="9">
                  <c:v>82.789539414769919</c:v>
                </c:pt>
                <c:pt idx="10">
                  <c:v>78.936728612856541</c:v>
                </c:pt>
                <c:pt idx="11">
                  <c:v>75.263217649790832</c:v>
                </c:pt>
                <c:pt idx="12">
                  <c:v>71.760662375324131</c:v>
                </c:pt>
                <c:pt idx="13">
                  <c:v>68.421106954355295</c:v>
                </c:pt>
                <c:pt idx="14">
                  <c:v>65.2369657957492</c:v>
                </c:pt>
                <c:pt idx="15">
                  <c:v>62.201006322141183</c:v>
                </c:pt>
                <c:pt idx="16">
                  <c:v>59.306332541590187</c:v>
                </c:pt>
                <c:pt idx="17">
                  <c:v>56.546369383764713</c:v>
                </c:pt>
                <c:pt idx="18">
                  <c:v>53.914847765081987</c:v>
                </c:pt>
                <c:pt idx="19">
                  <c:v>51.405790348877012</c:v>
                </c:pt>
                <c:pt idx="20">
                  <c:v>49.013497968256353</c:v>
                </c:pt>
                <c:pt idx="21">
                  <c:v>46.732536680797281</c:v>
                </c:pt>
                <c:pt idx="22">
                  <c:v>44.557725425687593</c:v>
                </c:pt>
                <c:pt idx="23">
                  <c:v>42.484124255270252</c:v>
                </c:pt>
                <c:pt idx="24">
                  <c:v>40.507023114261443</c:v>
                </c:pt>
                <c:pt idx="25">
                  <c:v>38.621931141154775</c:v>
                </c:pt>
                <c:pt idx="26">
                  <c:v>36.824566467510401</c:v>
                </c:pt>
                <c:pt idx="27">
                  <c:v>35.110846491958888</c:v>
                </c:pt>
                <c:pt idx="28">
                  <c:v>33.47687860682764</c:v>
                </c:pt>
                <c:pt idx="29">
                  <c:v>31.918951356326257</c:v>
                </c:pt>
                <c:pt idx="30">
                  <c:v>30.433526006206943</c:v>
                </c:pt>
                <c:pt idx="31">
                  <c:v>29.017228505751142</c:v>
                </c:pt>
                <c:pt idx="32">
                  <c:v>27.666841823824491</c:v>
                </c:pt>
                <c:pt idx="33">
                  <c:v>26.379298641591944</c:v>
                </c:pt>
                <c:pt idx="34">
                  <c:v>25.151674385294996</c:v>
                </c:pt>
                <c:pt idx="35">
                  <c:v>23.981180583265406</c:v>
                </c:pt>
                <c:pt idx="36">
                  <c:v>22.865158532086358</c:v>
                </c:pt>
                <c:pt idx="37">
                  <c:v>21.801073257514002</c:v>
                </c:pt>
                <c:pt idx="38">
                  <c:v>20.786507756442145</c:v>
                </c:pt>
                <c:pt idx="39">
                  <c:v>19.819157506830916</c:v>
                </c:pt>
                <c:pt idx="40">
                  <c:v>18.896825233129221</c:v>
                </c:pt>
                <c:pt idx="41">
                  <c:v>18.017415915300827</c:v>
                </c:pt>
                <c:pt idx="42">
                  <c:v>17.178932030117473</c:v>
                </c:pt>
                <c:pt idx="43">
                  <c:v>16.379469013909844</c:v>
                </c:pt>
                <c:pt idx="44">
                  <c:v>15.617210936470428</c:v>
                </c:pt>
                <c:pt idx="45">
                  <c:v>14.890426376281678</c:v>
                </c:pt>
                <c:pt idx="46">
                  <c:v>14.197464487700392</c:v>
                </c:pt>
                <c:pt idx="47">
                  <c:v>13.53675125116516</c:v>
                </c:pt>
                <c:pt idx="48">
                  <c:v>12.906785897909446</c:v>
                </c:pt>
                <c:pt idx="49">
                  <c:v>12.306137501059238</c:v>
                </c:pt>
                <c:pt idx="50">
                  <c:v>11.733441725372224</c:v>
                </c:pt>
                <c:pt idx="51">
                  <c:v>11.187397728235672</c:v>
                </c:pt>
                <c:pt idx="52">
                  <c:v>10.66676520488384</c:v>
                </c:pt>
                <c:pt idx="53">
                  <c:v>10.170361571123337</c:v>
                </c:pt>
                <c:pt idx="54">
                  <c:v>9.697059277167126</c:v>
                </c:pt>
                <c:pt idx="55">
                  <c:v>9.2457832464757601</c:v>
                </c:pt>
                <c:pt idx="56">
                  <c:v>8.8155084337882972</c:v>
                </c:pt>
                <c:pt idx="57">
                  <c:v>8.4052574967961462</c:v>
                </c:pt>
                <c:pt idx="58">
                  <c:v>8.0140985761711789</c:v>
                </c:pt>
                <c:pt idx="59">
                  <c:v>7.6411431789055868</c:v>
                </c:pt>
                <c:pt idx="60">
                  <c:v>7.2855441601556175</c:v>
                </c:pt>
                <c:pt idx="61">
                  <c:v>6.9464937990050801</c:v>
                </c:pt>
                <c:pt idx="62">
                  <c:v>6.6232219637778345</c:v>
                </c:pt>
                <c:pt idx="63">
                  <c:v>6.3149943627318903</c:v>
                </c:pt>
                <c:pt idx="64">
                  <c:v>6.021110876161667</c:v>
                </c:pt>
                <c:pt idx="65">
                  <c:v>5.7409039661198999</c:v>
                </c:pt>
                <c:pt idx="66">
                  <c:v>5.4737371601469702</c:v>
                </c:pt>
                <c:pt idx="67">
                  <c:v>5.2190036055635458</c:v>
                </c:pt>
                <c:pt idx="68">
                  <c:v>4.9761246910426999</c:v>
                </c:pt>
                <c:pt idx="69">
                  <c:v>4.7445487323304967</c:v>
                </c:pt>
                <c:pt idx="70">
                  <c:v>4.5237497191297278</c:v>
                </c:pt>
                <c:pt idx="71">
                  <c:v>4.3132261203004507</c:v>
                </c:pt>
                <c:pt idx="72">
                  <c:v>4.1124997446633893</c:v>
                </c:pt>
                <c:pt idx="73">
                  <c:v>3.921114654818592</c:v>
                </c:pt>
                <c:pt idx="74">
                  <c:v>3.7386361315121714</c:v>
                </c:pt>
                <c:pt idx="75">
                  <c:v>3.5646496861987198</c:v>
                </c:pt>
                <c:pt idx="76">
                  <c:v>3.3987601195565196</c:v>
                </c:pt>
                <c:pt idx="77">
                  <c:v>3.2405906238170177</c:v>
                </c:pt>
                <c:pt idx="78">
                  <c:v>3.0897819268695632</c:v>
                </c:pt>
                <c:pt idx="79">
                  <c:v>2.945991476197289</c:v>
                </c:pt>
                <c:pt idx="80">
                  <c:v>2.8088926607905118</c:v>
                </c:pt>
                <c:pt idx="81">
                  <c:v>2.6781740692702627</c:v>
                </c:pt>
                <c:pt idx="82">
                  <c:v>2.5535387825368292</c:v>
                </c:pt>
                <c:pt idx="83">
                  <c:v>2.4347036993366022</c:v>
                </c:pt>
                <c:pt idx="84">
                  <c:v>2.3213988932152989</c:v>
                </c:pt>
                <c:pt idx="85">
                  <c:v>2.2133669993969116</c:v>
                </c:pt>
                <c:pt idx="86">
                  <c:v>2.1103626301957266</c:v>
                </c:pt>
                <c:pt idx="87">
                  <c:v>2.0121518176335558</c:v>
                </c:pt>
                <c:pt idx="88">
                  <c:v>1.9185114819961151</c:v>
                </c:pt>
                <c:pt idx="89">
                  <c:v>1.8292289251214144</c:v>
                </c:pt>
                <c:pt idx="90">
                  <c:v>1.7441013472691955</c:v>
                </c:pt>
                <c:pt idx="91">
                  <c:v>1.6629353864740131</c:v>
                </c:pt>
                <c:pt idx="92">
                  <c:v>1.5855466793356323</c:v>
                </c:pt>
                <c:pt idx="93">
                  <c:v>1.5117594422491027</c:v>
                </c:pt>
                <c:pt idx="94">
                  <c:v>1.441406072123302</c:v>
                </c:pt>
                <c:pt idx="95">
                  <c:v>1.3743267656810023</c:v>
                </c:pt>
                <c:pt idx="96">
                  <c:v>1.3103691564757292</c:v>
                </c:pt>
                <c:pt idx="97">
                  <c:v>1.2493879688009113</c:v>
                </c:pt>
                <c:pt idx="98">
                  <c:v>1.1912446877052083</c:v>
                </c:pt>
                <c:pt idx="99">
                  <c:v>1.1358072443644649</c:v>
                </c:pt>
                <c:pt idx="100">
                  <c:v>1.0829497160956438</c:v>
                </c:pt>
                <c:pt idx="101">
                  <c:v>1.0325520403313317</c:v>
                </c:pt>
                <c:pt idx="102">
                  <c:v>0.9844997419051309</c:v>
                </c:pt>
                <c:pt idx="103">
                  <c:v>0.93868367302848343</c:v>
                </c:pt>
              </c:numCache>
            </c:numRef>
          </c:yVal>
          <c:smooth val="1"/>
          <c:extLst>
            <c:ext xmlns:c16="http://schemas.microsoft.com/office/drawing/2014/chart" uri="{C3380CC4-5D6E-409C-BE32-E72D297353CC}">
              <c16:uniqueId val="{00000001-CE4B-4DCE-81A9-04673ADF921D}"/>
            </c:ext>
          </c:extLst>
        </c:ser>
        <c:dLbls>
          <c:showLegendKey val="0"/>
          <c:showVal val="0"/>
          <c:showCatName val="0"/>
          <c:showSerName val="0"/>
          <c:showPercent val="0"/>
          <c:showBubbleSize val="0"/>
        </c:dLbls>
        <c:axId val="499784720"/>
        <c:axId val="499785112"/>
      </c:scatterChart>
      <c:valAx>
        <c:axId val="499784720"/>
        <c:scaling>
          <c:logBase val="10"/>
          <c:orientation val="minMax"/>
          <c:max val="2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M(s)/M•</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99785112"/>
        <c:crosses val="autoZero"/>
        <c:crossBetween val="midCat"/>
      </c:valAx>
      <c:valAx>
        <c:axId val="499785112"/>
        <c:scaling>
          <c:orientation val="minMax"/>
          <c:max val="6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Orbital Velocity of Star</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9978472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0.83991</cdr:x>
      <cdr:y>0.62924</cdr:y>
    </cdr:from>
    <cdr:to>
      <cdr:x>0.86779</cdr:x>
      <cdr:y>0.74603</cdr:y>
    </cdr:to>
    <cdr:cxnSp macro="">
      <cdr:nvCxnSpPr>
        <cdr:cNvPr id="3" name="Straight Connector 2"/>
        <cdr:cNvCxnSpPr/>
      </cdr:nvCxnSpPr>
      <cdr:spPr>
        <a:xfrm xmlns:a="http://schemas.openxmlformats.org/drawingml/2006/main" flipV="1">
          <a:off x="4794434" y="2203788"/>
          <a:ext cx="159168" cy="409048"/>
        </a:xfrm>
        <a:prstGeom xmlns:a="http://schemas.openxmlformats.org/drawingml/2006/main" prst="line">
          <a:avLst/>
        </a:prstGeom>
        <a:ln xmlns:a="http://schemas.openxmlformats.org/drawingml/2006/mai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0.86648</cdr:x>
      <cdr:y>0.62924</cdr:y>
    </cdr:from>
    <cdr:to>
      <cdr:x>0.90714</cdr:x>
      <cdr:y>0.62924</cdr:y>
    </cdr:to>
    <cdr:cxnSp macro="">
      <cdr:nvCxnSpPr>
        <cdr:cNvPr id="5" name="Straight Connector 4"/>
        <cdr:cNvCxnSpPr/>
      </cdr:nvCxnSpPr>
      <cdr:spPr>
        <a:xfrm xmlns:a="http://schemas.openxmlformats.org/drawingml/2006/main" flipH="1">
          <a:off x="6358942" y="2833269"/>
          <a:ext cx="298369" cy="0"/>
        </a:xfrm>
        <a:prstGeom xmlns:a="http://schemas.openxmlformats.org/drawingml/2006/main" prst="line">
          <a:avLst/>
        </a:prstGeom>
        <a:ln xmlns:a="http://schemas.openxmlformats.org/drawingml/2006/mai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354AC-9AD0-4D8B-A732-D934D2C28AC9}" type="datetimeFigureOut">
              <a:rPr lang="en-US" smtClean="0"/>
              <a:t>24-Apr-18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6DFEBF-9829-4D70-B390-054E8EC1AA0F}" type="slidenum">
              <a:rPr lang="en-US" smtClean="0"/>
              <a:t>‹#›</a:t>
            </a:fld>
            <a:endParaRPr lang="en-US"/>
          </a:p>
        </p:txBody>
      </p:sp>
    </p:spTree>
    <p:extLst>
      <p:ext uri="{BB962C8B-B14F-4D97-AF65-F5344CB8AC3E}">
        <p14:creationId xmlns:p14="http://schemas.microsoft.com/office/powerpoint/2010/main" val="846303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6DFEBF-9829-4D70-B390-054E8EC1AA0F}" type="slidenum">
              <a:rPr lang="en-US" smtClean="0"/>
              <a:t>1</a:t>
            </a:fld>
            <a:endParaRPr lang="en-US"/>
          </a:p>
        </p:txBody>
      </p:sp>
    </p:spTree>
    <p:extLst>
      <p:ext uri="{BB962C8B-B14F-4D97-AF65-F5344CB8AC3E}">
        <p14:creationId xmlns:p14="http://schemas.microsoft.com/office/powerpoint/2010/main" val="4031287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24-Apr-18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24-Apr-18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24-Apr-18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24-Apr-18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24-Apr-18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24-Apr-18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24-Apr-18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24-Apr-18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24-Apr-18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24-Apr-18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24-Apr-18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24-Apr-18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13" Type="http://schemas.openxmlformats.org/officeDocument/2006/relationships/image" Target="../media/image10.png"/><Relationship Id="rId18" Type="http://schemas.openxmlformats.org/officeDocument/2006/relationships/hyperlink" Target="https://exoplanetarchive.ipac.caltech.edu/" TargetMode="External"/><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9.png"/><Relationship Id="rId17" Type="http://schemas.openxmlformats.org/officeDocument/2006/relationships/hyperlink" Target="http://simbad.u-strasbg.fr/simbad/" TargetMode="External"/><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image" Target="../media/image4.png"/><Relationship Id="rId15" Type="http://schemas.openxmlformats.org/officeDocument/2006/relationships/image" Target="../media/image12.png"/><Relationship Id="rId10" Type="http://schemas.openxmlformats.org/officeDocument/2006/relationships/image" Target="../media/image7.png"/><Relationship Id="rId19" Type="http://schemas.openxmlformats.org/officeDocument/2006/relationships/image" Target="../media/image14.JPG"/><Relationship Id="rId4" Type="http://schemas.openxmlformats.org/officeDocument/2006/relationships/image" Target="../media/image3.png"/><Relationship Id="rId9" Type="http://schemas.openxmlformats.org/officeDocument/2006/relationships/chart" Target="../charts/chart2.xml"/><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lstStyle/>
          <a:p>
            <a:pPr algn="l"/>
            <a:r>
              <a:rPr lang="en-US" sz="12800" dirty="0" err="1">
                <a:latin typeface="Palatino Linotype" panose="02040502050505030304" pitchFamily="18" charset="0"/>
              </a:rPr>
              <a:t>Hertzsprunging</a:t>
            </a:r>
            <a:r>
              <a:rPr lang="en-US" sz="12800" dirty="0">
                <a:latin typeface="Palatino Linotype" panose="02040502050505030304" pitchFamily="18" charset="0"/>
              </a:rPr>
              <a:t> into the Unknown:</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Nathan Miller &amp; </a:t>
            </a:r>
            <a:r>
              <a:rPr lang="en-US" sz="4000">
                <a:solidFill>
                  <a:schemeClr val="bg1">
                    <a:lumMod val="50000"/>
                  </a:schemeClr>
                </a:solidFill>
                <a:latin typeface="Minion Pro" panose="02040503050306020203" pitchFamily="18" charset="0"/>
              </a:rPr>
              <a:t>Zachary Meredith |   </a:t>
            </a:r>
            <a:r>
              <a:rPr lang="en-US" sz="4000" dirty="0">
                <a:solidFill>
                  <a:schemeClr val="bg1">
                    <a:lumMod val="50000"/>
                  </a:schemeClr>
                </a:solidFill>
                <a:latin typeface="Minion Pro" panose="02040503050306020203" pitchFamily="18" charset="0"/>
              </a:rPr>
              <a:t>Physics &amp; Astronomy</a:t>
            </a: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dirty="0">
                <a:latin typeface="Palatino Linotype" panose="02040502050505030304" pitchFamily="18" charset="0"/>
              </a:rPr>
              <a:t>Understanding Current Detection Limits for Exoplanets around Hot Stars </a:t>
            </a:r>
            <a:endParaRPr lang="en-US" sz="3600" cap="small" dirty="0">
              <a:solidFill>
                <a:srgbClr val="DD9E11"/>
              </a:solidFill>
              <a:latin typeface="Palatino Linotype" panose="02040502050505030304" pitchFamily="18" charset="0"/>
            </a:endParaRPr>
          </a:p>
        </p:txBody>
      </p:sp>
      <p:sp>
        <p:nvSpPr>
          <p:cNvPr id="8" name="Subtitle 2"/>
          <p:cNvSpPr txBox="1">
            <a:spLocks/>
          </p:cNvSpPr>
          <p:nvPr/>
        </p:nvSpPr>
        <p:spPr>
          <a:xfrm>
            <a:off x="1936353" y="9646935"/>
            <a:ext cx="11028290" cy="100547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The field of exoplanet research has rapidly grown over the past two decades, with more being discovered every day.  There was a particular period of growth in the number of known exoplanets around the year 2009 with over four thousand likely new systems discovered through the Kepler mission. This research narrows the search to characteristics of planetary systems around hot (OB-type) stars.  Unfortunately, we were unable to find evidence of any planets orbiting OB stars in NASA’s exoplanet database using a search by object type.  By cross-referencing the NASA Exoplanet Archive and with the SIMBAD general database of astronomical objects, we confirmed that there were indeed OB stars in the field of view monitored by the Kepler spacecraft.  This indicates there is a true deficit in the number of detected exoplanets around OB-type stars.  To explain this deficit, we explored the sensitivity limits for the radial velocity and transit methods currently responsible for most exoplanet detections.  We determined that due to the size and mass of OB-type stars, any planets orbiting them would be below the current levels of detectability.</a:t>
            </a:r>
          </a:p>
        </p:txBody>
      </p:sp>
      <p:sp>
        <p:nvSpPr>
          <p:cNvPr id="3" name="TextBox 2"/>
          <p:cNvSpPr txBox="1"/>
          <p:nvPr/>
        </p:nvSpPr>
        <p:spPr>
          <a:xfrm>
            <a:off x="1936353" y="8650238"/>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Abstract</a:t>
            </a:r>
          </a:p>
        </p:txBody>
      </p:sp>
      <p:sp>
        <p:nvSpPr>
          <p:cNvPr id="18" name="TextBox 17"/>
          <p:cNvSpPr txBox="1"/>
          <p:nvPr/>
        </p:nvSpPr>
        <p:spPr>
          <a:xfrm>
            <a:off x="1936353" y="19170537"/>
            <a:ext cx="10910480" cy="2308324"/>
          </a:xfrm>
          <a:prstGeom prst="rect">
            <a:avLst/>
          </a:prstGeom>
          <a:noFill/>
        </p:spPr>
        <p:txBody>
          <a:bodyPr wrap="square" rtlCol="0">
            <a:spAutoFit/>
          </a:bodyPr>
          <a:lstStyle/>
          <a:p>
            <a:pPr defTabSz="4023360">
              <a:lnSpc>
                <a:spcPct val="90000"/>
              </a:lnSpc>
              <a:spcBef>
                <a:spcPts val="4400"/>
              </a:spcBef>
            </a:pPr>
            <a:r>
              <a:rPr lang="en-US" sz="3200" dirty="0"/>
              <a:t>Stars are classified in terms of their luminosity and their temperature, or spectral type. Bluer stars, or higher temperature stars, have higher luminosity whereas redder, or lower temperature stars, have a much lower luminosity. A visual of this can be seen through the </a:t>
            </a:r>
            <a:r>
              <a:rPr lang="en-US" sz="3200" dirty="0" err="1"/>
              <a:t>Hertzsprung</a:t>
            </a:r>
            <a:r>
              <a:rPr lang="en-US" sz="3200" dirty="0"/>
              <a:t>-Russell (HR) diagram.</a:t>
            </a:r>
          </a:p>
        </p:txBody>
      </p:sp>
      <p:sp>
        <p:nvSpPr>
          <p:cNvPr id="19" name="TextBox 18"/>
          <p:cNvSpPr txBox="1"/>
          <p:nvPr/>
        </p:nvSpPr>
        <p:spPr>
          <a:xfrm>
            <a:off x="1936353" y="26584438"/>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Where are we Interested</a:t>
            </a:r>
          </a:p>
        </p:txBody>
      </p:sp>
      <p:sp>
        <p:nvSpPr>
          <p:cNvPr id="21" name="TextBox 20"/>
          <p:cNvSpPr txBox="1"/>
          <p:nvPr/>
        </p:nvSpPr>
        <p:spPr>
          <a:xfrm>
            <a:off x="1936355" y="18411465"/>
            <a:ext cx="6791499" cy="661720"/>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WHAT ARE OB-TYPE STARS</a:t>
            </a:r>
          </a:p>
        </p:txBody>
      </p:sp>
      <p:sp>
        <p:nvSpPr>
          <p:cNvPr id="30" name="TextBox 29"/>
          <p:cNvSpPr txBox="1"/>
          <p:nvPr/>
        </p:nvSpPr>
        <p:spPr>
          <a:xfrm>
            <a:off x="15306236" y="8643322"/>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Modes of Observation</a:t>
            </a:r>
          </a:p>
        </p:txBody>
      </p:sp>
      <p:sp>
        <p:nvSpPr>
          <p:cNvPr id="9" name="TextBox 8"/>
          <p:cNvSpPr txBox="1"/>
          <p:nvPr/>
        </p:nvSpPr>
        <p:spPr>
          <a:xfrm>
            <a:off x="15307576" y="10826839"/>
            <a:ext cx="10826426" cy="1569660"/>
          </a:xfrm>
          <a:prstGeom prst="rect">
            <a:avLst/>
          </a:prstGeom>
          <a:noFill/>
        </p:spPr>
        <p:txBody>
          <a:bodyPr wrap="square" rtlCol="0">
            <a:spAutoFit/>
          </a:bodyPr>
          <a:lstStyle/>
          <a:p>
            <a:pPr>
              <a:buClr>
                <a:schemeClr val="tx2">
                  <a:lumMod val="75000"/>
                </a:schemeClr>
              </a:buClr>
            </a:pPr>
            <a:r>
              <a:rPr lang="en-US" sz="3200" dirty="0"/>
              <a:t>In conjunction with the Doppler effect, the radial velocity method uses red and blue shift of the star to indirectly determine whether an exoplanet is present or not. </a:t>
            </a:r>
          </a:p>
        </p:txBody>
      </p:sp>
      <p:sp>
        <p:nvSpPr>
          <p:cNvPr id="31" name="TextBox 30"/>
          <p:cNvSpPr txBox="1"/>
          <p:nvPr/>
        </p:nvSpPr>
        <p:spPr>
          <a:xfrm>
            <a:off x="15307576" y="9829272"/>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Radial Velocity Method</a:t>
            </a:r>
          </a:p>
        </p:txBody>
      </p:sp>
      <p:sp>
        <p:nvSpPr>
          <p:cNvPr id="32" name="TextBox 31"/>
          <p:cNvSpPr txBox="1"/>
          <p:nvPr/>
        </p:nvSpPr>
        <p:spPr>
          <a:xfrm>
            <a:off x="28615605" y="26485793"/>
            <a:ext cx="641807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Database Comparison</a:t>
            </a:r>
          </a:p>
        </p:txBody>
      </p:sp>
      <p:sp>
        <p:nvSpPr>
          <p:cNvPr id="33" name="TextBox 32"/>
          <p:cNvSpPr txBox="1"/>
          <p:nvPr/>
        </p:nvSpPr>
        <p:spPr>
          <a:xfrm>
            <a:off x="28687616" y="27203041"/>
            <a:ext cx="10488776" cy="2554545"/>
          </a:xfrm>
          <a:prstGeom prst="rect">
            <a:avLst/>
          </a:prstGeom>
          <a:noFill/>
        </p:spPr>
        <p:txBody>
          <a:bodyPr wrap="square" rtlCol="0">
            <a:spAutoFit/>
          </a:bodyPr>
          <a:lstStyle/>
          <a:p>
            <a:pPr>
              <a:buClr>
                <a:schemeClr val="tx2">
                  <a:lumMod val="75000"/>
                </a:schemeClr>
              </a:buClr>
            </a:pPr>
            <a:r>
              <a:rPr lang="en-US" sz="3200" dirty="0"/>
              <a:t>Taking Kepler’s Field Of View (FOV), a data comparison was executed between the SIMBAD Astronomical Database and the NASA Exoplanet Archive. The purpose of this was to determine if OB-type stars were present in Kepler’s FOV and if these stars were measured by Kepler. </a:t>
            </a:r>
          </a:p>
        </p:txBody>
      </p:sp>
      <p:sp>
        <p:nvSpPr>
          <p:cNvPr id="34" name="TextBox 33"/>
          <p:cNvSpPr txBox="1"/>
          <p:nvPr/>
        </p:nvSpPr>
        <p:spPr>
          <a:xfrm>
            <a:off x="28709482" y="29961596"/>
            <a:ext cx="6274058"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Results</a:t>
            </a:r>
          </a:p>
        </p:txBody>
      </p:sp>
      <p:sp>
        <p:nvSpPr>
          <p:cNvPr id="35" name="TextBox 34"/>
          <p:cNvSpPr txBox="1"/>
          <p:nvPr/>
        </p:nvSpPr>
        <p:spPr>
          <a:xfrm>
            <a:off x="28687615" y="30742838"/>
            <a:ext cx="10488777" cy="3046988"/>
          </a:xfrm>
          <a:prstGeom prst="rect">
            <a:avLst/>
          </a:prstGeom>
          <a:noFill/>
        </p:spPr>
        <p:txBody>
          <a:bodyPr wrap="square" rtlCol="0">
            <a:spAutoFit/>
          </a:bodyPr>
          <a:lstStyle/>
          <a:p>
            <a:pPr>
              <a:buClr>
                <a:schemeClr val="tx2">
                  <a:lumMod val="75000"/>
                </a:schemeClr>
              </a:buClr>
            </a:pPr>
            <a:r>
              <a:rPr lang="en-US" sz="3200" dirty="0"/>
              <a:t>SIMBAD had shown that there were indeed OB-type stars in Kepler’s FOV, though none of them were directly measured by Kepler. The analysis, through radial velocity and transit photometry then showed that there were strict requirements that were needed to be met, in order to measure the presence of an exoplanet.</a:t>
            </a:r>
          </a:p>
        </p:txBody>
      </p:sp>
      <p:sp>
        <p:nvSpPr>
          <p:cNvPr id="37" name="TextBox 36"/>
          <p:cNvSpPr txBox="1"/>
          <p:nvPr/>
        </p:nvSpPr>
        <p:spPr>
          <a:xfrm>
            <a:off x="1901652" y="25568775"/>
            <a:ext cx="1082776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Specific stars used for modeling</a:t>
            </a:r>
          </a:p>
        </p:txBody>
      </p:sp>
      <p:sp>
        <p:nvSpPr>
          <p:cNvPr id="40" name="TextBox 39"/>
          <p:cNvSpPr txBox="1"/>
          <p:nvPr/>
        </p:nvSpPr>
        <p:spPr>
          <a:xfrm>
            <a:off x="28770088" y="8736165"/>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sym typeface="Wingdings" panose="05000000000000000000" pitchFamily="2" charset="2"/>
              </a:rPr>
              <a:t>Transit Photometry Method</a:t>
            </a:r>
            <a:endParaRPr lang="en-US" sz="4000" cap="small" dirty="0">
              <a:solidFill>
                <a:schemeClr val="accent1">
                  <a:lumMod val="50000"/>
                </a:schemeClr>
              </a:solidFill>
              <a:latin typeface="Minion Pro" panose="02040503050306020203" pitchFamily="18" charset="0"/>
            </a:endParaRPr>
          </a:p>
        </p:txBody>
      </p:sp>
      <p:sp>
        <p:nvSpPr>
          <p:cNvPr id="41" name="TextBox 40"/>
          <p:cNvSpPr txBox="1"/>
          <p:nvPr/>
        </p:nvSpPr>
        <p:spPr>
          <a:xfrm>
            <a:off x="15306236" y="18742325"/>
            <a:ext cx="11005084" cy="3539430"/>
          </a:xfrm>
          <a:prstGeom prst="rect">
            <a:avLst/>
          </a:prstGeom>
          <a:noFill/>
        </p:spPr>
        <p:txBody>
          <a:bodyPr wrap="square" rtlCol="0">
            <a:spAutoFit/>
          </a:bodyPr>
          <a:lstStyle/>
          <a:p>
            <a:r>
              <a:rPr lang="en-US" sz="3200" dirty="0"/>
              <a:t>With a basic understanding of the radial velocity method, the next step is to calculate the maximum orbital radius of a star containing a Jupiter sized exoplanet. To do this, the minimum detectable orbital velocity must first be known. As determined by the LICK-CARNEGIE EXOPLANET SURVEY, the minimum detectable orbital velocity of a star is ~5 m/s. An orbital velocity versus orbital radius graph can then give further insight.</a:t>
            </a:r>
          </a:p>
        </p:txBody>
      </p:sp>
      <mc:AlternateContent xmlns:mc="http://schemas.openxmlformats.org/markup-compatibility/2006" xmlns:a14="http://schemas.microsoft.com/office/drawing/2010/main">
        <mc:Choice Requires="a14">
          <p:sp>
            <p:nvSpPr>
              <p:cNvPr id="4" name="TextBox 3"/>
              <p:cNvSpPr txBox="1"/>
              <p:nvPr/>
            </p:nvSpPr>
            <p:spPr>
              <a:xfrm>
                <a:off x="1936353" y="27543504"/>
                <a:ext cx="10827764" cy="8497583"/>
              </a:xfrm>
              <a:prstGeom prst="rect">
                <a:avLst/>
              </a:prstGeom>
              <a:noFill/>
            </p:spPr>
            <p:txBody>
              <a:bodyPr wrap="square" rtlCol="0">
                <a:spAutoFit/>
              </a:bodyPr>
              <a:lstStyle/>
              <a:p>
                <a:r>
                  <a:rPr lang="en-US" sz="3200" dirty="0"/>
                  <a:t>With a basic understanding of the HR diagram, we choose 3 well-studied representative stars for which we will perform specific calculations: an O star (Zeta </a:t>
                </a:r>
                <a:r>
                  <a:rPr lang="en-US" sz="3200" dirty="0" err="1"/>
                  <a:t>Pupis</a:t>
                </a:r>
                <a:r>
                  <a:rPr lang="en-US" sz="3200" dirty="0"/>
                  <a:t>), a B star (Tau </a:t>
                </a:r>
                <a:r>
                  <a:rPr lang="en-US" sz="3200" dirty="0" err="1"/>
                  <a:t>Scorpii</a:t>
                </a:r>
                <a:r>
                  <a:rPr lang="en-US" sz="3200" dirty="0"/>
                  <a:t>), and, as a comparison, our sun. </a:t>
                </a:r>
              </a:p>
              <a:p>
                <a:endParaRPr lang="en-US" sz="3200" dirty="0"/>
              </a:p>
              <a:p>
                <a:endParaRPr lang="en-US" sz="3200" dirty="0"/>
              </a:p>
              <a:p>
                <a:endParaRPr lang="en-US" sz="3200" dirty="0"/>
              </a:p>
              <a:p>
                <a:endParaRPr lang="en-US" sz="3200" dirty="0"/>
              </a:p>
              <a:p>
                <a:r>
                  <a:rPr lang="en-US" sz="3200" dirty="0"/>
                  <a:t>The mass and radius of each star are represented in terms of solar mass, </a:t>
                </a:r>
                <a14:m>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𝑀</m:t>
                        </m:r>
                      </m:e>
                      <m:sub>
                        <m:r>
                          <m:rPr>
                            <m:nor/>
                          </m:rPr>
                          <a:rPr lang="en-US" sz="3200" dirty="0"/>
                          <m:t>☉ </m:t>
                        </m:r>
                      </m:sub>
                    </m:sSub>
                  </m:oMath>
                </a14:m>
                <a:r>
                  <a:rPr lang="en-US" sz="3200" dirty="0"/>
                  <a:t>, and solar radius, </a:t>
                </a:r>
                <a14:m>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𝑅</m:t>
                        </m:r>
                      </m:e>
                      <m:sub>
                        <m:r>
                          <m:rPr>
                            <m:nor/>
                          </m:rPr>
                          <a:rPr lang="en-US" sz="3200" dirty="0"/>
                          <m:t>☉ </m:t>
                        </m:r>
                      </m:sub>
                    </m:sSub>
                  </m:oMath>
                </a14:m>
                <a:r>
                  <a:rPr lang="en-US" sz="3200" dirty="0"/>
                  <a:t>. For example, </a:t>
                </a:r>
                <a14:m>
                  <m:oMath xmlns:m="http://schemas.openxmlformats.org/officeDocument/2006/math">
                    <m:sSub>
                      <m:sSubPr>
                        <m:ctrlPr>
                          <a:rPr lang="en-US" sz="3200" i="1">
                            <a:latin typeface="Cambria Math" panose="02040503050406030204" pitchFamily="18" charset="0"/>
                          </a:rPr>
                        </m:ctrlPr>
                      </m:sSubPr>
                      <m:e>
                        <m:r>
                          <a:rPr lang="en-US" sz="3200" b="0" i="1" smtClean="0">
                            <a:latin typeface="Cambria Math" panose="02040503050406030204" pitchFamily="18" charset="0"/>
                          </a:rPr>
                          <m:t>1</m:t>
                        </m:r>
                        <m:r>
                          <a:rPr lang="en-US" sz="3200" i="1">
                            <a:latin typeface="Cambria Math" panose="02040503050406030204" pitchFamily="18" charset="0"/>
                          </a:rPr>
                          <m:t>𝑀</m:t>
                        </m:r>
                      </m:e>
                      <m:sub>
                        <m:r>
                          <m:rPr>
                            <m:nor/>
                          </m:rPr>
                          <a:rPr lang="en-US" sz="3200" dirty="0"/>
                          <m:t>☉ </m:t>
                        </m:r>
                      </m:sub>
                    </m:sSub>
                  </m:oMath>
                </a14:m>
                <a:r>
                  <a:rPr lang="en-US" sz="3200" dirty="0"/>
                  <a:t>is equivalent to the mass of the sun and </a:t>
                </a:r>
                <a14:m>
                  <m:oMath xmlns:m="http://schemas.openxmlformats.org/officeDocument/2006/math">
                    <m:sSub>
                      <m:sSubPr>
                        <m:ctrlPr>
                          <a:rPr lang="en-US" sz="3200" i="1">
                            <a:latin typeface="Cambria Math" panose="02040503050406030204" pitchFamily="18" charset="0"/>
                          </a:rPr>
                        </m:ctrlPr>
                      </m:sSubPr>
                      <m:e>
                        <m:r>
                          <a:rPr lang="en-US" sz="3200" b="0" i="1" smtClean="0">
                            <a:latin typeface="Cambria Math" panose="02040503050406030204" pitchFamily="18" charset="0"/>
                          </a:rPr>
                          <m:t>1</m:t>
                        </m:r>
                        <m:r>
                          <a:rPr lang="en-US" sz="3200" i="1">
                            <a:latin typeface="Cambria Math" panose="02040503050406030204" pitchFamily="18" charset="0"/>
                          </a:rPr>
                          <m:t>𝑅</m:t>
                        </m:r>
                      </m:e>
                      <m:sub>
                        <m:r>
                          <m:rPr>
                            <m:nor/>
                          </m:rPr>
                          <a:rPr lang="en-US" sz="3200" dirty="0"/>
                          <m:t>☉ </m:t>
                        </m:r>
                      </m:sub>
                    </m:sSub>
                  </m:oMath>
                </a14:m>
                <a:r>
                  <a:rPr lang="en-US" sz="3200" dirty="0"/>
                  <a:t>is equivalent to the radius of the sun. </a:t>
                </a:r>
                <a14:m>
                  <m:oMath xmlns:m="http://schemas.openxmlformats.org/officeDocument/2006/math">
                    <m:r>
                      <a:rPr lang="en-US" sz="3200" b="0" i="1" smtClean="0">
                        <a:latin typeface="Cambria Math" panose="02040503050406030204" pitchFamily="18" charset="0"/>
                      </a:rPr>
                      <m:t>𝐵</m:t>
                    </m:r>
                    <m:r>
                      <a:rPr lang="en-US" sz="3200" b="0" i="1" smtClean="0">
                        <a:latin typeface="Cambria Math" panose="02040503050406030204" pitchFamily="18" charset="0"/>
                      </a:rPr>
                      <m:t>−</m:t>
                    </m:r>
                    <m:r>
                      <a:rPr lang="en-US" sz="3200" b="0" i="1" smtClean="0">
                        <a:latin typeface="Cambria Math" panose="02040503050406030204" pitchFamily="18" charset="0"/>
                      </a:rPr>
                      <m:t>𝑉</m:t>
                    </m:r>
                    <m:r>
                      <a:rPr lang="en-US" sz="3200" b="0" i="1" smtClean="0">
                        <a:latin typeface="Cambria Math" panose="02040503050406030204" pitchFamily="18" charset="0"/>
                      </a:rPr>
                      <m:t> </m:t>
                    </m:r>
                  </m:oMath>
                </a14:m>
                <a:r>
                  <a:rPr lang="en-US" sz="3200" dirty="0"/>
                  <a:t>represents the color index of the star. A more negative magnitude represents a bluer star. Here </a:t>
                </a:r>
                <a:r>
                  <a:rPr lang="en-US" sz="3200" i="1" dirty="0"/>
                  <a:t>B</a:t>
                </a:r>
                <a:r>
                  <a:rPr lang="en-US" sz="3200" dirty="0"/>
                  <a:t> and </a:t>
                </a:r>
                <a:r>
                  <a:rPr lang="en-US" sz="3200" i="1" dirty="0"/>
                  <a:t>V</a:t>
                </a:r>
                <a:r>
                  <a:rPr lang="en-US" sz="3200" dirty="0"/>
                  <a:t> represent blue and visual color magnitudes, respectively.</a:t>
                </a:r>
              </a:p>
              <a:p>
                <a:endParaRPr lang="en-US" sz="3200" dirty="0"/>
              </a:p>
              <a:p>
                <a:r>
                  <a:rPr lang="en-US" sz="3200" dirty="0"/>
                  <a:t>It is also worth noting that for each star, we chose to use Jupiter as our typical reference planet. </a:t>
                </a:r>
              </a:p>
            </p:txBody>
          </p:sp>
        </mc:Choice>
        <mc:Fallback xmlns="">
          <p:sp>
            <p:nvSpPr>
              <p:cNvPr id="4" name="TextBox 3"/>
              <p:cNvSpPr txBox="1">
                <a:spLocks noRot="1" noChangeAspect="1" noMove="1" noResize="1" noEditPoints="1" noAdjustHandles="1" noChangeArrowheads="1" noChangeShapeType="1" noTextEdit="1"/>
              </p:cNvSpPr>
              <p:nvPr/>
            </p:nvSpPr>
            <p:spPr>
              <a:xfrm>
                <a:off x="1936353" y="27543504"/>
                <a:ext cx="10827764" cy="8497583"/>
              </a:xfrm>
              <a:prstGeom prst="rect">
                <a:avLst/>
              </a:prstGeom>
              <a:blipFill>
                <a:blip r:embed="rId3"/>
                <a:stretch>
                  <a:fillRect l="-1464" t="-933" r="-2083" b="-1435"/>
                </a:stretch>
              </a:blipFill>
            </p:spPr>
            <p:txBody>
              <a:bodyPr/>
              <a:lstStyle/>
              <a:p>
                <a:r>
                  <a:rPr lang="en-US">
                    <a:noFill/>
                  </a:rPr>
                  <a:t> </a:t>
                </a:r>
              </a:p>
            </p:txBody>
          </p:sp>
        </mc:Fallback>
      </mc:AlternateContent>
      <p:pic>
        <p:nvPicPr>
          <p:cNvPr id="13" name="Picture 12"/>
          <p:cNvPicPr>
            <a:picLocks noChangeAspect="1"/>
          </p:cNvPicPr>
          <p:nvPr/>
        </p:nvPicPr>
        <p:blipFill>
          <a:blip r:embed="rId4"/>
          <a:stretch>
            <a:fillRect/>
          </a:stretch>
        </p:blipFill>
        <p:spPr>
          <a:xfrm>
            <a:off x="3667766" y="29892497"/>
            <a:ext cx="6791498" cy="1246810"/>
          </a:xfrm>
          <a:prstGeom prst="rect">
            <a:avLst/>
          </a:prstGeom>
        </p:spPr>
      </p:pic>
      <p:pic>
        <p:nvPicPr>
          <p:cNvPr id="10" name="Picture 9"/>
          <p:cNvPicPr>
            <a:picLocks noChangeAspect="1"/>
          </p:cNvPicPr>
          <p:nvPr/>
        </p:nvPicPr>
        <p:blipFill>
          <a:blip r:embed="rId5"/>
          <a:stretch>
            <a:fillRect/>
          </a:stretch>
        </p:blipFill>
        <p:spPr>
          <a:xfrm>
            <a:off x="17089859" y="12779509"/>
            <a:ext cx="2748199" cy="1683488"/>
          </a:xfrm>
          <a:prstGeom prst="rect">
            <a:avLst/>
          </a:prstGeom>
        </p:spPr>
      </p:pic>
      <p:pic>
        <p:nvPicPr>
          <p:cNvPr id="43" name="Picture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446224" y="12598810"/>
            <a:ext cx="2122412" cy="1989090"/>
          </a:xfrm>
          <a:prstGeom prst="rect">
            <a:avLst/>
          </a:prstGeom>
        </p:spPr>
      </p:pic>
      <p:sp>
        <p:nvSpPr>
          <p:cNvPr id="44" name="TextBox 43"/>
          <p:cNvSpPr txBox="1"/>
          <p:nvPr/>
        </p:nvSpPr>
        <p:spPr>
          <a:xfrm>
            <a:off x="15306236" y="14846007"/>
            <a:ext cx="10826426" cy="2554545"/>
          </a:xfrm>
          <a:prstGeom prst="rect">
            <a:avLst/>
          </a:prstGeom>
          <a:noFill/>
        </p:spPr>
        <p:txBody>
          <a:bodyPr wrap="square" rtlCol="0">
            <a:spAutoFit/>
          </a:bodyPr>
          <a:lstStyle/>
          <a:p>
            <a:pPr>
              <a:buClr>
                <a:schemeClr val="tx2">
                  <a:lumMod val="75000"/>
                </a:schemeClr>
              </a:buClr>
            </a:pPr>
            <a:r>
              <a:rPr lang="en-US" sz="3200" dirty="0"/>
              <a:t>As seen above, the mass of the exoplanet orbiting the star causes the host star to “wobble” around the center of mass of the system. Notice how the star has the same orbital period as the exoplanet but with a much shorter path and therefore a much smaller measureable velocity. </a:t>
            </a:r>
          </a:p>
        </p:txBody>
      </p:sp>
      <p:sp>
        <p:nvSpPr>
          <p:cNvPr id="47" name="TextBox 46"/>
          <p:cNvSpPr txBox="1"/>
          <p:nvPr/>
        </p:nvSpPr>
        <p:spPr>
          <a:xfrm>
            <a:off x="28770088" y="9472440"/>
            <a:ext cx="10826426" cy="1569660"/>
          </a:xfrm>
          <a:prstGeom prst="rect">
            <a:avLst/>
          </a:prstGeom>
          <a:noFill/>
        </p:spPr>
        <p:txBody>
          <a:bodyPr wrap="square" rtlCol="0">
            <a:spAutoFit/>
          </a:bodyPr>
          <a:lstStyle/>
          <a:p>
            <a:pPr lvl="0" defTabSz="914400">
              <a:defRPr/>
            </a:pPr>
            <a:r>
              <a:rPr lang="en-US" sz="3200" dirty="0"/>
              <a:t>When a planet crosses (transits) in front of its parent star, the observer can measure the brightness of the star drop a small amount. This depends on the relative size of the star/planet.</a:t>
            </a:r>
          </a:p>
        </p:txBody>
      </p:sp>
      <p:sp>
        <p:nvSpPr>
          <p:cNvPr id="48" name="TextBox 47"/>
          <p:cNvSpPr txBox="1"/>
          <p:nvPr/>
        </p:nvSpPr>
        <p:spPr>
          <a:xfrm>
            <a:off x="15306236" y="17755970"/>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Analysis: Radial Velocity</a:t>
            </a:r>
          </a:p>
        </p:txBody>
      </p:sp>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770088" y="11051462"/>
            <a:ext cx="3940958" cy="1875215"/>
          </a:xfrm>
          <a:prstGeom prst="rect">
            <a:avLst/>
          </a:prstGeom>
        </p:spPr>
      </p:pic>
      <p:graphicFrame>
        <p:nvGraphicFramePr>
          <p:cNvPr id="60" name="Chart 59"/>
          <p:cNvGraphicFramePr>
            <a:graphicFrameLocks/>
          </p:cNvGraphicFramePr>
          <p:nvPr>
            <p:extLst>
              <p:ext uri="{D42A27DB-BD31-4B8C-83A1-F6EECF244321}">
                <p14:modId xmlns:p14="http://schemas.microsoft.com/office/powerpoint/2010/main" val="1865539437"/>
              </p:ext>
            </p:extLst>
          </p:nvPr>
        </p:nvGraphicFramePr>
        <p:xfrm>
          <a:off x="15306236" y="22498578"/>
          <a:ext cx="11393584" cy="7644700"/>
        </p:xfrm>
        <a:graphic>
          <a:graphicData uri="http://schemas.openxmlformats.org/drawingml/2006/chart">
            <c:chart xmlns:c="http://schemas.openxmlformats.org/drawingml/2006/chart" xmlns:r="http://schemas.openxmlformats.org/officeDocument/2006/relationships" r:id="rId8"/>
          </a:graphicData>
        </a:graphic>
      </p:graphicFrame>
      <p:sp>
        <p:nvSpPr>
          <p:cNvPr id="61" name="TextBox 60"/>
          <p:cNvSpPr txBox="1"/>
          <p:nvPr/>
        </p:nvSpPr>
        <p:spPr>
          <a:xfrm>
            <a:off x="15306236" y="30360101"/>
            <a:ext cx="10826426" cy="2062103"/>
          </a:xfrm>
          <a:prstGeom prst="rect">
            <a:avLst/>
          </a:prstGeom>
          <a:noFill/>
        </p:spPr>
        <p:txBody>
          <a:bodyPr wrap="square" rtlCol="0">
            <a:spAutoFit/>
          </a:bodyPr>
          <a:lstStyle/>
          <a:p>
            <a:r>
              <a:rPr lang="en-US" sz="3200" dirty="0"/>
              <a:t>The relationship between the orbital velocity of the star and the mass of the star was also analyzed. This aligns logically with the fact that as the star gets larger in radius, to maintain equilibrium, the orbital radius would have to decrease. </a:t>
            </a:r>
          </a:p>
        </p:txBody>
      </p:sp>
      <p:graphicFrame>
        <p:nvGraphicFramePr>
          <p:cNvPr id="62" name="Chart 61"/>
          <p:cNvGraphicFramePr>
            <a:graphicFrameLocks/>
          </p:cNvGraphicFramePr>
          <p:nvPr>
            <p:extLst>
              <p:ext uri="{D42A27DB-BD31-4B8C-83A1-F6EECF244321}">
                <p14:modId xmlns:p14="http://schemas.microsoft.com/office/powerpoint/2010/main" val="1805280086"/>
              </p:ext>
            </p:extLst>
          </p:nvPr>
        </p:nvGraphicFramePr>
        <p:xfrm>
          <a:off x="17724859" y="32422204"/>
          <a:ext cx="6566008" cy="4028544"/>
        </p:xfrm>
        <a:graphic>
          <a:graphicData uri="http://schemas.openxmlformats.org/drawingml/2006/chart">
            <c:chart xmlns:c="http://schemas.openxmlformats.org/drawingml/2006/chart" xmlns:r="http://schemas.openxmlformats.org/officeDocument/2006/relationships" r:id="rId9"/>
          </a:graphicData>
        </a:graphic>
      </p:graphicFrame>
      <p:sp>
        <p:nvSpPr>
          <p:cNvPr id="63" name="TextBox 62"/>
          <p:cNvSpPr txBox="1"/>
          <p:nvPr/>
        </p:nvSpPr>
        <p:spPr>
          <a:xfrm>
            <a:off x="28712865" y="13131666"/>
            <a:ext cx="7239455"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sym typeface="Wingdings" panose="05000000000000000000" pitchFamily="2" charset="2"/>
              </a:rPr>
              <a:t>Analysis: Transit Photometry</a:t>
            </a:r>
            <a:endParaRPr lang="en-US" sz="4000" cap="small" dirty="0">
              <a:solidFill>
                <a:schemeClr val="accent1">
                  <a:lumMod val="50000"/>
                </a:schemeClr>
              </a:solidFill>
              <a:latin typeface="Minion Pro" panose="02040503050306020203" pitchFamily="18" charset="0"/>
            </a:endParaRPr>
          </a:p>
        </p:txBody>
      </p:sp>
      <p:sp>
        <p:nvSpPr>
          <p:cNvPr id="64" name="TextBox 63"/>
          <p:cNvSpPr txBox="1"/>
          <p:nvPr/>
        </p:nvSpPr>
        <p:spPr>
          <a:xfrm>
            <a:off x="28712865" y="13839552"/>
            <a:ext cx="10826426" cy="3539430"/>
          </a:xfrm>
          <a:prstGeom prst="rect">
            <a:avLst/>
          </a:prstGeom>
          <a:noFill/>
        </p:spPr>
        <p:txBody>
          <a:bodyPr wrap="square" rtlCol="0">
            <a:spAutoFit/>
          </a:bodyPr>
          <a:lstStyle/>
          <a:p>
            <a:r>
              <a:rPr lang="en-US" sz="3200" dirty="0"/>
              <a:t>Using both equations, the unblocked fraction could then be calculated. Using Jupiter for the planet, a comparison of the magnitude differences against the Sun, τ </a:t>
            </a:r>
            <a:r>
              <a:rPr lang="en-US" sz="3200" dirty="0" err="1"/>
              <a:t>Sco</a:t>
            </a:r>
            <a:r>
              <a:rPr lang="en-US" sz="3200" dirty="0"/>
              <a:t>, and ζ Pup were calculated. It is also known that Kepler has been capable to show changes in magnitude down to 100 parts per million (ppm). </a:t>
            </a:r>
          </a:p>
          <a:p>
            <a:r>
              <a:rPr lang="en-US" sz="3200" dirty="0"/>
              <a:t> </a:t>
            </a:r>
          </a:p>
        </p:txBody>
      </p:sp>
      <p:pic>
        <p:nvPicPr>
          <p:cNvPr id="15" name="Picture 14"/>
          <p:cNvPicPr>
            <a:picLocks noChangeAspect="1"/>
          </p:cNvPicPr>
          <p:nvPr/>
        </p:nvPicPr>
        <p:blipFill>
          <a:blip r:embed="rId10"/>
          <a:stretch>
            <a:fillRect/>
          </a:stretch>
        </p:blipFill>
        <p:spPr>
          <a:xfrm>
            <a:off x="32660225" y="11626393"/>
            <a:ext cx="3125176" cy="838637"/>
          </a:xfrm>
          <a:prstGeom prst="rect">
            <a:avLst/>
          </a:prstGeom>
        </p:spPr>
      </p:pic>
      <p:pic>
        <p:nvPicPr>
          <p:cNvPr id="22" name="Picture 21"/>
          <p:cNvPicPr>
            <a:picLocks noChangeAspect="1"/>
          </p:cNvPicPr>
          <p:nvPr/>
        </p:nvPicPr>
        <p:blipFill>
          <a:blip r:embed="rId11"/>
          <a:stretch>
            <a:fillRect/>
          </a:stretch>
        </p:blipFill>
        <p:spPr>
          <a:xfrm>
            <a:off x="36305174" y="11670506"/>
            <a:ext cx="2871218" cy="705555"/>
          </a:xfrm>
          <a:prstGeom prst="rect">
            <a:avLst/>
          </a:prstGeom>
        </p:spPr>
      </p:pic>
      <p:pic>
        <p:nvPicPr>
          <p:cNvPr id="26" name="Picture 25"/>
          <p:cNvPicPr>
            <a:picLocks noChangeAspect="1"/>
          </p:cNvPicPr>
          <p:nvPr/>
        </p:nvPicPr>
        <p:blipFill>
          <a:blip r:embed="rId12"/>
          <a:stretch>
            <a:fillRect/>
          </a:stretch>
        </p:blipFill>
        <p:spPr>
          <a:xfrm>
            <a:off x="28770088" y="17163787"/>
            <a:ext cx="10406304" cy="1331907"/>
          </a:xfrm>
          <a:prstGeom prst="rect">
            <a:avLst/>
          </a:prstGeom>
        </p:spPr>
      </p:pic>
      <p:sp>
        <p:nvSpPr>
          <p:cNvPr id="67" name="TextBox 66"/>
          <p:cNvSpPr txBox="1"/>
          <p:nvPr/>
        </p:nvSpPr>
        <p:spPr>
          <a:xfrm>
            <a:off x="28687616" y="18774645"/>
            <a:ext cx="10826426" cy="3046988"/>
          </a:xfrm>
          <a:prstGeom prst="rect">
            <a:avLst/>
          </a:prstGeom>
          <a:noFill/>
        </p:spPr>
        <p:txBody>
          <a:bodyPr wrap="square" rtlCol="0">
            <a:spAutoFit/>
          </a:bodyPr>
          <a:lstStyle/>
          <a:p>
            <a:r>
              <a:rPr lang="en-US" sz="3200" dirty="0"/>
              <a:t>The next step was to calculate the probability that a planet, of varying sizes that orbits a star, would be detectable. Dips in luminosity are only visible if the transit of the planet crosses at a point on the star where we can actually measure it. This was found using an equation derived form spherical analysis.</a:t>
            </a:r>
          </a:p>
          <a:p>
            <a:r>
              <a:rPr lang="en-US" sz="3200" dirty="0"/>
              <a:t> </a:t>
            </a:r>
          </a:p>
        </p:txBody>
      </p:sp>
      <p:pic>
        <p:nvPicPr>
          <p:cNvPr id="69" name="Picture 68"/>
          <p:cNvPicPr>
            <a:picLocks noChangeAspect="1"/>
          </p:cNvPicPr>
          <p:nvPr/>
        </p:nvPicPr>
        <p:blipFill>
          <a:blip r:embed="rId13"/>
          <a:stretch>
            <a:fillRect/>
          </a:stretch>
        </p:blipFill>
        <p:spPr>
          <a:xfrm>
            <a:off x="28952824" y="21247931"/>
            <a:ext cx="7465946" cy="3094835"/>
          </a:xfrm>
          <a:prstGeom prst="rect">
            <a:avLst/>
          </a:prstGeom>
        </p:spPr>
      </p:pic>
      <p:pic>
        <p:nvPicPr>
          <p:cNvPr id="70" name="Picture 69"/>
          <p:cNvPicPr>
            <a:picLocks noChangeAspect="1"/>
          </p:cNvPicPr>
          <p:nvPr/>
        </p:nvPicPr>
        <p:blipFill>
          <a:blip r:embed="rId14"/>
          <a:stretch>
            <a:fillRect/>
          </a:stretch>
        </p:blipFill>
        <p:spPr>
          <a:xfrm>
            <a:off x="36236538" y="22686779"/>
            <a:ext cx="3154820" cy="1125860"/>
          </a:xfrm>
          <a:prstGeom prst="rect">
            <a:avLst/>
          </a:prstGeom>
        </p:spPr>
      </p:pic>
      <p:pic>
        <p:nvPicPr>
          <p:cNvPr id="71" name="Picture 70"/>
          <p:cNvPicPr>
            <a:picLocks noChangeAspect="1"/>
          </p:cNvPicPr>
          <p:nvPr/>
        </p:nvPicPr>
        <p:blipFill>
          <a:blip r:embed="rId15"/>
          <a:stretch>
            <a:fillRect/>
          </a:stretch>
        </p:blipFill>
        <p:spPr>
          <a:xfrm>
            <a:off x="36197830" y="21542454"/>
            <a:ext cx="3341461" cy="1138062"/>
          </a:xfrm>
          <a:prstGeom prst="rect">
            <a:avLst/>
          </a:prstGeom>
        </p:spPr>
      </p:pic>
      <p:pic>
        <p:nvPicPr>
          <p:cNvPr id="72" name="Picture 71"/>
          <p:cNvPicPr>
            <a:picLocks noChangeAspect="1"/>
          </p:cNvPicPr>
          <p:nvPr/>
        </p:nvPicPr>
        <p:blipFill>
          <a:blip r:embed="rId16"/>
          <a:stretch>
            <a:fillRect/>
          </a:stretch>
        </p:blipFill>
        <p:spPr>
          <a:xfrm>
            <a:off x="29221500" y="24644860"/>
            <a:ext cx="9608201" cy="1647251"/>
          </a:xfrm>
          <a:prstGeom prst="rect">
            <a:avLst/>
          </a:prstGeom>
        </p:spPr>
      </p:pic>
      <p:sp>
        <p:nvSpPr>
          <p:cNvPr id="11" name="TextBox 10"/>
          <p:cNvSpPr txBox="1"/>
          <p:nvPr/>
        </p:nvSpPr>
        <p:spPr>
          <a:xfrm>
            <a:off x="23646541" y="34729694"/>
            <a:ext cx="1938867" cy="461665"/>
          </a:xfrm>
          <a:prstGeom prst="rect">
            <a:avLst/>
          </a:prstGeom>
          <a:noFill/>
        </p:spPr>
        <p:txBody>
          <a:bodyPr wrap="square" rtlCol="0">
            <a:spAutoFit/>
          </a:bodyPr>
          <a:lstStyle/>
          <a:p>
            <a:r>
              <a:rPr lang="en-US" sz="1200" dirty="0"/>
              <a:t>5 m/s current minimum detection limit</a:t>
            </a:r>
          </a:p>
        </p:txBody>
      </p:sp>
      <p:sp>
        <p:nvSpPr>
          <p:cNvPr id="46" name="TextBox 45"/>
          <p:cNvSpPr txBox="1"/>
          <p:nvPr/>
        </p:nvSpPr>
        <p:spPr>
          <a:xfrm>
            <a:off x="28770088" y="34103700"/>
            <a:ext cx="6274058"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References</a:t>
            </a:r>
          </a:p>
        </p:txBody>
      </p:sp>
      <p:sp>
        <p:nvSpPr>
          <p:cNvPr id="51" name="TextBox 50"/>
          <p:cNvSpPr txBox="1"/>
          <p:nvPr/>
        </p:nvSpPr>
        <p:spPr>
          <a:xfrm>
            <a:off x="28709482" y="34796556"/>
            <a:ext cx="10488777" cy="1200329"/>
          </a:xfrm>
          <a:prstGeom prst="rect">
            <a:avLst/>
          </a:prstGeom>
          <a:noFill/>
        </p:spPr>
        <p:txBody>
          <a:bodyPr wrap="square" rtlCol="0">
            <a:spAutoFit/>
          </a:bodyPr>
          <a:lstStyle/>
          <a:p>
            <a:pPr marL="228600" indent="-228600">
              <a:buAutoNum type="arabicPeriod"/>
            </a:pPr>
            <a:r>
              <a:rPr lang="en-US" sz="1200" dirty="0"/>
              <a:t>SIMBAD Astronomical Database. Retrieved from </a:t>
            </a:r>
            <a:r>
              <a:rPr lang="en-US" sz="1200" dirty="0">
                <a:hlinkClick r:id="rId17"/>
              </a:rPr>
              <a:t>http://simbad.u-strasbg.fr/simbad/</a:t>
            </a:r>
            <a:endParaRPr lang="en-US" sz="1200" dirty="0"/>
          </a:p>
          <a:p>
            <a:pPr marL="228600" indent="-228600">
              <a:buAutoNum type="arabicPeriod"/>
            </a:pPr>
            <a:r>
              <a:rPr lang="en-US" sz="1200" dirty="0"/>
              <a:t>NASA Exoplanet Archive. Retrieved from </a:t>
            </a:r>
            <a:r>
              <a:rPr lang="en-US" sz="1200" dirty="0">
                <a:hlinkClick r:id="rId18"/>
              </a:rPr>
              <a:t>https://exoplanetarchive.ipac.caltech.edu/</a:t>
            </a:r>
            <a:endParaRPr lang="en-US" sz="1200" dirty="0"/>
          </a:p>
          <a:p>
            <a:pPr marL="228600" indent="-228600">
              <a:buAutoNum type="arabicPeriod"/>
            </a:pPr>
            <a:r>
              <a:rPr lang="en-US" sz="1200" dirty="0"/>
              <a:t>Riedel, </a:t>
            </a:r>
            <a:r>
              <a:rPr lang="en-US" sz="1200" dirty="0" err="1"/>
              <a:t>Adric</a:t>
            </a:r>
            <a:r>
              <a:rPr lang="en-US" sz="1200" dirty="0"/>
              <a:t> (2013): </a:t>
            </a:r>
            <a:r>
              <a:rPr lang="en-US" sz="1200" dirty="0" err="1"/>
              <a:t>Hertzprung</a:t>
            </a:r>
            <a:r>
              <a:rPr lang="en-US" sz="1200" dirty="0"/>
              <a:t>-Russel Diagram. </a:t>
            </a:r>
            <a:r>
              <a:rPr lang="en-US" sz="1200" dirty="0" err="1"/>
              <a:t>figshare</a:t>
            </a:r>
            <a:r>
              <a:rPr lang="en-US" sz="1200" dirty="0"/>
              <a:t>. Presentation.</a:t>
            </a:r>
          </a:p>
          <a:p>
            <a:pPr marL="228600" indent="-228600">
              <a:buAutoNum type="arabicPeriod"/>
            </a:pPr>
            <a:r>
              <a:rPr lang="en-US" sz="1200" dirty="0" err="1"/>
              <a:t>Lamers</a:t>
            </a:r>
            <a:r>
              <a:rPr lang="en-US" sz="1200" dirty="0"/>
              <a:t>, Henny J. G. L. M, &amp; </a:t>
            </a:r>
            <a:r>
              <a:rPr lang="en-US" sz="1200" dirty="0" err="1"/>
              <a:t>Cassinelli</a:t>
            </a:r>
            <a:r>
              <a:rPr lang="en-US" sz="1200" dirty="0"/>
              <a:t>, J. P. (1999). Introduction to stellar winds. Cambridge: G.B.</a:t>
            </a:r>
          </a:p>
          <a:p>
            <a:pPr marL="228600" indent="-228600">
              <a:buAutoNum type="arabicPeriod"/>
            </a:pPr>
            <a:r>
              <a:rPr lang="en-US" sz="1200" dirty="0"/>
              <a:t>Vogt, S. S., Butler, R. P., Rivera, E. J., </a:t>
            </a:r>
            <a:r>
              <a:rPr lang="en-US" sz="1200" dirty="0" err="1"/>
              <a:t>Haghighipour</a:t>
            </a:r>
            <a:r>
              <a:rPr lang="en-US" sz="1200" dirty="0"/>
              <a:t>, N., Henry, G. W., &amp; Williamson, M. H. (2010). The Lick-Carnegie Exoplanet Survey: A 3.1M⊕Planet In The Habitable Zone Of The Nearby M3V Star Gliese 581. The Astrophysical Journal, 723(1), 954-965. doi:10.1088/0004-637x/723/1/954</a:t>
            </a:r>
          </a:p>
        </p:txBody>
      </p:sp>
      <p:pic>
        <p:nvPicPr>
          <p:cNvPr id="14" name="Picture 1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851752" y="21576213"/>
            <a:ext cx="6996965" cy="3992562"/>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1012</Words>
  <Application>Microsoft Office PowerPoint</Application>
  <PresentationFormat>Custom</PresentationFormat>
  <Paragraphs>50</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Calibri</vt:lpstr>
      <vt:lpstr>Calibri Light</vt:lpstr>
      <vt:lpstr>Cambria Math</vt:lpstr>
      <vt:lpstr>Minion Pro</vt:lpstr>
      <vt:lpstr>Palatino Linotype</vt:lpstr>
      <vt:lpstr>Wingdings</vt:lpstr>
      <vt:lpstr>Office Theme</vt:lpstr>
      <vt:lpstr>Hertzsprunging into the Unknown: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2018-04-24T19:16:38Z</dcterms:modified>
</cp:coreProperties>
</file>