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42062400" cy="38404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p:scale>
          <a:sx n="20" d="100"/>
          <a:sy n="20" d="100"/>
        </p:scale>
        <p:origin x="1114" y="-9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4606608-9E50-4F01-AAD4-0E6865DACFB2}"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2546629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606608-9E50-4F01-AAD4-0E6865DACFB2}"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164234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606608-9E50-4F01-AAD4-0E6865DACFB2}"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4228162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606608-9E50-4F01-AAD4-0E6865DACFB2}"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1380707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4606608-9E50-4F01-AAD4-0E6865DACFB2}" type="datetimeFigureOut">
              <a:rPr lang="en-US" smtClean="0"/>
              <a:t>5/1/2018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3110589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4606608-9E50-4F01-AAD4-0E6865DACFB2}" type="datetimeFigureOut">
              <a:rPr lang="en-US" smtClean="0"/>
              <a:t>5/1/2018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4056946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4606608-9E50-4F01-AAD4-0E6865DACFB2}" type="datetimeFigureOut">
              <a:rPr lang="en-US" smtClean="0"/>
              <a:t>5/1/2018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2570630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606608-9E50-4F01-AAD4-0E6865DACFB2}" type="datetimeFigureOut">
              <a:rPr lang="en-US" smtClean="0"/>
              <a:t>5/1/2018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1694780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606608-9E50-4F01-AAD4-0E6865DACFB2}" type="datetimeFigureOut">
              <a:rPr lang="en-US" smtClean="0"/>
              <a:t>5/1/2018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2010601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4606608-9E50-4F01-AAD4-0E6865DACFB2}" type="datetimeFigureOut">
              <a:rPr lang="en-US" smtClean="0"/>
              <a:t>5/1/2018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232011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Edit Master text styles</a:t>
            </a:r>
          </a:p>
        </p:txBody>
      </p:sp>
      <p:sp>
        <p:nvSpPr>
          <p:cNvPr id="5" name="Date Placeholder 4"/>
          <p:cNvSpPr>
            <a:spLocks noGrp="1"/>
          </p:cNvSpPr>
          <p:nvPr>
            <p:ph type="dt" sz="half" idx="10"/>
          </p:nvPr>
        </p:nvSpPr>
        <p:spPr/>
        <p:txBody>
          <a:bodyPr/>
          <a:lstStyle/>
          <a:p>
            <a:fld id="{A4606608-9E50-4F01-AAD4-0E6865DACFB2}" type="datetimeFigureOut">
              <a:rPr lang="en-US" smtClean="0"/>
              <a:t>5/1/2018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1F81CB-3183-45EF-9C3F-EBE11B232F01}" type="slidenum">
              <a:rPr lang="en-US" smtClean="0"/>
              <a:t>‹#›</a:t>
            </a:fld>
            <a:endParaRPr lang="en-US"/>
          </a:p>
        </p:txBody>
      </p:sp>
    </p:spTree>
    <p:extLst>
      <p:ext uri="{BB962C8B-B14F-4D97-AF65-F5344CB8AC3E}">
        <p14:creationId xmlns:p14="http://schemas.microsoft.com/office/powerpoint/2010/main" val="3502261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A4606608-9E50-4F01-AAD4-0E6865DACFB2}" type="datetimeFigureOut">
              <a:rPr lang="en-US" smtClean="0"/>
              <a:t>5/1/2018</a:t>
            </a:fld>
            <a:endParaRPr lang="en-US"/>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861F81CB-3183-45EF-9C3F-EBE11B232F01}" type="slidenum">
              <a:rPr lang="en-US" smtClean="0"/>
              <a:t>‹#›</a:t>
            </a:fld>
            <a:endParaRPr lang="en-US"/>
          </a:p>
        </p:txBody>
      </p:sp>
    </p:spTree>
    <p:extLst>
      <p:ext uri="{BB962C8B-B14F-4D97-AF65-F5344CB8AC3E}">
        <p14:creationId xmlns:p14="http://schemas.microsoft.com/office/powerpoint/2010/main" val="16275529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6CB62-62CA-4CEE-A01F-528E432DA52E}"/>
              </a:ext>
            </a:extLst>
          </p:cNvPr>
          <p:cNvSpPr>
            <a:spLocks noGrp="1"/>
          </p:cNvSpPr>
          <p:nvPr>
            <p:ph type="ctrTitle"/>
          </p:nvPr>
        </p:nvSpPr>
        <p:spPr>
          <a:xfrm>
            <a:off x="0" y="224"/>
            <a:ext cx="41515589" cy="3918487"/>
          </a:xfrm>
        </p:spPr>
        <p:txBody>
          <a:bodyPr>
            <a:normAutofit fontScale="90000"/>
          </a:bodyPr>
          <a:lstStyle/>
          <a:p>
            <a:r>
              <a:rPr lang="en-US" sz="9600" b="1" dirty="0">
                <a:solidFill>
                  <a:schemeClr val="accent4"/>
                </a:solidFill>
              </a:rPr>
              <a:t>Instructor Assessment of Student Writing</a:t>
            </a:r>
            <a:br>
              <a:rPr lang="en-US" sz="9600" b="1" dirty="0">
                <a:solidFill>
                  <a:schemeClr val="accent4"/>
                </a:solidFill>
              </a:rPr>
            </a:br>
            <a:r>
              <a:rPr lang="en-US" sz="9600" b="1" dirty="0">
                <a:solidFill>
                  <a:schemeClr val="accent4"/>
                </a:solidFill>
              </a:rPr>
              <a:t>Sara Ann Mihor </a:t>
            </a:r>
            <a:r>
              <a:rPr lang="en-US" sz="9600" b="1" dirty="0" err="1">
                <a:solidFill>
                  <a:schemeClr val="accent4"/>
                </a:solidFill>
              </a:rPr>
              <a:t>Kiah</a:t>
            </a:r>
            <a:r>
              <a:rPr lang="en-US" sz="9600" b="1" dirty="0">
                <a:solidFill>
                  <a:schemeClr val="accent4"/>
                </a:solidFill>
              </a:rPr>
              <a:t> Sexton &amp; Andrew </a:t>
            </a:r>
            <a:r>
              <a:rPr lang="en-US" sz="9600" b="1" dirty="0" err="1">
                <a:solidFill>
                  <a:schemeClr val="accent4"/>
                </a:solidFill>
              </a:rPr>
              <a:t>Suralski</a:t>
            </a:r>
            <a:br>
              <a:rPr lang="en-US" sz="9600" b="1" dirty="0">
                <a:solidFill>
                  <a:schemeClr val="accent4"/>
                </a:solidFill>
              </a:rPr>
            </a:br>
            <a:r>
              <a:rPr lang="en-US" sz="9600" b="1" dirty="0">
                <a:solidFill>
                  <a:schemeClr val="accent4"/>
                </a:solidFill>
              </a:rPr>
              <a:t>English Department</a:t>
            </a:r>
          </a:p>
        </p:txBody>
      </p:sp>
      <p:sp>
        <p:nvSpPr>
          <p:cNvPr id="3" name="Subtitle 2">
            <a:extLst>
              <a:ext uri="{FF2B5EF4-FFF2-40B4-BE49-F238E27FC236}">
                <a16:creationId xmlns:a16="http://schemas.microsoft.com/office/drawing/2014/main" id="{EC5AB2A0-586A-449D-8494-5B7D3489A239}"/>
              </a:ext>
            </a:extLst>
          </p:cNvPr>
          <p:cNvSpPr>
            <a:spLocks noGrp="1"/>
          </p:cNvSpPr>
          <p:nvPr>
            <p:ph type="subTitle" idx="1"/>
          </p:nvPr>
        </p:nvSpPr>
        <p:spPr>
          <a:xfrm>
            <a:off x="319411" y="3918712"/>
            <a:ext cx="13880592" cy="22027387"/>
          </a:xfrm>
          <a:ln>
            <a:solidFill>
              <a:schemeClr val="accent4"/>
            </a:solidFill>
          </a:ln>
        </p:spPr>
        <p:txBody>
          <a:bodyPr>
            <a:normAutofit fontScale="25000" lnSpcReduction="20000"/>
          </a:bodyPr>
          <a:lstStyle/>
          <a:p>
            <a:r>
              <a:rPr lang="en-US" sz="38400" dirty="0">
                <a:solidFill>
                  <a:schemeClr val="accent4"/>
                </a:solidFill>
              </a:rPr>
              <a:t>Background</a:t>
            </a:r>
          </a:p>
          <a:p>
            <a:pPr algn="l"/>
            <a:r>
              <a:rPr lang="en-US" sz="22400" dirty="0">
                <a:solidFill>
                  <a:schemeClr val="bg1"/>
                </a:solidFill>
                <a:cs typeface="Times New Roman" panose="02020603050405020304" pitchFamily="18" charset="0"/>
              </a:rPr>
              <a:t>Writing center and composition scholarship emphasizes the importance of focusing on higher-order concerns in writing. However, there is a lack of recent scholarship that examines how instructors perceive student writing. </a:t>
            </a:r>
          </a:p>
          <a:p>
            <a:pPr algn="l"/>
            <a:r>
              <a:rPr lang="en-US" sz="22400" dirty="0">
                <a:solidFill>
                  <a:schemeClr val="bg1"/>
                </a:solidFill>
                <a:cs typeface="Times New Roman" panose="02020603050405020304" pitchFamily="18" charset="0"/>
              </a:rPr>
              <a:t>Early scholars have examined the negative effects of focusing primarily on lower-order concerns, classifying them as problems of “performance, or fluency, not of competence” (Bartholomae, 1980, p. 263). </a:t>
            </a:r>
          </a:p>
          <a:p>
            <a:pPr algn="l"/>
            <a:r>
              <a:rPr lang="en-US" sz="22400" dirty="0">
                <a:solidFill>
                  <a:schemeClr val="bg1"/>
                </a:solidFill>
                <a:cs typeface="Times New Roman" panose="02020603050405020304" pitchFamily="18" charset="0"/>
              </a:rPr>
              <a:t>In his seminal article, “The Phenomenology of Error,” composition scholar Joseph Williams (1981) described the difference between higher-order concerns and lower-order concerns as “the difference between reading for typographical errors and reading for content” (p. 154). He argued that instructors read student work more critically than they do the work of their peers, often actively searching for errors in student writing and, thereby, find more errors overall (p. 159). </a:t>
            </a:r>
          </a:p>
          <a:p>
            <a:pPr algn="l"/>
            <a:r>
              <a:rPr lang="en-US" sz="22400" dirty="0">
                <a:solidFill>
                  <a:schemeClr val="bg1"/>
                </a:solidFill>
                <a:cs typeface="Times New Roman" panose="02020603050405020304" pitchFamily="18" charset="0"/>
              </a:rPr>
              <a:t>Other composition scholars, such as Russell </a:t>
            </a:r>
            <a:r>
              <a:rPr lang="en-US" sz="22400" dirty="0" err="1">
                <a:solidFill>
                  <a:schemeClr val="bg1"/>
                </a:solidFill>
                <a:cs typeface="Times New Roman" panose="02020603050405020304" pitchFamily="18" charset="0"/>
              </a:rPr>
              <a:t>Tabbert</a:t>
            </a:r>
            <a:r>
              <a:rPr lang="en-US" sz="22400" dirty="0">
                <a:solidFill>
                  <a:schemeClr val="bg1"/>
                </a:solidFill>
                <a:cs typeface="Times New Roman" panose="02020603050405020304" pitchFamily="18" charset="0"/>
              </a:rPr>
              <a:t> (1984), said that attention to grammatical errors can distract from content and does little to promote “true literacy” (p. 42). Within the last thirty years, however, data-driven research into higher and lower-order concerns is lacking. </a:t>
            </a:r>
            <a:endParaRPr lang="en-US" sz="22400" dirty="0">
              <a:solidFill>
                <a:schemeClr val="bg1"/>
              </a:solidFill>
            </a:endParaRPr>
          </a:p>
          <a:p>
            <a:br>
              <a:rPr lang="en-US" dirty="0">
                <a:solidFill>
                  <a:schemeClr val="bg1"/>
                </a:solidFill>
              </a:rPr>
            </a:br>
            <a:endParaRPr lang="en-US" dirty="0">
              <a:solidFill>
                <a:schemeClr val="bg1"/>
              </a:solidFill>
            </a:endParaRPr>
          </a:p>
          <a:p>
            <a:endParaRPr lang="en-US" dirty="0">
              <a:solidFill>
                <a:schemeClr val="bg1"/>
              </a:solidFill>
            </a:endParaRPr>
          </a:p>
        </p:txBody>
      </p:sp>
      <p:sp>
        <p:nvSpPr>
          <p:cNvPr id="4" name="Subtitle 2">
            <a:extLst>
              <a:ext uri="{FF2B5EF4-FFF2-40B4-BE49-F238E27FC236}">
                <a16:creationId xmlns:a16="http://schemas.microsoft.com/office/drawing/2014/main" id="{BD8437F3-6BF6-4FC9-880B-4B517A9793E9}"/>
              </a:ext>
            </a:extLst>
          </p:cNvPr>
          <p:cNvSpPr txBox="1">
            <a:spLocks/>
          </p:cNvSpPr>
          <p:nvPr/>
        </p:nvSpPr>
        <p:spPr>
          <a:xfrm>
            <a:off x="319403" y="26157195"/>
            <a:ext cx="13880592" cy="11598344"/>
          </a:xfrm>
          <a:prstGeom prst="rect">
            <a:avLst/>
          </a:prstGeom>
          <a:ln>
            <a:solidFill>
              <a:schemeClr val="accent4"/>
            </a:solidFill>
          </a:ln>
        </p:spPr>
        <p:txBody>
          <a:bodyPr vert="horz" lIns="315468" tIns="157734" rIns="315468" bIns="157734"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9600" dirty="0">
                <a:solidFill>
                  <a:schemeClr val="accent4"/>
                </a:solidFill>
              </a:rPr>
              <a:t>Research Questions</a:t>
            </a:r>
          </a:p>
          <a:p>
            <a:pPr algn="l"/>
            <a:r>
              <a:rPr lang="en-US" sz="5600" dirty="0">
                <a:solidFill>
                  <a:schemeClr val="bg1"/>
                </a:solidFill>
              </a:rPr>
              <a:t>To what extent do instructors take grammatical concerns into consideration when assessing student writing?</a:t>
            </a:r>
          </a:p>
          <a:p>
            <a:pPr algn="l"/>
            <a:endParaRPr lang="en-US" sz="5600" dirty="0">
              <a:solidFill>
                <a:schemeClr val="bg1"/>
              </a:solidFill>
            </a:endParaRPr>
          </a:p>
          <a:p>
            <a:pPr algn="l"/>
            <a:r>
              <a:rPr lang="en-US" sz="5600" dirty="0">
                <a:solidFill>
                  <a:schemeClr val="bg1"/>
                </a:solidFill>
              </a:rPr>
              <a:t>What is the relationship between what instructors believe about their grading habits and the way they actually grade student writing? </a:t>
            </a:r>
          </a:p>
          <a:p>
            <a:pPr algn="l"/>
            <a:endParaRPr lang="en-US" sz="5600" dirty="0">
              <a:solidFill>
                <a:schemeClr val="bg1"/>
              </a:solidFill>
            </a:endParaRPr>
          </a:p>
          <a:p>
            <a:pPr algn="l"/>
            <a:r>
              <a:rPr lang="en-US" sz="5600" dirty="0">
                <a:solidFill>
                  <a:schemeClr val="bg1"/>
                </a:solidFill>
              </a:rPr>
              <a:t>What forms of instructor feedback on student writing are the most common, and what trends can we see?</a:t>
            </a:r>
          </a:p>
          <a:p>
            <a:endParaRPr lang="en-US" sz="8280" dirty="0">
              <a:solidFill>
                <a:schemeClr val="bg1"/>
              </a:solidFill>
            </a:endParaRPr>
          </a:p>
          <a:p>
            <a:endParaRPr lang="en-US" sz="8280" dirty="0">
              <a:solidFill>
                <a:schemeClr val="bg1"/>
              </a:solidFill>
            </a:endParaRPr>
          </a:p>
        </p:txBody>
      </p:sp>
      <p:sp>
        <p:nvSpPr>
          <p:cNvPr id="5" name="Subtitle 2">
            <a:extLst>
              <a:ext uri="{FF2B5EF4-FFF2-40B4-BE49-F238E27FC236}">
                <a16:creationId xmlns:a16="http://schemas.microsoft.com/office/drawing/2014/main" id="{D4585BFA-C735-4F56-81D4-16D75B80DE3A}"/>
              </a:ext>
            </a:extLst>
          </p:cNvPr>
          <p:cNvSpPr txBox="1">
            <a:spLocks/>
          </p:cNvSpPr>
          <p:nvPr/>
        </p:nvSpPr>
        <p:spPr>
          <a:xfrm>
            <a:off x="14815166" y="3918712"/>
            <a:ext cx="13880592" cy="27323288"/>
          </a:xfrm>
          <a:prstGeom prst="rect">
            <a:avLst/>
          </a:prstGeom>
          <a:ln>
            <a:solidFill>
              <a:schemeClr val="accent4"/>
            </a:solidFill>
          </a:ln>
        </p:spPr>
        <p:txBody>
          <a:bodyPr vert="horz" lIns="315468" tIns="157734" rIns="315468" bIns="157734" rtlCol="0">
            <a:normAutofit fontScale="4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200" dirty="0">
                <a:solidFill>
                  <a:schemeClr val="accent4"/>
                </a:solidFill>
              </a:rPr>
              <a:t>Methodology</a:t>
            </a:r>
          </a:p>
          <a:p>
            <a:pPr algn="l"/>
            <a:r>
              <a:rPr lang="en-US" sz="11800" dirty="0">
                <a:solidFill>
                  <a:schemeClr val="bg1"/>
                </a:solidFill>
              </a:rPr>
              <a:t>After gaining IRB approval in the summer, we began recruiting instructor participants in the Fall of 2017 from a variety of disciplines from UW-Eau Claire. Our goal was to recruit at least 20 instructor participants, but only ended up with 11. We focused on instructors who typically teach at least one 100-level course that involves evaluating student writing in some capacity (e.g., papers, essay questions on exams, in-class writing, reflections, reader responses). </a:t>
            </a:r>
          </a:p>
          <a:p>
            <a:pPr algn="l"/>
            <a:endParaRPr lang="en-US" sz="11800" dirty="0">
              <a:solidFill>
                <a:schemeClr val="bg1"/>
              </a:solidFill>
            </a:endParaRPr>
          </a:p>
          <a:p>
            <a:pPr algn="l"/>
            <a:r>
              <a:rPr lang="en-US" sz="11800" dirty="0">
                <a:solidFill>
                  <a:schemeClr val="bg1"/>
                </a:solidFill>
              </a:rPr>
              <a:t>After scheduling times to meet with the participants, one researcher went to their office to deliver one of the two sample papers we created. One paper contained a multitude of lower-order concern errors, while the other was grammatically correct. We asked participants to read the paper while making annotations along the way. When they finished, they were to give the paper a grade based on their own grading methods. The participants placed their paper in an unmarked folder, with the only identification being a randomized code that linked the paper to the post-survey that was sent after the meeting. </a:t>
            </a:r>
          </a:p>
          <a:p>
            <a:pPr algn="l"/>
            <a:endParaRPr lang="en-US" sz="11800" dirty="0">
              <a:solidFill>
                <a:schemeClr val="bg1"/>
              </a:solidFill>
            </a:endParaRPr>
          </a:p>
          <a:p>
            <a:pPr algn="l"/>
            <a:r>
              <a:rPr lang="en-US" sz="11800" dirty="0">
                <a:solidFill>
                  <a:schemeClr val="bg1"/>
                </a:solidFill>
              </a:rPr>
              <a:t>Once the researcher left, the participant received an email containing a link to a Qualtrics survey. This survey contained questions about how the participant believed they graded and annotated the paper. In other words, do they believe they paid more or less attention to grammatical errors and lower-order concerns compared to the higher-order concerns. </a:t>
            </a:r>
          </a:p>
          <a:p>
            <a:pPr algn="l"/>
            <a:endParaRPr lang="en-US" sz="11800" dirty="0">
              <a:solidFill>
                <a:schemeClr val="bg1"/>
              </a:solidFill>
            </a:endParaRPr>
          </a:p>
          <a:p>
            <a:pPr algn="l"/>
            <a:r>
              <a:rPr lang="en-US" sz="11800" dirty="0">
                <a:solidFill>
                  <a:schemeClr val="bg1"/>
                </a:solidFill>
              </a:rPr>
              <a:t>These papers were then coded by the researchers and compared to the surveys.</a:t>
            </a:r>
          </a:p>
          <a:p>
            <a:br>
              <a:rPr lang="en-US" sz="8280" dirty="0">
                <a:solidFill>
                  <a:schemeClr val="bg1"/>
                </a:solidFill>
              </a:rPr>
            </a:br>
            <a:endParaRPr lang="en-US" sz="8280" dirty="0">
              <a:solidFill>
                <a:schemeClr val="bg1"/>
              </a:solidFill>
            </a:endParaRPr>
          </a:p>
        </p:txBody>
      </p:sp>
      <p:sp>
        <p:nvSpPr>
          <p:cNvPr id="6" name="Subtitle 2">
            <a:extLst>
              <a:ext uri="{FF2B5EF4-FFF2-40B4-BE49-F238E27FC236}">
                <a16:creationId xmlns:a16="http://schemas.microsoft.com/office/drawing/2014/main" id="{83E09F28-B503-4C23-B7A1-00DEA678CD93}"/>
              </a:ext>
            </a:extLst>
          </p:cNvPr>
          <p:cNvSpPr txBox="1">
            <a:spLocks/>
          </p:cNvSpPr>
          <p:nvPr/>
        </p:nvSpPr>
        <p:spPr>
          <a:xfrm>
            <a:off x="14815166" y="31774931"/>
            <a:ext cx="13880592" cy="5980608"/>
          </a:xfrm>
          <a:prstGeom prst="rect">
            <a:avLst/>
          </a:prstGeom>
          <a:ln>
            <a:solidFill>
              <a:schemeClr val="accent4"/>
            </a:solidFill>
          </a:ln>
        </p:spPr>
        <p:txBody>
          <a:bodyPr vert="horz" lIns="315468" tIns="157734" rIns="315468" bIns="157734" rtlCol="0">
            <a:normAutofit fontScale="4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200" dirty="0">
                <a:solidFill>
                  <a:schemeClr val="accent4"/>
                </a:solidFill>
              </a:rPr>
              <a:t>Results</a:t>
            </a:r>
          </a:p>
          <a:p>
            <a:pPr algn="l"/>
            <a:r>
              <a:rPr lang="en-US" sz="10200" dirty="0">
                <a:solidFill>
                  <a:schemeClr val="bg1"/>
                </a:solidFill>
              </a:rPr>
              <a:t>Though 17 faculty members agreed to participate, only 11 submissions were completed, resulting in an inadequate number of participants.</a:t>
            </a:r>
          </a:p>
          <a:p>
            <a:pPr algn="l"/>
            <a:endParaRPr lang="en-US" sz="10200" dirty="0">
              <a:solidFill>
                <a:schemeClr val="bg1"/>
              </a:solidFill>
            </a:endParaRPr>
          </a:p>
          <a:p>
            <a:pPr algn="l"/>
            <a:r>
              <a:rPr lang="en-US" sz="10200" dirty="0">
                <a:solidFill>
                  <a:schemeClr val="bg1"/>
                </a:solidFill>
              </a:rPr>
              <a:t>Due to the low number of recorded responses from participants, no valid conclusions could be interpreted from the data set. </a:t>
            </a:r>
          </a:p>
          <a:p>
            <a:pPr algn="l"/>
            <a:endParaRPr lang="en-US" sz="8280" dirty="0">
              <a:solidFill>
                <a:schemeClr val="bg1"/>
              </a:solidFill>
            </a:endParaRPr>
          </a:p>
          <a:p>
            <a:pPr algn="l"/>
            <a:endParaRPr lang="en-US" sz="8280" dirty="0">
              <a:solidFill>
                <a:schemeClr val="bg1"/>
              </a:solidFill>
            </a:endParaRPr>
          </a:p>
          <a:p>
            <a:endParaRPr lang="en-US" sz="8280" dirty="0">
              <a:solidFill>
                <a:schemeClr val="bg1"/>
              </a:solidFill>
            </a:endParaRPr>
          </a:p>
        </p:txBody>
      </p:sp>
      <p:sp>
        <p:nvSpPr>
          <p:cNvPr id="7" name="Subtitle 2">
            <a:extLst>
              <a:ext uri="{FF2B5EF4-FFF2-40B4-BE49-F238E27FC236}">
                <a16:creationId xmlns:a16="http://schemas.microsoft.com/office/drawing/2014/main" id="{83269F98-3526-4081-947F-80BF0A9FB946}"/>
              </a:ext>
            </a:extLst>
          </p:cNvPr>
          <p:cNvSpPr txBox="1">
            <a:spLocks/>
          </p:cNvSpPr>
          <p:nvPr/>
        </p:nvSpPr>
        <p:spPr>
          <a:xfrm>
            <a:off x="29310921" y="3918712"/>
            <a:ext cx="11824133" cy="19817588"/>
          </a:xfrm>
          <a:prstGeom prst="rect">
            <a:avLst/>
          </a:prstGeom>
          <a:ln>
            <a:solidFill>
              <a:schemeClr val="accent4"/>
            </a:solidFill>
          </a:ln>
        </p:spPr>
        <p:txBody>
          <a:bodyPr vert="horz" lIns="315468" tIns="157734" rIns="315468" bIns="157734"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9600" dirty="0">
                <a:solidFill>
                  <a:schemeClr val="accent4"/>
                </a:solidFill>
              </a:rPr>
              <a:t>Discussion</a:t>
            </a:r>
          </a:p>
          <a:p>
            <a:pPr algn="l"/>
            <a:r>
              <a:rPr lang="en-US" sz="5600" dirty="0">
                <a:solidFill>
                  <a:schemeClr val="bg1"/>
                </a:solidFill>
              </a:rPr>
              <a:t>This project did not meet the desired outcome or answer the research questions. Future researchers would have to develop new strategies to craft a more valid research project. </a:t>
            </a:r>
          </a:p>
          <a:p>
            <a:pPr algn="l"/>
            <a:r>
              <a:rPr lang="en-US" sz="5600" dirty="0">
                <a:solidFill>
                  <a:schemeClr val="bg1"/>
                </a:solidFill>
              </a:rPr>
              <a:t>Future research in this area might consider alternative approaches to contacting faculty to obtain a suitable sample size. It is possible email was not the most reliable way to invite faculty to participate in the study.</a:t>
            </a:r>
          </a:p>
          <a:p>
            <a:pPr algn="l"/>
            <a:endParaRPr lang="en-US" sz="5600" dirty="0">
              <a:solidFill>
                <a:schemeClr val="bg1"/>
              </a:solidFill>
            </a:endParaRPr>
          </a:p>
          <a:p>
            <a:pPr algn="l"/>
            <a:r>
              <a:rPr lang="en-US" sz="5600" dirty="0">
                <a:solidFill>
                  <a:schemeClr val="bg1"/>
                </a:solidFill>
              </a:rPr>
              <a:t>We also considered the time the emails were sent during the semester. Future researchers might consider sending the invitations at a more strategic time. There was also a month delay between people agreeing to volunteer and when we began to collect our data.</a:t>
            </a:r>
          </a:p>
          <a:p>
            <a:pPr algn="l"/>
            <a:endParaRPr lang="en-US" sz="5600" dirty="0">
              <a:solidFill>
                <a:schemeClr val="bg1"/>
              </a:solidFill>
            </a:endParaRPr>
          </a:p>
          <a:p>
            <a:pPr algn="l"/>
            <a:r>
              <a:rPr lang="en-US" sz="5600" dirty="0">
                <a:solidFill>
                  <a:schemeClr val="bg1"/>
                </a:solidFill>
              </a:rPr>
              <a:t>We also considered sending reminders to participants, as some forgot about their appointments or participation. </a:t>
            </a:r>
          </a:p>
          <a:p>
            <a:pPr algn="l"/>
            <a:endParaRPr lang="en-US" sz="4140" dirty="0">
              <a:solidFill>
                <a:schemeClr val="bg1"/>
              </a:solidFill>
            </a:endParaRPr>
          </a:p>
          <a:p>
            <a:endParaRPr lang="en-US" sz="8280" dirty="0">
              <a:solidFill>
                <a:schemeClr val="bg1"/>
              </a:solidFill>
            </a:endParaRPr>
          </a:p>
        </p:txBody>
      </p:sp>
      <p:sp>
        <p:nvSpPr>
          <p:cNvPr id="8" name="Subtitle 2">
            <a:extLst>
              <a:ext uri="{FF2B5EF4-FFF2-40B4-BE49-F238E27FC236}">
                <a16:creationId xmlns:a16="http://schemas.microsoft.com/office/drawing/2014/main" id="{32852B8E-6338-408E-B968-9C228CA18569}"/>
              </a:ext>
            </a:extLst>
          </p:cNvPr>
          <p:cNvSpPr txBox="1">
            <a:spLocks/>
          </p:cNvSpPr>
          <p:nvPr/>
        </p:nvSpPr>
        <p:spPr>
          <a:xfrm>
            <a:off x="29310920" y="24345900"/>
            <a:ext cx="11824133" cy="13409639"/>
          </a:xfrm>
          <a:prstGeom prst="rect">
            <a:avLst/>
          </a:prstGeom>
          <a:ln>
            <a:solidFill>
              <a:schemeClr val="accent4"/>
            </a:solidFill>
          </a:ln>
        </p:spPr>
        <p:txBody>
          <a:bodyPr vert="horz" lIns="315468" tIns="157734" rIns="315468" bIns="157734"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8000" dirty="0">
                <a:solidFill>
                  <a:schemeClr val="accent4"/>
                </a:solidFill>
              </a:rPr>
              <a:t>Works Cited</a:t>
            </a:r>
          </a:p>
          <a:p>
            <a:pPr indent="-1577340" algn="l">
              <a:lnSpc>
                <a:spcPct val="120000"/>
              </a:lnSpc>
              <a:spcBef>
                <a:spcPts val="0"/>
              </a:spcBef>
            </a:pPr>
            <a:r>
              <a:rPr lang="en-US" sz="4000" dirty="0">
                <a:solidFill>
                  <a:schemeClr val="bg1"/>
                </a:solidFill>
              </a:rPr>
              <a:t>Bartholomae, D. (1980). The study of error. </a:t>
            </a:r>
            <a:r>
              <a:rPr lang="en-US" sz="4000" i="1" dirty="0">
                <a:solidFill>
                  <a:schemeClr val="bg1"/>
                </a:solidFill>
              </a:rPr>
              <a:t>College Composition and Communication,</a:t>
            </a:r>
            <a:r>
              <a:rPr lang="en-US" sz="4000" dirty="0">
                <a:solidFill>
                  <a:schemeClr val="bg1"/>
                </a:solidFill>
              </a:rPr>
              <a:t> </a:t>
            </a:r>
            <a:r>
              <a:rPr lang="en-US" sz="4000" i="1" dirty="0">
                <a:solidFill>
                  <a:schemeClr val="bg1"/>
                </a:solidFill>
              </a:rPr>
              <a:t>31</a:t>
            </a:r>
            <a:r>
              <a:rPr lang="en-US" sz="4000" dirty="0">
                <a:solidFill>
                  <a:schemeClr val="bg1"/>
                </a:solidFill>
              </a:rPr>
              <a:t>(3), 253-269. doi:10.2307/356486</a:t>
            </a:r>
          </a:p>
          <a:p>
            <a:pPr indent="-1577340" algn="l">
              <a:lnSpc>
                <a:spcPct val="120000"/>
              </a:lnSpc>
              <a:spcBef>
                <a:spcPts val="0"/>
              </a:spcBef>
            </a:pPr>
            <a:endParaRPr lang="en-US" sz="4000" dirty="0">
              <a:solidFill>
                <a:schemeClr val="bg1"/>
              </a:solidFill>
            </a:endParaRPr>
          </a:p>
          <a:p>
            <a:pPr indent="-1577340" algn="l">
              <a:lnSpc>
                <a:spcPct val="120000"/>
              </a:lnSpc>
              <a:spcBef>
                <a:spcPts val="0"/>
              </a:spcBef>
            </a:pPr>
            <a:r>
              <a:rPr lang="en-US" sz="4000" dirty="0">
                <a:solidFill>
                  <a:schemeClr val="bg1"/>
                </a:solidFill>
              </a:rPr>
              <a:t>McAndrew, D. A., &amp; Reigstad, T. J. (2001). What tutoring is: Models and strategies. In D. A. McAndrew &amp; T. J. Reigstad (Eds.), </a:t>
            </a:r>
            <a:r>
              <a:rPr lang="en-US" sz="4000" i="1" dirty="0">
                <a:solidFill>
                  <a:schemeClr val="bg1"/>
                </a:solidFill>
              </a:rPr>
              <a:t>Tutoring writing: A practical guide for conferences</a:t>
            </a:r>
            <a:r>
              <a:rPr lang="en-US" sz="4000" dirty="0">
                <a:solidFill>
                  <a:schemeClr val="bg1"/>
                </a:solidFill>
              </a:rPr>
              <a:t>, (pp. 42-69). Portsmouth, NH: Boynton/Cook Publishers.</a:t>
            </a:r>
          </a:p>
          <a:p>
            <a:pPr indent="-1577340" algn="l">
              <a:lnSpc>
                <a:spcPct val="120000"/>
              </a:lnSpc>
              <a:spcBef>
                <a:spcPts val="0"/>
              </a:spcBef>
            </a:pPr>
            <a:endParaRPr lang="en-US" sz="4000" dirty="0">
              <a:solidFill>
                <a:schemeClr val="bg1"/>
              </a:solidFill>
            </a:endParaRPr>
          </a:p>
          <a:p>
            <a:pPr indent="-1577340" algn="l">
              <a:lnSpc>
                <a:spcPct val="120000"/>
              </a:lnSpc>
              <a:spcBef>
                <a:spcPts val="0"/>
              </a:spcBef>
            </a:pPr>
            <a:r>
              <a:rPr lang="en-US" sz="4000" dirty="0" err="1">
                <a:solidFill>
                  <a:schemeClr val="bg1"/>
                </a:solidFill>
              </a:rPr>
              <a:t>Tabbert</a:t>
            </a:r>
            <a:r>
              <a:rPr lang="en-US" sz="4000" dirty="0">
                <a:solidFill>
                  <a:schemeClr val="bg1"/>
                </a:solidFill>
              </a:rPr>
              <a:t>, R. (1984). Parsing the question “why teach grammar?” </a:t>
            </a:r>
            <a:r>
              <a:rPr lang="en-US" sz="4000" i="1" dirty="0">
                <a:solidFill>
                  <a:schemeClr val="bg1"/>
                </a:solidFill>
              </a:rPr>
              <a:t>The English Journal,</a:t>
            </a:r>
            <a:r>
              <a:rPr lang="en-US" sz="4000" dirty="0">
                <a:solidFill>
                  <a:schemeClr val="bg1"/>
                </a:solidFill>
              </a:rPr>
              <a:t> </a:t>
            </a:r>
            <a:r>
              <a:rPr lang="en-US" sz="4000" i="1" dirty="0">
                <a:solidFill>
                  <a:schemeClr val="bg1"/>
                </a:solidFill>
              </a:rPr>
              <a:t>73</a:t>
            </a:r>
            <a:r>
              <a:rPr lang="en-US" sz="4000" dirty="0">
                <a:solidFill>
                  <a:schemeClr val="bg1"/>
                </a:solidFill>
              </a:rPr>
              <a:t>(8), 38-42. doi:10.2307/817566</a:t>
            </a:r>
          </a:p>
          <a:p>
            <a:pPr indent="-1577340" algn="l">
              <a:lnSpc>
                <a:spcPct val="120000"/>
              </a:lnSpc>
              <a:spcBef>
                <a:spcPts val="0"/>
              </a:spcBef>
            </a:pPr>
            <a:endParaRPr lang="en-US" sz="4000" dirty="0">
              <a:solidFill>
                <a:schemeClr val="bg1"/>
              </a:solidFill>
            </a:endParaRPr>
          </a:p>
          <a:p>
            <a:pPr indent="-1577340" algn="l">
              <a:lnSpc>
                <a:spcPct val="120000"/>
              </a:lnSpc>
              <a:spcBef>
                <a:spcPts val="0"/>
              </a:spcBef>
            </a:pPr>
            <a:r>
              <a:rPr lang="en-US" sz="4000" dirty="0">
                <a:solidFill>
                  <a:schemeClr val="bg1"/>
                </a:solidFill>
              </a:rPr>
              <a:t>Williams, J. (1981). The phenomenology of error. </a:t>
            </a:r>
            <a:r>
              <a:rPr lang="en-US" sz="4000" i="1" dirty="0">
                <a:solidFill>
                  <a:schemeClr val="bg1"/>
                </a:solidFill>
              </a:rPr>
              <a:t>College Composition and Communication,</a:t>
            </a:r>
            <a:r>
              <a:rPr lang="en-US" sz="4000" dirty="0">
                <a:solidFill>
                  <a:schemeClr val="bg1"/>
                </a:solidFill>
              </a:rPr>
              <a:t> </a:t>
            </a:r>
            <a:r>
              <a:rPr lang="en-US" sz="4000" i="1" dirty="0">
                <a:solidFill>
                  <a:schemeClr val="bg1"/>
                </a:solidFill>
              </a:rPr>
              <a:t>32</a:t>
            </a:r>
            <a:r>
              <a:rPr lang="en-US" sz="4000" dirty="0">
                <a:solidFill>
                  <a:schemeClr val="bg1"/>
                </a:solidFill>
              </a:rPr>
              <a:t>(2), 152-168. doi:10.2307/356689</a:t>
            </a:r>
          </a:p>
          <a:p>
            <a:endParaRPr lang="en-US" sz="3105" dirty="0">
              <a:solidFill>
                <a:schemeClr val="bg1"/>
              </a:solidFill>
            </a:endParaRPr>
          </a:p>
        </p:txBody>
      </p:sp>
      <p:pic>
        <p:nvPicPr>
          <p:cNvPr id="1026" name="Picture 2" descr="Image result for university of wisconsin eau claire seal">
            <a:extLst>
              <a:ext uri="{FF2B5EF4-FFF2-40B4-BE49-F238E27FC236}">
                <a16:creationId xmlns:a16="http://schemas.microsoft.com/office/drawing/2014/main" id="{4942C222-CC93-4208-8C1F-0C0B741FBC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13800" y="78353"/>
            <a:ext cx="3438061" cy="343806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32BEF297-6E3A-4A11-9CEE-6FFD79748A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240" y="606299"/>
            <a:ext cx="8297885" cy="2382168"/>
          </a:xfrm>
          <a:prstGeom prst="rect">
            <a:avLst/>
          </a:prstGeom>
        </p:spPr>
      </p:pic>
    </p:spTree>
    <p:extLst>
      <p:ext uri="{BB962C8B-B14F-4D97-AF65-F5344CB8AC3E}">
        <p14:creationId xmlns:p14="http://schemas.microsoft.com/office/powerpoint/2010/main" val="11130449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TotalTime>
  <Words>855</Words>
  <Application>Microsoft Office PowerPoint</Application>
  <PresentationFormat>Custom</PresentationFormat>
  <Paragraphs>42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Instructor Assessment of Student Writing Sara Ann Mihor Kiah Sexton &amp; Andrew Suralski English Department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Mihor, Sara Ann</dc:creator>
  <cp:lastModifiedBy>sara mihor</cp:lastModifiedBy>
  <cp:revision>16</cp:revision>
  <dcterms:created xsi:type="dcterms:W3CDTF">2018-04-24T14:02:04Z</dcterms:created>
  <dcterms:modified xsi:type="dcterms:W3CDTF">2018-05-01T21:33:00Z</dcterms:modified>
</cp:coreProperties>
</file>