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46" autoAdjust="0"/>
    <p:restoredTop sz="95745" autoAdjust="0"/>
  </p:normalViewPr>
  <p:slideViewPr>
    <p:cSldViewPr snapToGrid="0">
      <p:cViewPr>
        <p:scale>
          <a:sx n="50" d="100"/>
          <a:sy n="50" d="100"/>
        </p:scale>
        <p:origin x="-24" y="-5736"/>
      </p:cViewPr>
      <p:guideLst>
        <p:guide orient="horz" pos="12096"/>
        <p:guide pos="13248"/>
      </p:guideLst>
    </p:cSldViewPr>
  </p:slideViewPr>
  <p:notesTextViewPr>
    <p:cViewPr>
      <p:scale>
        <a:sx n="105" d="100"/>
        <a:sy n="10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F22A77-0CFB-FB4C-9444-F72B771F8483}" type="datetimeFigureOut">
              <a:rPr lang="en-US" smtClean="0"/>
              <a:t>4/19/19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E8F87-B498-434B-B85F-CE93450CDB21}" type="slidenum">
              <a:rPr lang="en-US" smtClean="0"/>
              <a:t>‹#›</a:t>
            </a:fld>
            <a:endParaRPr lang="en-US"/>
          </a:p>
        </p:txBody>
      </p:sp>
    </p:spTree>
    <p:extLst>
      <p:ext uri="{BB962C8B-B14F-4D97-AF65-F5344CB8AC3E}">
        <p14:creationId xmlns:p14="http://schemas.microsoft.com/office/powerpoint/2010/main" val="4110880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4/19/19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4/19/19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4/19/19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4/19/19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4/19/19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4/19/19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82360"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21542097" y="8219836"/>
            <a:ext cx="19205853" cy="27820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9205853"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32751"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pic>
        <p:nvPicPr>
          <p:cNvPr id="23" name="Picture 22">
            <a:extLst>
              <a:ext uri="{FF2B5EF4-FFF2-40B4-BE49-F238E27FC236}">
                <a16:creationId xmlns:a16="http://schemas.microsoft.com/office/drawing/2014/main" id="{83C1399A-37A0-D840-BFD1-112CA90C5EB6}"/>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tiff"/><Relationship Id="rId3" Type="http://schemas.openxmlformats.org/officeDocument/2006/relationships/image" Target="../media/image3.jpg"/><Relationship Id="rId7" Type="http://schemas.openxmlformats.org/officeDocument/2006/relationships/hyperlink" Target="http://www.aqmd.gov/docs/default-source/aq-spec/field-evaluations/purple-air-pa-ii---field-evaluation.pdf?sfvrsn=2" TargetMode="Externa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hyperlink" Target="https://dnr.wi.gov/topic/EIA/documents/ISMSA/ISMSA.pdf" TargetMode="External"/><Relationship Id="rId11" Type="http://schemas.openxmlformats.org/officeDocument/2006/relationships/image" Target="../media/image8.png"/><Relationship Id="rId5" Type="http://schemas.openxmlformats.org/officeDocument/2006/relationships/hyperlink" Target="https://www.epa.gov/pm-pollution" TargetMode="External"/><Relationship Id="rId10" Type="http://schemas.openxmlformats.org/officeDocument/2006/relationships/image" Target="../media/image7.tiff"/><Relationship Id="rId4" Type="http://schemas.openxmlformats.org/officeDocument/2006/relationships/image" Target="../media/image4.jp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3368" y="1589825"/>
            <a:ext cx="28615206" cy="3522283"/>
          </a:xfrm>
        </p:spPr>
        <p:txBody>
          <a:bodyPr>
            <a:normAutofit fontScale="90000"/>
          </a:bodyPr>
          <a:lstStyle/>
          <a:p>
            <a:r>
              <a:rPr lang="en-US" sz="12800" dirty="0">
                <a:solidFill>
                  <a:schemeClr val="accent1">
                    <a:lumMod val="50000"/>
                  </a:schemeClr>
                </a:solidFill>
                <a:latin typeface="Minion Pro" panose="02040503050306020203" pitchFamily="18" charset="0"/>
              </a:rPr>
              <a:t>Particulate Air Quality Around Wisconsin Silica Sand Mines</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Crispin Pierce PhD, Orion Allgaier, Connor Barnes, Aleah </a:t>
            </a:r>
            <a:r>
              <a:rPr lang="en-US" sz="4000" dirty="0" err="1">
                <a:solidFill>
                  <a:schemeClr val="bg1">
                    <a:lumMod val="50000"/>
                  </a:schemeClr>
                </a:solidFill>
                <a:latin typeface="Minion Pro" panose="02040503050306020203" pitchFamily="18" charset="0"/>
              </a:rPr>
              <a:t>Gmeiner</a:t>
            </a:r>
            <a:r>
              <a:rPr lang="en-US" sz="4000" dirty="0">
                <a:solidFill>
                  <a:schemeClr val="bg1">
                    <a:lumMod val="50000"/>
                  </a:schemeClr>
                </a:solidFill>
                <a:latin typeface="Minion Pro" panose="02040503050306020203" pitchFamily="18" charset="0"/>
              </a:rPr>
              <a:t>-Anderson, Josephine Killoren, Alexandra Larson| Watershed Institute</a:t>
            </a: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University of Wisconsin – Eau Claire</a:t>
            </a:r>
          </a:p>
        </p:txBody>
      </p:sp>
      <p:sp>
        <p:nvSpPr>
          <p:cNvPr id="42" name="Rectangle 14"/>
          <p:cNvSpPr>
            <a:spLocks noChangeArrowheads="1"/>
          </p:cNvSpPr>
          <p:nvPr/>
        </p:nvSpPr>
        <p:spPr bwMode="auto">
          <a:xfrm>
            <a:off x="2077600" y="8940091"/>
            <a:ext cx="18398963" cy="51242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r>
              <a:rPr lang="en-US" sz="2400" dirty="0"/>
              <a:t>The act of mining and processing quartz for hydraulic fracturing generates particulate matter (PM), as well as crystalline and amorphous silica through blasting, loading, and hauling; processing activities such as crushing; and the transportation of processed and waste sand.  The purpose of our research is to quantify the risk of ambient exposure to airborne particulates around industrial silica sand operations.  In past work, EPA-certified dichotomous samplers were calibrated before and after sampling, and pre and post filter weights recorded.  Over a two-year period, we observed increases in average PM</a:t>
            </a:r>
            <a:r>
              <a:rPr lang="en-US" sz="2400" baseline="-25000" dirty="0"/>
              <a:t>2.5</a:t>
            </a:r>
            <a:r>
              <a:rPr lang="en-US" sz="2400" dirty="0"/>
              <a:t> concentrations of 2.6 and 16.1 ug/m</a:t>
            </a:r>
            <a:r>
              <a:rPr lang="en-US" sz="2400" baseline="30000" dirty="0"/>
              <a:t>3</a:t>
            </a:r>
            <a:r>
              <a:rPr lang="en-US" sz="2400" dirty="0"/>
              <a:t> over concurrent DNR background levels near industrial sites in Bloomer and New Auburn, WI, respectively.  Using published studies, we estimate this increase in PM</a:t>
            </a:r>
            <a:r>
              <a:rPr lang="en-US" sz="2400" baseline="-25000" dirty="0"/>
              <a:t>2.5</a:t>
            </a:r>
            <a:r>
              <a:rPr lang="en-US" sz="2400" dirty="0"/>
              <a:t> exposure to cause a loss of life expectancy of one day per year of exposure in Bloomer and three days in New Auburn.  In Albertville, WI, we conducted yearlong background air quality monitoring where mining operations are planned to begin.  Here we found average PM</a:t>
            </a:r>
            <a:r>
              <a:rPr lang="en-US" sz="2400" baseline="-25000" dirty="0"/>
              <a:t>2.5</a:t>
            </a:r>
            <a:r>
              <a:rPr lang="en-US" sz="2400" dirty="0"/>
              <a:t> concentrations of 11.8 ug/m</a:t>
            </a:r>
            <a:r>
              <a:rPr lang="en-US" sz="2400" baseline="30000" dirty="0"/>
              <a:t>3</a:t>
            </a:r>
            <a:r>
              <a:rPr lang="en-US" sz="2400" dirty="0"/>
              <a:t> using our EPA-certified dichotomous sampler and 15.0 ug/m</a:t>
            </a:r>
            <a:r>
              <a:rPr lang="en-US" sz="2400" baseline="30000" dirty="0"/>
              <a:t>3</a:t>
            </a:r>
            <a:r>
              <a:rPr lang="en-US" sz="2400" dirty="0"/>
              <a:t> using a spectroscopy based DustTrak II monitor.  Collaborating with the DNR, industry representatives, academic colleagues, and community organizations such as Save the Hills Foundation, future research will include the use of affordable PurpleAir monitors to quantify particulate exposure using corrected formulas derived from the California South Coast Air Quality Monitoring District.  In doing so, we strive to provide object information about air quality in Wisconsin, and in Sierra Leone where a monitor was recently installed next to an iron ore mine, in hopes of empowering individuals, communities, and underrepresented minorities.</a:t>
            </a:r>
          </a:p>
        </p:txBody>
      </p:sp>
      <p:sp>
        <p:nvSpPr>
          <p:cNvPr id="43" name="TextBox 42"/>
          <p:cNvSpPr txBox="1"/>
          <p:nvPr/>
        </p:nvSpPr>
        <p:spPr>
          <a:xfrm>
            <a:off x="2494154" y="22920673"/>
            <a:ext cx="11204017" cy="757130"/>
          </a:xfrm>
          <a:prstGeom prst="rect">
            <a:avLst/>
          </a:prstGeom>
          <a:noFill/>
        </p:spPr>
        <p:txBody>
          <a:bodyPr wrap="square" rtlCol="0">
            <a:spAutoFit/>
          </a:bodyPr>
          <a:lstStyle/>
          <a:p>
            <a:pPr algn="ctr" defTabSz="1229539">
              <a:lnSpc>
                <a:spcPct val="90000"/>
              </a:lnSpc>
              <a:spcBef>
                <a:spcPts val="1345"/>
              </a:spcBef>
            </a:pPr>
            <a:r>
              <a:rPr lang="en-US" sz="2400" dirty="0">
                <a:latin typeface="Calibri" panose="020F0502020204030204" pitchFamily="34" charset="0"/>
                <a:ea typeface="Calibri" panose="020F0502020204030204" pitchFamily="34" charset="0"/>
                <a:cs typeface="Times New Roman" panose="02020603050405020304" pitchFamily="18" charset="0"/>
              </a:rPr>
              <a:t>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 </a:t>
            </a:r>
            <a:r>
              <a:rPr lang="en-US" sz="2400" dirty="0">
                <a:latin typeface="Calibri" panose="020F0502020204030204" pitchFamily="34" charset="0"/>
                <a:ea typeface="Calibri" panose="020F0502020204030204" pitchFamily="34" charset="0"/>
                <a:cs typeface="Times New Roman" panose="02020603050405020304" pitchFamily="18" charset="0"/>
              </a:rPr>
              <a:t> compared to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10</a:t>
            </a:r>
            <a:r>
              <a:rPr lang="en-US" sz="2400" dirty="0">
                <a:latin typeface="Calibri" panose="020F0502020204030204" pitchFamily="34" charset="0"/>
                <a:ea typeface="Calibri" panose="020F0502020204030204" pitchFamily="34" charset="0"/>
                <a:cs typeface="Times New Roman" panose="02020603050405020304" pitchFamily="18" charset="0"/>
              </a:rPr>
              <a:t>, as well as the diameter of a human hair and a grain of fine beach sand (see photo above).</a:t>
            </a:r>
            <a:endParaRPr lang="en-US" sz="2400" dirty="0"/>
          </a:p>
        </p:txBody>
      </p:sp>
      <p:sp>
        <p:nvSpPr>
          <p:cNvPr id="34" name="TextBox 33">
            <a:extLst>
              <a:ext uri="{FF2B5EF4-FFF2-40B4-BE49-F238E27FC236}">
                <a16:creationId xmlns:a16="http://schemas.microsoft.com/office/drawing/2014/main" id="{F1D85DC7-D6CD-7B45-97BF-F517C3D38290}"/>
              </a:ext>
            </a:extLst>
          </p:cNvPr>
          <p:cNvSpPr txBox="1"/>
          <p:nvPr/>
        </p:nvSpPr>
        <p:spPr>
          <a:xfrm>
            <a:off x="1613368" y="28141270"/>
            <a:ext cx="9750831" cy="1323439"/>
          </a:xfrm>
          <a:prstGeom prst="rect">
            <a:avLst/>
          </a:prstGeom>
          <a:noFill/>
        </p:spPr>
        <p:txBody>
          <a:bodyPr wrap="square" rtlCol="0">
            <a:spAutoFit/>
          </a:bodyPr>
          <a:lstStyle/>
          <a:p>
            <a:r>
              <a:rPr lang="en-US" sz="8000" cap="small" dirty="0">
                <a:solidFill>
                  <a:srgbClr val="DD9E11"/>
                </a:solidFill>
                <a:latin typeface="Minion Pro" panose="02040503050306020203" pitchFamily="18" charset="0"/>
              </a:rPr>
              <a:t>PurpleAir monitors </a:t>
            </a:r>
          </a:p>
        </p:txBody>
      </p:sp>
      <p:sp>
        <p:nvSpPr>
          <p:cNvPr id="35" name="TextBox 34">
            <a:extLst>
              <a:ext uri="{FF2B5EF4-FFF2-40B4-BE49-F238E27FC236}">
                <a16:creationId xmlns:a16="http://schemas.microsoft.com/office/drawing/2014/main" id="{0AEC083D-F8BB-1D49-92A9-914D339B9E6D}"/>
              </a:ext>
            </a:extLst>
          </p:cNvPr>
          <p:cNvSpPr txBox="1"/>
          <p:nvPr/>
        </p:nvSpPr>
        <p:spPr>
          <a:xfrm>
            <a:off x="1954672" y="29974601"/>
            <a:ext cx="7280721" cy="5607241"/>
          </a:xfrm>
          <a:prstGeom prst="rect">
            <a:avLst/>
          </a:prstGeom>
          <a:noFill/>
        </p:spPr>
        <p:txBody>
          <a:bodyPr wrap="square" rtlCol="0">
            <a:spAutoFit/>
          </a:bodyPr>
          <a:lstStyle/>
          <a:p>
            <a:pPr>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Given their affordability, accessibility, and preliminary reliability, we believe PurpleAir monitors present a promising future in terms of real-time, affordable air quality monitoring.  Utilizing dual laser technologies, PurpleAir monitors continuously sample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1</a:t>
            </a:r>
            <a:r>
              <a:rPr lang="en-US" sz="2400" dirty="0">
                <a:latin typeface="Calibri" panose="020F0502020204030204" pitchFamily="34" charset="0"/>
                <a:ea typeface="Calibri" panose="020F0502020204030204" pitchFamily="34" charset="0"/>
                <a:cs typeface="Times New Roman" panose="02020603050405020304" pitchFamily="18" charset="0"/>
              </a:rPr>
              <a:t>,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a:t>
            </a:r>
            <a:r>
              <a:rPr lang="en-US" sz="2400" dirty="0">
                <a:latin typeface="Calibri" panose="020F0502020204030204" pitchFamily="34" charset="0"/>
                <a:ea typeface="Calibri" panose="020F0502020204030204" pitchFamily="34" charset="0"/>
                <a:cs typeface="Times New Roman" panose="02020603050405020304" pitchFamily="18" charset="0"/>
              </a:rPr>
              <a:t>, and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10</a:t>
            </a:r>
            <a:r>
              <a:rPr lang="en-US" sz="2400" dirty="0">
                <a:latin typeface="Calibri" panose="020F0502020204030204" pitchFamily="34" charset="0"/>
                <a:ea typeface="Calibri" panose="020F0502020204030204" pitchFamily="34" charset="0"/>
                <a:cs typeface="Times New Roman" panose="02020603050405020304" pitchFamily="18" charset="0"/>
              </a:rPr>
              <a:t>, as well as temperature and humidity, uploading data in real time to </a:t>
            </a:r>
            <a:r>
              <a:rPr lang="en-US" sz="2400" dirty="0" err="1">
                <a:latin typeface="Calibri" panose="020F0502020204030204" pitchFamily="34" charset="0"/>
                <a:ea typeface="Calibri" panose="020F0502020204030204" pitchFamily="34" charset="0"/>
                <a:cs typeface="Times New Roman" panose="02020603050405020304" pitchFamily="18" charset="0"/>
              </a:rPr>
              <a:t>PurpleAir’s</a:t>
            </a:r>
            <a:r>
              <a:rPr lang="en-US" sz="2400" dirty="0">
                <a:latin typeface="Calibri" panose="020F0502020204030204" pitchFamily="34" charset="0"/>
                <a:ea typeface="Calibri" panose="020F0502020204030204" pitchFamily="34" charset="0"/>
                <a:cs typeface="Times New Roman" panose="02020603050405020304" pitchFamily="18" charset="0"/>
              </a:rPr>
              <a:t> interactive map via wireless internet connectivity.  Currently, our research team has implemented five monitors in New Auburn, two in Taylor, and one in Hixton and Chippewa Falls, WI.  Future direction will include further PurpleAir implementation to quantify particulate exposure using corrected formulas derived from the California South Coast Air Quality Monitoring District.</a:t>
            </a:r>
            <a:r>
              <a:rPr lang="en-US" sz="2400" baseline="30000" dirty="0">
                <a:latin typeface="Calibri" panose="020F0502020204030204" pitchFamily="34" charset="0"/>
                <a:ea typeface="Calibri" panose="020F0502020204030204" pitchFamily="34" charset="0"/>
                <a:cs typeface="Times New Roman" panose="02020603050405020304" pitchFamily="18" charset="0"/>
              </a:rPr>
              <a:t>3</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1" name="Picture 2" descr="https://lh5.googleusercontent.com/c0f3oWr4UWaL-JiCJxGMW55XgpjmpWWZlLTmod4Dqj_w1XrZ8JQ0730fkxUAM-lMnii4xZ2_P-Pl5-2SAlrRUsf2JuR4ts_z5Ej4wb2dvGwyvJDV8XUsdxMBl_eUDD9z2tNFRm3Dfw0">
            <a:extLst>
              <a:ext uri="{FF2B5EF4-FFF2-40B4-BE49-F238E27FC236}">
                <a16:creationId xmlns:a16="http://schemas.microsoft.com/office/drawing/2014/main" id="{63A6CD6F-D418-8D46-BDE0-CF5A370CF1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9740" y="15350119"/>
            <a:ext cx="13391055" cy="742336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D04D9F49-046A-FB4D-A287-EEFFCE32A2F3}"/>
              </a:ext>
            </a:extLst>
          </p:cNvPr>
          <p:cNvSpPr txBox="1"/>
          <p:nvPr/>
        </p:nvSpPr>
        <p:spPr>
          <a:xfrm>
            <a:off x="14868648" y="15037588"/>
            <a:ext cx="5958768" cy="7384779"/>
          </a:xfrm>
          <a:prstGeom prst="rect">
            <a:avLst/>
          </a:prstGeom>
          <a:noFill/>
        </p:spPr>
        <p:txBody>
          <a:bodyPr wrap="square" rtlCol="0">
            <a:spAutoFit/>
          </a:bodyPr>
          <a:lstStyle/>
          <a:p>
            <a:pPr>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Particulate matter is generally designated into two main size gradients, coarse particulate matter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10</a:t>
            </a:r>
            <a:r>
              <a:rPr lang="en-US" sz="2400" dirty="0">
                <a:latin typeface="Calibri" panose="020F0502020204030204" pitchFamily="34" charset="0"/>
                <a:ea typeface="Calibri" panose="020F0502020204030204" pitchFamily="34" charset="0"/>
                <a:cs typeface="Times New Roman" panose="02020603050405020304" pitchFamily="18" charset="0"/>
              </a:rPr>
              <a:t>) and fine particulate matter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a:t>
            </a:r>
            <a:r>
              <a:rPr lang="en-US" sz="24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Coarse particulate matter, particles 10 microns in size and smaller, may include larger dust and pollen particles that can get caught in the upper respiratory system and are generally coughed or sneezed out of the body.  Fine particulate matter, particles 2.5 microns and smaller, may include fine dusts and combustion particles, as well as organic compounds, that are significantly more dangerous than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10 </a:t>
            </a:r>
            <a:r>
              <a:rPr lang="en-US" sz="2400" dirty="0">
                <a:latin typeface="Calibri" panose="020F0502020204030204" pitchFamily="34" charset="0"/>
                <a:ea typeface="Calibri" panose="020F0502020204030204" pitchFamily="34" charset="0"/>
                <a:cs typeface="Times New Roman" panose="02020603050405020304" pitchFamily="18" charset="0"/>
              </a:rPr>
              <a:t>as they have the potential to be inhaled into the lower respiratory system and with enough exposure, absorbed into the bloodstream.</a:t>
            </a:r>
            <a:r>
              <a:rPr lang="en-US" sz="2400" baseline="30000" dirty="0">
                <a:latin typeface="Calibri" panose="020F0502020204030204" pitchFamily="34" charset="0"/>
                <a:ea typeface="Calibri" panose="020F0502020204030204" pitchFamily="34" charset="0"/>
                <a:cs typeface="Times New Roman" panose="02020603050405020304" pitchFamily="18" charset="0"/>
              </a:rPr>
              <a:t>1</a:t>
            </a:r>
            <a:r>
              <a:rPr lang="en-US" sz="2400" dirty="0">
                <a:latin typeface="Calibri" panose="020F0502020204030204" pitchFamily="34" charset="0"/>
                <a:ea typeface="Calibri" panose="020F0502020204030204" pitchFamily="34" charset="0"/>
                <a:cs typeface="Times New Roman" panose="02020603050405020304" pitchFamily="18" charset="0"/>
              </a:rPr>
              <a:t> </a:t>
            </a:r>
          </a:p>
          <a:p>
            <a:pPr>
              <a:buClr>
                <a:schemeClr val="tx2">
                  <a:lumMod val="75000"/>
                </a:schemeClr>
              </a:buClr>
            </a:pPr>
            <a:r>
              <a:rPr lang="en-US" sz="2400" dirty="0">
                <a:solidFill>
                  <a:srgbClr val="000000"/>
                </a:solidFill>
              </a:rPr>
              <a:t> </a:t>
            </a:r>
            <a:endParaRPr lang="en-US" sz="2400" dirty="0"/>
          </a:p>
        </p:txBody>
      </p:sp>
      <p:sp>
        <p:nvSpPr>
          <p:cNvPr id="57" name="TextBox 56">
            <a:extLst>
              <a:ext uri="{FF2B5EF4-FFF2-40B4-BE49-F238E27FC236}">
                <a16:creationId xmlns:a16="http://schemas.microsoft.com/office/drawing/2014/main" id="{D36637E7-8A0F-A14B-B6F5-BD9B9C3F778D}"/>
              </a:ext>
            </a:extLst>
          </p:cNvPr>
          <p:cNvSpPr txBox="1"/>
          <p:nvPr/>
        </p:nvSpPr>
        <p:spPr>
          <a:xfrm>
            <a:off x="1613368" y="13879491"/>
            <a:ext cx="8384072" cy="1323439"/>
          </a:xfrm>
          <a:prstGeom prst="rect">
            <a:avLst/>
          </a:prstGeom>
          <a:noFill/>
        </p:spPr>
        <p:txBody>
          <a:bodyPr wrap="square" rtlCol="0">
            <a:spAutoFit/>
          </a:bodyPr>
          <a:lstStyle/>
          <a:p>
            <a:r>
              <a:rPr lang="en-US" sz="8000" cap="small" dirty="0">
                <a:solidFill>
                  <a:srgbClr val="DD9E11"/>
                </a:solidFill>
                <a:latin typeface="Minion Pro" panose="02040503050306020203" pitchFamily="18" charset="0"/>
              </a:rPr>
              <a:t>Particulate Matter</a:t>
            </a:r>
          </a:p>
        </p:txBody>
      </p:sp>
      <p:sp>
        <p:nvSpPr>
          <p:cNvPr id="59" name="TextBox 58">
            <a:extLst>
              <a:ext uri="{FF2B5EF4-FFF2-40B4-BE49-F238E27FC236}">
                <a16:creationId xmlns:a16="http://schemas.microsoft.com/office/drawing/2014/main" id="{A2B9CA62-72E2-AF4A-BB73-4FE38B39F46F}"/>
              </a:ext>
            </a:extLst>
          </p:cNvPr>
          <p:cNvSpPr txBox="1"/>
          <p:nvPr/>
        </p:nvSpPr>
        <p:spPr>
          <a:xfrm>
            <a:off x="1613368" y="23760794"/>
            <a:ext cx="7622025" cy="1323439"/>
          </a:xfrm>
          <a:prstGeom prst="rect">
            <a:avLst/>
          </a:prstGeom>
          <a:noFill/>
        </p:spPr>
        <p:txBody>
          <a:bodyPr wrap="square" rtlCol="0">
            <a:spAutoFit/>
          </a:bodyPr>
          <a:lstStyle/>
          <a:p>
            <a:r>
              <a:rPr lang="en-US" sz="8000" cap="small" dirty="0">
                <a:solidFill>
                  <a:srgbClr val="DD9E11"/>
                </a:solidFill>
                <a:latin typeface="Minion Pro" panose="02040503050306020203" pitchFamily="18" charset="0"/>
              </a:rPr>
              <a:t>Health Effects</a:t>
            </a:r>
          </a:p>
        </p:txBody>
      </p:sp>
      <p:sp>
        <p:nvSpPr>
          <p:cNvPr id="60" name="Subtitle 2">
            <a:extLst>
              <a:ext uri="{FF2B5EF4-FFF2-40B4-BE49-F238E27FC236}">
                <a16:creationId xmlns:a16="http://schemas.microsoft.com/office/drawing/2014/main" id="{0EDA7DE6-85E0-DE42-995C-528D1B497167}"/>
              </a:ext>
            </a:extLst>
          </p:cNvPr>
          <p:cNvSpPr txBox="1">
            <a:spLocks/>
          </p:cNvSpPr>
          <p:nvPr/>
        </p:nvSpPr>
        <p:spPr>
          <a:xfrm>
            <a:off x="2077600" y="25600115"/>
            <a:ext cx="18398963" cy="253669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0"/>
              </a:spcBef>
            </a:pPr>
            <a:r>
              <a:rPr lang="en-US" sz="2400" dirty="0">
                <a:solidFill>
                  <a:srgbClr val="000000"/>
                </a:solidFill>
                <a:latin typeface="Calibri" panose="020F0502020204030204" pitchFamily="34" charset="0"/>
                <a:ea typeface="Times New Roman" panose="02020603050405020304" pitchFamily="18" charset="0"/>
              </a:rPr>
              <a:t>The operation of mining and processing quartz for hydraulic fracturing generates inhalable fine and coarse particles, as well as crystalline silica that can lead to negative health effects for both workers and residents nearby.</a:t>
            </a:r>
            <a:r>
              <a:rPr lang="en-US" sz="2400" baseline="30000" dirty="0">
                <a:solidFill>
                  <a:srgbClr val="000000"/>
                </a:solidFill>
                <a:latin typeface="Calibri" panose="020F0502020204030204" pitchFamily="34" charset="0"/>
                <a:ea typeface="Times New Roman" panose="02020603050405020304" pitchFamily="18" charset="0"/>
              </a:rPr>
              <a:t>2</a:t>
            </a:r>
            <a:r>
              <a:rPr lang="en-US" sz="2400" dirty="0">
                <a:solidFill>
                  <a:srgbClr val="000000"/>
                </a:solidFill>
                <a:latin typeface="Calibri" panose="020F0502020204030204" pitchFamily="34" charset="0"/>
                <a:ea typeface="Times New Roman" panose="02020603050405020304" pitchFamily="18" charset="0"/>
              </a:rPr>
              <a:t>  Coarse particles are larger dust and pollen particles that can get caught in the nose and throat and are typically coughed or sneezed out.  Fine particles on the other hand are smaller and can get caught in the lungs where they can accumulate and pose a serious health risk.  Increased exposure to coarse and fine particles has been associated with, but are not limited to, irritation of the airways, coughing, difficulty breathing and, in some circumstances, decreased lung function, aggravated asthma, irregular heartbeat, silicosis, and lung cancer.  The focus of our research is to study the levels of fine particulate matter and the health risks for those exposed in areas near sand mining operations.</a:t>
            </a:r>
            <a:r>
              <a:rPr lang="en-US" sz="2400" baseline="30000" dirty="0">
                <a:solidFill>
                  <a:srgbClr val="000000"/>
                </a:solidFill>
                <a:latin typeface="Calibri" panose="020F0502020204030204" pitchFamily="34" charset="0"/>
                <a:ea typeface="Times New Roman" panose="02020603050405020304" pitchFamily="18" charset="0"/>
              </a:rPr>
              <a:t>1</a:t>
            </a:r>
            <a:endParaRPr lang="en-US" sz="2400" dirty="0">
              <a:latin typeface="Times New Roman" panose="02020603050405020304" pitchFamily="18" charset="0"/>
              <a:ea typeface="Times New Roman" panose="02020603050405020304" pitchFamily="18" charset="0"/>
            </a:endParaRPr>
          </a:p>
        </p:txBody>
      </p:sp>
      <p:pic>
        <p:nvPicPr>
          <p:cNvPr id="62" name="Picture 61">
            <a:extLst>
              <a:ext uri="{FF2B5EF4-FFF2-40B4-BE49-F238E27FC236}">
                <a16:creationId xmlns:a16="http://schemas.microsoft.com/office/drawing/2014/main" id="{96A87A86-E668-4740-BA65-CB693551A2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9584" y="24298725"/>
            <a:ext cx="9728722" cy="5851248"/>
          </a:xfrm>
          <a:prstGeom prst="rect">
            <a:avLst/>
          </a:prstGeom>
          <a:ln>
            <a:solidFill>
              <a:schemeClr val="tx1">
                <a:lumMod val="95000"/>
                <a:lumOff val="5000"/>
              </a:schemeClr>
            </a:solidFill>
          </a:ln>
        </p:spPr>
      </p:pic>
      <p:pic>
        <p:nvPicPr>
          <p:cNvPr id="63" name="Picture 62">
            <a:extLst>
              <a:ext uri="{FF2B5EF4-FFF2-40B4-BE49-F238E27FC236}">
                <a16:creationId xmlns:a16="http://schemas.microsoft.com/office/drawing/2014/main" id="{1CB2504C-877D-DD4A-822B-826FCE1D65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20967" y="24298725"/>
            <a:ext cx="9728723" cy="5857909"/>
          </a:xfrm>
          <a:prstGeom prst="rect">
            <a:avLst/>
          </a:prstGeom>
          <a:ln>
            <a:solidFill>
              <a:schemeClr val="tx1">
                <a:lumMod val="95000"/>
                <a:lumOff val="5000"/>
              </a:schemeClr>
            </a:solidFill>
          </a:ln>
        </p:spPr>
      </p:pic>
      <p:sp>
        <p:nvSpPr>
          <p:cNvPr id="64" name="TextBox 63">
            <a:extLst>
              <a:ext uri="{FF2B5EF4-FFF2-40B4-BE49-F238E27FC236}">
                <a16:creationId xmlns:a16="http://schemas.microsoft.com/office/drawing/2014/main" id="{D8DAF314-8362-4243-84AA-610B3C14E1CB}"/>
              </a:ext>
            </a:extLst>
          </p:cNvPr>
          <p:cNvSpPr txBox="1"/>
          <p:nvPr/>
        </p:nvSpPr>
        <p:spPr>
          <a:xfrm>
            <a:off x="21265552" y="30868328"/>
            <a:ext cx="6482795" cy="1323439"/>
          </a:xfrm>
          <a:prstGeom prst="rect">
            <a:avLst/>
          </a:prstGeom>
          <a:noFill/>
        </p:spPr>
        <p:txBody>
          <a:bodyPr wrap="square" rtlCol="0">
            <a:spAutoFit/>
          </a:bodyPr>
          <a:lstStyle/>
          <a:p>
            <a:r>
              <a:rPr lang="en-US" sz="8000" cap="small" dirty="0">
                <a:solidFill>
                  <a:srgbClr val="DD9E11"/>
                </a:solidFill>
                <a:latin typeface="Minion Pro" panose="02040503050306020203" pitchFamily="18" charset="0"/>
              </a:rPr>
              <a:t>Conclusion  </a:t>
            </a:r>
          </a:p>
        </p:txBody>
      </p:sp>
      <p:sp>
        <p:nvSpPr>
          <p:cNvPr id="65" name="TextBox 64">
            <a:extLst>
              <a:ext uri="{FF2B5EF4-FFF2-40B4-BE49-F238E27FC236}">
                <a16:creationId xmlns:a16="http://schemas.microsoft.com/office/drawing/2014/main" id="{72B648FA-B00A-6A4B-B39D-49C72B4EDD0C}"/>
              </a:ext>
            </a:extLst>
          </p:cNvPr>
          <p:cNvSpPr txBox="1"/>
          <p:nvPr/>
        </p:nvSpPr>
        <p:spPr>
          <a:xfrm>
            <a:off x="21719819" y="32083827"/>
            <a:ext cx="9809246" cy="4524315"/>
          </a:xfrm>
          <a:prstGeom prst="rect">
            <a:avLst/>
          </a:prstGeom>
          <a:noFill/>
        </p:spPr>
        <p:txBody>
          <a:bodyPr wrap="square" rtlCol="0">
            <a:spAutoFit/>
          </a:bodyPr>
          <a:lstStyle/>
          <a:p>
            <a:pPr>
              <a:buClr>
                <a:schemeClr val="tx2">
                  <a:lumMod val="75000"/>
                </a:schemeClr>
              </a:buClr>
            </a:pPr>
            <a:r>
              <a:rPr lang="en-US" sz="2400" dirty="0">
                <a:latin typeface="Calibri" panose="020F0502020204030204" pitchFamily="34" charset="0"/>
                <a:ea typeface="Calibri" panose="020F0502020204030204" pitchFamily="34" charset="0"/>
                <a:cs typeface="Times New Roman" panose="02020603050405020304" pitchFamily="18" charset="0"/>
              </a:rPr>
              <a:t>Given that there is no completely safe level of particulate exposure, any increases in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 </a:t>
            </a:r>
            <a:r>
              <a:rPr lang="en-US" sz="2400" dirty="0">
                <a:latin typeface="Calibri" panose="020F0502020204030204" pitchFamily="34" charset="0"/>
                <a:ea typeface="Calibri" panose="020F0502020204030204" pitchFamily="34" charset="0"/>
                <a:cs typeface="Times New Roman" panose="02020603050405020304" pitchFamily="18" charset="0"/>
              </a:rPr>
              <a:t>concentrations are likely to increase health risks above background levels.</a:t>
            </a:r>
            <a:r>
              <a:rPr lang="en-US" sz="2400" baseline="30000" dirty="0">
                <a:latin typeface="Calibri" panose="020F0502020204030204" pitchFamily="34" charset="0"/>
                <a:ea typeface="Calibri" panose="020F0502020204030204" pitchFamily="34" charset="0"/>
                <a:cs typeface="Times New Roman" panose="02020603050405020304" pitchFamily="18" charset="0"/>
              </a:rPr>
              <a:t>4,5</a:t>
            </a:r>
            <a:r>
              <a:rPr lang="en-US" sz="2400" dirty="0">
                <a:latin typeface="Calibri" panose="020F0502020204030204" pitchFamily="34" charset="0"/>
                <a:ea typeface="Calibri" panose="020F0502020204030204" pitchFamily="34" charset="0"/>
                <a:cs typeface="Times New Roman" panose="02020603050405020304" pitchFamily="18" charset="0"/>
              </a:rPr>
              <a:t>  In past work, evidence indicates an increase above average background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a:t>
            </a:r>
            <a:r>
              <a:rPr lang="en-US" sz="2400" dirty="0">
                <a:latin typeface="Calibri" panose="020F0502020204030204" pitchFamily="34" charset="0"/>
                <a:ea typeface="Calibri" panose="020F0502020204030204" pitchFamily="34" charset="0"/>
                <a:cs typeface="Times New Roman" panose="02020603050405020304" pitchFamily="18" charset="0"/>
              </a:rPr>
              <a:t> levels at sample sites near active mining (Bloomer) and processing/rail-transfer (New Auburn) as well as current work with PurpleAir monitors being done in </a:t>
            </a:r>
            <a:r>
              <a:rPr lang="en-US" sz="2400" dirty="0" err="1">
                <a:latin typeface="Calibri" panose="020F0502020204030204" pitchFamily="34" charset="0"/>
                <a:ea typeface="Calibri" panose="020F0502020204030204" pitchFamily="34" charset="0"/>
                <a:cs typeface="Times New Roman" panose="02020603050405020304" pitchFamily="18" charset="0"/>
              </a:rPr>
              <a:t>Hixton</a:t>
            </a:r>
            <a:r>
              <a:rPr lang="en-US" sz="2400" dirty="0">
                <a:latin typeface="Calibri" panose="020F0502020204030204" pitchFamily="34" charset="0"/>
                <a:ea typeface="Calibri" panose="020F0502020204030204" pitchFamily="34" charset="0"/>
                <a:cs typeface="Times New Roman" panose="02020603050405020304" pitchFamily="18" charset="0"/>
              </a:rPr>
              <a:t> and New Auburn, WI.</a:t>
            </a:r>
            <a:r>
              <a:rPr lang="en-US" sz="2400" baseline="30000" dirty="0">
                <a:latin typeface="Calibri" panose="020F0502020204030204" pitchFamily="34" charset="0"/>
                <a:ea typeface="Calibri" panose="020F0502020204030204" pitchFamily="34" charset="0"/>
                <a:cs typeface="Times New Roman" panose="02020603050405020304" pitchFamily="18" charset="0"/>
              </a:rPr>
              <a:t>6</a:t>
            </a:r>
            <a:r>
              <a:rPr lang="en-US" sz="2400" dirty="0">
                <a:latin typeface="Calibri" panose="020F0502020204030204" pitchFamily="34" charset="0"/>
                <a:ea typeface="Calibri" panose="020F0502020204030204" pitchFamily="34" charset="0"/>
                <a:cs typeface="Times New Roman" panose="02020603050405020304" pitchFamily="18" charset="0"/>
              </a:rPr>
              <a:t>  We believe further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a:t>
            </a:r>
            <a:r>
              <a:rPr lang="en-US" sz="2400" dirty="0">
                <a:latin typeface="Calibri" panose="020F0502020204030204" pitchFamily="34" charset="0"/>
                <a:ea typeface="Calibri" panose="020F0502020204030204" pitchFamily="34" charset="0"/>
                <a:cs typeface="Times New Roman" panose="02020603050405020304" pitchFamily="18" charset="0"/>
              </a:rPr>
              <a:t> monitoring is needed to ensure regulatory compliance, inform nearby communities, and protect the health of workers and residents around silica sand sites and facilities.  Further research will continue the use of affordable PurpleAir monitors, and correction formulas, to provide Wisconsin and it’s decision makers with objective information about particulate air quality.  </a:t>
            </a:r>
            <a:endParaRPr lang="en-US" sz="2400" dirty="0"/>
          </a:p>
        </p:txBody>
      </p:sp>
      <p:sp>
        <p:nvSpPr>
          <p:cNvPr id="66" name="TextBox 65">
            <a:extLst>
              <a:ext uri="{FF2B5EF4-FFF2-40B4-BE49-F238E27FC236}">
                <a16:creationId xmlns:a16="http://schemas.microsoft.com/office/drawing/2014/main" id="{CD8FEF4C-6AC0-7A48-B9A6-D1CD165B8F9F}"/>
              </a:ext>
            </a:extLst>
          </p:cNvPr>
          <p:cNvSpPr txBox="1"/>
          <p:nvPr/>
        </p:nvSpPr>
        <p:spPr>
          <a:xfrm>
            <a:off x="21269584" y="22637518"/>
            <a:ext cx="17611417" cy="1323439"/>
          </a:xfrm>
          <a:prstGeom prst="rect">
            <a:avLst/>
          </a:prstGeom>
          <a:noFill/>
        </p:spPr>
        <p:txBody>
          <a:bodyPr wrap="square" rtlCol="0">
            <a:spAutoFit/>
          </a:bodyPr>
          <a:lstStyle/>
          <a:p>
            <a:r>
              <a:rPr lang="en-US" sz="8000" cap="small" dirty="0">
                <a:solidFill>
                  <a:srgbClr val="DD9E11"/>
                </a:solidFill>
                <a:latin typeface="Minion Pro" panose="02040503050306020203" pitchFamily="18" charset="0"/>
              </a:rPr>
              <a:t>Location of Mines and PurpleAir Monitors</a:t>
            </a:r>
          </a:p>
        </p:txBody>
      </p:sp>
      <p:sp>
        <p:nvSpPr>
          <p:cNvPr id="67" name="TextBox 66">
            <a:extLst>
              <a:ext uri="{FF2B5EF4-FFF2-40B4-BE49-F238E27FC236}">
                <a16:creationId xmlns:a16="http://schemas.microsoft.com/office/drawing/2014/main" id="{898B950F-D101-C444-A5FE-2DAC62CF4ABD}"/>
              </a:ext>
            </a:extLst>
          </p:cNvPr>
          <p:cNvSpPr txBox="1"/>
          <p:nvPr/>
        </p:nvSpPr>
        <p:spPr>
          <a:xfrm>
            <a:off x="21796311" y="30297896"/>
            <a:ext cx="19980264" cy="461665"/>
          </a:xfrm>
          <a:prstGeom prst="rect">
            <a:avLst/>
          </a:prstGeom>
          <a:noFill/>
        </p:spPr>
        <p:txBody>
          <a:bodyPr wrap="square" rtlCol="0">
            <a:spAutoFit/>
          </a:bodyPr>
          <a:lstStyle/>
          <a:p>
            <a:pPr>
              <a:buClr>
                <a:schemeClr val="tx2">
                  <a:lumMod val="75000"/>
                </a:schemeClr>
              </a:buClr>
            </a:pPr>
            <a:r>
              <a:rPr lang="en-US" sz="2400" dirty="0">
                <a:solidFill>
                  <a:srgbClr val="000000"/>
                </a:solidFill>
                <a:latin typeface="Calibri" panose="020F0502020204030204" pitchFamily="34" charset="0"/>
              </a:rPr>
              <a:t>The X’s represent silica sand mine and processing plant sites and the purple icons are potential concurrent PurpleAir monitoring sites (see maps above).</a:t>
            </a:r>
            <a:endParaRPr lang="en-US" sz="2400" dirty="0"/>
          </a:p>
        </p:txBody>
      </p:sp>
      <p:sp>
        <p:nvSpPr>
          <p:cNvPr id="69" name="TextBox 68">
            <a:extLst>
              <a:ext uri="{FF2B5EF4-FFF2-40B4-BE49-F238E27FC236}">
                <a16:creationId xmlns:a16="http://schemas.microsoft.com/office/drawing/2014/main" id="{34D7676D-4D08-BF47-9834-C6DAD01DDEC6}"/>
              </a:ext>
            </a:extLst>
          </p:cNvPr>
          <p:cNvSpPr txBox="1"/>
          <p:nvPr/>
        </p:nvSpPr>
        <p:spPr>
          <a:xfrm>
            <a:off x="31529065" y="31598143"/>
            <a:ext cx="7102538" cy="1323439"/>
          </a:xfrm>
          <a:prstGeom prst="rect">
            <a:avLst/>
          </a:prstGeom>
          <a:noFill/>
        </p:spPr>
        <p:txBody>
          <a:bodyPr wrap="square" rtlCol="0">
            <a:spAutoFit/>
          </a:bodyPr>
          <a:lstStyle/>
          <a:p>
            <a:r>
              <a:rPr lang="en-US" sz="8000" cap="small" dirty="0">
                <a:solidFill>
                  <a:srgbClr val="DD9E11"/>
                </a:solidFill>
                <a:latin typeface="Minion Pro" panose="02040503050306020203" pitchFamily="18" charset="0"/>
              </a:rPr>
              <a:t>References </a:t>
            </a:r>
          </a:p>
        </p:txBody>
      </p:sp>
      <p:sp>
        <p:nvSpPr>
          <p:cNvPr id="70" name="TextBox 69">
            <a:extLst>
              <a:ext uri="{FF2B5EF4-FFF2-40B4-BE49-F238E27FC236}">
                <a16:creationId xmlns:a16="http://schemas.microsoft.com/office/drawing/2014/main" id="{D7E05235-DDA0-4244-8C99-243BCD483FB8}"/>
              </a:ext>
            </a:extLst>
          </p:cNvPr>
          <p:cNvSpPr txBox="1"/>
          <p:nvPr/>
        </p:nvSpPr>
        <p:spPr>
          <a:xfrm>
            <a:off x="31908222" y="32921582"/>
            <a:ext cx="9117724" cy="3518912"/>
          </a:xfrm>
          <a:prstGeom prst="rect">
            <a:avLst/>
          </a:prstGeom>
          <a:noFill/>
        </p:spPr>
        <p:txBody>
          <a:bodyPr wrap="square" rtlCol="0">
            <a:spAutoFit/>
          </a:bodyPr>
          <a:lstStyle/>
          <a:p>
            <a:pPr marL="342900" indent="-342900">
              <a:buFont typeface="+mj-lt"/>
              <a:buAutoNum type="arabicPeriod"/>
            </a:pPr>
            <a:r>
              <a:rPr lang="en-US" sz="1800" dirty="0">
                <a:latin typeface="Calibri" panose="020F0502020204030204" pitchFamily="34" charset="0"/>
                <a:ea typeface="Calibri" panose="020F0502020204030204" pitchFamily="34" charset="0"/>
                <a:cs typeface="Times New Roman" panose="02020603050405020304" pitchFamily="18" charset="0"/>
              </a:rPr>
              <a:t>United States Environmental Protection Agency.  Particulate Matter Pollution.  </a:t>
            </a:r>
            <a:r>
              <a:rPr lang="en-US"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https://www.epa.gov/pm-pollution</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mj-lt"/>
              <a:buAutoNum type="arabicPeriod"/>
            </a:pPr>
            <a:r>
              <a:rPr lang="en-US" sz="1800" dirty="0">
                <a:latin typeface="Calibri" panose="020F0502020204030204" pitchFamily="34" charset="0"/>
                <a:ea typeface="Calibri" panose="020F0502020204030204" pitchFamily="34" charset="0"/>
                <a:cs typeface="Times New Roman" panose="02020603050405020304" pitchFamily="18" charset="0"/>
              </a:rPr>
              <a:t>Wisconsin Department of Natural Resources.  Industrial Sand Mining in Wisconsin: Strategic analysis for public review.  2016.  </a:t>
            </a:r>
            <a:r>
              <a:rPr lang="en-US"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https://dnr.wi.gov/topic/EIA/documents/ISMSA/ISMSA.pdf</a:t>
            </a:r>
            <a:endParaRPr lang="en-US"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mj-lt"/>
              <a:buAutoNum type="arabicPeriod"/>
            </a:pPr>
            <a:r>
              <a:rPr lang="en-US" sz="1800" dirty="0">
                <a:latin typeface="Calibri" panose="020F0502020204030204" pitchFamily="34" charset="0"/>
                <a:ea typeface="Calibri" panose="020F0502020204030204" pitchFamily="34" charset="0"/>
                <a:cs typeface="Times New Roman" panose="02020603050405020304" pitchFamily="18" charset="0"/>
              </a:rPr>
              <a:t>South Coast Air Quality Monitoring District.  Field Evaluation Purple Air (PA-II) PM Sensor.  </a:t>
            </a:r>
            <a:r>
              <a:rPr lang="en-US"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http://www.aqmd.gov/docs/default-source/aq-spec/field-evaluations/purple-air-pa-ii---field-evaluation.pdf?sfvrsn=2</a:t>
            </a:r>
            <a:endParaRPr lang="en-US"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1800" dirty="0">
                <a:latin typeface="Calibri" panose="020F0502020204030204" pitchFamily="34" charset="0"/>
                <a:ea typeface="Calibri" panose="020F0502020204030204" pitchFamily="34" charset="0"/>
                <a:cs typeface="Times New Roman" panose="02020603050405020304" pitchFamily="18" charset="0"/>
              </a:rPr>
              <a:t>Air Pollution and Mortality in the Medicare Population.  2017.  </a:t>
            </a:r>
          </a:p>
          <a:p>
            <a:pPr marL="342900" marR="0" lvl="0" indent="-342900">
              <a:spcBef>
                <a:spcPts val="0"/>
              </a:spcBef>
              <a:spcAft>
                <a:spcPts val="800"/>
              </a:spcAft>
              <a:buFont typeface="+mj-lt"/>
              <a:buAutoNum type="arabicPeriod"/>
            </a:pPr>
            <a:r>
              <a:rPr lang="en-US" sz="1800" dirty="0">
                <a:latin typeface="Calibri" panose="020F0502020204030204" pitchFamily="34" charset="0"/>
                <a:ea typeface="Calibri" panose="020F0502020204030204" pitchFamily="34" charset="0"/>
                <a:cs typeface="Times New Roman" panose="02020603050405020304" pitchFamily="18" charset="0"/>
              </a:rPr>
              <a:t>Reduction in Fine Particulate Air Pollution and Mortality: Extended Follow-up of the Harvard Six Cities Study.   2006.</a:t>
            </a:r>
          </a:p>
          <a:p>
            <a:pPr marL="342900" marR="0" lvl="0" indent="-342900">
              <a:spcBef>
                <a:spcPts val="0"/>
              </a:spcBef>
              <a:spcAft>
                <a:spcPts val="800"/>
              </a:spcAft>
              <a:buFont typeface="+mj-lt"/>
              <a:buAutoNum type="arabicPeriod"/>
            </a:pPr>
            <a:r>
              <a:rPr lang="en-US" sz="1800" dirty="0">
                <a:latin typeface="Calibri" panose="020F0502020204030204" pitchFamily="34" charset="0"/>
                <a:ea typeface="Calibri" panose="020F0502020204030204" pitchFamily="34" charset="0"/>
                <a:cs typeface="Times New Roman" panose="02020603050405020304" pitchFamily="18" charset="0"/>
              </a:rPr>
              <a:t>Monitoring of airborne particulates near industrial silica sand mining and processing facilities.  2019.  </a:t>
            </a:r>
          </a:p>
        </p:txBody>
      </p:sp>
      <p:sp>
        <p:nvSpPr>
          <p:cNvPr id="73" name="TextBox 72">
            <a:extLst>
              <a:ext uri="{FF2B5EF4-FFF2-40B4-BE49-F238E27FC236}">
                <a16:creationId xmlns:a16="http://schemas.microsoft.com/office/drawing/2014/main" id="{A0A7C338-328C-D444-A8B3-37CDE206E792}"/>
              </a:ext>
            </a:extLst>
          </p:cNvPr>
          <p:cNvSpPr txBox="1"/>
          <p:nvPr/>
        </p:nvSpPr>
        <p:spPr>
          <a:xfrm>
            <a:off x="1613368" y="7616652"/>
            <a:ext cx="6482795" cy="1323439"/>
          </a:xfrm>
          <a:prstGeom prst="rect">
            <a:avLst/>
          </a:prstGeom>
          <a:noFill/>
        </p:spPr>
        <p:txBody>
          <a:bodyPr wrap="square" rtlCol="0">
            <a:spAutoFit/>
          </a:bodyPr>
          <a:lstStyle/>
          <a:p>
            <a:r>
              <a:rPr lang="en-US" sz="8000" cap="small" dirty="0">
                <a:solidFill>
                  <a:srgbClr val="DD9E11"/>
                </a:solidFill>
                <a:latin typeface="Minion Pro" panose="02040503050306020203" pitchFamily="18" charset="0"/>
              </a:rPr>
              <a:t>Abstract </a:t>
            </a:r>
          </a:p>
        </p:txBody>
      </p:sp>
      <p:sp>
        <p:nvSpPr>
          <p:cNvPr id="74" name="TextBox 73">
            <a:extLst>
              <a:ext uri="{FF2B5EF4-FFF2-40B4-BE49-F238E27FC236}">
                <a16:creationId xmlns:a16="http://schemas.microsoft.com/office/drawing/2014/main" id="{31286E6E-CE72-3749-B202-D3BFBD4FFA32}"/>
              </a:ext>
            </a:extLst>
          </p:cNvPr>
          <p:cNvSpPr txBox="1"/>
          <p:nvPr/>
        </p:nvSpPr>
        <p:spPr>
          <a:xfrm>
            <a:off x="21265552" y="7616651"/>
            <a:ext cx="11517317" cy="1323439"/>
          </a:xfrm>
          <a:prstGeom prst="rect">
            <a:avLst/>
          </a:prstGeom>
          <a:noFill/>
        </p:spPr>
        <p:txBody>
          <a:bodyPr wrap="square" rtlCol="0">
            <a:spAutoFit/>
          </a:bodyPr>
          <a:lstStyle/>
          <a:p>
            <a:r>
              <a:rPr lang="en-US" sz="8000" cap="small" dirty="0">
                <a:solidFill>
                  <a:srgbClr val="DD9E11"/>
                </a:solidFill>
                <a:latin typeface="Minion Pro" panose="02040503050306020203" pitchFamily="18" charset="0"/>
              </a:rPr>
              <a:t> PurpleAir Correction</a:t>
            </a:r>
          </a:p>
        </p:txBody>
      </p:sp>
      <p:pic>
        <p:nvPicPr>
          <p:cNvPr id="75" name="Picture 74">
            <a:extLst>
              <a:ext uri="{FF2B5EF4-FFF2-40B4-BE49-F238E27FC236}">
                <a16:creationId xmlns:a16="http://schemas.microsoft.com/office/drawing/2014/main" id="{DF102AC4-8942-1C43-841D-127703308274}"/>
              </a:ext>
            </a:extLst>
          </p:cNvPr>
          <p:cNvPicPr>
            <a:picLocks noChangeAspect="1"/>
          </p:cNvPicPr>
          <p:nvPr/>
        </p:nvPicPr>
        <p:blipFill>
          <a:blip r:embed="rId8"/>
          <a:stretch>
            <a:fillRect/>
          </a:stretch>
        </p:blipFill>
        <p:spPr>
          <a:xfrm>
            <a:off x="30866691" y="15853618"/>
            <a:ext cx="10082999" cy="6428053"/>
          </a:xfrm>
          <a:prstGeom prst="rect">
            <a:avLst/>
          </a:prstGeom>
          <a:ln>
            <a:solidFill>
              <a:schemeClr val="tx1">
                <a:lumMod val="95000"/>
                <a:lumOff val="5000"/>
              </a:schemeClr>
            </a:solidFill>
          </a:ln>
        </p:spPr>
      </p:pic>
      <p:sp>
        <p:nvSpPr>
          <p:cNvPr id="77" name="TextBox 76">
            <a:extLst>
              <a:ext uri="{FF2B5EF4-FFF2-40B4-BE49-F238E27FC236}">
                <a16:creationId xmlns:a16="http://schemas.microsoft.com/office/drawing/2014/main" id="{A93C86B7-289C-094E-9488-FE5A7577F39F}"/>
              </a:ext>
            </a:extLst>
          </p:cNvPr>
          <p:cNvSpPr txBox="1"/>
          <p:nvPr/>
        </p:nvSpPr>
        <p:spPr>
          <a:xfrm>
            <a:off x="21265552" y="16757811"/>
            <a:ext cx="11517317" cy="1323439"/>
          </a:xfrm>
          <a:prstGeom prst="rect">
            <a:avLst/>
          </a:prstGeom>
          <a:noFill/>
        </p:spPr>
        <p:txBody>
          <a:bodyPr wrap="square" rtlCol="0">
            <a:spAutoFit/>
          </a:bodyPr>
          <a:lstStyle/>
          <a:p>
            <a:r>
              <a:rPr lang="en-US" sz="8000" cap="small" dirty="0">
                <a:solidFill>
                  <a:srgbClr val="DD9E11"/>
                </a:solidFill>
                <a:latin typeface="Minion Pro" panose="02040503050306020203" pitchFamily="18" charset="0"/>
              </a:rPr>
              <a:t> PurpleAir Results </a:t>
            </a:r>
          </a:p>
        </p:txBody>
      </p:sp>
      <p:sp>
        <p:nvSpPr>
          <p:cNvPr id="17" name="TextBox 16">
            <a:extLst>
              <a:ext uri="{FF2B5EF4-FFF2-40B4-BE49-F238E27FC236}">
                <a16:creationId xmlns:a16="http://schemas.microsoft.com/office/drawing/2014/main" id="{67339070-067D-1745-A78B-66579F6B0B49}"/>
              </a:ext>
            </a:extLst>
          </p:cNvPr>
          <p:cNvSpPr txBox="1"/>
          <p:nvPr/>
        </p:nvSpPr>
        <p:spPr>
          <a:xfrm>
            <a:off x="21796311" y="8948068"/>
            <a:ext cx="9070382" cy="4816896"/>
          </a:xfrm>
          <a:prstGeom prst="rect">
            <a:avLst/>
          </a:prstGeom>
          <a:noFill/>
        </p:spPr>
        <p:txBody>
          <a:bodyPr wrap="square" rtlCol="0">
            <a:spAutoFit/>
          </a:bodyPr>
          <a:lstStyle/>
          <a:p>
            <a:pPr>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Tested alongside two Federal Equivalent Method (FEM) instruments, the California South Coast Air Quality Monitoring District (South Coast AQMD) evaluated three PurpleAir PA-II monitors to compare their reliability to accepted FEM GRIMM and BAM instruments; and to compare the intra-model variability among PurpleAir monitors themselves.  Over the 49-day testing period,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 </a:t>
            </a:r>
            <a:r>
              <a:rPr lang="en-US" sz="2400" dirty="0">
                <a:latin typeface="Calibri" panose="020F0502020204030204" pitchFamily="34" charset="0"/>
                <a:ea typeface="Calibri" panose="020F0502020204030204" pitchFamily="34" charset="0"/>
                <a:cs typeface="Times New Roman" panose="02020603050405020304" pitchFamily="18" charset="0"/>
              </a:rPr>
              <a:t>sensor data correlated with corresponding FEM GRIMM and BAM values of R</a:t>
            </a:r>
            <a:r>
              <a:rPr lang="en-US" sz="2400" baseline="30000" dirty="0">
                <a:latin typeface="Calibri" panose="020F0502020204030204" pitchFamily="34" charset="0"/>
                <a:ea typeface="Calibri" panose="020F0502020204030204" pitchFamily="34" charset="0"/>
                <a:cs typeface="Times New Roman" panose="02020603050405020304" pitchFamily="18" charset="0"/>
              </a:rPr>
              <a:t>2</a:t>
            </a:r>
            <a:r>
              <a:rPr lang="en-US" sz="2400" dirty="0">
                <a:latin typeface="Calibri" panose="020F0502020204030204" pitchFamily="34" charset="0"/>
                <a:ea typeface="Calibri" panose="020F0502020204030204" pitchFamily="34" charset="0"/>
                <a:cs typeface="Times New Roman" panose="02020603050405020304" pitchFamily="18" charset="0"/>
              </a:rPr>
              <a:t> &gt; 0.93 and R</a:t>
            </a:r>
            <a:r>
              <a:rPr lang="en-US" sz="2400" baseline="30000" dirty="0">
                <a:latin typeface="Calibri" panose="020F0502020204030204" pitchFamily="34" charset="0"/>
                <a:ea typeface="Calibri" panose="020F0502020204030204" pitchFamily="34" charset="0"/>
                <a:cs typeface="Times New Roman" panose="02020603050405020304" pitchFamily="18" charset="0"/>
              </a:rPr>
              <a:t>2</a:t>
            </a:r>
            <a:r>
              <a:rPr lang="en-US" sz="2400" dirty="0">
                <a:latin typeface="Calibri" panose="020F0502020204030204" pitchFamily="34" charset="0"/>
                <a:ea typeface="Calibri" panose="020F0502020204030204" pitchFamily="34" charset="0"/>
                <a:cs typeface="Times New Roman" panose="02020603050405020304" pitchFamily="18" charset="0"/>
              </a:rPr>
              <a:t> &gt; 0.86, respectively.</a:t>
            </a:r>
            <a:r>
              <a:rPr lang="en-US" sz="2400" baseline="30000" dirty="0">
                <a:latin typeface="Calibri" panose="020F0502020204030204" pitchFamily="34" charset="0"/>
                <a:ea typeface="Calibri" panose="020F0502020204030204" pitchFamily="34" charset="0"/>
                <a:cs typeface="Times New Roman" panose="02020603050405020304" pitchFamily="18" charset="0"/>
              </a:rPr>
              <a:t>3</a:t>
            </a:r>
            <a:r>
              <a:rPr lang="en-US" sz="2400" dirty="0">
                <a:latin typeface="Calibri" panose="020F0502020204030204" pitchFamily="34" charset="0"/>
                <a:ea typeface="Calibri" panose="020F0502020204030204" pitchFamily="34" charset="0"/>
                <a:cs typeface="Times New Roman" panose="02020603050405020304" pitchFamily="18" charset="0"/>
              </a:rPr>
              <a:t>  While further testing is needed to evaluate the performance of these monitors over different and more extreme conditions, we believe PurpleAir monitors, with the use of correction factors, pose a promising future in particulate air quality monitoring.  </a:t>
            </a:r>
          </a:p>
        </p:txBody>
      </p:sp>
      <p:sp>
        <p:nvSpPr>
          <p:cNvPr id="18" name="TextBox 17">
            <a:extLst>
              <a:ext uri="{FF2B5EF4-FFF2-40B4-BE49-F238E27FC236}">
                <a16:creationId xmlns:a16="http://schemas.microsoft.com/office/drawing/2014/main" id="{5D688382-92F3-B644-B406-A9D3F682E457}"/>
              </a:ext>
            </a:extLst>
          </p:cNvPr>
          <p:cNvSpPr txBox="1"/>
          <p:nvPr/>
        </p:nvSpPr>
        <p:spPr>
          <a:xfrm>
            <a:off x="21719819" y="13828807"/>
            <a:ext cx="9009860" cy="3046988"/>
          </a:xfrm>
          <a:prstGeom prst="rect">
            <a:avLst/>
          </a:prstGeom>
          <a:noFill/>
        </p:spPr>
        <p:txBody>
          <a:bodyPr wrap="square" rtlCol="0">
            <a:spAutoFit/>
          </a:bodyPr>
          <a:lstStyle/>
          <a:p>
            <a:r>
              <a:rPr lang="en-US" sz="2400" dirty="0">
                <a:latin typeface="Calibri" panose="020F0502020204030204" pitchFamily="34" charset="0"/>
                <a:ea typeface="Calibri" panose="020F0502020204030204" pitchFamily="34" charset="0"/>
                <a:cs typeface="Times New Roman" panose="02020603050405020304" pitchFamily="18" charset="0"/>
              </a:rPr>
              <a:t>Using regression line equations calculated by the South Coast AQMD, our research team created one singular corrective formula to provide  more accurate data outputs for particulate matter concentrations.</a:t>
            </a:r>
            <a:r>
              <a:rPr lang="en-US" sz="2400" baseline="30000" dirty="0"/>
              <a:t> 3</a:t>
            </a:r>
            <a:r>
              <a:rPr lang="en-US" sz="2400" dirty="0">
                <a:latin typeface="Calibri" panose="020F0502020204030204" pitchFamily="34" charset="0"/>
                <a:ea typeface="Calibri" panose="020F0502020204030204" pitchFamily="34" charset="0"/>
                <a:cs typeface="Times New Roman" panose="02020603050405020304" pitchFamily="18" charset="0"/>
              </a:rPr>
              <a:t> The graph to the right depicts corrected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a:t>
            </a:r>
            <a:r>
              <a:rPr lang="en-US" sz="2400" dirty="0">
                <a:latin typeface="Calibri" panose="020F0502020204030204" pitchFamily="34" charset="0"/>
                <a:ea typeface="Calibri" panose="020F0502020204030204" pitchFamily="34" charset="0"/>
                <a:cs typeface="Times New Roman" panose="02020603050405020304" pitchFamily="18" charset="0"/>
              </a:rPr>
              <a:t> concentrations ranging from August 3</a:t>
            </a:r>
            <a:r>
              <a:rPr lang="en-US" sz="2400" baseline="30000" dirty="0">
                <a:latin typeface="Calibri" panose="020F0502020204030204" pitchFamily="34" charset="0"/>
                <a:ea typeface="Calibri" panose="020F0502020204030204" pitchFamily="34" charset="0"/>
                <a:cs typeface="Times New Roman" panose="02020603050405020304" pitchFamily="18" charset="0"/>
              </a:rPr>
              <a:t>rd </a:t>
            </a:r>
            <a:r>
              <a:rPr lang="en-US" sz="2400" dirty="0">
                <a:latin typeface="Calibri" panose="020F0502020204030204" pitchFamily="34" charset="0"/>
                <a:ea typeface="Calibri" panose="020F0502020204030204" pitchFamily="34" charset="0"/>
                <a:cs typeface="Times New Roman" panose="02020603050405020304" pitchFamily="18" charset="0"/>
              </a:rPr>
              <a:t>to September 22</a:t>
            </a:r>
            <a:r>
              <a:rPr lang="en-US" sz="2400" baseline="30000" dirty="0">
                <a:latin typeface="Calibri" panose="020F0502020204030204" pitchFamily="34" charset="0"/>
                <a:ea typeface="Calibri" panose="020F0502020204030204" pitchFamily="34" charset="0"/>
                <a:cs typeface="Times New Roman" panose="02020603050405020304" pitchFamily="18" charset="0"/>
              </a:rPr>
              <a:t>nd</a:t>
            </a:r>
            <a:r>
              <a:rPr lang="en-US" sz="2400" dirty="0">
                <a:latin typeface="Calibri" panose="020F0502020204030204" pitchFamily="34" charset="0"/>
                <a:ea typeface="Calibri" panose="020F0502020204030204" pitchFamily="34" charset="0"/>
                <a:cs typeface="Times New Roman" panose="02020603050405020304" pitchFamily="18" charset="0"/>
              </a:rPr>
              <a:t>, 2019 in Hixton, WI.  Over the seven-week period, average corrected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a:t>
            </a:r>
            <a:r>
              <a:rPr lang="en-US" sz="2400" dirty="0">
                <a:latin typeface="Calibri" panose="020F0502020204030204" pitchFamily="34" charset="0"/>
                <a:ea typeface="Calibri" panose="020F0502020204030204" pitchFamily="34" charset="0"/>
                <a:cs typeface="Times New Roman" panose="02020603050405020304" pitchFamily="18" charset="0"/>
              </a:rPr>
              <a:t> concentrations at this site were 12.01 </a:t>
            </a:r>
            <a:r>
              <a:rPr lang="en-US" sz="2400" dirty="0">
                <a:latin typeface="Calibri" panose="020F0502020204030204" pitchFamily="34" charset="0"/>
                <a:ea typeface="Calibri" panose="020F0502020204030204" pitchFamily="34" charset="0"/>
              </a:rPr>
              <a:t>µ</a:t>
            </a:r>
            <a:r>
              <a:rPr lang="en-US" sz="2400" dirty="0">
                <a:latin typeface="Calibri" panose="020F0502020204030204" pitchFamily="34" charset="0"/>
                <a:ea typeface="Calibri" panose="020F0502020204030204" pitchFamily="34" charset="0"/>
                <a:cs typeface="Times New Roman" panose="02020603050405020304" pitchFamily="18" charset="0"/>
              </a:rPr>
              <a:t>g/m</a:t>
            </a:r>
            <a:r>
              <a:rPr lang="en-US" sz="2400" baseline="30000" dirty="0">
                <a:latin typeface="Calibri" panose="020F0502020204030204" pitchFamily="34" charset="0"/>
                <a:ea typeface="Calibri" panose="020F0502020204030204" pitchFamily="34" charset="0"/>
                <a:cs typeface="Times New Roman" panose="02020603050405020304" pitchFamily="18" charset="0"/>
              </a:rPr>
              <a:t>3 </a:t>
            </a:r>
            <a:r>
              <a:rPr lang="en-US" sz="2400" dirty="0">
                <a:latin typeface="Calibri" panose="020F0502020204030204" pitchFamily="34" charset="0"/>
                <a:ea typeface="Calibri" panose="020F0502020204030204" pitchFamily="34" charset="0"/>
                <a:cs typeface="Times New Roman" panose="02020603050405020304" pitchFamily="18" charset="0"/>
              </a:rPr>
              <a:t>with a 98</a:t>
            </a:r>
            <a:r>
              <a:rPr lang="en-US" sz="2400" baseline="30000" dirty="0">
                <a:latin typeface="Calibri" panose="020F0502020204030204" pitchFamily="34" charset="0"/>
                <a:ea typeface="Calibri" panose="020F0502020204030204" pitchFamily="34" charset="0"/>
                <a:cs typeface="Times New Roman" panose="02020603050405020304" pitchFamily="18" charset="0"/>
              </a:rPr>
              <a:t>th</a:t>
            </a:r>
            <a:r>
              <a:rPr lang="en-US" sz="2400" dirty="0">
                <a:latin typeface="Calibri" panose="020F0502020204030204" pitchFamily="34" charset="0"/>
                <a:ea typeface="Calibri" panose="020F0502020204030204" pitchFamily="34" charset="0"/>
                <a:cs typeface="Times New Roman" panose="02020603050405020304" pitchFamily="18" charset="0"/>
              </a:rPr>
              <a:t> percentile concentrations of 34.903 </a:t>
            </a:r>
            <a:r>
              <a:rPr lang="en-US" sz="2400" dirty="0">
                <a:latin typeface="Calibri" panose="020F0502020204030204" pitchFamily="34" charset="0"/>
                <a:ea typeface="Calibri" panose="020F0502020204030204" pitchFamily="34" charset="0"/>
              </a:rPr>
              <a:t>µ</a:t>
            </a:r>
            <a:r>
              <a:rPr lang="en-US" sz="2400" dirty="0">
                <a:latin typeface="Calibri" panose="020F0502020204030204" pitchFamily="34" charset="0"/>
                <a:ea typeface="Calibri" panose="020F0502020204030204" pitchFamily="34" charset="0"/>
                <a:cs typeface="Times New Roman" panose="02020603050405020304" pitchFamily="18" charset="0"/>
              </a:rPr>
              <a:t>g/m</a:t>
            </a:r>
            <a:r>
              <a:rPr lang="en-US" sz="2400" baseline="30000" dirty="0">
                <a:latin typeface="Calibri" panose="020F0502020204030204" pitchFamily="34" charset="0"/>
                <a:ea typeface="Calibri" panose="020F0502020204030204" pitchFamily="34" charset="0"/>
                <a:cs typeface="Times New Roman" panose="02020603050405020304" pitchFamily="18" charset="0"/>
              </a:rPr>
              <a:t>3</a:t>
            </a:r>
            <a:r>
              <a:rPr lang="en-US" sz="2400" dirty="0">
                <a:latin typeface="Calibri" panose="020F0502020204030204" pitchFamily="34" charset="0"/>
                <a:ea typeface="Calibri" panose="020F0502020204030204" pitchFamily="34" charset="0"/>
                <a:cs typeface="Times New Roman" panose="02020603050405020304" pitchFamily="18" charset="0"/>
              </a:rPr>
              <a:t>. </a:t>
            </a:r>
            <a:endParaRPr lang="en-US" sz="2400" dirty="0"/>
          </a:p>
        </p:txBody>
      </p:sp>
      <p:sp>
        <p:nvSpPr>
          <p:cNvPr id="20" name="TextBox 19">
            <a:extLst>
              <a:ext uri="{FF2B5EF4-FFF2-40B4-BE49-F238E27FC236}">
                <a16:creationId xmlns:a16="http://schemas.microsoft.com/office/drawing/2014/main" id="{37C9E4A4-0022-A04C-A615-9639247A3249}"/>
              </a:ext>
            </a:extLst>
          </p:cNvPr>
          <p:cNvSpPr txBox="1"/>
          <p:nvPr/>
        </p:nvSpPr>
        <p:spPr>
          <a:xfrm>
            <a:off x="21796311" y="18062276"/>
            <a:ext cx="8896496" cy="3236207"/>
          </a:xfrm>
          <a:prstGeom prst="rect">
            <a:avLst/>
          </a:prstGeom>
          <a:noFill/>
        </p:spPr>
        <p:txBody>
          <a:bodyPr wrap="square" rtlCol="0">
            <a:spAutoFit/>
          </a:bodyPr>
          <a:lstStyle/>
          <a:p>
            <a:pPr>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While most of our PurpleAir PA-II monitors have only been installed and operational in the field for a matter of months, the capability of the PurpleAir PA-II to give data outputs every three seconds allows for continual, and real time particulate air quality monitoring.  Taking the averages of these concentrations over the duration of 24 hours, or over a year, allows us to compare average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a:t>
            </a:r>
            <a:r>
              <a:rPr lang="en-US" sz="2400" dirty="0">
                <a:latin typeface="Calibri" panose="020F0502020204030204" pitchFamily="34" charset="0"/>
                <a:ea typeface="Calibri" panose="020F0502020204030204" pitchFamily="34" charset="0"/>
                <a:cs typeface="Times New Roman" panose="02020603050405020304" pitchFamily="18" charset="0"/>
              </a:rPr>
              <a:t> concentrations to the 12 </a:t>
            </a:r>
            <a:r>
              <a:rPr lang="en-US" sz="2400" dirty="0">
                <a:latin typeface="Calibri" panose="020F0502020204030204" pitchFamily="34" charset="0"/>
                <a:ea typeface="Calibri" panose="020F0502020204030204" pitchFamily="34" charset="0"/>
                <a:cs typeface="Calibri" panose="020F0502020204030204" pitchFamily="34" charset="0"/>
              </a:rPr>
              <a:t>µ</a:t>
            </a:r>
            <a:r>
              <a:rPr lang="en-US" sz="2400" dirty="0">
                <a:latin typeface="Calibri" panose="020F0502020204030204" pitchFamily="34" charset="0"/>
                <a:ea typeface="Calibri" panose="020F0502020204030204" pitchFamily="34" charset="0"/>
                <a:cs typeface="Times New Roman" panose="02020603050405020304" pitchFamily="18" charset="0"/>
              </a:rPr>
              <a:t>g/m</a:t>
            </a:r>
            <a:r>
              <a:rPr lang="en-US" sz="2400" baseline="30000" dirty="0">
                <a:latin typeface="Calibri" panose="020F0502020204030204" pitchFamily="34" charset="0"/>
                <a:ea typeface="Calibri" panose="020F0502020204030204" pitchFamily="34" charset="0"/>
                <a:cs typeface="Times New Roman" panose="02020603050405020304" pitchFamily="18" charset="0"/>
              </a:rPr>
              <a:t>3 </a:t>
            </a:r>
            <a:r>
              <a:rPr lang="en-US" sz="2400" dirty="0">
                <a:latin typeface="Calibri" panose="020F0502020204030204" pitchFamily="34" charset="0"/>
                <a:ea typeface="Calibri" panose="020F0502020204030204" pitchFamily="34" charset="0"/>
                <a:cs typeface="Times New Roman" panose="02020603050405020304" pitchFamily="18" charset="0"/>
              </a:rPr>
              <a:t>annual and 35 </a:t>
            </a:r>
            <a:r>
              <a:rPr lang="en-US" sz="2400" dirty="0">
                <a:latin typeface="Calibri" panose="020F0502020204030204" pitchFamily="34" charset="0"/>
                <a:ea typeface="Calibri" panose="020F0502020204030204" pitchFamily="34" charset="0"/>
                <a:cs typeface="Calibri" panose="020F0502020204030204" pitchFamily="34" charset="0"/>
              </a:rPr>
              <a:t>µ</a:t>
            </a:r>
            <a:r>
              <a:rPr lang="en-US" sz="2400" dirty="0">
                <a:latin typeface="Calibri" panose="020F0502020204030204" pitchFamily="34" charset="0"/>
                <a:ea typeface="Calibri" panose="020F0502020204030204" pitchFamily="34" charset="0"/>
                <a:cs typeface="Times New Roman" panose="02020603050405020304" pitchFamily="18" charset="0"/>
              </a:rPr>
              <a:t>g/m</a:t>
            </a:r>
            <a:r>
              <a:rPr lang="en-US" sz="2400" baseline="30000" dirty="0">
                <a:latin typeface="Calibri" panose="020F0502020204030204" pitchFamily="34" charset="0"/>
                <a:ea typeface="Calibri" panose="020F0502020204030204" pitchFamily="34" charset="0"/>
                <a:cs typeface="Times New Roman" panose="02020603050405020304" pitchFamily="18" charset="0"/>
              </a:rPr>
              <a:t>3 </a:t>
            </a:r>
            <a:r>
              <a:rPr lang="en-US" sz="2400" dirty="0">
                <a:latin typeface="Calibri" panose="020F0502020204030204" pitchFamily="34" charset="0"/>
                <a:ea typeface="Calibri" panose="020F0502020204030204" pitchFamily="34" charset="0"/>
                <a:cs typeface="Times New Roman" panose="02020603050405020304" pitchFamily="18" charset="0"/>
              </a:rPr>
              <a:t>24-hour standards for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 </a:t>
            </a:r>
            <a:r>
              <a:rPr lang="en-US" sz="2400" dirty="0">
                <a:latin typeface="Calibri" panose="020F0502020204030204" pitchFamily="34" charset="0"/>
                <a:ea typeface="Calibri" panose="020F0502020204030204" pitchFamily="34" charset="0"/>
                <a:cs typeface="Times New Roman" panose="02020603050405020304" pitchFamily="18" charset="0"/>
              </a:rPr>
              <a:t>set by the EPA.</a:t>
            </a:r>
            <a:r>
              <a:rPr lang="en-US" sz="2400" baseline="30000" dirty="0">
                <a:latin typeface="Calibri" panose="020F0502020204030204" pitchFamily="34" charset="0"/>
                <a:ea typeface="Calibri" panose="020F0502020204030204" pitchFamily="34" charset="0"/>
                <a:cs typeface="Times New Roman" panose="02020603050405020304" pitchFamily="18" charset="0"/>
              </a:rPr>
              <a:t>1</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id="{7ECFA38A-1E6C-A845-A535-DCD62C8ECEB5}"/>
              </a:ext>
            </a:extLst>
          </p:cNvPr>
          <p:cNvSpPr txBox="1"/>
          <p:nvPr/>
        </p:nvSpPr>
        <p:spPr>
          <a:xfrm>
            <a:off x="21766050" y="21369250"/>
            <a:ext cx="9130903" cy="1200329"/>
          </a:xfrm>
          <a:prstGeom prst="rect">
            <a:avLst/>
          </a:prstGeom>
          <a:noFill/>
        </p:spPr>
        <p:txBody>
          <a:bodyPr wrap="square" rtlCol="0">
            <a:spAutoFit/>
          </a:bodyPr>
          <a:lstStyle/>
          <a:p>
            <a:r>
              <a:rPr lang="en-US" sz="2400" dirty="0">
                <a:latin typeface="Calibri" panose="020F0502020204030204" pitchFamily="34" charset="0"/>
                <a:ea typeface="Calibri" panose="020F0502020204030204" pitchFamily="34" charset="0"/>
                <a:cs typeface="Times New Roman" panose="02020603050405020304" pitchFamily="18" charset="0"/>
              </a:rPr>
              <a:t>The graph to the right depicts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a:t>
            </a:r>
            <a:r>
              <a:rPr lang="en-US" sz="2400" dirty="0">
                <a:latin typeface="Calibri" panose="020F0502020204030204" pitchFamily="34" charset="0"/>
                <a:ea typeface="Calibri" panose="020F0502020204030204" pitchFamily="34" charset="0"/>
                <a:cs typeface="Times New Roman" panose="02020603050405020304" pitchFamily="18" charset="0"/>
              </a:rPr>
              <a:t> concentrations ranging from March 19</a:t>
            </a:r>
            <a:r>
              <a:rPr lang="en-US" sz="2400" baseline="30000" dirty="0">
                <a:latin typeface="Calibri" panose="020F0502020204030204" pitchFamily="34" charset="0"/>
                <a:ea typeface="Calibri" panose="020F0502020204030204" pitchFamily="34" charset="0"/>
                <a:cs typeface="Times New Roman" panose="02020603050405020304" pitchFamily="18" charset="0"/>
              </a:rPr>
              <a:t>th</a:t>
            </a:r>
            <a:r>
              <a:rPr lang="en-US" sz="2400" dirty="0">
                <a:latin typeface="Calibri" panose="020F0502020204030204" pitchFamily="34" charset="0"/>
                <a:ea typeface="Calibri" panose="020F0502020204030204" pitchFamily="34" charset="0"/>
                <a:cs typeface="Times New Roman" panose="02020603050405020304" pitchFamily="18" charset="0"/>
              </a:rPr>
              <a:t> to April 9</a:t>
            </a:r>
            <a:r>
              <a:rPr lang="en-US" sz="2400" baseline="30000" dirty="0">
                <a:latin typeface="Calibri" panose="020F0502020204030204" pitchFamily="34" charset="0"/>
                <a:ea typeface="Calibri" panose="020F0502020204030204" pitchFamily="34" charset="0"/>
                <a:cs typeface="Times New Roman" panose="02020603050405020304" pitchFamily="18" charset="0"/>
              </a:rPr>
              <a:t>th</a:t>
            </a:r>
            <a:r>
              <a:rPr lang="en-US" sz="2400" dirty="0">
                <a:latin typeface="Calibri" panose="020F0502020204030204" pitchFamily="34" charset="0"/>
                <a:ea typeface="Calibri" panose="020F0502020204030204" pitchFamily="34" charset="0"/>
                <a:cs typeface="Times New Roman" panose="02020603050405020304" pitchFamily="18" charset="0"/>
              </a:rPr>
              <a:t>, 2019 in New Auburn, WI.  Over the three-week period, average  PM</a:t>
            </a:r>
            <a:r>
              <a:rPr lang="en-US" sz="2400" baseline="-25000" dirty="0">
                <a:latin typeface="Calibri" panose="020F0502020204030204" pitchFamily="34" charset="0"/>
                <a:ea typeface="Calibri" panose="020F0502020204030204" pitchFamily="34" charset="0"/>
                <a:cs typeface="Times New Roman" panose="02020603050405020304" pitchFamily="18" charset="0"/>
              </a:rPr>
              <a:t>2.5</a:t>
            </a:r>
            <a:r>
              <a:rPr lang="en-US" sz="2400" dirty="0">
                <a:latin typeface="Calibri" panose="020F0502020204030204" pitchFamily="34" charset="0"/>
                <a:ea typeface="Calibri" panose="020F0502020204030204" pitchFamily="34" charset="0"/>
                <a:cs typeface="Times New Roman" panose="02020603050405020304" pitchFamily="18" charset="0"/>
              </a:rPr>
              <a:t> concentrations at this site were 18.42 </a:t>
            </a:r>
            <a:r>
              <a:rPr lang="en-US" sz="2400" dirty="0">
                <a:latin typeface="Calibri" panose="020F0502020204030204" pitchFamily="34" charset="0"/>
                <a:ea typeface="Calibri" panose="020F0502020204030204" pitchFamily="34" charset="0"/>
              </a:rPr>
              <a:t>µ</a:t>
            </a:r>
            <a:r>
              <a:rPr lang="en-US" sz="2400" dirty="0">
                <a:latin typeface="Calibri" panose="020F0502020204030204" pitchFamily="34" charset="0"/>
                <a:ea typeface="Calibri" panose="020F0502020204030204" pitchFamily="34" charset="0"/>
                <a:cs typeface="Times New Roman" panose="02020603050405020304" pitchFamily="18" charset="0"/>
              </a:rPr>
              <a:t>g/m</a:t>
            </a:r>
            <a:r>
              <a:rPr lang="en-US" sz="2400" baseline="30000" dirty="0">
                <a:latin typeface="Calibri" panose="020F0502020204030204" pitchFamily="34" charset="0"/>
                <a:ea typeface="Calibri" panose="020F0502020204030204" pitchFamily="34" charset="0"/>
                <a:cs typeface="Times New Roman" panose="02020603050405020304" pitchFamily="18" charset="0"/>
              </a:rPr>
              <a:t>3</a:t>
            </a:r>
            <a:r>
              <a:rPr lang="en-US" sz="2400" dirty="0">
                <a:latin typeface="Calibri" panose="020F0502020204030204" pitchFamily="34" charset="0"/>
                <a:ea typeface="Calibri" panose="020F0502020204030204" pitchFamily="34" charset="0"/>
                <a:cs typeface="Times New Roman" panose="02020603050405020304" pitchFamily="18" charset="0"/>
              </a:rPr>
              <a:t>.</a:t>
            </a:r>
            <a:endParaRPr lang="en-US" sz="2400" dirty="0"/>
          </a:p>
        </p:txBody>
      </p:sp>
      <p:sp>
        <p:nvSpPr>
          <p:cNvPr id="32" name="TextBox 31">
            <a:extLst>
              <a:ext uri="{FF2B5EF4-FFF2-40B4-BE49-F238E27FC236}">
                <a16:creationId xmlns:a16="http://schemas.microsoft.com/office/drawing/2014/main" id="{BBF053AB-56F0-4BDC-8836-B5FA5654F074}"/>
              </a:ext>
            </a:extLst>
          </p:cNvPr>
          <p:cNvSpPr txBox="1"/>
          <p:nvPr/>
        </p:nvSpPr>
        <p:spPr>
          <a:xfrm>
            <a:off x="11277081" y="29190434"/>
            <a:ext cx="11204017" cy="424732"/>
          </a:xfrm>
          <a:prstGeom prst="rect">
            <a:avLst/>
          </a:prstGeom>
          <a:noFill/>
        </p:spPr>
        <p:txBody>
          <a:bodyPr wrap="square" rtlCol="0">
            <a:spAutoFit/>
          </a:bodyPr>
          <a:lstStyle/>
          <a:p>
            <a:pPr defTabSz="1229539">
              <a:lnSpc>
                <a:spcPct val="90000"/>
              </a:lnSpc>
              <a:spcBef>
                <a:spcPts val="1345"/>
              </a:spcBef>
            </a:pPr>
            <a:r>
              <a:rPr lang="en-US" sz="2400" dirty="0"/>
              <a:t>PurpleAir PA-II particulate monitor (see photo below).</a:t>
            </a:r>
          </a:p>
        </p:txBody>
      </p:sp>
      <p:pic>
        <p:nvPicPr>
          <p:cNvPr id="1026" name="Picture 2" descr="https://lh5.googleusercontent.com/prlpeG_lcFYu_4gxDLCpvM04KHIjbvIaMUPOKZkyqr8v8Dl2691oaKHRzfu40H1hSnxUwzESJseG4O6NrRMlc28Kza_M8ZOmxjeYNSslD6u2J4y8JQE630BNvJq2HSG-4LbKzD5X97w">
            <a:extLst>
              <a:ext uri="{FF2B5EF4-FFF2-40B4-BE49-F238E27FC236}">
                <a16:creationId xmlns:a16="http://schemas.microsoft.com/office/drawing/2014/main" id="{893297B4-033B-43B6-9BA1-E2A865A95C7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859661" y="9172759"/>
            <a:ext cx="10082999" cy="644819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1DE5777-86E2-6E41-9FD8-3A42B437851E}"/>
              </a:ext>
            </a:extLst>
          </p:cNvPr>
          <p:cNvPicPr>
            <a:picLocks noChangeAspect="1"/>
          </p:cNvPicPr>
          <p:nvPr/>
        </p:nvPicPr>
        <p:blipFill>
          <a:blip r:embed="rId10"/>
          <a:stretch>
            <a:fillRect/>
          </a:stretch>
        </p:blipFill>
        <p:spPr>
          <a:xfrm>
            <a:off x="9982005" y="29687953"/>
            <a:ext cx="10591800" cy="6858000"/>
          </a:xfrm>
          <a:prstGeom prst="rect">
            <a:avLst/>
          </a:prstGeom>
          <a:ln>
            <a:solidFill>
              <a:schemeClr val="tx1">
                <a:lumMod val="95000"/>
                <a:lumOff val="5000"/>
              </a:schemeClr>
            </a:solidFill>
          </a:ln>
        </p:spPr>
      </p:pic>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521607CD-9DEC-104E-941F-E2804AAA5658}"/>
                  </a:ext>
                </a:extLst>
              </p:cNvPr>
              <p:cNvSpPr txBox="1"/>
              <p:nvPr/>
            </p:nvSpPr>
            <p:spPr>
              <a:xfrm>
                <a:off x="35901160" y="10311378"/>
                <a:ext cx="4646679" cy="584775"/>
              </a:xfrm>
              <a:prstGeom prst="rect">
                <a:avLst/>
              </a:prstGeom>
              <a:noFill/>
              <a:ln>
                <a:solidFill>
                  <a:schemeClr val="tx1">
                    <a:lumMod val="95000"/>
                    <a:lumOff val="5000"/>
                  </a:schemeClr>
                </a:solidFill>
              </a:ln>
            </p:spPr>
            <p:txBody>
              <a:bodyPr wrap="square" rtlCol="0">
                <a:spAutoFit/>
              </a:bodyPr>
              <a:lstStyle/>
              <a:p>
                <a:r>
                  <a:rPr lang="en-US" sz="1600" dirty="0"/>
                  <a:t>Average of 12.013 &gt; EPA Standard of </a:t>
                </a:r>
                <a14:m>
                  <m:oMath xmlns:m="http://schemas.openxmlformats.org/officeDocument/2006/math">
                    <m:r>
                      <a:rPr lang="en-US" sz="1600" i="1" smtClean="0">
                        <a:latin typeface="Cambria Math" panose="02040503050406030204" pitchFamily="18" charset="0"/>
                        <a:ea typeface="Cambria Math" panose="02040503050406030204" pitchFamily="18" charset="0"/>
                      </a:rPr>
                      <m:t>𝜇</m:t>
                    </m:r>
                    <m:r>
                      <a:rPr lang="en-US" sz="1600" b="0" i="1" smtClean="0">
                        <a:latin typeface="Cambria Math" panose="02040503050406030204" pitchFamily="18" charset="0"/>
                        <a:ea typeface="Cambria Math" panose="02040503050406030204" pitchFamily="18" charset="0"/>
                      </a:rPr>
                      <m:t>𝑔</m:t>
                    </m:r>
                    <m:r>
                      <a:rPr lang="en-US" sz="1600" b="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𝑚</m:t>
                    </m:r>
                  </m:oMath>
                </a14:m>
                <a:r>
                  <a:rPr lang="en-US" sz="1600" baseline="30000" dirty="0"/>
                  <a:t>3</a:t>
                </a:r>
                <a:endParaRPr lang="en-US" sz="1600" dirty="0"/>
              </a:p>
              <a:p>
                <a:r>
                  <a:rPr lang="en-US" sz="1600" dirty="0"/>
                  <a:t>98</a:t>
                </a:r>
                <a:r>
                  <a:rPr lang="en-US" sz="1600" baseline="30000" dirty="0"/>
                  <a:t>th</a:t>
                </a:r>
                <a:r>
                  <a:rPr lang="en-US" sz="1600" dirty="0"/>
                  <a:t> percentile of 34.903 &lt; EPA Standard of 35 </a:t>
                </a:r>
                <a14:m>
                  <m:oMath xmlns:m="http://schemas.openxmlformats.org/officeDocument/2006/math">
                    <m:r>
                      <a:rPr lang="en-US" sz="1600" i="1">
                        <a:latin typeface="Cambria Math" panose="02040503050406030204" pitchFamily="18" charset="0"/>
                        <a:ea typeface="Cambria Math" panose="02040503050406030204" pitchFamily="18" charset="0"/>
                      </a:rPr>
                      <m:t>𝜇</m:t>
                    </m:r>
                    <m:r>
                      <a:rPr lang="en-US" sz="1600" i="1">
                        <a:latin typeface="Cambria Math" panose="02040503050406030204" pitchFamily="18" charset="0"/>
                        <a:ea typeface="Cambria Math" panose="02040503050406030204" pitchFamily="18" charset="0"/>
                      </a:rPr>
                      <m:t>𝑔</m:t>
                    </m:r>
                    <m:r>
                      <a:rPr lang="en-US" sz="1600" i="1">
                        <a:latin typeface="Cambria Math" panose="02040503050406030204" pitchFamily="18" charset="0"/>
                        <a:ea typeface="Cambria Math" panose="02040503050406030204" pitchFamily="18" charset="0"/>
                      </a:rPr>
                      <m:t>/</m:t>
                    </m:r>
                    <m:r>
                      <a:rPr lang="en-US" sz="1600" i="1">
                        <a:latin typeface="Cambria Math" panose="02040503050406030204" pitchFamily="18" charset="0"/>
                        <a:ea typeface="Cambria Math" panose="02040503050406030204" pitchFamily="18" charset="0"/>
                      </a:rPr>
                      <m:t>𝑚</m:t>
                    </m:r>
                  </m:oMath>
                </a14:m>
                <a:r>
                  <a:rPr lang="en-US" sz="1600" baseline="30000" dirty="0"/>
                  <a:t>3</a:t>
                </a:r>
                <a:endParaRPr lang="en-US" sz="1600" dirty="0"/>
              </a:p>
            </p:txBody>
          </p:sp>
        </mc:Choice>
        <mc:Fallback>
          <p:sp>
            <p:nvSpPr>
              <p:cNvPr id="8" name="TextBox 7">
                <a:extLst>
                  <a:ext uri="{FF2B5EF4-FFF2-40B4-BE49-F238E27FC236}">
                    <a16:creationId xmlns:a16="http://schemas.microsoft.com/office/drawing/2014/main" id="{521607CD-9DEC-104E-941F-E2804AAA5658}"/>
                  </a:ext>
                </a:extLst>
              </p:cNvPr>
              <p:cNvSpPr txBox="1">
                <a:spLocks noRot="1" noChangeAspect="1" noMove="1" noResize="1" noEditPoints="1" noAdjustHandles="1" noChangeArrowheads="1" noChangeShapeType="1" noTextEdit="1"/>
              </p:cNvSpPr>
              <p:nvPr/>
            </p:nvSpPr>
            <p:spPr>
              <a:xfrm>
                <a:off x="35901160" y="10311378"/>
                <a:ext cx="4646679" cy="584775"/>
              </a:xfrm>
              <a:prstGeom prst="rect">
                <a:avLst/>
              </a:prstGeom>
              <a:blipFill>
                <a:blip r:embed="rId11"/>
                <a:stretch>
                  <a:fillRect l="-543" t="-2083" b="-8333"/>
                </a:stretch>
              </a:blipFill>
              <a:ln>
                <a:solidFill>
                  <a:schemeClr val="tx1">
                    <a:lumMod val="95000"/>
                    <a:lumOff val="5000"/>
                  </a:schemeClr>
                </a:solidFill>
              </a:ln>
            </p:spPr>
            <p:txBody>
              <a:bodyPr/>
              <a:lstStyle/>
              <a:p>
                <a:r>
                  <a:rPr lang="en-US">
                    <a:noFill/>
                  </a:rPr>
                  <a:t> </a:t>
                </a:r>
              </a:p>
            </p:txBody>
          </p:sp>
        </mc:Fallback>
      </mc:AlternateContent>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1969</TotalTime>
  <Words>1339</Words>
  <Application>Microsoft Macintosh PowerPoint</Application>
  <PresentationFormat>Custom</PresentationFormat>
  <Paragraphs>34</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Cambria Math</vt:lpstr>
      <vt:lpstr>Minion Pro</vt:lpstr>
      <vt:lpstr>Times New Roman</vt:lpstr>
      <vt:lpstr>Office Theme</vt:lpstr>
      <vt:lpstr>Particulate Air Quality Around Wisconsin Silica Sand Mines</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Microsoft Office User</cp:lastModifiedBy>
  <cp:revision>96</cp:revision>
  <dcterms:created xsi:type="dcterms:W3CDTF">2015-01-29T15:27:06Z</dcterms:created>
  <dcterms:modified xsi:type="dcterms:W3CDTF">2019-04-19T19:25:53Z</dcterms:modified>
</cp:coreProperties>
</file>