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Lst>
  <p:sldSz cx="42062400" cy="384048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83B84"/>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55" autoAdjust="0"/>
    <p:restoredTop sz="94660"/>
  </p:normalViewPr>
  <p:slideViewPr>
    <p:cSldViewPr snapToGrid="0">
      <p:cViewPr varScale="1">
        <p:scale>
          <a:sx n="22" d="100"/>
          <a:sy n="22" d="100"/>
        </p:scale>
        <p:origin x="1626"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a:t>Click to edit Master title style</a:t>
            </a:r>
            <a:endParaRPr lang="en-US" dirty="0"/>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EC538A2-9AFC-4391-8B3E-35E6D5BBFAF6}" type="datetimeFigureOut">
              <a:rPr lang="en-US" smtClean="0"/>
              <a:t>4/26/2019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FE9210-7517-4D3B-B92F-2AE9074530EB}" type="slidenum">
              <a:rPr lang="en-US" smtClean="0"/>
              <a:t>‹#›</a:t>
            </a:fld>
            <a:endParaRPr lang="en-US"/>
          </a:p>
        </p:txBody>
      </p:sp>
    </p:spTree>
    <p:extLst>
      <p:ext uri="{BB962C8B-B14F-4D97-AF65-F5344CB8AC3E}">
        <p14:creationId xmlns:p14="http://schemas.microsoft.com/office/powerpoint/2010/main" val="24413400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EC538A2-9AFC-4391-8B3E-35E6D5BBFAF6}" type="datetimeFigureOut">
              <a:rPr lang="en-US" smtClean="0"/>
              <a:t>4/26/2019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FE9210-7517-4D3B-B92F-2AE9074530EB}" type="slidenum">
              <a:rPr lang="en-US" smtClean="0"/>
              <a:t>‹#›</a:t>
            </a:fld>
            <a:endParaRPr lang="en-US"/>
          </a:p>
        </p:txBody>
      </p:sp>
    </p:spTree>
    <p:extLst>
      <p:ext uri="{BB962C8B-B14F-4D97-AF65-F5344CB8AC3E}">
        <p14:creationId xmlns:p14="http://schemas.microsoft.com/office/powerpoint/2010/main" val="16636766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EC538A2-9AFC-4391-8B3E-35E6D5BBFAF6}" type="datetimeFigureOut">
              <a:rPr lang="en-US" smtClean="0"/>
              <a:t>4/26/2019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FE9210-7517-4D3B-B92F-2AE9074530EB}" type="slidenum">
              <a:rPr lang="en-US" smtClean="0"/>
              <a:t>‹#›</a:t>
            </a:fld>
            <a:endParaRPr lang="en-US"/>
          </a:p>
        </p:txBody>
      </p:sp>
    </p:spTree>
    <p:extLst>
      <p:ext uri="{BB962C8B-B14F-4D97-AF65-F5344CB8AC3E}">
        <p14:creationId xmlns:p14="http://schemas.microsoft.com/office/powerpoint/2010/main" val="10720128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EC538A2-9AFC-4391-8B3E-35E6D5BBFAF6}" type="datetimeFigureOut">
              <a:rPr lang="en-US" smtClean="0"/>
              <a:t>4/26/2019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FE9210-7517-4D3B-B92F-2AE9074530EB}" type="slidenum">
              <a:rPr lang="en-US" smtClean="0"/>
              <a:t>‹#›</a:t>
            </a:fld>
            <a:endParaRPr lang="en-US"/>
          </a:p>
        </p:txBody>
      </p:sp>
    </p:spTree>
    <p:extLst>
      <p:ext uri="{BB962C8B-B14F-4D97-AF65-F5344CB8AC3E}">
        <p14:creationId xmlns:p14="http://schemas.microsoft.com/office/powerpoint/2010/main" val="2397449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a:t>Click to edit Master title style</a:t>
            </a:r>
            <a:endParaRPr lang="en-US" dirty="0"/>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EC538A2-9AFC-4391-8B3E-35E6D5BBFAF6}" type="datetimeFigureOut">
              <a:rPr lang="en-US" smtClean="0"/>
              <a:t>4/26/2019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FE9210-7517-4D3B-B92F-2AE9074530EB}" type="slidenum">
              <a:rPr lang="en-US" smtClean="0"/>
              <a:t>‹#›</a:t>
            </a:fld>
            <a:endParaRPr lang="en-US"/>
          </a:p>
        </p:txBody>
      </p:sp>
    </p:spTree>
    <p:extLst>
      <p:ext uri="{BB962C8B-B14F-4D97-AF65-F5344CB8AC3E}">
        <p14:creationId xmlns:p14="http://schemas.microsoft.com/office/powerpoint/2010/main" val="18188917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891790" y="10223500"/>
            <a:ext cx="17876520" cy="2436749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1294090" y="10223500"/>
            <a:ext cx="17876520" cy="2436749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EC538A2-9AFC-4391-8B3E-35E6D5BBFAF6}" type="datetimeFigureOut">
              <a:rPr lang="en-US" smtClean="0"/>
              <a:t>4/26/2019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FE9210-7517-4D3B-B92F-2AE9074530EB}" type="slidenum">
              <a:rPr lang="en-US" smtClean="0"/>
              <a:t>‹#›</a:t>
            </a:fld>
            <a:endParaRPr lang="en-US"/>
          </a:p>
        </p:txBody>
      </p:sp>
    </p:spTree>
    <p:extLst>
      <p:ext uri="{BB962C8B-B14F-4D97-AF65-F5344CB8AC3E}">
        <p14:creationId xmlns:p14="http://schemas.microsoft.com/office/powerpoint/2010/main" val="15615945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EC538A2-9AFC-4391-8B3E-35E6D5BBFAF6}" type="datetimeFigureOut">
              <a:rPr lang="en-US" smtClean="0"/>
              <a:t>4/26/2019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5FE9210-7517-4D3B-B92F-2AE9074530EB}" type="slidenum">
              <a:rPr lang="en-US" smtClean="0"/>
              <a:t>‹#›</a:t>
            </a:fld>
            <a:endParaRPr lang="en-US"/>
          </a:p>
        </p:txBody>
      </p:sp>
    </p:spTree>
    <p:extLst>
      <p:ext uri="{BB962C8B-B14F-4D97-AF65-F5344CB8AC3E}">
        <p14:creationId xmlns:p14="http://schemas.microsoft.com/office/powerpoint/2010/main" val="38447603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EC538A2-9AFC-4391-8B3E-35E6D5BBFAF6}" type="datetimeFigureOut">
              <a:rPr lang="en-US" smtClean="0"/>
              <a:t>4/26/2019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5FE9210-7517-4D3B-B92F-2AE9074530EB}" type="slidenum">
              <a:rPr lang="en-US" smtClean="0"/>
              <a:t>‹#›</a:t>
            </a:fld>
            <a:endParaRPr lang="en-US"/>
          </a:p>
        </p:txBody>
      </p:sp>
    </p:spTree>
    <p:extLst>
      <p:ext uri="{BB962C8B-B14F-4D97-AF65-F5344CB8AC3E}">
        <p14:creationId xmlns:p14="http://schemas.microsoft.com/office/powerpoint/2010/main" val="36901711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C538A2-9AFC-4391-8B3E-35E6D5BBFAF6}" type="datetimeFigureOut">
              <a:rPr lang="en-US" smtClean="0"/>
              <a:t>4/26/2019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5FE9210-7517-4D3B-B92F-2AE9074530EB}" type="slidenum">
              <a:rPr lang="en-US" smtClean="0"/>
              <a:t>‹#›</a:t>
            </a:fld>
            <a:endParaRPr lang="en-US"/>
          </a:p>
        </p:txBody>
      </p:sp>
    </p:spTree>
    <p:extLst>
      <p:ext uri="{BB962C8B-B14F-4D97-AF65-F5344CB8AC3E}">
        <p14:creationId xmlns:p14="http://schemas.microsoft.com/office/powerpoint/2010/main" val="19905170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Edit Master text styles</a:t>
            </a:r>
          </a:p>
        </p:txBody>
      </p:sp>
      <p:sp>
        <p:nvSpPr>
          <p:cNvPr id="5" name="Date Placeholder 4"/>
          <p:cNvSpPr>
            <a:spLocks noGrp="1"/>
          </p:cNvSpPr>
          <p:nvPr>
            <p:ph type="dt" sz="half" idx="10"/>
          </p:nvPr>
        </p:nvSpPr>
        <p:spPr/>
        <p:txBody>
          <a:bodyPr/>
          <a:lstStyle/>
          <a:p>
            <a:fld id="{3EC538A2-9AFC-4391-8B3E-35E6D5BBFAF6}" type="datetimeFigureOut">
              <a:rPr lang="en-US" smtClean="0"/>
              <a:t>4/26/2019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FE9210-7517-4D3B-B92F-2AE9074530EB}" type="slidenum">
              <a:rPr lang="en-US" smtClean="0"/>
              <a:t>‹#›</a:t>
            </a:fld>
            <a:endParaRPr lang="en-US"/>
          </a:p>
        </p:txBody>
      </p:sp>
    </p:spTree>
    <p:extLst>
      <p:ext uri="{BB962C8B-B14F-4D97-AF65-F5344CB8AC3E}">
        <p14:creationId xmlns:p14="http://schemas.microsoft.com/office/powerpoint/2010/main" val="12652786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a:t>Click icon to add picture</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Edit Master text styles</a:t>
            </a:r>
          </a:p>
        </p:txBody>
      </p:sp>
      <p:sp>
        <p:nvSpPr>
          <p:cNvPr id="5" name="Date Placeholder 4"/>
          <p:cNvSpPr>
            <a:spLocks noGrp="1"/>
          </p:cNvSpPr>
          <p:nvPr>
            <p:ph type="dt" sz="half" idx="10"/>
          </p:nvPr>
        </p:nvSpPr>
        <p:spPr/>
        <p:txBody>
          <a:bodyPr/>
          <a:lstStyle/>
          <a:p>
            <a:fld id="{3EC538A2-9AFC-4391-8B3E-35E6D5BBFAF6}" type="datetimeFigureOut">
              <a:rPr lang="en-US" smtClean="0"/>
              <a:t>4/26/2019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FE9210-7517-4D3B-B92F-2AE9074530EB}" type="slidenum">
              <a:rPr lang="en-US" smtClean="0"/>
              <a:t>‹#›</a:t>
            </a:fld>
            <a:endParaRPr lang="en-US"/>
          </a:p>
        </p:txBody>
      </p:sp>
    </p:spTree>
    <p:extLst>
      <p:ext uri="{BB962C8B-B14F-4D97-AF65-F5344CB8AC3E}">
        <p14:creationId xmlns:p14="http://schemas.microsoft.com/office/powerpoint/2010/main" val="42467529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3EC538A2-9AFC-4391-8B3E-35E6D5BBFAF6}" type="datetimeFigureOut">
              <a:rPr lang="en-US" smtClean="0"/>
              <a:t>4/26/2019</a:t>
            </a:fld>
            <a:endParaRPr lang="en-US"/>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75FE9210-7517-4D3B-B92F-2AE9074530EB}" type="slidenum">
              <a:rPr lang="en-US" smtClean="0"/>
              <a:t>‹#›</a:t>
            </a:fld>
            <a:endParaRPr lang="en-US"/>
          </a:p>
        </p:txBody>
      </p:sp>
    </p:spTree>
    <p:extLst>
      <p:ext uri="{BB962C8B-B14F-4D97-AF65-F5344CB8AC3E}">
        <p14:creationId xmlns:p14="http://schemas.microsoft.com/office/powerpoint/2010/main" val="312792123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tif"/><Relationship Id="rId12"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jpeg"/><Relationship Id="rId9"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283B84"/>
        </a:solidFill>
        <a:effectLst/>
      </p:bgPr>
    </p:bg>
    <p:spTree>
      <p:nvGrpSpPr>
        <p:cNvPr id="1" name=""/>
        <p:cNvGrpSpPr/>
        <p:nvPr/>
      </p:nvGrpSpPr>
      <p:grpSpPr>
        <a:xfrm>
          <a:off x="0" y="0"/>
          <a:ext cx="0" cy="0"/>
          <a:chOff x="0" y="0"/>
          <a:chExt cx="0" cy="0"/>
        </a:xfrm>
      </p:grpSpPr>
      <p:sp>
        <p:nvSpPr>
          <p:cNvPr id="50" name="Rectangle 49">
            <a:extLst>
              <a:ext uri="{FF2B5EF4-FFF2-40B4-BE49-F238E27FC236}">
                <a16:creationId xmlns:a16="http://schemas.microsoft.com/office/drawing/2014/main" id="{59E026D6-1A02-45AB-978D-38A01452306F}"/>
              </a:ext>
            </a:extLst>
          </p:cNvPr>
          <p:cNvSpPr/>
          <p:nvPr/>
        </p:nvSpPr>
        <p:spPr>
          <a:xfrm>
            <a:off x="326572" y="391887"/>
            <a:ext cx="41345698" cy="3764664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F063435D-2445-4404-9EEF-A69293F9D5A8}"/>
              </a:ext>
            </a:extLst>
          </p:cNvPr>
          <p:cNvSpPr/>
          <p:nvPr/>
        </p:nvSpPr>
        <p:spPr>
          <a:xfrm>
            <a:off x="36101948" y="2179186"/>
            <a:ext cx="4098611" cy="373828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1">
            <a:extLst>
              <a:ext uri="{FF2B5EF4-FFF2-40B4-BE49-F238E27FC236}">
                <a16:creationId xmlns:a16="http://schemas.microsoft.com/office/drawing/2014/main" id="{A8F76080-9550-4C22-A9AD-B40657FA8B9A}"/>
              </a:ext>
            </a:extLst>
          </p:cNvPr>
          <p:cNvSpPr>
            <a:spLocks noGrp="1"/>
          </p:cNvSpPr>
          <p:nvPr>
            <p:ph type="ctrTitle"/>
          </p:nvPr>
        </p:nvSpPr>
        <p:spPr>
          <a:xfrm>
            <a:off x="1075456" y="366267"/>
            <a:ext cx="39758479" cy="1840768"/>
          </a:xfrm>
        </p:spPr>
        <p:txBody>
          <a:bodyPr>
            <a:normAutofit/>
          </a:bodyPr>
          <a:lstStyle/>
          <a:p>
            <a:r>
              <a:rPr lang="en-US" sz="8000" b="1" dirty="0">
                <a:latin typeface="+mn-lt"/>
              </a:rPr>
              <a:t>Evaluating Groundwater Quality and Behavior at UWEC Campus</a:t>
            </a:r>
            <a:endParaRPr lang="en-US" sz="10000" b="1" dirty="0"/>
          </a:p>
        </p:txBody>
      </p:sp>
      <p:sp>
        <p:nvSpPr>
          <p:cNvPr id="8" name="TextBox 7">
            <a:extLst>
              <a:ext uri="{FF2B5EF4-FFF2-40B4-BE49-F238E27FC236}">
                <a16:creationId xmlns:a16="http://schemas.microsoft.com/office/drawing/2014/main" id="{A798DE55-D752-4C2D-A7DB-E75CB42159E6}"/>
              </a:ext>
            </a:extLst>
          </p:cNvPr>
          <p:cNvSpPr txBox="1"/>
          <p:nvPr/>
        </p:nvSpPr>
        <p:spPr>
          <a:xfrm>
            <a:off x="7374169" y="20028449"/>
            <a:ext cx="8519307" cy="7201972"/>
          </a:xfrm>
          <a:prstGeom prst="rect">
            <a:avLst/>
          </a:prstGeom>
          <a:noFill/>
        </p:spPr>
        <p:txBody>
          <a:bodyPr wrap="square" rtlCol="0" anchor="t">
            <a:spAutoFit/>
          </a:bodyPr>
          <a:lstStyle/>
          <a:p>
            <a:pPr marL="285750" indent="-285750">
              <a:buFont typeface="Arial"/>
              <a:buChar char="•"/>
            </a:pPr>
            <a:r>
              <a:rPr lang="en-US" sz="4200" dirty="0">
                <a:cs typeface="Calibri"/>
              </a:rPr>
              <a:t>Low flow sampling was used to monitor the thirteen campus wells.</a:t>
            </a:r>
            <a:endParaRPr lang="en-US" sz="4200" dirty="0"/>
          </a:p>
          <a:p>
            <a:pPr marL="285750" indent="-285750">
              <a:buFont typeface="Arial"/>
              <a:buChar char="•"/>
            </a:pPr>
            <a:r>
              <a:rPr lang="en-US" sz="4200" dirty="0">
                <a:cs typeface="Calibri"/>
              </a:rPr>
              <a:t>Tubing was positioned near the well screen.</a:t>
            </a:r>
            <a:endParaRPr lang="en-US" sz="4200" dirty="0"/>
          </a:p>
          <a:p>
            <a:pPr marL="285750" indent="-285750">
              <a:buFont typeface="Arial"/>
              <a:buChar char="•"/>
            </a:pPr>
            <a:r>
              <a:rPr lang="en-US" sz="4200" dirty="0">
                <a:cs typeface="Calibri"/>
              </a:rPr>
              <a:t>The multi-parameter </a:t>
            </a:r>
            <a:r>
              <a:rPr lang="en-US" sz="4200" dirty="0" err="1">
                <a:cs typeface="Calibri"/>
              </a:rPr>
              <a:t>sonde</a:t>
            </a:r>
            <a:r>
              <a:rPr lang="en-US" sz="4200" dirty="0">
                <a:cs typeface="Calibri"/>
              </a:rPr>
              <a:t> (</a:t>
            </a:r>
            <a:r>
              <a:rPr lang="en-US" sz="4200" dirty="0" err="1">
                <a:cs typeface="Calibri"/>
              </a:rPr>
              <a:t>InSitu</a:t>
            </a:r>
            <a:r>
              <a:rPr lang="en-US" sz="4200" dirty="0">
                <a:cs typeface="Calibri"/>
              </a:rPr>
              <a:t> </a:t>
            </a:r>
            <a:r>
              <a:rPr lang="en-US" sz="4200" dirty="0" err="1">
                <a:cs typeface="Calibri"/>
              </a:rPr>
              <a:t>AquaTROLL</a:t>
            </a:r>
            <a:r>
              <a:rPr lang="en-US" sz="4200" dirty="0">
                <a:cs typeface="Calibri"/>
              </a:rPr>
              <a:t> 600) was used to measure all water quality parameters.</a:t>
            </a:r>
            <a:endParaRPr lang="en-US" sz="4200" dirty="0"/>
          </a:p>
          <a:p>
            <a:pPr marL="285750" indent="-285750">
              <a:buFont typeface="Arial"/>
              <a:buChar char="•"/>
            </a:pPr>
            <a:r>
              <a:rPr lang="en-US" sz="4200" dirty="0">
                <a:cs typeface="Calibri"/>
              </a:rPr>
              <a:t>Data was recorded and analyzed using Excel and ArcGIS.</a:t>
            </a:r>
            <a:endParaRPr lang="en-US" sz="4200" dirty="0"/>
          </a:p>
          <a:p>
            <a:endParaRPr lang="en-US" sz="4200" dirty="0">
              <a:cs typeface="Calibri"/>
            </a:endParaRPr>
          </a:p>
        </p:txBody>
      </p:sp>
      <p:sp>
        <p:nvSpPr>
          <p:cNvPr id="9" name="Rectangle 8">
            <a:extLst>
              <a:ext uri="{FF2B5EF4-FFF2-40B4-BE49-F238E27FC236}">
                <a16:creationId xmlns:a16="http://schemas.microsoft.com/office/drawing/2014/main" id="{8849B560-AB55-42C8-8D3D-2535582E5724}"/>
              </a:ext>
            </a:extLst>
          </p:cNvPr>
          <p:cNvSpPr/>
          <p:nvPr/>
        </p:nvSpPr>
        <p:spPr>
          <a:xfrm>
            <a:off x="1549051" y="7530046"/>
            <a:ext cx="39124931" cy="55499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itle 1">
            <a:extLst>
              <a:ext uri="{FF2B5EF4-FFF2-40B4-BE49-F238E27FC236}">
                <a16:creationId xmlns:a16="http://schemas.microsoft.com/office/drawing/2014/main" id="{0A3463B6-A591-41A9-B3E4-2B434143996C}"/>
              </a:ext>
            </a:extLst>
          </p:cNvPr>
          <p:cNvSpPr txBox="1">
            <a:spLocks/>
          </p:cNvSpPr>
          <p:nvPr/>
        </p:nvSpPr>
        <p:spPr>
          <a:xfrm>
            <a:off x="11364059" y="1887571"/>
            <a:ext cx="24719994" cy="1147316"/>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5400" b="1" cap="small" dirty="0">
                <a:solidFill>
                  <a:srgbClr val="DD9E11"/>
                </a:solidFill>
                <a:latin typeface="Minion Pro"/>
              </a:rPr>
              <a:t>Madelynn Gorg, Glen Hook, and Dr. Sarah Vitale, Geology Department</a:t>
            </a:r>
            <a:endParaRPr lang="en-US" sz="5400" b="1" dirty="0">
              <a:cs typeface="Calibri Light"/>
            </a:endParaRPr>
          </a:p>
        </p:txBody>
      </p:sp>
      <p:sp>
        <p:nvSpPr>
          <p:cNvPr id="12" name="TextBox 11">
            <a:extLst>
              <a:ext uri="{FF2B5EF4-FFF2-40B4-BE49-F238E27FC236}">
                <a16:creationId xmlns:a16="http://schemas.microsoft.com/office/drawing/2014/main" id="{9BE4B3CC-ED19-4B21-81EB-CBB024B962F5}"/>
              </a:ext>
            </a:extLst>
          </p:cNvPr>
          <p:cNvSpPr txBox="1"/>
          <p:nvPr/>
        </p:nvSpPr>
        <p:spPr>
          <a:xfrm>
            <a:off x="658687" y="26300282"/>
            <a:ext cx="6783612" cy="646331"/>
          </a:xfrm>
          <a:prstGeom prst="rect">
            <a:avLst/>
          </a:prstGeom>
          <a:noFill/>
        </p:spPr>
        <p:txBody>
          <a:bodyPr wrap="square" rtlCol="0" anchor="t">
            <a:spAutoFit/>
          </a:bodyPr>
          <a:lstStyle/>
          <a:p>
            <a:r>
              <a:rPr lang="en-US" sz="3600" b="1" dirty="0">
                <a:latin typeface="+mj-lt"/>
              </a:rPr>
              <a:t>Fig 2. Measuring water quality</a:t>
            </a:r>
            <a:endParaRPr lang="en-US" sz="3600" b="1" dirty="0"/>
          </a:p>
        </p:txBody>
      </p:sp>
      <p:sp>
        <p:nvSpPr>
          <p:cNvPr id="13" name="TextBox 12">
            <a:extLst>
              <a:ext uri="{FF2B5EF4-FFF2-40B4-BE49-F238E27FC236}">
                <a16:creationId xmlns:a16="http://schemas.microsoft.com/office/drawing/2014/main" id="{7258C243-06C2-48E6-A0F5-D9767E610D5D}"/>
              </a:ext>
            </a:extLst>
          </p:cNvPr>
          <p:cNvSpPr txBox="1"/>
          <p:nvPr/>
        </p:nvSpPr>
        <p:spPr>
          <a:xfrm>
            <a:off x="818736" y="3457546"/>
            <a:ext cx="6791499" cy="1015663"/>
          </a:xfrm>
          <a:prstGeom prst="rect">
            <a:avLst/>
          </a:prstGeom>
          <a:noFill/>
        </p:spPr>
        <p:txBody>
          <a:bodyPr wrap="square" rtlCol="0" anchor="t">
            <a:spAutoFit/>
          </a:bodyPr>
          <a:lstStyle/>
          <a:p>
            <a:r>
              <a:rPr lang="en-US" sz="6000" b="1" cap="small" dirty="0">
                <a:solidFill>
                  <a:srgbClr val="DD9E11"/>
                </a:solidFill>
                <a:latin typeface="Minion Pro"/>
              </a:rPr>
              <a:t>Introduction</a:t>
            </a:r>
          </a:p>
        </p:txBody>
      </p:sp>
      <p:sp>
        <p:nvSpPr>
          <p:cNvPr id="15" name="TextBox 14">
            <a:extLst>
              <a:ext uri="{FF2B5EF4-FFF2-40B4-BE49-F238E27FC236}">
                <a16:creationId xmlns:a16="http://schemas.microsoft.com/office/drawing/2014/main" id="{60CB98D3-D799-42F6-ABBC-21B55C59CBEA}"/>
              </a:ext>
            </a:extLst>
          </p:cNvPr>
          <p:cNvSpPr txBox="1"/>
          <p:nvPr/>
        </p:nvSpPr>
        <p:spPr>
          <a:xfrm>
            <a:off x="789536" y="18457149"/>
            <a:ext cx="3746597" cy="1015663"/>
          </a:xfrm>
          <a:prstGeom prst="rect">
            <a:avLst/>
          </a:prstGeom>
          <a:noFill/>
        </p:spPr>
        <p:txBody>
          <a:bodyPr wrap="square" rtlCol="0" anchor="t">
            <a:spAutoFit/>
          </a:bodyPr>
          <a:lstStyle/>
          <a:p>
            <a:r>
              <a:rPr lang="en-US" sz="6000" b="1" cap="small" dirty="0">
                <a:solidFill>
                  <a:srgbClr val="DD9E11"/>
                </a:solidFill>
                <a:latin typeface="Minion Pro"/>
              </a:rPr>
              <a:t>Methods</a:t>
            </a:r>
          </a:p>
        </p:txBody>
      </p:sp>
      <p:sp>
        <p:nvSpPr>
          <p:cNvPr id="16" name="Rectangle 14">
            <a:extLst>
              <a:ext uri="{FF2B5EF4-FFF2-40B4-BE49-F238E27FC236}">
                <a16:creationId xmlns:a16="http://schemas.microsoft.com/office/drawing/2014/main" id="{43B27526-5801-4309-8310-2981D9F6B131}"/>
              </a:ext>
            </a:extLst>
          </p:cNvPr>
          <p:cNvSpPr>
            <a:spLocks noChangeArrowheads="1"/>
          </p:cNvSpPr>
          <p:nvPr/>
        </p:nvSpPr>
        <p:spPr bwMode="auto">
          <a:xfrm>
            <a:off x="922579" y="4435264"/>
            <a:ext cx="14794018" cy="872510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nchor="t"/>
          <a:lstStyle/>
          <a:p>
            <a:pPr defTabSz="1495997">
              <a:spcBef>
                <a:spcPct val="20000"/>
              </a:spcBef>
              <a:buClr>
                <a:srgbClr val="44546A">
                  <a:lumMod val="75000"/>
                </a:srgbClr>
              </a:buClr>
            </a:pPr>
            <a:r>
              <a:rPr lang="en-US" sz="4200" dirty="0"/>
              <a:t>To garner a better understanding of groundwater flow and water quality on the University of Wisconsin – Eau Claire campus, we collected monthly  measurements in fourteen (13) monitoring wells across lower campus, including seven (7) wells installed over the summer of 2018. The parameters measured included temperature, pH, dissolved oxygen,</a:t>
            </a:r>
            <a:endParaRPr lang="en-US" sz="4200" dirty="0">
              <a:cs typeface="Calibri"/>
            </a:endParaRPr>
          </a:p>
        </p:txBody>
      </p:sp>
      <p:sp>
        <p:nvSpPr>
          <p:cNvPr id="17" name="TextBox 16">
            <a:extLst>
              <a:ext uri="{FF2B5EF4-FFF2-40B4-BE49-F238E27FC236}">
                <a16:creationId xmlns:a16="http://schemas.microsoft.com/office/drawing/2014/main" id="{0DE2A111-F55D-4683-9F74-D8D2AFFCFC5C}"/>
              </a:ext>
            </a:extLst>
          </p:cNvPr>
          <p:cNvSpPr txBox="1"/>
          <p:nvPr/>
        </p:nvSpPr>
        <p:spPr>
          <a:xfrm>
            <a:off x="7275813" y="19266517"/>
            <a:ext cx="8177474" cy="830997"/>
          </a:xfrm>
          <a:prstGeom prst="rect">
            <a:avLst/>
          </a:prstGeom>
          <a:noFill/>
        </p:spPr>
        <p:txBody>
          <a:bodyPr wrap="square" rtlCol="0" anchor="t">
            <a:spAutoFit/>
          </a:bodyPr>
          <a:lstStyle/>
          <a:p>
            <a:r>
              <a:rPr lang="en-US" sz="4800" b="1" cap="small" dirty="0">
                <a:solidFill>
                  <a:schemeClr val="accent1">
                    <a:lumMod val="50000"/>
                  </a:schemeClr>
                </a:solidFill>
                <a:latin typeface="Minion Pro"/>
                <a:sym typeface="Wingdings" panose="05000000000000000000" pitchFamily="2" charset="2"/>
              </a:rPr>
              <a:t>WATER QUALITY</a:t>
            </a:r>
            <a:endParaRPr lang="en-US" sz="4800" b="1" cap="small" dirty="0">
              <a:solidFill>
                <a:schemeClr val="accent1">
                  <a:lumMod val="50000"/>
                </a:schemeClr>
              </a:solidFill>
              <a:latin typeface="Minion Pro" panose="02040503050306020203" pitchFamily="18" charset="0"/>
            </a:endParaRPr>
          </a:p>
        </p:txBody>
      </p:sp>
      <p:pic>
        <p:nvPicPr>
          <p:cNvPr id="19" name="Picture 18">
            <a:extLst>
              <a:ext uri="{FF2B5EF4-FFF2-40B4-BE49-F238E27FC236}">
                <a16:creationId xmlns:a16="http://schemas.microsoft.com/office/drawing/2014/main" id="{F39BACB8-DCED-455A-9E94-9E4F7C7C70DF}"/>
              </a:ext>
            </a:extLst>
          </p:cNvPr>
          <p:cNvPicPr>
            <a:picLocks noChangeAspect="1"/>
          </p:cNvPicPr>
          <p:nvPr/>
        </p:nvPicPr>
        <p:blipFill rotWithShape="1">
          <a:blip r:embed="rId2"/>
          <a:srcRect t="11406" b="2694"/>
          <a:stretch/>
        </p:blipFill>
        <p:spPr>
          <a:xfrm>
            <a:off x="902195" y="19564104"/>
            <a:ext cx="5921289" cy="6593624"/>
          </a:xfrm>
          <a:prstGeom prst="rect">
            <a:avLst/>
          </a:prstGeom>
          <a:ln>
            <a:noFill/>
          </a:ln>
          <a:effectLst>
            <a:outerShdw blurRad="292100" dist="139700" dir="2700000" algn="tl" rotWithShape="0">
              <a:srgbClr val="333333">
                <a:alpha val="65000"/>
              </a:srgbClr>
            </a:outerShdw>
          </a:effectLst>
        </p:spPr>
      </p:pic>
      <p:pic>
        <p:nvPicPr>
          <p:cNvPr id="20" name="Picture 19">
            <a:extLst>
              <a:ext uri="{FF2B5EF4-FFF2-40B4-BE49-F238E27FC236}">
                <a16:creationId xmlns:a16="http://schemas.microsoft.com/office/drawing/2014/main" id="{03F6F2ED-73BC-4F6D-81D2-DB8DD39B5232}"/>
              </a:ext>
            </a:extLst>
          </p:cNvPr>
          <p:cNvPicPr>
            <a:picLocks noChangeAspect="1"/>
          </p:cNvPicPr>
          <p:nvPr/>
        </p:nvPicPr>
        <p:blipFill rotWithShape="1">
          <a:blip r:embed="rId3"/>
          <a:srcRect t="4562"/>
          <a:stretch/>
        </p:blipFill>
        <p:spPr>
          <a:xfrm>
            <a:off x="16460456" y="29463513"/>
            <a:ext cx="8254062" cy="5561149"/>
          </a:xfrm>
          <a:prstGeom prst="rect">
            <a:avLst/>
          </a:prstGeom>
          <a:ln>
            <a:noFill/>
          </a:ln>
          <a:effectLst>
            <a:outerShdw blurRad="292100" dist="139700" dir="2700000" algn="tl" rotWithShape="0">
              <a:srgbClr val="333333">
                <a:alpha val="65000"/>
              </a:srgbClr>
            </a:outerShdw>
          </a:effectLst>
        </p:spPr>
      </p:pic>
      <p:sp>
        <p:nvSpPr>
          <p:cNvPr id="21" name="TextBox 20">
            <a:extLst>
              <a:ext uri="{FF2B5EF4-FFF2-40B4-BE49-F238E27FC236}">
                <a16:creationId xmlns:a16="http://schemas.microsoft.com/office/drawing/2014/main" id="{B85DFB8D-2FCD-45BB-8B95-92BE4AEAF5A0}"/>
              </a:ext>
            </a:extLst>
          </p:cNvPr>
          <p:cNvSpPr txBox="1"/>
          <p:nvPr/>
        </p:nvSpPr>
        <p:spPr>
          <a:xfrm>
            <a:off x="7005418" y="15619548"/>
            <a:ext cx="8577826" cy="646331"/>
          </a:xfrm>
          <a:prstGeom prst="rect">
            <a:avLst/>
          </a:prstGeom>
          <a:noFill/>
        </p:spPr>
        <p:txBody>
          <a:bodyPr wrap="square" rtlCol="0" anchor="t">
            <a:spAutoFit/>
          </a:bodyPr>
          <a:lstStyle/>
          <a:p>
            <a:r>
              <a:rPr lang="en-US" sz="3600" b="1" dirty="0">
                <a:latin typeface="+mj-lt"/>
              </a:rPr>
              <a:t>Fig 1. Map of campus monitoring wells</a:t>
            </a:r>
            <a:endParaRPr lang="en-US" sz="8000" b="1" dirty="0"/>
          </a:p>
        </p:txBody>
      </p:sp>
      <p:graphicFrame>
        <p:nvGraphicFramePr>
          <p:cNvPr id="22" name="Table 21">
            <a:extLst>
              <a:ext uri="{FF2B5EF4-FFF2-40B4-BE49-F238E27FC236}">
                <a16:creationId xmlns:a16="http://schemas.microsoft.com/office/drawing/2014/main" id="{994A6F0F-0637-42BB-B9D2-4FF75CC60812}"/>
              </a:ext>
            </a:extLst>
          </p:cNvPr>
          <p:cNvGraphicFramePr>
            <a:graphicFrameLocks noGrp="1"/>
          </p:cNvGraphicFramePr>
          <p:nvPr>
            <p:extLst>
              <p:ext uri="{D42A27DB-BD31-4B8C-83A1-F6EECF244321}">
                <p14:modId xmlns:p14="http://schemas.microsoft.com/office/powerpoint/2010/main" val="920425642"/>
              </p:ext>
            </p:extLst>
          </p:nvPr>
        </p:nvGraphicFramePr>
        <p:xfrm>
          <a:off x="16746253" y="4390849"/>
          <a:ext cx="24087682" cy="7232294"/>
        </p:xfrm>
        <a:graphic>
          <a:graphicData uri="http://schemas.openxmlformats.org/drawingml/2006/table">
            <a:tbl>
              <a:tblPr firstRow="1" firstCol="1" bandRow="1">
                <a:tableStyleId>{D27102A9-8310-4765-A935-A1911B00CA55}</a:tableStyleId>
              </a:tblPr>
              <a:tblGrid>
                <a:gridCol w="5051175">
                  <a:extLst>
                    <a:ext uri="{9D8B030D-6E8A-4147-A177-3AD203B41FA5}">
                      <a16:colId xmlns:a16="http://schemas.microsoft.com/office/drawing/2014/main" val="1259001035"/>
                    </a:ext>
                  </a:extLst>
                </a:gridCol>
                <a:gridCol w="19036507">
                  <a:extLst>
                    <a:ext uri="{9D8B030D-6E8A-4147-A177-3AD203B41FA5}">
                      <a16:colId xmlns:a16="http://schemas.microsoft.com/office/drawing/2014/main" val="4088038744"/>
                    </a:ext>
                  </a:extLst>
                </a:gridCol>
              </a:tblGrid>
              <a:tr h="735647">
                <a:tc>
                  <a:txBody>
                    <a:bodyPr/>
                    <a:lstStyle/>
                    <a:p>
                      <a:pPr>
                        <a:spcAft>
                          <a:spcPts val="1200"/>
                        </a:spcAft>
                      </a:pPr>
                      <a:r>
                        <a:rPr lang="en-US" sz="4000" dirty="0">
                          <a:effectLst/>
                        </a:rPr>
                        <a:t>Temperature</a:t>
                      </a:r>
                    </a:p>
                  </a:txBody>
                  <a:tcPr marL="68580" marR="68580" marT="0" marB="0"/>
                </a:tc>
                <a:tc>
                  <a:txBody>
                    <a:bodyPr/>
                    <a:lstStyle/>
                    <a:p>
                      <a:pPr>
                        <a:spcAft>
                          <a:spcPts val="1200"/>
                        </a:spcAft>
                      </a:pPr>
                      <a:r>
                        <a:rPr lang="en-US" sz="4000" b="0" dirty="0">
                          <a:effectLst/>
                        </a:rPr>
                        <a:t>Decreased with winter temperatures and increased with spring temperatures (graph below)</a:t>
                      </a:r>
                    </a:p>
                  </a:txBody>
                  <a:tcPr marL="68580" marR="68580" marT="0" marB="0"/>
                </a:tc>
                <a:extLst>
                  <a:ext uri="{0D108BD9-81ED-4DB2-BD59-A6C34878D82A}">
                    <a16:rowId xmlns:a16="http://schemas.microsoft.com/office/drawing/2014/main" val="1457765029"/>
                  </a:ext>
                </a:extLst>
              </a:tr>
              <a:tr h="836745">
                <a:tc>
                  <a:txBody>
                    <a:bodyPr/>
                    <a:lstStyle/>
                    <a:p>
                      <a:pPr>
                        <a:spcAft>
                          <a:spcPts val="1200"/>
                        </a:spcAft>
                      </a:pPr>
                      <a:r>
                        <a:rPr lang="en-US" sz="4000" dirty="0">
                          <a:effectLst/>
                        </a:rPr>
                        <a:t>pH</a:t>
                      </a:r>
                    </a:p>
                  </a:txBody>
                  <a:tcPr marL="68580" marR="68580" marT="0" marB="0"/>
                </a:tc>
                <a:tc>
                  <a:txBody>
                    <a:bodyPr/>
                    <a:lstStyle/>
                    <a:p>
                      <a:pPr>
                        <a:spcAft>
                          <a:spcPts val="1200"/>
                        </a:spcAft>
                      </a:pPr>
                      <a:r>
                        <a:rPr lang="en-US" sz="4000" dirty="0">
                          <a:effectLst/>
                        </a:rPr>
                        <a:t>Data ranged between 5.7 and 7.1, which is consistent with the sand and gravel aquifer present on lower campus</a:t>
                      </a:r>
                    </a:p>
                  </a:txBody>
                  <a:tcPr marL="68580" marR="68580" marT="0" marB="0"/>
                </a:tc>
                <a:extLst>
                  <a:ext uri="{0D108BD9-81ED-4DB2-BD59-A6C34878D82A}">
                    <a16:rowId xmlns:a16="http://schemas.microsoft.com/office/drawing/2014/main" val="3618059888"/>
                  </a:ext>
                </a:extLst>
              </a:tr>
              <a:tr h="1293578">
                <a:tc>
                  <a:txBody>
                    <a:bodyPr/>
                    <a:lstStyle/>
                    <a:p>
                      <a:pPr>
                        <a:spcAft>
                          <a:spcPts val="1200"/>
                        </a:spcAft>
                      </a:pPr>
                      <a:r>
                        <a:rPr lang="en-US" sz="4000" dirty="0">
                          <a:effectLst/>
                        </a:rPr>
                        <a:t>Specific Conductance</a:t>
                      </a:r>
                    </a:p>
                  </a:txBody>
                  <a:tcPr marL="68580" marR="68580" marT="0" marB="0"/>
                </a:tc>
                <a:tc>
                  <a:txBody>
                    <a:bodyPr/>
                    <a:lstStyle/>
                    <a:p>
                      <a:pPr>
                        <a:spcAft>
                          <a:spcPts val="1200"/>
                        </a:spcAft>
                      </a:pPr>
                      <a:r>
                        <a:rPr lang="en-US" sz="4000" dirty="0">
                          <a:effectLst/>
                        </a:rPr>
                        <a:t>Specific conductance was higher in shallower wells, and increased during the late winter, likely associated with de-icing salt application on campus (graph and maps below)</a:t>
                      </a:r>
                    </a:p>
                  </a:txBody>
                  <a:tcPr marL="68580" marR="68580" marT="0" marB="0"/>
                </a:tc>
                <a:extLst>
                  <a:ext uri="{0D108BD9-81ED-4DB2-BD59-A6C34878D82A}">
                    <a16:rowId xmlns:a16="http://schemas.microsoft.com/office/drawing/2014/main" val="3876515766"/>
                  </a:ext>
                </a:extLst>
              </a:tr>
              <a:tr h="839953">
                <a:tc>
                  <a:txBody>
                    <a:bodyPr/>
                    <a:lstStyle/>
                    <a:p>
                      <a:pPr>
                        <a:spcAft>
                          <a:spcPts val="1200"/>
                        </a:spcAft>
                      </a:pPr>
                      <a:r>
                        <a:rPr lang="en-US" sz="4000" dirty="0">
                          <a:effectLst/>
                        </a:rPr>
                        <a:t>ORP</a:t>
                      </a:r>
                    </a:p>
                  </a:txBody>
                  <a:tcPr marL="68580" marR="68580" marT="0" marB="0"/>
                </a:tc>
                <a:tc>
                  <a:txBody>
                    <a:bodyPr/>
                    <a:lstStyle/>
                    <a:p>
                      <a:pPr>
                        <a:spcAft>
                          <a:spcPts val="1200"/>
                        </a:spcAft>
                      </a:pPr>
                      <a:r>
                        <a:rPr lang="en-US" sz="4000" dirty="0">
                          <a:effectLst/>
                        </a:rPr>
                        <a:t>Data are consistent with groundwater age and well depth, and provide evidence for nitrate removal (dropping</a:t>
                      </a:r>
                      <a:r>
                        <a:rPr lang="en-US" sz="4000" baseline="0" dirty="0">
                          <a:effectLst/>
                        </a:rPr>
                        <a:t> a</a:t>
                      </a:r>
                      <a:r>
                        <a:rPr lang="en-US" sz="4000" dirty="0">
                          <a:effectLst/>
                        </a:rPr>
                        <a:t> reduction level) in groundwater between WA 550 and WA 551</a:t>
                      </a:r>
                    </a:p>
                  </a:txBody>
                  <a:tcPr marL="68580" marR="68580" marT="0" marB="0"/>
                </a:tc>
                <a:extLst>
                  <a:ext uri="{0D108BD9-81ED-4DB2-BD59-A6C34878D82A}">
                    <a16:rowId xmlns:a16="http://schemas.microsoft.com/office/drawing/2014/main" val="1555555139"/>
                  </a:ext>
                </a:extLst>
              </a:tr>
              <a:tr h="1307936">
                <a:tc>
                  <a:txBody>
                    <a:bodyPr/>
                    <a:lstStyle/>
                    <a:p>
                      <a:pPr>
                        <a:spcAft>
                          <a:spcPts val="1200"/>
                        </a:spcAft>
                      </a:pPr>
                      <a:r>
                        <a:rPr lang="en-US" sz="4000" dirty="0">
                          <a:effectLst/>
                        </a:rPr>
                        <a:t>Nitrate</a:t>
                      </a:r>
                    </a:p>
                  </a:txBody>
                  <a:tcPr marL="68580" marR="68580" marT="0" marB="0"/>
                </a:tc>
                <a:tc>
                  <a:txBody>
                    <a:bodyPr/>
                    <a:lstStyle/>
                    <a:p>
                      <a:pPr>
                        <a:spcAft>
                          <a:spcPts val="1200"/>
                        </a:spcAft>
                      </a:pPr>
                      <a:r>
                        <a:rPr lang="en-US" sz="4000" dirty="0">
                          <a:effectLst/>
                        </a:rPr>
                        <a:t>Slightly elevated levels were recorded over typical background levels (2 mg/L), and once exceeding the EPA standard of 10 mg/L  (graph below)</a:t>
                      </a:r>
                    </a:p>
                  </a:txBody>
                  <a:tcPr marL="68580" marR="68580" marT="0" marB="0"/>
                </a:tc>
                <a:extLst>
                  <a:ext uri="{0D108BD9-81ED-4DB2-BD59-A6C34878D82A}">
                    <a16:rowId xmlns:a16="http://schemas.microsoft.com/office/drawing/2014/main" val="1942767671"/>
                  </a:ext>
                </a:extLst>
              </a:tr>
              <a:tr h="1456733">
                <a:tc>
                  <a:txBody>
                    <a:bodyPr/>
                    <a:lstStyle/>
                    <a:p>
                      <a:pPr>
                        <a:spcAft>
                          <a:spcPts val="1200"/>
                        </a:spcAft>
                      </a:pPr>
                      <a:r>
                        <a:rPr lang="en-US" sz="4000" dirty="0">
                          <a:effectLst/>
                        </a:rPr>
                        <a:t>Dissolved oxygen</a:t>
                      </a:r>
                    </a:p>
                  </a:txBody>
                  <a:tcPr marL="68580" marR="68580" marT="0" marB="0"/>
                </a:tc>
                <a:tc>
                  <a:txBody>
                    <a:bodyPr/>
                    <a:lstStyle/>
                    <a:p>
                      <a:pPr>
                        <a:spcAft>
                          <a:spcPts val="1200"/>
                        </a:spcAft>
                      </a:pPr>
                      <a:r>
                        <a:rPr lang="en-US" sz="4000" dirty="0">
                          <a:effectLst/>
                        </a:rPr>
                        <a:t>Data are consistent with groundwater age and well depth, and provide evidence for nitrate reduction in groundwater between WA 550 and WA 551</a:t>
                      </a:r>
                    </a:p>
                  </a:txBody>
                  <a:tcPr marL="68580" marR="68580" marT="0" marB="0"/>
                </a:tc>
                <a:extLst>
                  <a:ext uri="{0D108BD9-81ED-4DB2-BD59-A6C34878D82A}">
                    <a16:rowId xmlns:a16="http://schemas.microsoft.com/office/drawing/2014/main" val="694953843"/>
                  </a:ext>
                </a:extLst>
              </a:tr>
            </a:tbl>
          </a:graphicData>
        </a:graphic>
      </p:graphicFrame>
      <p:sp>
        <p:nvSpPr>
          <p:cNvPr id="25" name="TextBox 24">
            <a:extLst>
              <a:ext uri="{FF2B5EF4-FFF2-40B4-BE49-F238E27FC236}">
                <a16:creationId xmlns:a16="http://schemas.microsoft.com/office/drawing/2014/main" id="{36DFE49B-ED4E-43B6-920B-C78C7346C3EA}"/>
              </a:ext>
            </a:extLst>
          </p:cNvPr>
          <p:cNvSpPr txBox="1"/>
          <p:nvPr/>
        </p:nvSpPr>
        <p:spPr>
          <a:xfrm>
            <a:off x="16460456" y="3295541"/>
            <a:ext cx="10803130" cy="1015663"/>
          </a:xfrm>
          <a:prstGeom prst="rect">
            <a:avLst/>
          </a:prstGeom>
          <a:noFill/>
        </p:spPr>
        <p:txBody>
          <a:bodyPr wrap="square" rtlCol="0" anchor="t">
            <a:spAutoFit/>
          </a:bodyPr>
          <a:lstStyle/>
          <a:p>
            <a:r>
              <a:rPr lang="en-US" sz="6000" b="1" cap="small" dirty="0">
                <a:solidFill>
                  <a:srgbClr val="DD9E11"/>
                </a:solidFill>
                <a:latin typeface="Minion Pro"/>
              </a:rPr>
              <a:t>Results and Discussion</a:t>
            </a:r>
            <a:endParaRPr lang="en-US" sz="6000" b="1" cap="small" dirty="0">
              <a:solidFill>
                <a:srgbClr val="DD9E11"/>
              </a:solidFill>
              <a:latin typeface="Minion Pro" panose="02040503050306020203" pitchFamily="18" charset="0"/>
            </a:endParaRPr>
          </a:p>
        </p:txBody>
      </p:sp>
      <p:sp>
        <p:nvSpPr>
          <p:cNvPr id="26" name="TextBox 25">
            <a:extLst>
              <a:ext uri="{FF2B5EF4-FFF2-40B4-BE49-F238E27FC236}">
                <a16:creationId xmlns:a16="http://schemas.microsoft.com/office/drawing/2014/main" id="{0695BC5C-292A-457C-A3E6-B9C9A3086C19}"/>
              </a:ext>
            </a:extLst>
          </p:cNvPr>
          <p:cNvSpPr txBox="1"/>
          <p:nvPr/>
        </p:nvSpPr>
        <p:spPr>
          <a:xfrm>
            <a:off x="27853489" y="3614001"/>
            <a:ext cx="9913941" cy="830997"/>
          </a:xfrm>
          <a:prstGeom prst="rect">
            <a:avLst/>
          </a:prstGeom>
          <a:noFill/>
        </p:spPr>
        <p:txBody>
          <a:bodyPr wrap="square" rtlCol="0" anchor="t">
            <a:spAutoFit/>
          </a:bodyPr>
          <a:lstStyle/>
          <a:p>
            <a:r>
              <a:rPr lang="en-US" sz="4800" b="1" cap="small" dirty="0">
                <a:solidFill>
                  <a:schemeClr val="accent1">
                    <a:lumMod val="50000"/>
                  </a:schemeClr>
                </a:solidFill>
                <a:latin typeface="Minion Pro"/>
              </a:rPr>
              <a:t>Water Quality</a:t>
            </a:r>
            <a:endParaRPr lang="en-US" sz="4800" b="1" cap="small" dirty="0">
              <a:solidFill>
                <a:schemeClr val="accent1">
                  <a:lumMod val="50000"/>
                </a:schemeClr>
              </a:solidFill>
              <a:latin typeface="Minion Pro" panose="02040503050306020203" pitchFamily="18" charset="0"/>
            </a:endParaRPr>
          </a:p>
        </p:txBody>
      </p:sp>
      <p:pic>
        <p:nvPicPr>
          <p:cNvPr id="30" name="Picture 24" descr="A close up of a map&#10;&#10;Description generated with very high confidence">
            <a:extLst>
              <a:ext uri="{FF2B5EF4-FFF2-40B4-BE49-F238E27FC236}">
                <a16:creationId xmlns:a16="http://schemas.microsoft.com/office/drawing/2014/main" id="{654EA4AE-B14A-41F9-813C-2D935B39A3D0}"/>
              </a:ext>
            </a:extLst>
          </p:cNvPr>
          <p:cNvPicPr>
            <a:picLocks noChangeAspect="1"/>
          </p:cNvPicPr>
          <p:nvPr/>
        </p:nvPicPr>
        <p:blipFill rotWithShape="1">
          <a:blip r:embed="rId4"/>
          <a:srcRect l="1" r="7637"/>
          <a:stretch/>
        </p:blipFill>
        <p:spPr>
          <a:xfrm>
            <a:off x="5844912" y="7759033"/>
            <a:ext cx="9565044" cy="7780632"/>
          </a:xfrm>
          <a:prstGeom prst="rect">
            <a:avLst/>
          </a:prstGeom>
        </p:spPr>
      </p:pic>
      <p:cxnSp>
        <p:nvCxnSpPr>
          <p:cNvPr id="32" name="Straight Arrow Connector 31">
            <a:extLst>
              <a:ext uri="{FF2B5EF4-FFF2-40B4-BE49-F238E27FC236}">
                <a16:creationId xmlns:a16="http://schemas.microsoft.com/office/drawing/2014/main" id="{500115E9-62EC-488D-AA14-B83593073ECD}"/>
              </a:ext>
            </a:extLst>
          </p:cNvPr>
          <p:cNvCxnSpPr/>
          <p:nvPr/>
        </p:nvCxnSpPr>
        <p:spPr>
          <a:xfrm>
            <a:off x="902195" y="3306467"/>
            <a:ext cx="40056564" cy="2606"/>
          </a:xfrm>
          <a:prstGeom prst="straightConnector1">
            <a:avLst/>
          </a:prstGeom>
          <a:ln/>
        </p:spPr>
        <p:style>
          <a:lnRef idx="1">
            <a:schemeClr val="accent3"/>
          </a:lnRef>
          <a:fillRef idx="0">
            <a:schemeClr val="accent3"/>
          </a:fillRef>
          <a:effectRef idx="0">
            <a:schemeClr val="accent3"/>
          </a:effectRef>
          <a:fontRef idx="minor">
            <a:schemeClr val="tx1"/>
          </a:fontRef>
        </p:style>
      </p:cxnSp>
      <p:cxnSp>
        <p:nvCxnSpPr>
          <p:cNvPr id="38" name="Straight Arrow Connector 37">
            <a:extLst>
              <a:ext uri="{FF2B5EF4-FFF2-40B4-BE49-F238E27FC236}">
                <a16:creationId xmlns:a16="http://schemas.microsoft.com/office/drawing/2014/main" id="{C197BA67-CB9B-447D-A72D-BB20B7020F17}"/>
              </a:ext>
            </a:extLst>
          </p:cNvPr>
          <p:cNvCxnSpPr>
            <a:cxnSpLocks/>
          </p:cNvCxnSpPr>
          <p:nvPr/>
        </p:nvCxnSpPr>
        <p:spPr>
          <a:xfrm>
            <a:off x="16166198" y="3442946"/>
            <a:ext cx="0" cy="34239989"/>
          </a:xfrm>
          <a:prstGeom prst="straightConnector1">
            <a:avLst/>
          </a:prstGeom>
        </p:spPr>
        <p:style>
          <a:lnRef idx="1">
            <a:schemeClr val="accent3"/>
          </a:lnRef>
          <a:fillRef idx="0">
            <a:schemeClr val="accent3"/>
          </a:fillRef>
          <a:effectRef idx="0">
            <a:schemeClr val="accent3"/>
          </a:effectRef>
          <a:fontRef idx="minor">
            <a:schemeClr val="tx1"/>
          </a:fontRef>
        </p:style>
      </p:cxnSp>
      <p:sp>
        <p:nvSpPr>
          <p:cNvPr id="40" name="TextBox 39">
            <a:extLst>
              <a:ext uri="{FF2B5EF4-FFF2-40B4-BE49-F238E27FC236}">
                <a16:creationId xmlns:a16="http://schemas.microsoft.com/office/drawing/2014/main" id="{ACAEB251-CE26-4286-9C24-B743ECB907AC}"/>
              </a:ext>
            </a:extLst>
          </p:cNvPr>
          <p:cNvSpPr txBox="1"/>
          <p:nvPr/>
        </p:nvSpPr>
        <p:spPr>
          <a:xfrm>
            <a:off x="16387272" y="36159441"/>
            <a:ext cx="25134525" cy="175432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3600" dirty="0">
                <a:cs typeface="Calibri"/>
              </a:rPr>
              <a:t>Shallow groundwater levels are influenced primarily by precipitation (rain) events exceeding 0.78 inches (2 cm). The deep aquifer is sensitive to precipitation, snow melt, and subsequent increases in river stage. While groundwater typically flows into the river, river water begins discharging into the groundwater system when river stage exceeds 769 feet AMSL. </a:t>
            </a:r>
          </a:p>
        </p:txBody>
      </p:sp>
      <p:sp>
        <p:nvSpPr>
          <p:cNvPr id="41" name="TextBox 40">
            <a:extLst>
              <a:ext uri="{FF2B5EF4-FFF2-40B4-BE49-F238E27FC236}">
                <a16:creationId xmlns:a16="http://schemas.microsoft.com/office/drawing/2014/main" id="{A5A70026-D900-4005-8EDA-521534D51FBF}"/>
              </a:ext>
            </a:extLst>
          </p:cNvPr>
          <p:cNvSpPr txBox="1"/>
          <p:nvPr/>
        </p:nvSpPr>
        <p:spPr>
          <a:xfrm>
            <a:off x="25209566" y="21501913"/>
            <a:ext cx="16128822" cy="107721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200" b="1" dirty="0">
                <a:latin typeface="Calibri Light"/>
                <a:cs typeface="Calibri Light"/>
              </a:rPr>
              <a:t>Fig 4. Map of Specific Conductance distribution in October 2018 and April 2019, for shallow and deep wells. Specific conductance is an indicator for chloride- mainly attributed to deicing salt.</a:t>
            </a:r>
            <a:endParaRPr lang="en-US" sz="3200" b="1" dirty="0">
              <a:latin typeface="Calibri Light"/>
              <a:cs typeface="Calibri"/>
            </a:endParaRPr>
          </a:p>
        </p:txBody>
      </p:sp>
      <p:sp>
        <p:nvSpPr>
          <p:cNvPr id="44" name="Rectangle 43">
            <a:extLst>
              <a:ext uri="{FF2B5EF4-FFF2-40B4-BE49-F238E27FC236}">
                <a16:creationId xmlns:a16="http://schemas.microsoft.com/office/drawing/2014/main" id="{948F8031-1769-40BB-AE1C-A2F30D5D3237}"/>
              </a:ext>
            </a:extLst>
          </p:cNvPr>
          <p:cNvSpPr/>
          <p:nvPr/>
        </p:nvSpPr>
        <p:spPr>
          <a:xfrm>
            <a:off x="837663" y="8249631"/>
            <a:ext cx="4797640" cy="8494633"/>
          </a:xfrm>
          <a:prstGeom prst="rect">
            <a:avLst/>
          </a:prstGeom>
        </p:spPr>
        <p:txBody>
          <a:bodyPr wrap="square">
            <a:spAutoFit/>
          </a:bodyPr>
          <a:lstStyle/>
          <a:p>
            <a:r>
              <a:rPr lang="en-US" sz="4200" dirty="0"/>
              <a:t>oxidation-reduction potential, specific conductance, and nitrate, measured. Pressure transducers were also installed in two wells near the Chippewa River to continuously monitor hourly changes in water level.</a:t>
            </a:r>
          </a:p>
          <a:p>
            <a:endParaRPr lang="en-US" sz="4200" dirty="0"/>
          </a:p>
        </p:txBody>
      </p:sp>
      <p:sp>
        <p:nvSpPr>
          <p:cNvPr id="45" name="TextBox 44">
            <a:extLst>
              <a:ext uri="{FF2B5EF4-FFF2-40B4-BE49-F238E27FC236}">
                <a16:creationId xmlns:a16="http://schemas.microsoft.com/office/drawing/2014/main" id="{51F632E3-9D11-4422-97D0-822A4B747D5A}"/>
              </a:ext>
            </a:extLst>
          </p:cNvPr>
          <p:cNvSpPr txBox="1"/>
          <p:nvPr/>
        </p:nvSpPr>
        <p:spPr>
          <a:xfrm>
            <a:off x="931078" y="27004413"/>
            <a:ext cx="8177474" cy="830997"/>
          </a:xfrm>
          <a:prstGeom prst="rect">
            <a:avLst/>
          </a:prstGeom>
          <a:noFill/>
        </p:spPr>
        <p:txBody>
          <a:bodyPr wrap="square" rtlCol="0" anchor="t">
            <a:spAutoFit/>
          </a:bodyPr>
          <a:lstStyle/>
          <a:p>
            <a:r>
              <a:rPr lang="en-US" sz="4800" b="1" cap="small" dirty="0">
                <a:solidFill>
                  <a:schemeClr val="accent1">
                    <a:lumMod val="50000"/>
                  </a:schemeClr>
                </a:solidFill>
                <a:latin typeface="Minion Pro"/>
                <a:sym typeface="Wingdings" panose="05000000000000000000" pitchFamily="2" charset="2"/>
              </a:rPr>
              <a:t>WATER LEVELS</a:t>
            </a:r>
            <a:endParaRPr lang="en-US" sz="4800" b="1" cap="small" dirty="0">
              <a:solidFill>
                <a:schemeClr val="accent1">
                  <a:lumMod val="50000"/>
                </a:schemeClr>
              </a:solidFill>
              <a:latin typeface="Minion Pro" panose="02040503050306020203" pitchFamily="18" charset="0"/>
            </a:endParaRPr>
          </a:p>
        </p:txBody>
      </p:sp>
      <p:sp>
        <p:nvSpPr>
          <p:cNvPr id="46" name="TextBox 45">
            <a:extLst>
              <a:ext uri="{FF2B5EF4-FFF2-40B4-BE49-F238E27FC236}">
                <a16:creationId xmlns:a16="http://schemas.microsoft.com/office/drawing/2014/main" id="{0ED5B950-7B7D-4C4A-9E8D-0948D3D8596C}"/>
              </a:ext>
            </a:extLst>
          </p:cNvPr>
          <p:cNvSpPr txBox="1"/>
          <p:nvPr/>
        </p:nvSpPr>
        <p:spPr>
          <a:xfrm>
            <a:off x="922579" y="27747249"/>
            <a:ext cx="14970895" cy="3323987"/>
          </a:xfrm>
          <a:prstGeom prst="rect">
            <a:avLst/>
          </a:prstGeom>
          <a:noFill/>
        </p:spPr>
        <p:txBody>
          <a:bodyPr wrap="square" rtlCol="0" anchor="t">
            <a:spAutoFit/>
          </a:bodyPr>
          <a:lstStyle/>
          <a:p>
            <a:pPr marL="285750" indent="-285750">
              <a:buFont typeface="Arial"/>
              <a:buChar char="•"/>
            </a:pPr>
            <a:r>
              <a:rPr lang="en-US" sz="4200" dirty="0">
                <a:cs typeface="Calibri"/>
              </a:rPr>
              <a:t>Water levels were measured in each well monthly using a water level meter.</a:t>
            </a:r>
          </a:p>
          <a:p>
            <a:pPr marL="285750" indent="-285750">
              <a:buFont typeface="Arial"/>
              <a:buChar char="•"/>
            </a:pPr>
            <a:r>
              <a:rPr lang="en-US" sz="4200" dirty="0">
                <a:cs typeface="Calibri"/>
              </a:rPr>
              <a:t>Hourly water level measurements were recorded in two wells next to the Chippewa River using </a:t>
            </a:r>
            <a:r>
              <a:rPr lang="en-US" sz="4200" dirty="0" err="1">
                <a:cs typeface="Calibri"/>
              </a:rPr>
              <a:t>Solinst</a:t>
            </a:r>
            <a:r>
              <a:rPr lang="en-US" sz="4200" dirty="0">
                <a:cs typeface="Calibri"/>
              </a:rPr>
              <a:t> </a:t>
            </a:r>
            <a:r>
              <a:rPr lang="en-US" sz="4200" dirty="0" err="1">
                <a:cs typeface="Calibri"/>
              </a:rPr>
              <a:t>Levelogger</a:t>
            </a:r>
            <a:r>
              <a:rPr lang="en-US" sz="4200" dirty="0">
                <a:cs typeface="Calibri"/>
              </a:rPr>
              <a:t> pressure transducers.</a:t>
            </a:r>
          </a:p>
        </p:txBody>
      </p:sp>
      <p:sp>
        <p:nvSpPr>
          <p:cNvPr id="47" name="TextBox 46">
            <a:extLst>
              <a:ext uri="{FF2B5EF4-FFF2-40B4-BE49-F238E27FC236}">
                <a16:creationId xmlns:a16="http://schemas.microsoft.com/office/drawing/2014/main" id="{B5F5F4DB-BDD6-46B5-94E6-E4602D402FA0}"/>
              </a:ext>
            </a:extLst>
          </p:cNvPr>
          <p:cNvSpPr txBox="1"/>
          <p:nvPr/>
        </p:nvSpPr>
        <p:spPr>
          <a:xfrm>
            <a:off x="789536" y="31379546"/>
            <a:ext cx="7720299" cy="1015663"/>
          </a:xfrm>
          <a:prstGeom prst="rect">
            <a:avLst/>
          </a:prstGeom>
          <a:noFill/>
        </p:spPr>
        <p:txBody>
          <a:bodyPr wrap="square" rtlCol="0" anchor="t">
            <a:spAutoFit/>
          </a:bodyPr>
          <a:lstStyle/>
          <a:p>
            <a:r>
              <a:rPr lang="en-US" sz="6000" b="1" cap="small" dirty="0">
                <a:solidFill>
                  <a:srgbClr val="DD9E11"/>
                </a:solidFill>
                <a:latin typeface="Minion Pro"/>
              </a:rPr>
              <a:t>Acknowledgements</a:t>
            </a:r>
          </a:p>
        </p:txBody>
      </p:sp>
      <p:pic>
        <p:nvPicPr>
          <p:cNvPr id="48" name="Picture 24" descr="A close up of a sign&#10;&#10;Description generated with very high confidence">
            <a:extLst>
              <a:ext uri="{FF2B5EF4-FFF2-40B4-BE49-F238E27FC236}">
                <a16:creationId xmlns:a16="http://schemas.microsoft.com/office/drawing/2014/main" id="{05930ADA-7D3B-46A0-890D-9EBBA1C5D042}"/>
              </a:ext>
            </a:extLst>
          </p:cNvPr>
          <p:cNvPicPr>
            <a:picLocks noChangeAspect="1"/>
          </p:cNvPicPr>
          <p:nvPr/>
        </p:nvPicPr>
        <p:blipFill rotWithShape="1">
          <a:blip r:embed="rId5"/>
          <a:srcRect t="-1" r="55696" b="-13079"/>
          <a:stretch/>
        </p:blipFill>
        <p:spPr>
          <a:xfrm>
            <a:off x="1228465" y="879611"/>
            <a:ext cx="5396165" cy="2175968"/>
          </a:xfrm>
          <a:prstGeom prst="rect">
            <a:avLst/>
          </a:prstGeom>
        </p:spPr>
      </p:pic>
      <p:pic>
        <p:nvPicPr>
          <p:cNvPr id="49" name="Picture 24" descr="A close up of a sign&#10;&#10;Description generated with very high confidence">
            <a:extLst>
              <a:ext uri="{FF2B5EF4-FFF2-40B4-BE49-F238E27FC236}">
                <a16:creationId xmlns:a16="http://schemas.microsoft.com/office/drawing/2014/main" id="{E2BBABC8-60B2-488B-8912-8CB1F4226D07}"/>
              </a:ext>
            </a:extLst>
          </p:cNvPr>
          <p:cNvPicPr>
            <a:picLocks noChangeAspect="1"/>
          </p:cNvPicPr>
          <p:nvPr/>
        </p:nvPicPr>
        <p:blipFill rotWithShape="1">
          <a:blip r:embed="rId5"/>
          <a:srcRect l="52251" t="-3001" b="1"/>
          <a:stretch/>
        </p:blipFill>
        <p:spPr>
          <a:xfrm>
            <a:off x="35807691" y="923662"/>
            <a:ext cx="4877828" cy="1662378"/>
          </a:xfrm>
          <a:prstGeom prst="rect">
            <a:avLst/>
          </a:prstGeom>
        </p:spPr>
      </p:pic>
      <p:sp>
        <p:nvSpPr>
          <p:cNvPr id="2" name="Rectangle 1">
            <a:extLst>
              <a:ext uri="{FF2B5EF4-FFF2-40B4-BE49-F238E27FC236}">
                <a16:creationId xmlns:a16="http://schemas.microsoft.com/office/drawing/2014/main" id="{87F386E2-1730-4D87-B925-F6D7D1AE7EDC}"/>
              </a:ext>
            </a:extLst>
          </p:cNvPr>
          <p:cNvSpPr/>
          <p:nvPr/>
        </p:nvSpPr>
        <p:spPr>
          <a:xfrm>
            <a:off x="827475" y="16468760"/>
            <a:ext cx="15213269" cy="2031325"/>
          </a:xfrm>
          <a:prstGeom prst="rect">
            <a:avLst/>
          </a:prstGeom>
        </p:spPr>
        <p:txBody>
          <a:bodyPr wrap="square">
            <a:spAutoFit/>
          </a:bodyPr>
          <a:lstStyle/>
          <a:p>
            <a:r>
              <a:rPr lang="en-US" sz="4200" dirty="0"/>
              <a:t>This project was a directed study integrated with a field-based laboratory component in the Contaminant Hydrogeology course in the Geology Department.</a:t>
            </a:r>
          </a:p>
        </p:txBody>
      </p:sp>
      <p:sp>
        <p:nvSpPr>
          <p:cNvPr id="51" name="TextBox 50">
            <a:extLst>
              <a:ext uri="{FF2B5EF4-FFF2-40B4-BE49-F238E27FC236}">
                <a16:creationId xmlns:a16="http://schemas.microsoft.com/office/drawing/2014/main" id="{BE05C036-848A-46FA-861C-5C02544E0529}"/>
              </a:ext>
            </a:extLst>
          </p:cNvPr>
          <p:cNvSpPr txBox="1"/>
          <p:nvPr/>
        </p:nvSpPr>
        <p:spPr>
          <a:xfrm>
            <a:off x="828501" y="32209320"/>
            <a:ext cx="7681335" cy="5262979"/>
          </a:xfrm>
          <a:prstGeom prst="rect">
            <a:avLst/>
          </a:prstGeom>
          <a:noFill/>
        </p:spPr>
        <p:txBody>
          <a:bodyPr wrap="square" rtlCol="0" anchor="t">
            <a:spAutoFit/>
          </a:bodyPr>
          <a:lstStyle/>
          <a:p>
            <a:r>
              <a:rPr lang="en-US" sz="4200" dirty="0">
                <a:cs typeface="Calibri"/>
              </a:rPr>
              <a:t>We would like to thank Chris Hessel and UWEC Facilities for working with us to coordinate and carry out well drilling. We would also like to acknowledge the Fall 2018 and Spring 2019 Hydrogeology students for contributing to data collection.</a:t>
            </a:r>
          </a:p>
        </p:txBody>
      </p:sp>
      <p:pic>
        <p:nvPicPr>
          <p:cNvPr id="3" name="Picture 2">
            <a:extLst>
              <a:ext uri="{FF2B5EF4-FFF2-40B4-BE49-F238E27FC236}">
                <a16:creationId xmlns:a16="http://schemas.microsoft.com/office/drawing/2014/main" id="{6863530E-435D-4227-95B7-1DBEC6AB2D8B}"/>
              </a:ext>
            </a:extLst>
          </p:cNvPr>
          <p:cNvPicPr>
            <a:picLocks noChangeAspect="1"/>
          </p:cNvPicPr>
          <p:nvPr/>
        </p:nvPicPr>
        <p:blipFill rotWithShape="1">
          <a:blip r:embed="rId6"/>
          <a:srcRect l="15851" r="12585"/>
          <a:stretch/>
        </p:blipFill>
        <p:spPr>
          <a:xfrm>
            <a:off x="8698776" y="31526214"/>
            <a:ext cx="6993742" cy="5543550"/>
          </a:xfrm>
          <a:prstGeom prst="rect">
            <a:avLst/>
          </a:prstGeom>
        </p:spPr>
      </p:pic>
      <p:sp>
        <p:nvSpPr>
          <p:cNvPr id="52" name="TextBox 51">
            <a:extLst>
              <a:ext uri="{FF2B5EF4-FFF2-40B4-BE49-F238E27FC236}">
                <a16:creationId xmlns:a16="http://schemas.microsoft.com/office/drawing/2014/main" id="{1485CD9E-028A-4556-B586-45CF22443C5F}"/>
              </a:ext>
            </a:extLst>
          </p:cNvPr>
          <p:cNvSpPr txBox="1"/>
          <p:nvPr/>
        </p:nvSpPr>
        <p:spPr>
          <a:xfrm>
            <a:off x="8950245" y="37170477"/>
            <a:ext cx="7286554" cy="646331"/>
          </a:xfrm>
          <a:prstGeom prst="rect">
            <a:avLst/>
          </a:prstGeom>
          <a:noFill/>
        </p:spPr>
        <p:txBody>
          <a:bodyPr wrap="square" rtlCol="0" anchor="t">
            <a:spAutoFit/>
          </a:bodyPr>
          <a:lstStyle/>
          <a:p>
            <a:r>
              <a:rPr lang="en-US" sz="3600" b="1" dirty="0">
                <a:latin typeface="+mj-lt"/>
              </a:rPr>
              <a:t>Fig 3. Summer 2018 551 well drilling</a:t>
            </a:r>
            <a:endParaRPr lang="en-US" sz="3600" b="1" dirty="0"/>
          </a:p>
        </p:txBody>
      </p:sp>
      <p:pic>
        <p:nvPicPr>
          <p:cNvPr id="10" name="Picture 9" descr="A close up of a map&#10;&#10;Description automatically generated">
            <a:extLst>
              <a:ext uri="{FF2B5EF4-FFF2-40B4-BE49-F238E27FC236}">
                <a16:creationId xmlns:a16="http://schemas.microsoft.com/office/drawing/2014/main" id="{4304DA79-A3AC-45B0-A53F-6014F891BCEC}"/>
              </a:ext>
            </a:extLst>
          </p:cNvPr>
          <p:cNvPicPr>
            <a:picLocks noChangeAspect="1"/>
          </p:cNvPicPr>
          <p:nvPr/>
        </p:nvPicPr>
        <p:blipFill rotWithShape="1">
          <a:blip r:embed="rId7">
            <a:extLst>
              <a:ext uri="{28A0092B-C50C-407E-A947-70E740481C1C}">
                <a14:useLocalDpi xmlns:a14="http://schemas.microsoft.com/office/drawing/2010/main" val="0"/>
              </a:ext>
            </a:extLst>
          </a:blip>
          <a:srcRect r="9456"/>
          <a:stretch/>
        </p:blipFill>
        <p:spPr>
          <a:xfrm>
            <a:off x="25098510" y="23473534"/>
            <a:ext cx="16423287" cy="11184724"/>
          </a:xfrm>
          <a:prstGeom prst="rect">
            <a:avLst/>
          </a:prstGeom>
        </p:spPr>
      </p:pic>
      <p:sp>
        <p:nvSpPr>
          <p:cNvPr id="53" name="TextBox 52">
            <a:extLst>
              <a:ext uri="{FF2B5EF4-FFF2-40B4-BE49-F238E27FC236}">
                <a16:creationId xmlns:a16="http://schemas.microsoft.com/office/drawing/2014/main" id="{B03ABB55-F1CE-4C21-B487-E21F53C3F86D}"/>
              </a:ext>
            </a:extLst>
          </p:cNvPr>
          <p:cNvSpPr txBox="1"/>
          <p:nvPr/>
        </p:nvSpPr>
        <p:spPr>
          <a:xfrm>
            <a:off x="28148555" y="22629727"/>
            <a:ext cx="14148728" cy="830997"/>
          </a:xfrm>
          <a:prstGeom prst="rect">
            <a:avLst/>
          </a:prstGeom>
          <a:noFill/>
        </p:spPr>
        <p:txBody>
          <a:bodyPr wrap="square" rtlCol="0" anchor="t">
            <a:spAutoFit/>
          </a:bodyPr>
          <a:lstStyle/>
          <a:p>
            <a:r>
              <a:rPr lang="en-US" sz="4800" b="1" cap="small" dirty="0">
                <a:solidFill>
                  <a:schemeClr val="accent1">
                    <a:lumMod val="50000"/>
                  </a:schemeClr>
                </a:solidFill>
                <a:latin typeface="Minion Pro"/>
              </a:rPr>
              <a:t>Water Levels and Hydrologic Influences</a:t>
            </a:r>
            <a:endParaRPr lang="en-US" sz="4800" b="1" cap="small" dirty="0">
              <a:solidFill>
                <a:schemeClr val="accent1">
                  <a:lumMod val="50000"/>
                </a:schemeClr>
              </a:solidFill>
              <a:latin typeface="Minion Pro" panose="02040503050306020203" pitchFamily="18" charset="0"/>
            </a:endParaRPr>
          </a:p>
        </p:txBody>
      </p:sp>
      <p:pic>
        <p:nvPicPr>
          <p:cNvPr id="14" name="Picture 13">
            <a:extLst>
              <a:ext uri="{FF2B5EF4-FFF2-40B4-BE49-F238E27FC236}">
                <a16:creationId xmlns:a16="http://schemas.microsoft.com/office/drawing/2014/main" id="{0A4189D7-76DC-4407-808A-1EC2C8977EBC}"/>
              </a:ext>
            </a:extLst>
          </p:cNvPr>
          <p:cNvPicPr>
            <a:picLocks noChangeAspect="1"/>
          </p:cNvPicPr>
          <p:nvPr/>
        </p:nvPicPr>
        <p:blipFill>
          <a:blip r:embed="rId8"/>
          <a:stretch>
            <a:fillRect/>
          </a:stretch>
        </p:blipFill>
        <p:spPr>
          <a:xfrm>
            <a:off x="25209566" y="11739597"/>
            <a:ext cx="8305800" cy="9458325"/>
          </a:xfrm>
          <a:prstGeom prst="rect">
            <a:avLst/>
          </a:prstGeom>
        </p:spPr>
      </p:pic>
      <p:pic>
        <p:nvPicPr>
          <p:cNvPr id="18" name="Picture 17">
            <a:extLst>
              <a:ext uri="{FF2B5EF4-FFF2-40B4-BE49-F238E27FC236}">
                <a16:creationId xmlns:a16="http://schemas.microsoft.com/office/drawing/2014/main" id="{09F5C65A-07C8-4B6A-B9A8-839A871F5C07}"/>
              </a:ext>
            </a:extLst>
          </p:cNvPr>
          <p:cNvPicPr>
            <a:picLocks noChangeAspect="1"/>
          </p:cNvPicPr>
          <p:nvPr/>
        </p:nvPicPr>
        <p:blipFill rotWithShape="1">
          <a:blip r:embed="rId9"/>
          <a:srcRect l="1644"/>
          <a:stretch/>
        </p:blipFill>
        <p:spPr>
          <a:xfrm>
            <a:off x="33631571" y="11702454"/>
            <a:ext cx="7747686" cy="9489285"/>
          </a:xfrm>
          <a:prstGeom prst="rect">
            <a:avLst/>
          </a:prstGeom>
        </p:spPr>
      </p:pic>
      <p:sp>
        <p:nvSpPr>
          <p:cNvPr id="34" name="TextBox 33">
            <a:extLst>
              <a:ext uri="{FF2B5EF4-FFF2-40B4-BE49-F238E27FC236}">
                <a16:creationId xmlns:a16="http://schemas.microsoft.com/office/drawing/2014/main" id="{7A55CACB-9095-4937-B569-C28E07A2BADD}"/>
              </a:ext>
            </a:extLst>
          </p:cNvPr>
          <p:cNvSpPr txBox="1"/>
          <p:nvPr/>
        </p:nvSpPr>
        <p:spPr>
          <a:xfrm>
            <a:off x="25209566" y="21143680"/>
            <a:ext cx="8661333" cy="400110"/>
          </a:xfrm>
          <a:prstGeom prst="rect">
            <a:avLst/>
          </a:prstGeom>
          <a:noFill/>
        </p:spPr>
        <p:txBody>
          <a:bodyPr wrap="square" rtlCol="0">
            <a:spAutoFit/>
          </a:bodyPr>
          <a:lstStyle/>
          <a:p>
            <a:r>
              <a:rPr lang="en-US" sz="2000" b="1" dirty="0"/>
              <a:t>Map created by Elliot </a:t>
            </a:r>
            <a:r>
              <a:rPr lang="en-US" sz="2000" b="1" dirty="0" err="1"/>
              <a:t>Draxler</a:t>
            </a:r>
            <a:r>
              <a:rPr lang="en-US" sz="2000" b="1" dirty="0"/>
              <a:t>, Trevor Nelson, and Salvatore </a:t>
            </a:r>
            <a:r>
              <a:rPr lang="en-US" sz="2000" b="1" dirty="0" err="1"/>
              <a:t>Kass</a:t>
            </a:r>
            <a:r>
              <a:rPr lang="en-US" sz="2000" b="1" dirty="0"/>
              <a:t> (GEOL 416)</a:t>
            </a:r>
          </a:p>
        </p:txBody>
      </p:sp>
      <p:pic>
        <p:nvPicPr>
          <p:cNvPr id="36" name="Picture 35">
            <a:extLst>
              <a:ext uri="{FF2B5EF4-FFF2-40B4-BE49-F238E27FC236}">
                <a16:creationId xmlns:a16="http://schemas.microsoft.com/office/drawing/2014/main" id="{BB76D7A3-DB79-42F5-83A5-BBB3A533C093}"/>
              </a:ext>
            </a:extLst>
          </p:cNvPr>
          <p:cNvPicPr>
            <a:picLocks noChangeAspect="1"/>
          </p:cNvPicPr>
          <p:nvPr/>
        </p:nvPicPr>
        <p:blipFill>
          <a:blip r:embed="rId10"/>
          <a:stretch>
            <a:fillRect/>
          </a:stretch>
        </p:blipFill>
        <p:spPr>
          <a:xfrm>
            <a:off x="16357246" y="11842015"/>
            <a:ext cx="8239461" cy="5384689"/>
          </a:xfrm>
          <a:prstGeom prst="rect">
            <a:avLst/>
          </a:prstGeom>
        </p:spPr>
      </p:pic>
      <p:pic>
        <p:nvPicPr>
          <p:cNvPr id="42" name="Picture 41">
            <a:extLst>
              <a:ext uri="{FF2B5EF4-FFF2-40B4-BE49-F238E27FC236}">
                <a16:creationId xmlns:a16="http://schemas.microsoft.com/office/drawing/2014/main" id="{84F9E0B1-E5E6-4F73-8CF1-F80405448924}"/>
              </a:ext>
            </a:extLst>
          </p:cNvPr>
          <p:cNvPicPr>
            <a:picLocks noChangeAspect="1"/>
          </p:cNvPicPr>
          <p:nvPr/>
        </p:nvPicPr>
        <p:blipFill>
          <a:blip r:embed="rId11"/>
          <a:stretch>
            <a:fillRect/>
          </a:stretch>
        </p:blipFill>
        <p:spPr>
          <a:xfrm>
            <a:off x="16367156" y="17426370"/>
            <a:ext cx="8259148" cy="5384689"/>
          </a:xfrm>
          <a:prstGeom prst="rect">
            <a:avLst/>
          </a:prstGeom>
        </p:spPr>
      </p:pic>
      <p:pic>
        <p:nvPicPr>
          <p:cNvPr id="55" name="Picture 54">
            <a:extLst>
              <a:ext uri="{FF2B5EF4-FFF2-40B4-BE49-F238E27FC236}">
                <a16:creationId xmlns:a16="http://schemas.microsoft.com/office/drawing/2014/main" id="{23D7944F-4C8A-4D82-99F5-1DEBB027F8C6}"/>
              </a:ext>
            </a:extLst>
          </p:cNvPr>
          <p:cNvPicPr>
            <a:picLocks noChangeAspect="1"/>
          </p:cNvPicPr>
          <p:nvPr/>
        </p:nvPicPr>
        <p:blipFill>
          <a:blip r:embed="rId12"/>
          <a:stretch>
            <a:fillRect/>
          </a:stretch>
        </p:blipFill>
        <p:spPr>
          <a:xfrm>
            <a:off x="16387272" y="22934474"/>
            <a:ext cx="8234251" cy="5384689"/>
          </a:xfrm>
          <a:prstGeom prst="rect">
            <a:avLst/>
          </a:prstGeom>
        </p:spPr>
      </p:pic>
      <p:sp>
        <p:nvSpPr>
          <p:cNvPr id="54" name="TextBox 53">
            <a:extLst>
              <a:ext uri="{FF2B5EF4-FFF2-40B4-BE49-F238E27FC236}">
                <a16:creationId xmlns:a16="http://schemas.microsoft.com/office/drawing/2014/main" id="{7EB5C50F-09B3-407E-B75B-8189812883C0}"/>
              </a:ext>
            </a:extLst>
          </p:cNvPr>
          <p:cNvSpPr txBox="1"/>
          <p:nvPr/>
        </p:nvSpPr>
        <p:spPr>
          <a:xfrm>
            <a:off x="16460456" y="35133134"/>
            <a:ext cx="8221228" cy="107721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200" b="1" dirty="0">
                <a:latin typeface="Calibri Light"/>
                <a:cs typeface="Calibri Light"/>
              </a:rPr>
              <a:t>Fig 8. Wells WA 555 and 556, where water levels were continuously monitored.</a:t>
            </a:r>
            <a:endParaRPr lang="en-US" sz="3200" b="1" dirty="0">
              <a:latin typeface="Calibri Light"/>
              <a:cs typeface="Calibri"/>
            </a:endParaRPr>
          </a:p>
        </p:txBody>
      </p:sp>
      <p:sp>
        <p:nvSpPr>
          <p:cNvPr id="56" name="TextBox 55">
            <a:extLst>
              <a:ext uri="{FF2B5EF4-FFF2-40B4-BE49-F238E27FC236}">
                <a16:creationId xmlns:a16="http://schemas.microsoft.com/office/drawing/2014/main" id="{48F1C57A-29FF-427E-8262-2DA312F78572}"/>
              </a:ext>
            </a:extLst>
          </p:cNvPr>
          <p:cNvSpPr txBox="1"/>
          <p:nvPr/>
        </p:nvSpPr>
        <p:spPr>
          <a:xfrm>
            <a:off x="25845230" y="34912452"/>
            <a:ext cx="14770488" cy="107721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200" b="1" dirty="0">
                <a:latin typeface="Calibri Light"/>
                <a:cs typeface="Calibri Light"/>
              </a:rPr>
              <a:t>Fig 9. Water levels for monitoring wells WA 555 and WA 556, Chippewa River stage (USGS gauge), and temperature/precipitation data in Eau Claire, WI.</a:t>
            </a:r>
            <a:endParaRPr lang="en-US" sz="3200" b="1" dirty="0">
              <a:latin typeface="Calibri Light"/>
              <a:cs typeface="Calibri"/>
            </a:endParaRPr>
          </a:p>
        </p:txBody>
      </p:sp>
      <p:sp>
        <p:nvSpPr>
          <p:cNvPr id="4" name="TextBox 3"/>
          <p:cNvSpPr txBox="1"/>
          <p:nvPr/>
        </p:nvSpPr>
        <p:spPr>
          <a:xfrm>
            <a:off x="16424484" y="28308893"/>
            <a:ext cx="8683818" cy="1077218"/>
          </a:xfrm>
          <a:prstGeom prst="rect">
            <a:avLst/>
          </a:prstGeom>
          <a:noFill/>
        </p:spPr>
        <p:txBody>
          <a:bodyPr wrap="square" rtlCol="0">
            <a:spAutoFit/>
          </a:bodyPr>
          <a:lstStyle/>
          <a:p>
            <a:r>
              <a:rPr lang="en-US" sz="3200" dirty="0"/>
              <a:t>Fig. 5, 6, 7. Water quality trends of 12 of the 13 campus wells </a:t>
            </a:r>
            <a:r>
              <a:rPr lang="en-US" sz="3200"/>
              <a:t>measured monthly.</a:t>
            </a:r>
            <a:endParaRPr lang="en-US" sz="3200" dirty="0"/>
          </a:p>
        </p:txBody>
      </p:sp>
    </p:spTree>
    <p:extLst>
      <p:ext uri="{BB962C8B-B14F-4D97-AF65-F5344CB8AC3E}">
        <p14:creationId xmlns:p14="http://schemas.microsoft.com/office/powerpoint/2010/main" val="420378759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330</TotalTime>
  <Words>596</Words>
  <Application>Microsoft Office PowerPoint</Application>
  <PresentationFormat>Custom</PresentationFormat>
  <Paragraphs>41</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Minion Pro</vt:lpstr>
      <vt:lpstr>Office Theme</vt:lpstr>
      <vt:lpstr>Evaluating Groundwater Quality and Behavior at UWEC Campus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Evaluating Groundwater Quality and Behavior at UWEC Campus</dc:title>
  <dc:creator>Vitale, Sarah A</dc:creator>
  <cp:lastModifiedBy>Hook, Glen Thronson</cp:lastModifiedBy>
  <cp:revision>25</cp:revision>
  <dcterms:created xsi:type="dcterms:W3CDTF">2019-04-18T02:14:10Z</dcterms:created>
  <dcterms:modified xsi:type="dcterms:W3CDTF">2019-04-26T12:48:09Z</dcterms:modified>
</cp:coreProperties>
</file>