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804" r:id="rId1"/>
  </p:sldMasterIdLst>
  <p:notesMasterIdLst>
    <p:notesMasterId r:id="rId3"/>
  </p:notesMasterIdLst>
  <p:sldIdLst>
    <p:sldId id="256" r:id="rId2"/>
  </p:sldIdLst>
  <p:sldSz cx="42062400" cy="384048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254" autoAdjust="0"/>
    <p:restoredTop sz="96271" autoAdjust="0"/>
  </p:normalViewPr>
  <p:slideViewPr>
    <p:cSldViewPr snapToGrid="0">
      <p:cViewPr>
        <p:scale>
          <a:sx n="20" d="100"/>
          <a:sy n="20" d="100"/>
        </p:scale>
        <p:origin x="864" y="8"/>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D:\Junior%20Year%2017-18\Spring%20Semester\Research\Updated%20Small%20Business%20Loans%203.29.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D:\Junior%20Year%2017-18\Spring%20Semester\Research\Updated%20Small%20Business%20Loans%203.29.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cap="none" baseline="0">
                <a:solidFill>
                  <a:schemeClr val="lt1">
                    <a:lumMod val="85000"/>
                  </a:schemeClr>
                </a:solidFill>
                <a:latin typeface="+mn-lt"/>
                <a:ea typeface="+mn-ea"/>
                <a:cs typeface="+mn-cs"/>
              </a:defRPr>
            </a:pPr>
            <a:r>
              <a:rPr lang="en-US"/>
              <a:t>Total Small Business Loans In Chippewa County</a:t>
            </a:r>
          </a:p>
        </c:rich>
      </c:tx>
      <c:layout>
        <c:manualLayout>
          <c:xMode val="edge"/>
          <c:yMode val="edge"/>
          <c:x val="0.31096364057433995"/>
          <c:y val="1.6166751333056048E-2"/>
        </c:manualLayout>
      </c:layout>
      <c:overlay val="0"/>
      <c:spPr>
        <a:noFill/>
        <a:ln>
          <a:noFill/>
        </a:ln>
        <a:effectLst/>
      </c:spPr>
      <c:txPr>
        <a:bodyPr rot="0" spcFirstLastPara="1" vertOverflow="ellipsis" vert="horz" wrap="square" anchor="ctr" anchorCtr="1"/>
        <a:lstStyle/>
        <a:p>
          <a:pPr>
            <a:defRPr sz="1400" b="1" i="0" u="none" strike="noStrike" kern="1200" cap="none" baseline="0">
              <a:solidFill>
                <a:schemeClr val="lt1">
                  <a:lumMod val="85000"/>
                </a:schemeClr>
              </a:solidFill>
              <a:latin typeface="+mn-lt"/>
              <a:ea typeface="+mn-ea"/>
              <a:cs typeface="+mn-cs"/>
            </a:defRPr>
          </a:pPr>
          <a:endParaRPr lang="en-US"/>
        </a:p>
      </c:txPr>
    </c:title>
    <c:autoTitleDeleted val="0"/>
    <c:plotArea>
      <c:layout/>
      <c:scatterChart>
        <c:scatterStyle val="lineMarker"/>
        <c:varyColors val="0"/>
        <c:ser>
          <c:idx val="0"/>
          <c:order val="0"/>
          <c:tx>
            <c:strRef>
              <c:f>Sheet1!$X$13</c:f>
              <c:strCache>
                <c:ptCount val="1"/>
                <c:pt idx="0">
                  <c:v>Nonfarm Nonresidetial</c:v>
                </c:pt>
              </c:strCache>
            </c:strRef>
          </c:tx>
          <c:spPr>
            <a:ln w="22225" cap="rnd">
              <a:solidFill>
                <a:schemeClr val="accent1"/>
              </a:solidFill>
            </a:ln>
            <a:effectLst>
              <a:glow rad="139700">
                <a:schemeClr val="accent1">
                  <a:satMod val="175000"/>
                  <a:alpha val="14000"/>
                </a:schemeClr>
              </a:glow>
            </a:effectLst>
          </c:spPr>
          <c:marker>
            <c:symbol val="circle"/>
            <c:size val="3"/>
            <c:spPr>
              <a:solidFill>
                <a:schemeClr val="accent1">
                  <a:lumMod val="60000"/>
                  <a:lumOff val="40000"/>
                </a:schemeClr>
              </a:solidFill>
              <a:ln>
                <a:noFill/>
              </a:ln>
              <a:effectLst>
                <a:glow rad="63500">
                  <a:schemeClr val="accent1">
                    <a:satMod val="175000"/>
                    <a:alpha val="25000"/>
                  </a:schemeClr>
                </a:glow>
              </a:effectLst>
            </c:spPr>
          </c:marker>
          <c:xVal>
            <c:numRef>
              <c:f>Sheet1!$W$14:$W$25</c:f>
              <c:numCache>
                <c:formatCode>General</c:formatCode>
                <c:ptCount val="12"/>
                <c:pt idx="0">
                  <c:v>2006</c:v>
                </c:pt>
                <c:pt idx="1">
                  <c:v>2007</c:v>
                </c:pt>
                <c:pt idx="2">
                  <c:v>2008</c:v>
                </c:pt>
                <c:pt idx="3">
                  <c:v>2009</c:v>
                </c:pt>
                <c:pt idx="4">
                  <c:v>2010</c:v>
                </c:pt>
                <c:pt idx="5">
                  <c:v>2011</c:v>
                </c:pt>
                <c:pt idx="6">
                  <c:v>2012</c:v>
                </c:pt>
                <c:pt idx="7">
                  <c:v>2013</c:v>
                </c:pt>
                <c:pt idx="8">
                  <c:v>2014</c:v>
                </c:pt>
                <c:pt idx="9">
                  <c:v>2015</c:v>
                </c:pt>
                <c:pt idx="10">
                  <c:v>2016</c:v>
                </c:pt>
                <c:pt idx="11">
                  <c:v>2017</c:v>
                </c:pt>
              </c:numCache>
            </c:numRef>
          </c:xVal>
          <c:yVal>
            <c:numRef>
              <c:f>Sheet1!$X$14:$X$25</c:f>
              <c:numCache>
                <c:formatCode>_("$"* #,##0_);_("$"* \(#,##0\);_("$"* "-"??_);_(@_)</c:formatCode>
                <c:ptCount val="12"/>
                <c:pt idx="0">
                  <c:v>91525</c:v>
                </c:pt>
                <c:pt idx="1">
                  <c:v>92248</c:v>
                </c:pt>
                <c:pt idx="2">
                  <c:v>112120</c:v>
                </c:pt>
                <c:pt idx="3">
                  <c:v>114055</c:v>
                </c:pt>
                <c:pt idx="4">
                  <c:v>115497</c:v>
                </c:pt>
                <c:pt idx="5">
                  <c:v>105185</c:v>
                </c:pt>
                <c:pt idx="6">
                  <c:v>109855</c:v>
                </c:pt>
                <c:pt idx="7">
                  <c:v>109360</c:v>
                </c:pt>
                <c:pt idx="8">
                  <c:v>104635</c:v>
                </c:pt>
                <c:pt idx="9">
                  <c:v>102331</c:v>
                </c:pt>
                <c:pt idx="10">
                  <c:v>96506</c:v>
                </c:pt>
                <c:pt idx="11">
                  <c:v>103516</c:v>
                </c:pt>
              </c:numCache>
            </c:numRef>
          </c:yVal>
          <c:smooth val="0"/>
          <c:extLst>
            <c:ext xmlns:c16="http://schemas.microsoft.com/office/drawing/2014/chart" uri="{C3380CC4-5D6E-409C-BE32-E72D297353CC}">
              <c16:uniqueId val="{00000000-6148-4A39-81CC-55C963CB6AFA}"/>
            </c:ext>
          </c:extLst>
        </c:ser>
        <c:ser>
          <c:idx val="1"/>
          <c:order val="1"/>
          <c:tx>
            <c:strRef>
              <c:f>Sheet1!$Y$13</c:f>
              <c:strCache>
                <c:ptCount val="1"/>
                <c:pt idx="0">
                  <c:v> Commercial and Industrial</c:v>
                </c:pt>
              </c:strCache>
            </c:strRef>
          </c:tx>
          <c:spPr>
            <a:ln w="22225" cap="rnd">
              <a:solidFill>
                <a:schemeClr val="accent2"/>
              </a:solidFill>
            </a:ln>
            <a:effectLst>
              <a:glow rad="139700">
                <a:schemeClr val="accent2">
                  <a:satMod val="175000"/>
                  <a:alpha val="14000"/>
                </a:schemeClr>
              </a:glow>
            </a:effectLst>
          </c:spPr>
          <c:marker>
            <c:symbol val="circle"/>
            <c:size val="3"/>
            <c:spPr>
              <a:solidFill>
                <a:schemeClr val="accent2">
                  <a:lumMod val="60000"/>
                  <a:lumOff val="40000"/>
                </a:schemeClr>
              </a:solidFill>
              <a:ln>
                <a:noFill/>
              </a:ln>
              <a:effectLst>
                <a:glow rad="63500">
                  <a:schemeClr val="accent2">
                    <a:satMod val="175000"/>
                    <a:alpha val="25000"/>
                  </a:schemeClr>
                </a:glow>
              </a:effectLst>
            </c:spPr>
          </c:marker>
          <c:xVal>
            <c:numRef>
              <c:f>Sheet1!$W$14:$W$25</c:f>
              <c:numCache>
                <c:formatCode>General</c:formatCode>
                <c:ptCount val="12"/>
                <c:pt idx="0">
                  <c:v>2006</c:v>
                </c:pt>
                <c:pt idx="1">
                  <c:v>2007</c:v>
                </c:pt>
                <c:pt idx="2">
                  <c:v>2008</c:v>
                </c:pt>
                <c:pt idx="3">
                  <c:v>2009</c:v>
                </c:pt>
                <c:pt idx="4">
                  <c:v>2010</c:v>
                </c:pt>
                <c:pt idx="5">
                  <c:v>2011</c:v>
                </c:pt>
                <c:pt idx="6">
                  <c:v>2012</c:v>
                </c:pt>
                <c:pt idx="7">
                  <c:v>2013</c:v>
                </c:pt>
                <c:pt idx="8">
                  <c:v>2014</c:v>
                </c:pt>
                <c:pt idx="9">
                  <c:v>2015</c:v>
                </c:pt>
                <c:pt idx="10">
                  <c:v>2016</c:v>
                </c:pt>
                <c:pt idx="11">
                  <c:v>2017</c:v>
                </c:pt>
              </c:numCache>
            </c:numRef>
          </c:xVal>
          <c:yVal>
            <c:numRef>
              <c:f>Sheet1!$Y$14:$Y$25</c:f>
              <c:numCache>
                <c:formatCode>_("$"* #,##0_);_("$"* \(#,##0\);_("$"* "-"??_);_(@_)</c:formatCode>
                <c:ptCount val="12"/>
                <c:pt idx="0">
                  <c:v>30669</c:v>
                </c:pt>
                <c:pt idx="1">
                  <c:v>35485</c:v>
                </c:pt>
                <c:pt idx="2">
                  <c:v>53272</c:v>
                </c:pt>
                <c:pt idx="3">
                  <c:v>65217</c:v>
                </c:pt>
                <c:pt idx="4">
                  <c:v>53107</c:v>
                </c:pt>
                <c:pt idx="5">
                  <c:v>50615</c:v>
                </c:pt>
                <c:pt idx="6">
                  <c:v>53127</c:v>
                </c:pt>
                <c:pt idx="7">
                  <c:v>52418</c:v>
                </c:pt>
                <c:pt idx="8">
                  <c:v>58108</c:v>
                </c:pt>
                <c:pt idx="9">
                  <c:v>58585</c:v>
                </c:pt>
                <c:pt idx="10">
                  <c:v>63362</c:v>
                </c:pt>
                <c:pt idx="11">
                  <c:v>60915</c:v>
                </c:pt>
              </c:numCache>
            </c:numRef>
          </c:yVal>
          <c:smooth val="0"/>
          <c:extLst>
            <c:ext xmlns:c16="http://schemas.microsoft.com/office/drawing/2014/chart" uri="{C3380CC4-5D6E-409C-BE32-E72D297353CC}">
              <c16:uniqueId val="{00000001-6148-4A39-81CC-55C963CB6AFA}"/>
            </c:ext>
          </c:extLst>
        </c:ser>
        <c:ser>
          <c:idx val="2"/>
          <c:order val="2"/>
          <c:tx>
            <c:strRef>
              <c:f>Sheet1!$Z$13</c:f>
              <c:strCache>
                <c:ptCount val="1"/>
                <c:pt idx="0">
                  <c:v> Farmland</c:v>
                </c:pt>
              </c:strCache>
            </c:strRef>
          </c:tx>
          <c:spPr>
            <a:ln w="22225" cap="rnd">
              <a:solidFill>
                <a:schemeClr val="accent3"/>
              </a:solidFill>
            </a:ln>
            <a:effectLst>
              <a:glow rad="139700">
                <a:schemeClr val="accent3">
                  <a:satMod val="175000"/>
                  <a:alpha val="14000"/>
                </a:schemeClr>
              </a:glow>
            </a:effectLst>
          </c:spPr>
          <c:marker>
            <c:symbol val="circle"/>
            <c:size val="3"/>
            <c:spPr>
              <a:solidFill>
                <a:schemeClr val="accent3">
                  <a:lumMod val="60000"/>
                  <a:lumOff val="40000"/>
                </a:schemeClr>
              </a:solidFill>
              <a:ln>
                <a:noFill/>
              </a:ln>
              <a:effectLst>
                <a:glow rad="63500">
                  <a:schemeClr val="accent3">
                    <a:satMod val="175000"/>
                    <a:alpha val="25000"/>
                  </a:schemeClr>
                </a:glow>
              </a:effectLst>
            </c:spPr>
          </c:marker>
          <c:xVal>
            <c:numRef>
              <c:f>Sheet1!$W$14:$W$25</c:f>
              <c:numCache>
                <c:formatCode>General</c:formatCode>
                <c:ptCount val="12"/>
                <c:pt idx="0">
                  <c:v>2006</c:v>
                </c:pt>
                <c:pt idx="1">
                  <c:v>2007</c:v>
                </c:pt>
                <c:pt idx="2">
                  <c:v>2008</c:v>
                </c:pt>
                <c:pt idx="3">
                  <c:v>2009</c:v>
                </c:pt>
                <c:pt idx="4">
                  <c:v>2010</c:v>
                </c:pt>
                <c:pt idx="5">
                  <c:v>2011</c:v>
                </c:pt>
                <c:pt idx="6">
                  <c:v>2012</c:v>
                </c:pt>
                <c:pt idx="7">
                  <c:v>2013</c:v>
                </c:pt>
                <c:pt idx="8">
                  <c:v>2014</c:v>
                </c:pt>
                <c:pt idx="9">
                  <c:v>2015</c:v>
                </c:pt>
                <c:pt idx="10">
                  <c:v>2016</c:v>
                </c:pt>
                <c:pt idx="11">
                  <c:v>2017</c:v>
                </c:pt>
              </c:numCache>
            </c:numRef>
          </c:xVal>
          <c:yVal>
            <c:numRef>
              <c:f>Sheet1!$Z$14:$Z$25</c:f>
              <c:numCache>
                <c:formatCode>_("$"* #,##0_);_("$"* \(#,##0\);_("$"* "-"??_);_(@_)</c:formatCode>
                <c:ptCount val="12"/>
                <c:pt idx="0">
                  <c:v>21330</c:v>
                </c:pt>
                <c:pt idx="1">
                  <c:v>22481</c:v>
                </c:pt>
                <c:pt idx="2">
                  <c:v>33473</c:v>
                </c:pt>
                <c:pt idx="3">
                  <c:v>32970</c:v>
                </c:pt>
                <c:pt idx="4">
                  <c:v>32914</c:v>
                </c:pt>
                <c:pt idx="5">
                  <c:v>32259</c:v>
                </c:pt>
                <c:pt idx="6">
                  <c:v>30088</c:v>
                </c:pt>
                <c:pt idx="7">
                  <c:v>30824</c:v>
                </c:pt>
                <c:pt idx="8">
                  <c:v>34768</c:v>
                </c:pt>
                <c:pt idx="9">
                  <c:v>20557</c:v>
                </c:pt>
                <c:pt idx="10">
                  <c:v>31747</c:v>
                </c:pt>
                <c:pt idx="11">
                  <c:v>29927</c:v>
                </c:pt>
              </c:numCache>
            </c:numRef>
          </c:yVal>
          <c:smooth val="0"/>
          <c:extLst>
            <c:ext xmlns:c16="http://schemas.microsoft.com/office/drawing/2014/chart" uri="{C3380CC4-5D6E-409C-BE32-E72D297353CC}">
              <c16:uniqueId val="{00000002-6148-4A39-81CC-55C963CB6AFA}"/>
            </c:ext>
          </c:extLst>
        </c:ser>
        <c:ser>
          <c:idx val="3"/>
          <c:order val="3"/>
          <c:tx>
            <c:strRef>
              <c:f>Sheet1!$AA$13</c:f>
              <c:strCache>
                <c:ptCount val="1"/>
                <c:pt idx="0">
                  <c:v>Loans to Finacne Agg Production</c:v>
                </c:pt>
              </c:strCache>
            </c:strRef>
          </c:tx>
          <c:spPr>
            <a:ln w="22225" cap="rnd">
              <a:solidFill>
                <a:schemeClr val="accent4"/>
              </a:solidFill>
            </a:ln>
            <a:effectLst>
              <a:glow rad="139700">
                <a:schemeClr val="accent4">
                  <a:satMod val="175000"/>
                  <a:alpha val="14000"/>
                </a:schemeClr>
              </a:glow>
            </a:effectLst>
          </c:spPr>
          <c:marker>
            <c:symbol val="circle"/>
            <c:size val="3"/>
            <c:spPr>
              <a:solidFill>
                <a:schemeClr val="accent4">
                  <a:lumMod val="60000"/>
                  <a:lumOff val="40000"/>
                </a:schemeClr>
              </a:solidFill>
              <a:ln>
                <a:noFill/>
              </a:ln>
              <a:effectLst>
                <a:glow rad="63500">
                  <a:schemeClr val="accent4">
                    <a:satMod val="175000"/>
                    <a:alpha val="25000"/>
                  </a:schemeClr>
                </a:glow>
              </a:effectLst>
            </c:spPr>
          </c:marker>
          <c:xVal>
            <c:numRef>
              <c:f>Sheet1!$W$14:$W$25</c:f>
              <c:numCache>
                <c:formatCode>General</c:formatCode>
                <c:ptCount val="12"/>
                <c:pt idx="0">
                  <c:v>2006</c:v>
                </c:pt>
                <c:pt idx="1">
                  <c:v>2007</c:v>
                </c:pt>
                <c:pt idx="2">
                  <c:v>2008</c:v>
                </c:pt>
                <c:pt idx="3">
                  <c:v>2009</c:v>
                </c:pt>
                <c:pt idx="4">
                  <c:v>2010</c:v>
                </c:pt>
                <c:pt idx="5">
                  <c:v>2011</c:v>
                </c:pt>
                <c:pt idx="6">
                  <c:v>2012</c:v>
                </c:pt>
                <c:pt idx="7">
                  <c:v>2013</c:v>
                </c:pt>
                <c:pt idx="8">
                  <c:v>2014</c:v>
                </c:pt>
                <c:pt idx="9">
                  <c:v>2015</c:v>
                </c:pt>
                <c:pt idx="10">
                  <c:v>2016</c:v>
                </c:pt>
                <c:pt idx="11">
                  <c:v>2017</c:v>
                </c:pt>
              </c:numCache>
            </c:numRef>
          </c:xVal>
          <c:yVal>
            <c:numRef>
              <c:f>Sheet1!$AA$14:$AA$25</c:f>
              <c:numCache>
                <c:formatCode>_("$"* #,##0_);_("$"* \(#,##0\);_("$"* "-"??_);_(@_)</c:formatCode>
                <c:ptCount val="12"/>
                <c:pt idx="0">
                  <c:v>10559</c:v>
                </c:pt>
                <c:pt idx="1">
                  <c:v>12975</c:v>
                </c:pt>
                <c:pt idx="2">
                  <c:v>13868</c:v>
                </c:pt>
                <c:pt idx="3">
                  <c:v>15332</c:v>
                </c:pt>
                <c:pt idx="4">
                  <c:v>13121</c:v>
                </c:pt>
                <c:pt idx="5">
                  <c:v>10926</c:v>
                </c:pt>
                <c:pt idx="6">
                  <c:v>11436</c:v>
                </c:pt>
                <c:pt idx="7">
                  <c:v>13971</c:v>
                </c:pt>
                <c:pt idx="8">
                  <c:v>16318</c:v>
                </c:pt>
                <c:pt idx="9">
                  <c:v>19339</c:v>
                </c:pt>
                <c:pt idx="10">
                  <c:v>17839</c:v>
                </c:pt>
                <c:pt idx="11">
                  <c:v>16385</c:v>
                </c:pt>
              </c:numCache>
            </c:numRef>
          </c:yVal>
          <c:smooth val="0"/>
          <c:extLst>
            <c:ext xmlns:c16="http://schemas.microsoft.com/office/drawing/2014/chart" uri="{C3380CC4-5D6E-409C-BE32-E72D297353CC}">
              <c16:uniqueId val="{00000003-6148-4A39-81CC-55C963CB6AFA}"/>
            </c:ext>
          </c:extLst>
        </c:ser>
        <c:ser>
          <c:idx val="4"/>
          <c:order val="4"/>
          <c:tx>
            <c:strRef>
              <c:f>Sheet1!$AB$13</c:f>
              <c:strCache>
                <c:ptCount val="1"/>
                <c:pt idx="0">
                  <c:v>Total Small Business Loans</c:v>
                </c:pt>
              </c:strCache>
            </c:strRef>
          </c:tx>
          <c:spPr>
            <a:ln w="22225" cap="rnd">
              <a:solidFill>
                <a:schemeClr val="accent5"/>
              </a:solidFill>
            </a:ln>
            <a:effectLst>
              <a:glow rad="139700">
                <a:schemeClr val="accent5">
                  <a:satMod val="175000"/>
                  <a:alpha val="14000"/>
                </a:schemeClr>
              </a:glow>
            </a:effectLst>
          </c:spPr>
          <c:marker>
            <c:symbol val="circle"/>
            <c:size val="3"/>
            <c:spPr>
              <a:solidFill>
                <a:schemeClr val="accent5">
                  <a:lumMod val="60000"/>
                  <a:lumOff val="40000"/>
                </a:schemeClr>
              </a:solidFill>
              <a:ln>
                <a:noFill/>
              </a:ln>
              <a:effectLst>
                <a:glow rad="63500">
                  <a:schemeClr val="accent5">
                    <a:satMod val="175000"/>
                    <a:alpha val="25000"/>
                  </a:schemeClr>
                </a:glow>
              </a:effectLst>
            </c:spPr>
          </c:marker>
          <c:xVal>
            <c:numRef>
              <c:f>Sheet1!$W$14:$W$25</c:f>
              <c:numCache>
                <c:formatCode>General</c:formatCode>
                <c:ptCount val="12"/>
                <c:pt idx="0">
                  <c:v>2006</c:v>
                </c:pt>
                <c:pt idx="1">
                  <c:v>2007</c:v>
                </c:pt>
                <c:pt idx="2">
                  <c:v>2008</c:v>
                </c:pt>
                <c:pt idx="3">
                  <c:v>2009</c:v>
                </c:pt>
                <c:pt idx="4">
                  <c:v>2010</c:v>
                </c:pt>
                <c:pt idx="5">
                  <c:v>2011</c:v>
                </c:pt>
                <c:pt idx="6">
                  <c:v>2012</c:v>
                </c:pt>
                <c:pt idx="7">
                  <c:v>2013</c:v>
                </c:pt>
                <c:pt idx="8">
                  <c:v>2014</c:v>
                </c:pt>
                <c:pt idx="9">
                  <c:v>2015</c:v>
                </c:pt>
                <c:pt idx="10">
                  <c:v>2016</c:v>
                </c:pt>
                <c:pt idx="11">
                  <c:v>2017</c:v>
                </c:pt>
              </c:numCache>
            </c:numRef>
          </c:xVal>
          <c:yVal>
            <c:numRef>
              <c:f>Sheet1!$AB$14:$AB$25</c:f>
              <c:numCache>
                <c:formatCode>_("$"* #,##0_);_("$"* \(#,##0\);_("$"* "-"??_);_(@_)</c:formatCode>
                <c:ptCount val="12"/>
                <c:pt idx="0">
                  <c:v>154083</c:v>
                </c:pt>
                <c:pt idx="1">
                  <c:v>163189</c:v>
                </c:pt>
                <c:pt idx="2">
                  <c:v>212733</c:v>
                </c:pt>
                <c:pt idx="3">
                  <c:v>227574</c:v>
                </c:pt>
                <c:pt idx="4">
                  <c:v>214639</c:v>
                </c:pt>
                <c:pt idx="5">
                  <c:v>198985</c:v>
                </c:pt>
                <c:pt idx="6">
                  <c:v>204506</c:v>
                </c:pt>
                <c:pt idx="7">
                  <c:v>206573</c:v>
                </c:pt>
                <c:pt idx="8">
                  <c:v>213829</c:v>
                </c:pt>
                <c:pt idx="9">
                  <c:v>200812</c:v>
                </c:pt>
                <c:pt idx="10">
                  <c:v>209454</c:v>
                </c:pt>
                <c:pt idx="11">
                  <c:v>210743</c:v>
                </c:pt>
              </c:numCache>
            </c:numRef>
          </c:yVal>
          <c:smooth val="0"/>
          <c:extLst>
            <c:ext xmlns:c16="http://schemas.microsoft.com/office/drawing/2014/chart" uri="{C3380CC4-5D6E-409C-BE32-E72D297353CC}">
              <c16:uniqueId val="{00000004-6148-4A39-81CC-55C963CB6AFA}"/>
            </c:ext>
          </c:extLst>
        </c:ser>
        <c:dLbls>
          <c:showLegendKey val="0"/>
          <c:showVal val="0"/>
          <c:showCatName val="0"/>
          <c:showSerName val="0"/>
          <c:showPercent val="0"/>
          <c:showBubbleSize val="0"/>
        </c:dLbls>
        <c:axId val="425381440"/>
        <c:axId val="369653360"/>
      </c:scatterChart>
      <c:valAx>
        <c:axId val="425381440"/>
        <c:scaling>
          <c:orientation val="minMax"/>
        </c:scaling>
        <c:delete val="0"/>
        <c:axPos val="b"/>
        <c:majorGridlines>
          <c:spPr>
            <a:ln w="9525" cap="flat" cmpd="sng" algn="ctr">
              <a:solidFill>
                <a:schemeClr val="dk1">
                  <a:lumMod val="65000"/>
                  <a:lumOff val="35000"/>
                  <a:alpha val="75000"/>
                </a:schemeClr>
              </a:solidFill>
              <a:round/>
            </a:ln>
            <a:effectLst/>
          </c:spPr>
        </c:majorGridlines>
        <c:numFmt formatCode="General" sourceLinked="1"/>
        <c:majorTickMark val="none"/>
        <c:minorTickMark val="none"/>
        <c:tickLblPos val="nextTo"/>
        <c:spPr>
          <a:noFill/>
          <a:ln w="9525" cap="flat" cmpd="sng" algn="ctr">
            <a:solidFill>
              <a:schemeClr val="lt1">
                <a:lumMod val="50000"/>
              </a:schemeClr>
            </a:solidFill>
            <a:round/>
          </a:ln>
          <a:effectLst/>
        </c:spPr>
        <c:txPr>
          <a:bodyPr rot="-60000000" spcFirstLastPara="1" vertOverflow="ellipsis" vert="horz" wrap="square" anchor="ctr" anchorCtr="1"/>
          <a:lstStyle/>
          <a:p>
            <a:pPr>
              <a:defRPr sz="900" b="0" i="0" u="none" strike="noStrike" kern="1200" baseline="0">
                <a:solidFill>
                  <a:schemeClr val="lt1">
                    <a:lumMod val="75000"/>
                  </a:schemeClr>
                </a:solidFill>
                <a:latin typeface="+mn-lt"/>
                <a:ea typeface="+mn-ea"/>
                <a:cs typeface="+mn-cs"/>
              </a:defRPr>
            </a:pPr>
            <a:endParaRPr lang="en-US"/>
          </a:p>
        </c:txPr>
        <c:crossAx val="369653360"/>
        <c:crosses val="autoZero"/>
        <c:crossBetween val="midCat"/>
      </c:valAx>
      <c:valAx>
        <c:axId val="369653360"/>
        <c:scaling>
          <c:orientation val="minMax"/>
        </c:scaling>
        <c:delete val="0"/>
        <c:axPos val="l"/>
        <c:majorGridlines>
          <c:spPr>
            <a:ln w="9525" cap="flat" cmpd="sng" algn="ctr">
              <a:solidFill>
                <a:schemeClr val="dk1">
                  <a:lumMod val="65000"/>
                  <a:lumOff val="35000"/>
                  <a:alpha val="75000"/>
                </a:schemeClr>
              </a:solidFill>
              <a:round/>
            </a:ln>
            <a:effectLst/>
          </c:spPr>
        </c:majorGridlines>
        <c:numFmt formatCode="_(&quot;$&quot;* #,##0_);_(&quot;$&quot;* \(#,##0\);_(&quot;$&quot;* &quot;-&quot;??_);_(@_)" sourceLinked="1"/>
        <c:majorTickMark val="none"/>
        <c:minorTickMark val="none"/>
        <c:tickLblPos val="nextTo"/>
        <c:spPr>
          <a:noFill/>
          <a:ln w="9525" cap="flat" cmpd="sng" algn="ctr">
            <a:solidFill>
              <a:schemeClr val="lt1">
                <a:lumMod val="50000"/>
              </a:schemeClr>
            </a:solidFill>
            <a:round/>
          </a:ln>
          <a:effectLst/>
        </c:spPr>
        <c:txPr>
          <a:bodyPr rot="-60000000" spcFirstLastPara="1" vertOverflow="ellipsis" vert="horz" wrap="square" anchor="ctr" anchorCtr="1"/>
          <a:lstStyle/>
          <a:p>
            <a:pPr>
              <a:defRPr sz="900" b="0" i="0" u="none" strike="noStrike" kern="1200" baseline="0">
                <a:solidFill>
                  <a:schemeClr val="lt1">
                    <a:lumMod val="75000"/>
                  </a:schemeClr>
                </a:solidFill>
                <a:latin typeface="+mn-lt"/>
                <a:ea typeface="+mn-ea"/>
                <a:cs typeface="+mn-cs"/>
              </a:defRPr>
            </a:pPr>
            <a:endParaRPr lang="en-US"/>
          </a:p>
        </c:txPr>
        <c:crossAx val="425381440"/>
        <c:crosses val="autoZero"/>
        <c:crossBetween val="midCat"/>
        <c:majorUnit val="25000"/>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lt1">
                  <a:lumMod val="7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dk1">
        <a:lumMod val="75000"/>
        <a:lumOff val="25000"/>
      </a:schemeClr>
    </a:soli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cap="none" baseline="0">
                <a:solidFill>
                  <a:schemeClr val="lt1">
                    <a:lumMod val="85000"/>
                  </a:schemeClr>
                </a:solidFill>
                <a:latin typeface="+mn-lt"/>
                <a:ea typeface="+mn-ea"/>
                <a:cs typeface="+mn-cs"/>
              </a:defRPr>
            </a:pPr>
            <a:r>
              <a:rPr lang="en-US" dirty="0"/>
              <a:t>Community Bank</a:t>
            </a:r>
            <a:r>
              <a:rPr lang="en-US" baseline="0" dirty="0"/>
              <a:t> Small Business Loans</a:t>
            </a:r>
            <a:r>
              <a:rPr lang="en-US" dirty="0"/>
              <a:t> National Totals</a:t>
            </a:r>
          </a:p>
        </c:rich>
      </c:tx>
      <c:overlay val="0"/>
      <c:spPr>
        <a:noFill/>
        <a:ln>
          <a:noFill/>
        </a:ln>
        <a:effectLst/>
      </c:spPr>
      <c:txPr>
        <a:bodyPr rot="0" spcFirstLastPara="1" vertOverflow="ellipsis" vert="horz" wrap="square" anchor="ctr" anchorCtr="1"/>
        <a:lstStyle/>
        <a:p>
          <a:pPr>
            <a:defRPr sz="1400" b="1" i="0" u="none" strike="noStrike" kern="1200" cap="none" baseline="0">
              <a:solidFill>
                <a:schemeClr val="lt1">
                  <a:lumMod val="85000"/>
                </a:schemeClr>
              </a:solidFill>
              <a:latin typeface="+mn-lt"/>
              <a:ea typeface="+mn-ea"/>
              <a:cs typeface="+mn-cs"/>
            </a:defRPr>
          </a:pPr>
          <a:endParaRPr lang="en-US"/>
        </a:p>
      </c:txPr>
    </c:title>
    <c:autoTitleDeleted val="0"/>
    <c:plotArea>
      <c:layout/>
      <c:scatterChart>
        <c:scatterStyle val="lineMarker"/>
        <c:varyColors val="0"/>
        <c:ser>
          <c:idx val="0"/>
          <c:order val="0"/>
          <c:tx>
            <c:strRef>
              <c:f>Sheet1!$B$93</c:f>
              <c:strCache>
                <c:ptCount val="1"/>
                <c:pt idx="0">
                  <c:v>Nonfarm Nonresidential</c:v>
                </c:pt>
              </c:strCache>
            </c:strRef>
          </c:tx>
          <c:spPr>
            <a:ln w="22225" cap="rnd">
              <a:solidFill>
                <a:schemeClr val="accent1"/>
              </a:solidFill>
            </a:ln>
            <a:effectLst>
              <a:glow rad="139700">
                <a:schemeClr val="accent1">
                  <a:satMod val="175000"/>
                  <a:alpha val="14000"/>
                </a:schemeClr>
              </a:glow>
            </a:effectLst>
          </c:spPr>
          <c:marker>
            <c:symbol val="circle"/>
            <c:size val="3"/>
            <c:spPr>
              <a:solidFill>
                <a:schemeClr val="accent1">
                  <a:lumMod val="60000"/>
                  <a:lumOff val="40000"/>
                </a:schemeClr>
              </a:solidFill>
              <a:ln>
                <a:noFill/>
              </a:ln>
              <a:effectLst>
                <a:glow rad="63500">
                  <a:schemeClr val="accent1">
                    <a:satMod val="175000"/>
                    <a:alpha val="25000"/>
                  </a:schemeClr>
                </a:glow>
              </a:effectLst>
            </c:spPr>
          </c:marker>
          <c:xVal>
            <c:numRef>
              <c:f>Sheet1!$A$94:$A$105</c:f>
              <c:numCache>
                <c:formatCode>General</c:formatCode>
                <c:ptCount val="12"/>
                <c:pt idx="0">
                  <c:v>2006</c:v>
                </c:pt>
                <c:pt idx="1">
                  <c:v>2007</c:v>
                </c:pt>
                <c:pt idx="2">
                  <c:v>2008</c:v>
                </c:pt>
                <c:pt idx="3">
                  <c:v>2009</c:v>
                </c:pt>
                <c:pt idx="4">
                  <c:v>2010</c:v>
                </c:pt>
                <c:pt idx="5">
                  <c:v>2011</c:v>
                </c:pt>
                <c:pt idx="6">
                  <c:v>2012</c:v>
                </c:pt>
                <c:pt idx="7">
                  <c:v>2013</c:v>
                </c:pt>
                <c:pt idx="8">
                  <c:v>2014</c:v>
                </c:pt>
                <c:pt idx="9">
                  <c:v>2015</c:v>
                </c:pt>
                <c:pt idx="10">
                  <c:v>2016</c:v>
                </c:pt>
                <c:pt idx="11">
                  <c:v>2017</c:v>
                </c:pt>
              </c:numCache>
            </c:numRef>
          </c:xVal>
          <c:yVal>
            <c:numRef>
              <c:f>Sheet1!$B$94:$B$105</c:f>
              <c:numCache>
                <c:formatCode>_("$"* #,##0_);_("$"* \(#,##0\);_("$"* "-"??_);_(@_)</c:formatCode>
                <c:ptCount val="12"/>
                <c:pt idx="0">
                  <c:v>114517722</c:v>
                </c:pt>
                <c:pt idx="1">
                  <c:v>113045458</c:v>
                </c:pt>
                <c:pt idx="2">
                  <c:v>114208963</c:v>
                </c:pt>
                <c:pt idx="3">
                  <c:v>113461226</c:v>
                </c:pt>
                <c:pt idx="4">
                  <c:v>105907812</c:v>
                </c:pt>
                <c:pt idx="5">
                  <c:v>99660433</c:v>
                </c:pt>
                <c:pt idx="6">
                  <c:v>95535056</c:v>
                </c:pt>
                <c:pt idx="7">
                  <c:v>93131365</c:v>
                </c:pt>
                <c:pt idx="8">
                  <c:v>90417363</c:v>
                </c:pt>
                <c:pt idx="9">
                  <c:v>86724166</c:v>
                </c:pt>
                <c:pt idx="10">
                  <c:v>84161604</c:v>
                </c:pt>
                <c:pt idx="11">
                  <c:v>81345156</c:v>
                </c:pt>
              </c:numCache>
            </c:numRef>
          </c:yVal>
          <c:smooth val="0"/>
          <c:extLst>
            <c:ext xmlns:c16="http://schemas.microsoft.com/office/drawing/2014/chart" uri="{C3380CC4-5D6E-409C-BE32-E72D297353CC}">
              <c16:uniqueId val="{00000000-7E36-49C7-9B20-3B656BEFCDEB}"/>
            </c:ext>
          </c:extLst>
        </c:ser>
        <c:ser>
          <c:idx val="1"/>
          <c:order val="1"/>
          <c:tx>
            <c:strRef>
              <c:f>Sheet1!$E$93</c:f>
              <c:strCache>
                <c:ptCount val="1"/>
                <c:pt idx="0">
                  <c:v>Commercial and Industrial</c:v>
                </c:pt>
              </c:strCache>
            </c:strRef>
          </c:tx>
          <c:spPr>
            <a:ln w="22225" cap="rnd">
              <a:solidFill>
                <a:schemeClr val="accent2"/>
              </a:solidFill>
            </a:ln>
            <a:effectLst>
              <a:glow rad="139700">
                <a:schemeClr val="accent2">
                  <a:satMod val="175000"/>
                  <a:alpha val="14000"/>
                </a:schemeClr>
              </a:glow>
            </a:effectLst>
          </c:spPr>
          <c:marker>
            <c:symbol val="circle"/>
            <c:size val="3"/>
            <c:spPr>
              <a:solidFill>
                <a:schemeClr val="accent2">
                  <a:lumMod val="60000"/>
                  <a:lumOff val="40000"/>
                </a:schemeClr>
              </a:solidFill>
              <a:ln>
                <a:noFill/>
              </a:ln>
              <a:effectLst>
                <a:glow rad="63500">
                  <a:schemeClr val="accent2">
                    <a:satMod val="175000"/>
                    <a:alpha val="25000"/>
                  </a:schemeClr>
                </a:glow>
              </a:effectLst>
            </c:spPr>
          </c:marker>
          <c:xVal>
            <c:numRef>
              <c:f>Sheet1!$A$94:$A$105</c:f>
              <c:numCache>
                <c:formatCode>General</c:formatCode>
                <c:ptCount val="12"/>
                <c:pt idx="0">
                  <c:v>2006</c:v>
                </c:pt>
                <c:pt idx="1">
                  <c:v>2007</c:v>
                </c:pt>
                <c:pt idx="2">
                  <c:v>2008</c:v>
                </c:pt>
                <c:pt idx="3">
                  <c:v>2009</c:v>
                </c:pt>
                <c:pt idx="4">
                  <c:v>2010</c:v>
                </c:pt>
                <c:pt idx="5">
                  <c:v>2011</c:v>
                </c:pt>
                <c:pt idx="6">
                  <c:v>2012</c:v>
                </c:pt>
                <c:pt idx="7">
                  <c:v>2013</c:v>
                </c:pt>
                <c:pt idx="8">
                  <c:v>2014</c:v>
                </c:pt>
                <c:pt idx="9">
                  <c:v>2015</c:v>
                </c:pt>
                <c:pt idx="10">
                  <c:v>2016</c:v>
                </c:pt>
                <c:pt idx="11">
                  <c:v>2017</c:v>
                </c:pt>
              </c:numCache>
            </c:numRef>
          </c:xVal>
          <c:yVal>
            <c:numRef>
              <c:f>Sheet1!$E$94:$E$105</c:f>
              <c:numCache>
                <c:formatCode>_("$"* #,##0_);_("$"* \(#,##0\);_("$"* "-"??_);_(@_)</c:formatCode>
                <c:ptCount val="12"/>
                <c:pt idx="0">
                  <c:v>74904291</c:v>
                </c:pt>
                <c:pt idx="1">
                  <c:v>75184118</c:v>
                </c:pt>
                <c:pt idx="2">
                  <c:v>7618964</c:v>
                </c:pt>
                <c:pt idx="3">
                  <c:v>72364068</c:v>
                </c:pt>
                <c:pt idx="4">
                  <c:v>62587608</c:v>
                </c:pt>
                <c:pt idx="5">
                  <c:v>58118543</c:v>
                </c:pt>
                <c:pt idx="6">
                  <c:v>56611580</c:v>
                </c:pt>
                <c:pt idx="7">
                  <c:v>56417280</c:v>
                </c:pt>
                <c:pt idx="8">
                  <c:v>56140524</c:v>
                </c:pt>
                <c:pt idx="9">
                  <c:v>54120983</c:v>
                </c:pt>
                <c:pt idx="10">
                  <c:v>52834711</c:v>
                </c:pt>
                <c:pt idx="11">
                  <c:v>51740727</c:v>
                </c:pt>
              </c:numCache>
            </c:numRef>
          </c:yVal>
          <c:smooth val="0"/>
          <c:extLst>
            <c:ext xmlns:c16="http://schemas.microsoft.com/office/drawing/2014/chart" uri="{C3380CC4-5D6E-409C-BE32-E72D297353CC}">
              <c16:uniqueId val="{00000001-7E36-49C7-9B20-3B656BEFCDEB}"/>
            </c:ext>
          </c:extLst>
        </c:ser>
        <c:ser>
          <c:idx val="2"/>
          <c:order val="2"/>
          <c:tx>
            <c:strRef>
              <c:f>Sheet1!$H$93</c:f>
              <c:strCache>
                <c:ptCount val="1"/>
                <c:pt idx="0">
                  <c:v>Farmland</c:v>
                </c:pt>
              </c:strCache>
            </c:strRef>
          </c:tx>
          <c:spPr>
            <a:ln w="22225" cap="rnd">
              <a:solidFill>
                <a:schemeClr val="accent3"/>
              </a:solidFill>
            </a:ln>
            <a:effectLst>
              <a:glow rad="139700">
                <a:schemeClr val="accent3">
                  <a:satMod val="175000"/>
                  <a:alpha val="14000"/>
                </a:schemeClr>
              </a:glow>
            </a:effectLst>
          </c:spPr>
          <c:marker>
            <c:symbol val="circle"/>
            <c:size val="3"/>
            <c:spPr>
              <a:solidFill>
                <a:schemeClr val="accent3">
                  <a:lumMod val="60000"/>
                  <a:lumOff val="40000"/>
                </a:schemeClr>
              </a:solidFill>
              <a:ln>
                <a:noFill/>
              </a:ln>
              <a:effectLst>
                <a:glow rad="63500">
                  <a:schemeClr val="accent3">
                    <a:satMod val="175000"/>
                    <a:alpha val="25000"/>
                  </a:schemeClr>
                </a:glow>
              </a:effectLst>
            </c:spPr>
          </c:marker>
          <c:xVal>
            <c:numRef>
              <c:f>Sheet1!$A$94:$A$105</c:f>
              <c:numCache>
                <c:formatCode>General</c:formatCode>
                <c:ptCount val="12"/>
                <c:pt idx="0">
                  <c:v>2006</c:v>
                </c:pt>
                <c:pt idx="1">
                  <c:v>2007</c:v>
                </c:pt>
                <c:pt idx="2">
                  <c:v>2008</c:v>
                </c:pt>
                <c:pt idx="3">
                  <c:v>2009</c:v>
                </c:pt>
                <c:pt idx="4">
                  <c:v>2010</c:v>
                </c:pt>
                <c:pt idx="5">
                  <c:v>2011</c:v>
                </c:pt>
                <c:pt idx="6">
                  <c:v>2012</c:v>
                </c:pt>
                <c:pt idx="7">
                  <c:v>2013</c:v>
                </c:pt>
                <c:pt idx="8">
                  <c:v>2014</c:v>
                </c:pt>
                <c:pt idx="9">
                  <c:v>2015</c:v>
                </c:pt>
                <c:pt idx="10">
                  <c:v>2016</c:v>
                </c:pt>
                <c:pt idx="11">
                  <c:v>2017</c:v>
                </c:pt>
              </c:numCache>
            </c:numRef>
          </c:xVal>
          <c:yVal>
            <c:numRef>
              <c:f>Sheet1!$H$94:$H$105</c:f>
              <c:numCache>
                <c:formatCode>_("$"* #,##0_);_("$"* \(#,##0\);_("$"* "-"??_);_(@_)</c:formatCode>
                <c:ptCount val="12"/>
                <c:pt idx="0">
                  <c:v>16567381</c:v>
                </c:pt>
                <c:pt idx="1">
                  <c:v>17864202</c:v>
                </c:pt>
                <c:pt idx="2">
                  <c:v>18882271</c:v>
                </c:pt>
                <c:pt idx="3">
                  <c:v>19837730</c:v>
                </c:pt>
                <c:pt idx="4">
                  <c:v>20433260</c:v>
                </c:pt>
                <c:pt idx="5">
                  <c:v>20168048</c:v>
                </c:pt>
                <c:pt idx="6">
                  <c:v>20831970</c:v>
                </c:pt>
                <c:pt idx="7">
                  <c:v>21357049</c:v>
                </c:pt>
                <c:pt idx="8">
                  <c:v>21536413</c:v>
                </c:pt>
                <c:pt idx="9">
                  <c:v>22074490</c:v>
                </c:pt>
                <c:pt idx="10">
                  <c:v>22449097</c:v>
                </c:pt>
                <c:pt idx="11">
                  <c:v>23201252</c:v>
                </c:pt>
              </c:numCache>
            </c:numRef>
          </c:yVal>
          <c:smooth val="0"/>
          <c:extLst>
            <c:ext xmlns:c16="http://schemas.microsoft.com/office/drawing/2014/chart" uri="{C3380CC4-5D6E-409C-BE32-E72D297353CC}">
              <c16:uniqueId val="{00000002-7E36-49C7-9B20-3B656BEFCDEB}"/>
            </c:ext>
          </c:extLst>
        </c:ser>
        <c:ser>
          <c:idx val="3"/>
          <c:order val="3"/>
          <c:tx>
            <c:strRef>
              <c:f>Sheet1!$K$93</c:f>
              <c:strCache>
                <c:ptCount val="1"/>
                <c:pt idx="0">
                  <c:v>Loans to Finance Agg Production</c:v>
                </c:pt>
              </c:strCache>
            </c:strRef>
          </c:tx>
          <c:spPr>
            <a:ln w="22225" cap="rnd">
              <a:solidFill>
                <a:schemeClr val="accent4"/>
              </a:solidFill>
            </a:ln>
            <a:effectLst>
              <a:glow rad="139700">
                <a:schemeClr val="accent4">
                  <a:satMod val="175000"/>
                  <a:alpha val="14000"/>
                </a:schemeClr>
              </a:glow>
            </a:effectLst>
          </c:spPr>
          <c:marker>
            <c:symbol val="circle"/>
            <c:size val="3"/>
            <c:spPr>
              <a:solidFill>
                <a:schemeClr val="accent4">
                  <a:lumMod val="60000"/>
                  <a:lumOff val="40000"/>
                </a:schemeClr>
              </a:solidFill>
              <a:ln>
                <a:noFill/>
              </a:ln>
              <a:effectLst>
                <a:glow rad="63500">
                  <a:schemeClr val="accent4">
                    <a:satMod val="175000"/>
                    <a:alpha val="25000"/>
                  </a:schemeClr>
                </a:glow>
              </a:effectLst>
            </c:spPr>
          </c:marker>
          <c:xVal>
            <c:numRef>
              <c:f>Sheet1!$A$94:$A$105</c:f>
              <c:numCache>
                <c:formatCode>General</c:formatCode>
                <c:ptCount val="12"/>
                <c:pt idx="0">
                  <c:v>2006</c:v>
                </c:pt>
                <c:pt idx="1">
                  <c:v>2007</c:v>
                </c:pt>
                <c:pt idx="2">
                  <c:v>2008</c:v>
                </c:pt>
                <c:pt idx="3">
                  <c:v>2009</c:v>
                </c:pt>
                <c:pt idx="4">
                  <c:v>2010</c:v>
                </c:pt>
                <c:pt idx="5">
                  <c:v>2011</c:v>
                </c:pt>
                <c:pt idx="6">
                  <c:v>2012</c:v>
                </c:pt>
                <c:pt idx="7">
                  <c:v>2013</c:v>
                </c:pt>
                <c:pt idx="8">
                  <c:v>2014</c:v>
                </c:pt>
                <c:pt idx="9">
                  <c:v>2015</c:v>
                </c:pt>
                <c:pt idx="10">
                  <c:v>2016</c:v>
                </c:pt>
                <c:pt idx="11">
                  <c:v>2017</c:v>
                </c:pt>
              </c:numCache>
            </c:numRef>
          </c:xVal>
          <c:yVal>
            <c:numRef>
              <c:f>Sheet1!$K$94:$K$105</c:f>
              <c:numCache>
                <c:formatCode>_("$"* #,##0_);_("$"* \(#,##0\);_("$"* "-"??_);_(@_)</c:formatCode>
                <c:ptCount val="12"/>
                <c:pt idx="0">
                  <c:v>15167249</c:v>
                </c:pt>
                <c:pt idx="1">
                  <c:v>16028880</c:v>
                </c:pt>
                <c:pt idx="2">
                  <c:v>16214326</c:v>
                </c:pt>
                <c:pt idx="3">
                  <c:v>16458424</c:v>
                </c:pt>
                <c:pt idx="4">
                  <c:v>16774948</c:v>
                </c:pt>
                <c:pt idx="5">
                  <c:v>16576224</c:v>
                </c:pt>
                <c:pt idx="6">
                  <c:v>17112636</c:v>
                </c:pt>
                <c:pt idx="7">
                  <c:v>18127244</c:v>
                </c:pt>
                <c:pt idx="8">
                  <c:v>18897378</c:v>
                </c:pt>
                <c:pt idx="9">
                  <c:v>19549821</c:v>
                </c:pt>
                <c:pt idx="10">
                  <c:v>19145910</c:v>
                </c:pt>
                <c:pt idx="11">
                  <c:v>19092852</c:v>
                </c:pt>
              </c:numCache>
            </c:numRef>
          </c:yVal>
          <c:smooth val="0"/>
          <c:extLst>
            <c:ext xmlns:c16="http://schemas.microsoft.com/office/drawing/2014/chart" uri="{C3380CC4-5D6E-409C-BE32-E72D297353CC}">
              <c16:uniqueId val="{00000003-7E36-49C7-9B20-3B656BEFCDEB}"/>
            </c:ext>
          </c:extLst>
        </c:ser>
        <c:ser>
          <c:idx val="4"/>
          <c:order val="4"/>
          <c:tx>
            <c:strRef>
              <c:f>Sheet1!$N$93</c:f>
              <c:strCache>
                <c:ptCount val="1"/>
                <c:pt idx="0">
                  <c:v>Total Small Business Loans</c:v>
                </c:pt>
              </c:strCache>
            </c:strRef>
          </c:tx>
          <c:spPr>
            <a:ln w="22225" cap="rnd">
              <a:solidFill>
                <a:schemeClr val="accent5"/>
              </a:solidFill>
            </a:ln>
            <a:effectLst>
              <a:glow rad="139700">
                <a:schemeClr val="accent5">
                  <a:satMod val="175000"/>
                  <a:alpha val="14000"/>
                </a:schemeClr>
              </a:glow>
            </a:effectLst>
          </c:spPr>
          <c:marker>
            <c:symbol val="circle"/>
            <c:size val="3"/>
            <c:spPr>
              <a:solidFill>
                <a:schemeClr val="accent5">
                  <a:lumMod val="60000"/>
                  <a:lumOff val="40000"/>
                </a:schemeClr>
              </a:solidFill>
              <a:ln>
                <a:noFill/>
              </a:ln>
              <a:effectLst>
                <a:glow rad="63500">
                  <a:schemeClr val="accent5">
                    <a:satMod val="175000"/>
                    <a:alpha val="25000"/>
                  </a:schemeClr>
                </a:glow>
              </a:effectLst>
            </c:spPr>
          </c:marker>
          <c:xVal>
            <c:numRef>
              <c:f>Sheet1!$A$94:$A$105</c:f>
              <c:numCache>
                <c:formatCode>General</c:formatCode>
                <c:ptCount val="12"/>
                <c:pt idx="0">
                  <c:v>2006</c:v>
                </c:pt>
                <c:pt idx="1">
                  <c:v>2007</c:v>
                </c:pt>
                <c:pt idx="2">
                  <c:v>2008</c:v>
                </c:pt>
                <c:pt idx="3">
                  <c:v>2009</c:v>
                </c:pt>
                <c:pt idx="4">
                  <c:v>2010</c:v>
                </c:pt>
                <c:pt idx="5">
                  <c:v>2011</c:v>
                </c:pt>
                <c:pt idx="6">
                  <c:v>2012</c:v>
                </c:pt>
                <c:pt idx="7">
                  <c:v>2013</c:v>
                </c:pt>
                <c:pt idx="8">
                  <c:v>2014</c:v>
                </c:pt>
                <c:pt idx="9">
                  <c:v>2015</c:v>
                </c:pt>
                <c:pt idx="10">
                  <c:v>2016</c:v>
                </c:pt>
                <c:pt idx="11">
                  <c:v>2017</c:v>
                </c:pt>
              </c:numCache>
            </c:numRef>
          </c:xVal>
          <c:yVal>
            <c:numRef>
              <c:f>Sheet1!$N$94:$N$105</c:f>
              <c:numCache>
                <c:formatCode>_("$"* #,##0_);_("$"* \(#,##0\);_("$"* "-"??_);_(@_)</c:formatCode>
                <c:ptCount val="12"/>
                <c:pt idx="0">
                  <c:v>221156643</c:v>
                </c:pt>
                <c:pt idx="1">
                  <c:v>222122658</c:v>
                </c:pt>
                <c:pt idx="2">
                  <c:v>156924524</c:v>
                </c:pt>
                <c:pt idx="3">
                  <c:v>222121448</c:v>
                </c:pt>
                <c:pt idx="4">
                  <c:v>205703628</c:v>
                </c:pt>
                <c:pt idx="5">
                  <c:v>194523248</c:v>
                </c:pt>
                <c:pt idx="6">
                  <c:v>190091242</c:v>
                </c:pt>
                <c:pt idx="7">
                  <c:v>189032938</c:v>
                </c:pt>
                <c:pt idx="8">
                  <c:v>186991678</c:v>
                </c:pt>
                <c:pt idx="9">
                  <c:v>182469460</c:v>
                </c:pt>
                <c:pt idx="10">
                  <c:v>178591322</c:v>
                </c:pt>
                <c:pt idx="11">
                  <c:v>175379987</c:v>
                </c:pt>
              </c:numCache>
            </c:numRef>
          </c:yVal>
          <c:smooth val="0"/>
          <c:extLst>
            <c:ext xmlns:c16="http://schemas.microsoft.com/office/drawing/2014/chart" uri="{C3380CC4-5D6E-409C-BE32-E72D297353CC}">
              <c16:uniqueId val="{00000004-7E36-49C7-9B20-3B656BEFCDEB}"/>
            </c:ext>
          </c:extLst>
        </c:ser>
        <c:dLbls>
          <c:showLegendKey val="0"/>
          <c:showVal val="0"/>
          <c:showCatName val="0"/>
          <c:showSerName val="0"/>
          <c:showPercent val="0"/>
          <c:showBubbleSize val="0"/>
        </c:dLbls>
        <c:axId val="523113752"/>
        <c:axId val="523116704"/>
      </c:scatterChart>
      <c:valAx>
        <c:axId val="523113752"/>
        <c:scaling>
          <c:orientation val="minMax"/>
        </c:scaling>
        <c:delete val="0"/>
        <c:axPos val="b"/>
        <c:majorGridlines>
          <c:spPr>
            <a:ln w="9525" cap="flat" cmpd="sng" algn="ctr">
              <a:solidFill>
                <a:schemeClr val="dk1">
                  <a:lumMod val="65000"/>
                  <a:lumOff val="35000"/>
                  <a:alpha val="75000"/>
                </a:schemeClr>
              </a:solidFill>
              <a:round/>
            </a:ln>
            <a:effectLst/>
          </c:spPr>
        </c:majorGridlines>
        <c:numFmt formatCode="General" sourceLinked="1"/>
        <c:majorTickMark val="none"/>
        <c:minorTickMark val="none"/>
        <c:tickLblPos val="nextTo"/>
        <c:spPr>
          <a:noFill/>
          <a:ln w="9525" cap="flat" cmpd="sng" algn="ctr">
            <a:solidFill>
              <a:schemeClr val="lt1">
                <a:lumMod val="50000"/>
              </a:schemeClr>
            </a:solidFill>
            <a:round/>
          </a:ln>
          <a:effectLst/>
        </c:spPr>
        <c:txPr>
          <a:bodyPr rot="-60000000" spcFirstLastPara="1" vertOverflow="ellipsis" vert="horz" wrap="square" anchor="ctr" anchorCtr="1"/>
          <a:lstStyle/>
          <a:p>
            <a:pPr>
              <a:defRPr sz="900" b="0" i="0" u="none" strike="noStrike" kern="1200" baseline="0">
                <a:solidFill>
                  <a:schemeClr val="lt1">
                    <a:lumMod val="75000"/>
                  </a:schemeClr>
                </a:solidFill>
                <a:latin typeface="+mn-lt"/>
                <a:ea typeface="+mn-ea"/>
                <a:cs typeface="+mn-cs"/>
              </a:defRPr>
            </a:pPr>
            <a:endParaRPr lang="en-US"/>
          </a:p>
        </c:txPr>
        <c:crossAx val="523116704"/>
        <c:crosses val="autoZero"/>
        <c:crossBetween val="midCat"/>
      </c:valAx>
      <c:valAx>
        <c:axId val="523116704"/>
        <c:scaling>
          <c:orientation val="minMax"/>
        </c:scaling>
        <c:delete val="0"/>
        <c:axPos val="l"/>
        <c:majorGridlines>
          <c:spPr>
            <a:ln w="9525" cap="flat" cmpd="sng" algn="ctr">
              <a:solidFill>
                <a:schemeClr val="dk1">
                  <a:lumMod val="65000"/>
                  <a:lumOff val="35000"/>
                  <a:alpha val="75000"/>
                </a:schemeClr>
              </a:solidFill>
              <a:round/>
            </a:ln>
            <a:effectLst/>
          </c:spPr>
        </c:majorGridlines>
        <c:numFmt formatCode="_(&quot;$&quot;* #,##0_);_(&quot;$&quot;* \(#,##0\);_(&quot;$&quot;* &quot;-&quot;??_);_(@_)" sourceLinked="1"/>
        <c:majorTickMark val="none"/>
        <c:minorTickMark val="none"/>
        <c:tickLblPos val="nextTo"/>
        <c:spPr>
          <a:noFill/>
          <a:ln w="9525" cap="flat" cmpd="sng" algn="ctr">
            <a:solidFill>
              <a:schemeClr val="lt1">
                <a:lumMod val="50000"/>
              </a:schemeClr>
            </a:solidFill>
            <a:round/>
          </a:ln>
          <a:effectLst/>
        </c:spPr>
        <c:txPr>
          <a:bodyPr rot="-60000000" spcFirstLastPara="1" vertOverflow="ellipsis" vert="horz" wrap="square" anchor="ctr" anchorCtr="1"/>
          <a:lstStyle/>
          <a:p>
            <a:pPr>
              <a:defRPr sz="900" b="0" i="0" u="none" strike="noStrike" kern="1200" baseline="0">
                <a:solidFill>
                  <a:schemeClr val="lt1">
                    <a:lumMod val="75000"/>
                  </a:schemeClr>
                </a:solidFill>
                <a:latin typeface="+mn-lt"/>
                <a:ea typeface="+mn-ea"/>
                <a:cs typeface="+mn-cs"/>
              </a:defRPr>
            </a:pPr>
            <a:endParaRPr lang="en-US"/>
          </a:p>
        </c:txPr>
        <c:crossAx val="523113752"/>
        <c:crosses val="autoZero"/>
        <c:crossBetween val="midCat"/>
        <c:majorUnit val="10000000"/>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lt1">
                  <a:lumMod val="7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dk1">
        <a:lumMod val="75000"/>
        <a:lumOff val="25000"/>
      </a:schemeClr>
    </a:soli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5">
  <cs:axisTitle>
    <cs:lnRef idx="0"/>
    <cs:fillRef idx="0"/>
    <cs:effectRef idx="0"/>
    <cs:fontRef idx="minor">
      <a:schemeClr val="lt1">
        <a:lumMod val="75000"/>
      </a:schemeClr>
    </cs:fontRef>
    <cs:defRPr sz="900" b="1" kern="1200"/>
  </cs:axisTitle>
  <cs:categoryAxis>
    <cs:lnRef idx="0"/>
    <cs:fillRef idx="0"/>
    <cs:effectRef idx="0"/>
    <cs:fontRef idx="minor">
      <a:schemeClr val="lt1">
        <a:lumMod val="75000"/>
      </a:schemeClr>
    </cs:fontRef>
    <cs:defRPr sz="900" kern="1200"/>
  </cs:categoryAxis>
  <cs:chartArea>
    <cs:lnRef idx="0"/>
    <cs:fillRef idx="0"/>
    <cs:effectRef idx="0"/>
    <cs:fontRef idx="minor">
      <a:schemeClr val="dk1"/>
    </cs:fontRef>
    <cs:spPr>
      <a:solidFill>
        <a:schemeClr val="dk1">
          <a:lumMod val="75000"/>
          <a:lumOff val="25000"/>
        </a:schemeClr>
      </a:solidFill>
      <a:ln w="9525" cap="flat" cmpd="sng" algn="ctr">
        <a:solidFill>
          <a:schemeClr val="dk1">
            <a:lumMod val="15000"/>
            <a:lumOff val="85000"/>
          </a:schemeClr>
        </a:solidFill>
        <a:round/>
      </a:ln>
    </cs:spPr>
    <cs:defRPr sz="900" kern="1200"/>
  </cs:chartArea>
  <cs:dataLabel>
    <cs:lnRef idx="0"/>
    <cs:fillRef idx="0"/>
    <cs:effectRef idx="0"/>
    <cs:fontRef idx="minor">
      <a:schemeClr val="lt1">
        <a:lumMod val="75000"/>
      </a:schemeClr>
    </cs:fontRef>
    <cs:defRPr sz="900" kern="1200"/>
  </cs:dataLabel>
  <cs:dataLabelCallout>
    <cs:lnRef idx="0"/>
    <cs:fillRef idx="0"/>
    <cs:effectRef idx="0"/>
    <cs:fontRef idx="minor">
      <a:schemeClr val="lt1">
        <a:lumMod val="15000"/>
        <a:lumOff val="85000"/>
      </a:schemeClr>
    </cs:fontRef>
    <cs:spPr>
      <a:solidFill>
        <a:schemeClr val="dk1">
          <a:lumMod val="65000"/>
          <a:lumOff val="35000"/>
        </a:schemeClr>
      </a:solidFill>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0"/>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
  <cs:dataPoint3D>
    <cs:lnRef idx="0">
      <cs:styleClr val="auto"/>
    </cs:lnRef>
    <cs:fillRef idx="0">
      <cs:styleClr val="auto"/>
    </cs:fillRef>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3D>
  <cs:dataPointLine>
    <cs:lnRef idx="0">
      <cs:styleClr val="auto"/>
    </cs:lnRef>
    <cs:fillRef idx="0">
      <cs:styleClr val="auto"/>
    </cs:fillRef>
    <cs:effectRef idx="0">
      <cs:styleClr val="auto"/>
    </cs:effectRef>
    <cs:fontRef idx="minor">
      <a:schemeClr val="dk1"/>
    </cs:fontRef>
    <cs:spPr>
      <a:ln w="22225" cap="rnd">
        <a:solidFill>
          <a:schemeClr val="phClr"/>
        </a:solidFill>
      </a:ln>
      <a:effectLst>
        <a:glow rad="139700">
          <a:schemeClr val="phClr">
            <a:satMod val="175000"/>
            <a:alpha val="14000"/>
          </a:schemeClr>
        </a:glow>
      </a:effectLst>
    </cs:spPr>
  </cs:dataPointLine>
  <cs:dataPointMarker>
    <cs:lnRef idx="0">
      <cs:styleClr val="auto"/>
    </cs:lnRef>
    <cs:fillRef idx="0">
      <cs:styleClr val="auto"/>
    </cs:fillRef>
    <cs:effectRef idx="0">
      <cs:styleClr val="auto"/>
    </cs:effectRef>
    <cs:fontRef idx="minor">
      <a:schemeClr val="dk1"/>
    </cs:fontRef>
    <cs:spPr>
      <a:solidFill>
        <a:schemeClr val="phClr">
          <a:lumMod val="60000"/>
          <a:lumOff val="40000"/>
        </a:schemeClr>
      </a:solidFill>
      <a:effectLst>
        <a:glow rad="63500">
          <a:schemeClr val="phClr">
            <a:satMod val="175000"/>
            <a:alpha val="25000"/>
          </a:schemeClr>
        </a:glow>
      </a:effectLst>
    </cs:spPr>
  </cs:dataPointMarker>
  <cs:dataPointMarkerLayout symbol="circle" size="3"/>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lt1">
        <a:lumMod val="75000"/>
      </a:schemeClr>
    </cs:fontRef>
    <cs:spPr>
      <a:ln w="9525">
        <a:solidFill>
          <a:schemeClr val="dk1">
            <a:lumMod val="50000"/>
            <a:lumOff val="50000"/>
          </a:schemeClr>
        </a:solidFill>
      </a:ln>
    </cs:spPr>
    <cs:defRPr sz="900" kern="1200"/>
  </cs:dataTable>
  <cs:downBar>
    <cs:lnRef idx="0"/>
    <cs:fillRef idx="0"/>
    <cs:effectRef idx="0"/>
    <cs:fontRef idx="minor">
      <a:schemeClr val="lt1"/>
    </cs:fontRef>
    <cs:spPr>
      <a:solidFill>
        <a:schemeClr val="dk1">
          <a:lumMod val="50000"/>
          <a:lumOff val="50000"/>
        </a:schemeClr>
      </a:solidFill>
      <a:ln w="9525">
        <a:solidFill>
          <a:schemeClr val="dk1">
            <a:lumMod val="75000"/>
          </a:schemeClr>
        </a:solidFill>
        <a:round/>
      </a:ln>
    </cs:spPr>
  </cs:downBar>
  <cs:dropLine>
    <cs:lnRef idx="0"/>
    <cs:fillRef idx="0"/>
    <cs:effectRef idx="0"/>
    <cs:fontRef idx="minor">
      <a:schemeClr val="dk1"/>
    </cs:fontRef>
    <cs:spPr>
      <a:ln w="9525">
        <a:solidFill>
          <a:schemeClr val="lt1">
            <a:lumMod val="50000"/>
          </a:schemeClr>
        </a:solidFill>
        <a:round/>
      </a:ln>
    </cs:spPr>
  </cs:dropLine>
  <cs:errorBar>
    <cs:lnRef idx="0"/>
    <cs:fillRef idx="0"/>
    <cs:effectRef idx="0"/>
    <cs:fontRef idx="minor">
      <a:schemeClr val="dk1"/>
    </cs:fontRef>
    <cs:spPr>
      <a:ln w="9525">
        <a:solidFill>
          <a:schemeClr val="lt1">
            <a:lumMod val="50000"/>
          </a:schemeClr>
        </a:solidFill>
        <a:round/>
      </a:ln>
    </cs:spPr>
  </cs:errorBar>
  <cs:floor>
    <cs:lnRef idx="0"/>
    <cs:fillRef idx="0"/>
    <cs:effectRef idx="0"/>
    <cs:fontRef idx="minor">
      <a:schemeClr val="dk1"/>
    </cs:fontRef>
  </cs:floor>
  <cs:gridlineMajor>
    <cs:lnRef idx="0"/>
    <cs:fillRef idx="0"/>
    <cs:effectRef idx="0"/>
    <cs:fontRef idx="minor">
      <a:schemeClr val="tx1"/>
    </cs:fontRef>
    <cs:spPr>
      <a:ln w="9525" cap="flat" cmpd="sng" algn="ctr">
        <a:solidFill>
          <a:schemeClr val="dk1">
            <a:lumMod val="65000"/>
            <a:lumOff val="35000"/>
            <a:alpha val="75000"/>
          </a:schemeClr>
        </a:solidFill>
        <a:round/>
      </a:ln>
    </cs:spPr>
  </cs:gridlineMajor>
  <cs:gridlineMinor>
    <cs:lnRef idx="0"/>
    <cs:fillRef idx="0"/>
    <cs:effectRef idx="0"/>
    <cs:fontRef idx="minor">
      <a:schemeClr val="tx1"/>
    </cs:fontRef>
    <cs:spPr>
      <a:ln w="9525" cap="flat" cmpd="sng" algn="ctr">
        <a:solidFill>
          <a:schemeClr val="dk1">
            <a:lumMod val="65000"/>
            <a:lumOff val="35000"/>
            <a:alpha val="25000"/>
          </a:schemeClr>
        </a:solidFill>
        <a:round/>
      </a:ln>
    </cs:spPr>
  </cs:gridlineMinor>
  <cs:hiLoLine>
    <cs:lnRef idx="0"/>
    <cs:fillRef idx="0"/>
    <cs:effectRef idx="0"/>
    <cs:fontRef idx="minor">
      <a:schemeClr val="dk1"/>
    </cs:fontRef>
    <cs:spPr>
      <a:ln w="9525">
        <a:solidFill>
          <a:schemeClr val="lt1">
            <a:lumMod val="50000"/>
          </a:schemeClr>
        </a:solidFill>
        <a:round/>
      </a:ln>
    </cs:spPr>
  </cs:hiLoLine>
  <cs:leaderLine>
    <cs:lnRef idx="0"/>
    <cs:fillRef idx="0"/>
    <cs:effectRef idx="0"/>
    <cs:fontRef idx="minor">
      <a:schemeClr val="dk1"/>
    </cs:fontRef>
    <cs:spPr>
      <a:ln w="9525">
        <a:solidFill>
          <a:schemeClr val="lt1">
            <a:lumMod val="50000"/>
          </a:schemeClr>
        </a:solidFill>
        <a:round/>
      </a:ln>
    </cs:spPr>
  </cs:leaderLine>
  <cs:legend>
    <cs:lnRef idx="0"/>
    <cs:fillRef idx="0"/>
    <cs:effectRef idx="0"/>
    <cs:fontRef idx="minor">
      <a:schemeClr val="lt1">
        <a:lumMod val="75000"/>
      </a:schemeClr>
    </cs:fontRef>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lt1">
        <a:lumMod val="75000"/>
      </a:schemeClr>
    </cs:fontRef>
    <cs:defRPr sz="900" kern="1200"/>
  </cs:seriesAxis>
  <cs:seriesLine>
    <cs:lnRef idx="0"/>
    <cs:fillRef idx="0"/>
    <cs:effectRef idx="0"/>
    <cs:fontRef idx="minor">
      <a:schemeClr val="dk1"/>
    </cs:fontRef>
    <cs:spPr>
      <a:ln w="9525">
        <a:solidFill>
          <a:schemeClr val="lt1">
            <a:lumMod val="50000"/>
          </a:schemeClr>
        </a:solidFill>
        <a:round/>
      </a:ln>
    </cs:spPr>
  </cs:seriesLine>
  <cs:title>
    <cs:lnRef idx="0"/>
    <cs:fillRef idx="0"/>
    <cs:effectRef idx="0"/>
    <cs:fontRef idx="minor">
      <a:schemeClr val="lt1">
        <a:lumMod val="85000"/>
      </a:schemeClr>
    </cs:fontRef>
    <cs:defRPr sz="1400" b="1" kern="1200" cap="none" baseline="0"/>
  </cs:title>
  <cs:trendline>
    <cs:lnRef idx="0">
      <cs:styleClr val="auto"/>
    </cs:lnRef>
    <cs:fillRef idx="0"/>
    <cs:effectRef idx="0"/>
    <cs:fontRef idx="minor">
      <a:schemeClr val="lt1"/>
    </cs:fontRef>
    <cs:spPr>
      <a:ln w="25400" cap="rnd">
        <a:solidFill>
          <a:schemeClr val="phClr">
            <a:alpha val="50000"/>
          </a:schemeClr>
        </a:solidFill>
      </a:ln>
    </cs:spPr>
  </cs:trendline>
  <cs:trendlineLabel>
    <cs:lnRef idx="0"/>
    <cs:fillRef idx="0"/>
    <cs:effectRef idx="0"/>
    <cs:fontRef idx="minor">
      <a:schemeClr val="lt1">
        <a:lumMod val="75000"/>
      </a:schemeClr>
    </cs:fontRef>
    <cs:defRPr sz="900" kern="1200"/>
  </cs:trendlineLabel>
  <cs:upBar>
    <cs:lnRef idx="0"/>
    <cs:fillRef idx="0"/>
    <cs:effectRef idx="0"/>
    <cs:fontRef idx="minor">
      <a:schemeClr val="dk1"/>
    </cs:fontRef>
    <cs:spPr>
      <a:solidFill>
        <a:schemeClr val="lt1">
          <a:lumMod val="85000"/>
        </a:schemeClr>
      </a:solidFill>
      <a:ln w="9525">
        <a:solidFill>
          <a:schemeClr val="dk1">
            <a:lumMod val="50000"/>
          </a:schemeClr>
        </a:solidFill>
        <a:round/>
      </a:ln>
    </cs:spPr>
  </cs:upBar>
  <cs:valueAxis>
    <cs:lnRef idx="0"/>
    <cs:fillRef idx="0"/>
    <cs:effectRef idx="0"/>
    <cs:fontRef idx="minor">
      <a:schemeClr val="lt1">
        <a:lumMod val="75000"/>
      </a:schemeClr>
    </cs:fontRef>
    <cs:spPr>
      <a:ln w="9525" cap="flat" cmpd="sng" algn="ctr">
        <a:solidFill>
          <a:schemeClr val="lt1">
            <a:lumMod val="50000"/>
          </a:schemeClr>
        </a:solidFill>
        <a:round/>
      </a:ln>
    </cs:spPr>
    <cs:defRPr sz="900" kern="1200"/>
    <cs:bodyPr/>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45">
  <cs:axisTitle>
    <cs:lnRef idx="0"/>
    <cs:fillRef idx="0"/>
    <cs:effectRef idx="0"/>
    <cs:fontRef idx="minor">
      <a:schemeClr val="lt1">
        <a:lumMod val="75000"/>
      </a:schemeClr>
    </cs:fontRef>
    <cs:defRPr sz="900" b="1" kern="1200"/>
  </cs:axisTitle>
  <cs:categoryAxis>
    <cs:lnRef idx="0"/>
    <cs:fillRef idx="0"/>
    <cs:effectRef idx="0"/>
    <cs:fontRef idx="minor">
      <a:schemeClr val="lt1">
        <a:lumMod val="75000"/>
      </a:schemeClr>
    </cs:fontRef>
    <cs:defRPr sz="900" kern="1200"/>
  </cs:categoryAxis>
  <cs:chartArea>
    <cs:lnRef idx="0"/>
    <cs:fillRef idx="0"/>
    <cs:effectRef idx="0"/>
    <cs:fontRef idx="minor">
      <a:schemeClr val="dk1"/>
    </cs:fontRef>
    <cs:spPr>
      <a:solidFill>
        <a:schemeClr val="dk1">
          <a:lumMod val="75000"/>
          <a:lumOff val="25000"/>
        </a:schemeClr>
      </a:solidFill>
      <a:ln w="9525" cap="flat" cmpd="sng" algn="ctr">
        <a:solidFill>
          <a:schemeClr val="dk1">
            <a:lumMod val="15000"/>
            <a:lumOff val="85000"/>
          </a:schemeClr>
        </a:solidFill>
        <a:round/>
      </a:ln>
    </cs:spPr>
    <cs:defRPr sz="900" kern="1200"/>
  </cs:chartArea>
  <cs:dataLabel>
    <cs:lnRef idx="0"/>
    <cs:fillRef idx="0"/>
    <cs:effectRef idx="0"/>
    <cs:fontRef idx="minor">
      <a:schemeClr val="lt1">
        <a:lumMod val="75000"/>
      </a:schemeClr>
    </cs:fontRef>
    <cs:defRPr sz="900" kern="1200"/>
  </cs:dataLabel>
  <cs:dataLabelCallout>
    <cs:lnRef idx="0"/>
    <cs:fillRef idx="0"/>
    <cs:effectRef idx="0"/>
    <cs:fontRef idx="minor">
      <a:schemeClr val="lt1">
        <a:lumMod val="15000"/>
        <a:lumOff val="85000"/>
      </a:schemeClr>
    </cs:fontRef>
    <cs:spPr>
      <a:solidFill>
        <a:schemeClr val="dk1">
          <a:lumMod val="65000"/>
          <a:lumOff val="35000"/>
        </a:schemeClr>
      </a:solidFill>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0"/>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
  <cs:dataPoint3D>
    <cs:lnRef idx="0">
      <cs:styleClr val="auto"/>
    </cs:lnRef>
    <cs:fillRef idx="0">
      <cs:styleClr val="auto"/>
    </cs:fillRef>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3D>
  <cs:dataPointLine>
    <cs:lnRef idx="0">
      <cs:styleClr val="auto"/>
    </cs:lnRef>
    <cs:fillRef idx="0">
      <cs:styleClr val="auto"/>
    </cs:fillRef>
    <cs:effectRef idx="0">
      <cs:styleClr val="auto"/>
    </cs:effectRef>
    <cs:fontRef idx="minor">
      <a:schemeClr val="dk1"/>
    </cs:fontRef>
    <cs:spPr>
      <a:ln w="22225" cap="rnd">
        <a:solidFill>
          <a:schemeClr val="phClr"/>
        </a:solidFill>
      </a:ln>
      <a:effectLst>
        <a:glow rad="139700">
          <a:schemeClr val="phClr">
            <a:satMod val="175000"/>
            <a:alpha val="14000"/>
          </a:schemeClr>
        </a:glow>
      </a:effectLst>
    </cs:spPr>
  </cs:dataPointLine>
  <cs:dataPointMarker>
    <cs:lnRef idx="0">
      <cs:styleClr val="auto"/>
    </cs:lnRef>
    <cs:fillRef idx="0">
      <cs:styleClr val="auto"/>
    </cs:fillRef>
    <cs:effectRef idx="0">
      <cs:styleClr val="auto"/>
    </cs:effectRef>
    <cs:fontRef idx="minor">
      <a:schemeClr val="dk1"/>
    </cs:fontRef>
    <cs:spPr>
      <a:solidFill>
        <a:schemeClr val="phClr">
          <a:lumMod val="60000"/>
          <a:lumOff val="40000"/>
        </a:schemeClr>
      </a:solidFill>
      <a:effectLst>
        <a:glow rad="63500">
          <a:schemeClr val="phClr">
            <a:satMod val="175000"/>
            <a:alpha val="25000"/>
          </a:schemeClr>
        </a:glow>
      </a:effectLst>
    </cs:spPr>
  </cs:dataPointMarker>
  <cs:dataPointMarkerLayout symbol="circle" size="3"/>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lt1">
        <a:lumMod val="75000"/>
      </a:schemeClr>
    </cs:fontRef>
    <cs:spPr>
      <a:ln w="9525">
        <a:solidFill>
          <a:schemeClr val="dk1">
            <a:lumMod val="50000"/>
            <a:lumOff val="50000"/>
          </a:schemeClr>
        </a:solidFill>
      </a:ln>
    </cs:spPr>
    <cs:defRPr sz="900" kern="1200"/>
  </cs:dataTable>
  <cs:downBar>
    <cs:lnRef idx="0"/>
    <cs:fillRef idx="0"/>
    <cs:effectRef idx="0"/>
    <cs:fontRef idx="minor">
      <a:schemeClr val="lt1"/>
    </cs:fontRef>
    <cs:spPr>
      <a:solidFill>
        <a:schemeClr val="dk1">
          <a:lumMod val="50000"/>
          <a:lumOff val="50000"/>
        </a:schemeClr>
      </a:solidFill>
      <a:ln w="9525">
        <a:solidFill>
          <a:schemeClr val="dk1">
            <a:lumMod val="75000"/>
          </a:schemeClr>
        </a:solidFill>
        <a:round/>
      </a:ln>
    </cs:spPr>
  </cs:downBar>
  <cs:dropLine>
    <cs:lnRef idx="0"/>
    <cs:fillRef idx="0"/>
    <cs:effectRef idx="0"/>
    <cs:fontRef idx="minor">
      <a:schemeClr val="dk1"/>
    </cs:fontRef>
    <cs:spPr>
      <a:ln w="9525">
        <a:solidFill>
          <a:schemeClr val="lt1">
            <a:lumMod val="50000"/>
          </a:schemeClr>
        </a:solidFill>
        <a:round/>
      </a:ln>
    </cs:spPr>
  </cs:dropLine>
  <cs:errorBar>
    <cs:lnRef idx="0"/>
    <cs:fillRef idx="0"/>
    <cs:effectRef idx="0"/>
    <cs:fontRef idx="minor">
      <a:schemeClr val="dk1"/>
    </cs:fontRef>
    <cs:spPr>
      <a:ln w="9525">
        <a:solidFill>
          <a:schemeClr val="lt1">
            <a:lumMod val="50000"/>
          </a:schemeClr>
        </a:solidFill>
        <a:round/>
      </a:ln>
    </cs:spPr>
  </cs:errorBar>
  <cs:floor>
    <cs:lnRef idx="0"/>
    <cs:fillRef idx="0"/>
    <cs:effectRef idx="0"/>
    <cs:fontRef idx="minor">
      <a:schemeClr val="dk1"/>
    </cs:fontRef>
  </cs:floor>
  <cs:gridlineMajor>
    <cs:lnRef idx="0"/>
    <cs:fillRef idx="0"/>
    <cs:effectRef idx="0"/>
    <cs:fontRef idx="minor">
      <a:schemeClr val="tx1"/>
    </cs:fontRef>
    <cs:spPr>
      <a:ln w="9525" cap="flat" cmpd="sng" algn="ctr">
        <a:solidFill>
          <a:schemeClr val="dk1">
            <a:lumMod val="65000"/>
            <a:lumOff val="35000"/>
            <a:alpha val="75000"/>
          </a:schemeClr>
        </a:solidFill>
        <a:round/>
      </a:ln>
    </cs:spPr>
  </cs:gridlineMajor>
  <cs:gridlineMinor>
    <cs:lnRef idx="0"/>
    <cs:fillRef idx="0"/>
    <cs:effectRef idx="0"/>
    <cs:fontRef idx="minor">
      <a:schemeClr val="tx1"/>
    </cs:fontRef>
    <cs:spPr>
      <a:ln w="9525" cap="flat" cmpd="sng" algn="ctr">
        <a:solidFill>
          <a:schemeClr val="dk1">
            <a:lumMod val="65000"/>
            <a:lumOff val="35000"/>
            <a:alpha val="25000"/>
          </a:schemeClr>
        </a:solidFill>
        <a:round/>
      </a:ln>
    </cs:spPr>
  </cs:gridlineMinor>
  <cs:hiLoLine>
    <cs:lnRef idx="0"/>
    <cs:fillRef idx="0"/>
    <cs:effectRef idx="0"/>
    <cs:fontRef idx="minor">
      <a:schemeClr val="dk1"/>
    </cs:fontRef>
    <cs:spPr>
      <a:ln w="9525">
        <a:solidFill>
          <a:schemeClr val="lt1">
            <a:lumMod val="50000"/>
          </a:schemeClr>
        </a:solidFill>
        <a:round/>
      </a:ln>
    </cs:spPr>
  </cs:hiLoLine>
  <cs:leaderLine>
    <cs:lnRef idx="0"/>
    <cs:fillRef idx="0"/>
    <cs:effectRef idx="0"/>
    <cs:fontRef idx="minor">
      <a:schemeClr val="dk1"/>
    </cs:fontRef>
    <cs:spPr>
      <a:ln w="9525">
        <a:solidFill>
          <a:schemeClr val="lt1">
            <a:lumMod val="50000"/>
          </a:schemeClr>
        </a:solidFill>
        <a:round/>
      </a:ln>
    </cs:spPr>
  </cs:leaderLine>
  <cs:legend>
    <cs:lnRef idx="0"/>
    <cs:fillRef idx="0"/>
    <cs:effectRef idx="0"/>
    <cs:fontRef idx="minor">
      <a:schemeClr val="lt1">
        <a:lumMod val="75000"/>
      </a:schemeClr>
    </cs:fontRef>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lt1">
        <a:lumMod val="75000"/>
      </a:schemeClr>
    </cs:fontRef>
    <cs:defRPr sz="900" kern="1200"/>
  </cs:seriesAxis>
  <cs:seriesLine>
    <cs:lnRef idx="0"/>
    <cs:fillRef idx="0"/>
    <cs:effectRef idx="0"/>
    <cs:fontRef idx="minor">
      <a:schemeClr val="dk1"/>
    </cs:fontRef>
    <cs:spPr>
      <a:ln w="9525">
        <a:solidFill>
          <a:schemeClr val="lt1">
            <a:lumMod val="50000"/>
          </a:schemeClr>
        </a:solidFill>
        <a:round/>
      </a:ln>
    </cs:spPr>
  </cs:seriesLine>
  <cs:title>
    <cs:lnRef idx="0"/>
    <cs:fillRef idx="0"/>
    <cs:effectRef idx="0"/>
    <cs:fontRef idx="minor">
      <a:schemeClr val="lt1">
        <a:lumMod val="85000"/>
      </a:schemeClr>
    </cs:fontRef>
    <cs:defRPr sz="1400" b="1" kern="1200" cap="none" baseline="0"/>
  </cs:title>
  <cs:trendline>
    <cs:lnRef idx="0">
      <cs:styleClr val="auto"/>
    </cs:lnRef>
    <cs:fillRef idx="0"/>
    <cs:effectRef idx="0"/>
    <cs:fontRef idx="minor">
      <a:schemeClr val="lt1"/>
    </cs:fontRef>
    <cs:spPr>
      <a:ln w="25400" cap="rnd">
        <a:solidFill>
          <a:schemeClr val="phClr">
            <a:alpha val="50000"/>
          </a:schemeClr>
        </a:solidFill>
      </a:ln>
    </cs:spPr>
  </cs:trendline>
  <cs:trendlineLabel>
    <cs:lnRef idx="0"/>
    <cs:fillRef idx="0"/>
    <cs:effectRef idx="0"/>
    <cs:fontRef idx="minor">
      <a:schemeClr val="lt1">
        <a:lumMod val="75000"/>
      </a:schemeClr>
    </cs:fontRef>
    <cs:defRPr sz="900" kern="1200"/>
  </cs:trendlineLabel>
  <cs:upBar>
    <cs:lnRef idx="0"/>
    <cs:fillRef idx="0"/>
    <cs:effectRef idx="0"/>
    <cs:fontRef idx="minor">
      <a:schemeClr val="dk1"/>
    </cs:fontRef>
    <cs:spPr>
      <a:solidFill>
        <a:schemeClr val="lt1">
          <a:lumMod val="85000"/>
        </a:schemeClr>
      </a:solidFill>
      <a:ln w="9525">
        <a:solidFill>
          <a:schemeClr val="dk1">
            <a:lumMod val="50000"/>
          </a:schemeClr>
        </a:solidFill>
        <a:round/>
      </a:ln>
    </cs:spPr>
  </cs:upBar>
  <cs:valueAxis>
    <cs:lnRef idx="0"/>
    <cs:fillRef idx="0"/>
    <cs:effectRef idx="0"/>
    <cs:fontRef idx="minor">
      <a:schemeClr val="lt1">
        <a:lumMod val="75000"/>
      </a:schemeClr>
    </cs:fontRef>
    <cs:spPr>
      <a:ln w="9525" cap="flat" cmpd="sng" algn="ctr">
        <a:solidFill>
          <a:schemeClr val="lt1">
            <a:lumMod val="50000"/>
          </a:schemeClr>
        </a:solidFill>
        <a:round/>
      </a:ln>
    </cs:spPr>
    <cs:defRPr sz="900" kern="1200"/>
    <cs:bodyPr/>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6EC306-69F6-4D95-8375-0CCD17B582CA}" type="datetimeFigureOut">
              <a:rPr lang="en-US" smtClean="0"/>
              <a:t>4/22/2018</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9B37154-211A-4869-9425-FC01941F348B}" type="slidenum">
              <a:rPr lang="en-US" smtClean="0"/>
              <a:t>‹#›</a:t>
            </a:fld>
            <a:endParaRPr lang="en-US"/>
          </a:p>
        </p:txBody>
      </p:sp>
    </p:spTree>
    <p:extLst>
      <p:ext uri="{BB962C8B-B14F-4D97-AF65-F5344CB8AC3E}">
        <p14:creationId xmlns:p14="http://schemas.microsoft.com/office/powerpoint/2010/main" val="7016475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B37154-211A-4869-9425-FC01941F348B}" type="slidenum">
              <a:rPr lang="en-US" smtClean="0"/>
              <a:t>1</a:t>
            </a:fld>
            <a:endParaRPr lang="en-US"/>
          </a:p>
        </p:txBody>
      </p:sp>
    </p:spTree>
    <p:extLst>
      <p:ext uri="{BB962C8B-B14F-4D97-AF65-F5344CB8AC3E}">
        <p14:creationId xmlns:p14="http://schemas.microsoft.com/office/powerpoint/2010/main" val="20092334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257800" y="6285233"/>
            <a:ext cx="31546800" cy="13370560"/>
          </a:xfrm>
        </p:spPr>
        <p:txBody>
          <a:bodyPr anchor="b"/>
          <a:lstStyle>
            <a:lvl1pPr algn="ctr">
              <a:defRPr sz="20700"/>
            </a:lvl1pPr>
          </a:lstStyle>
          <a:p>
            <a:r>
              <a:rPr lang="en-US"/>
              <a:t>Click to edit Master title style</a:t>
            </a:r>
          </a:p>
        </p:txBody>
      </p:sp>
      <p:sp>
        <p:nvSpPr>
          <p:cNvPr id="3" name="Subtitle 2"/>
          <p:cNvSpPr>
            <a:spLocks noGrp="1"/>
          </p:cNvSpPr>
          <p:nvPr>
            <p:ph type="subTitle" idx="1"/>
          </p:nvPr>
        </p:nvSpPr>
        <p:spPr>
          <a:xfrm>
            <a:off x="5257800" y="20171413"/>
            <a:ext cx="31546800" cy="9272267"/>
          </a:xfrm>
        </p:spPr>
        <p:txBody>
          <a:bodyPr/>
          <a:lstStyle>
            <a:lvl1pPr marL="0" indent="0" algn="ctr">
              <a:buNone/>
              <a:defRPr sz="8280"/>
            </a:lvl1pPr>
            <a:lvl2pPr marL="1577340" indent="0" algn="ctr">
              <a:buNone/>
              <a:defRPr sz="6900"/>
            </a:lvl2pPr>
            <a:lvl3pPr marL="3154680" indent="0" algn="ctr">
              <a:buNone/>
              <a:defRPr sz="6210"/>
            </a:lvl3pPr>
            <a:lvl4pPr marL="4732020" indent="0" algn="ctr">
              <a:buNone/>
              <a:defRPr sz="5520"/>
            </a:lvl4pPr>
            <a:lvl5pPr marL="6309360" indent="0" algn="ctr">
              <a:buNone/>
              <a:defRPr sz="5520"/>
            </a:lvl5pPr>
            <a:lvl6pPr marL="7886700" indent="0" algn="ctr">
              <a:buNone/>
              <a:defRPr sz="5520"/>
            </a:lvl6pPr>
            <a:lvl7pPr marL="9464040" indent="0" algn="ctr">
              <a:buNone/>
              <a:defRPr sz="5520"/>
            </a:lvl7pPr>
            <a:lvl8pPr marL="11041380" indent="0" algn="ctr">
              <a:buNone/>
              <a:defRPr sz="5520"/>
            </a:lvl8pPr>
            <a:lvl9pPr marL="12618720" indent="0" algn="ctr">
              <a:buNone/>
              <a:defRPr sz="5520"/>
            </a:lvl9pPr>
          </a:lstStyle>
          <a:p>
            <a:r>
              <a:rPr lang="en-US"/>
              <a:t>Click to edit Master subtitle style</a:t>
            </a:r>
          </a:p>
        </p:txBody>
      </p:sp>
      <p:sp>
        <p:nvSpPr>
          <p:cNvPr id="4" name="Date Placeholder 3"/>
          <p:cNvSpPr>
            <a:spLocks noGrp="1"/>
          </p:cNvSpPr>
          <p:nvPr>
            <p:ph type="dt" sz="half" idx="10"/>
          </p:nvPr>
        </p:nvSpPr>
        <p:spPr/>
        <p:txBody>
          <a:bodyPr/>
          <a:lstStyle/>
          <a:p>
            <a:fld id="{4F20B532-B5DD-45C5-B78C-DF3FDEAD0301}" type="datetimeFigureOut">
              <a:rPr lang="en-US" smtClean="0"/>
              <a:t>4/22/2018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369616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smtClean="0"/>
              <a:t>4/22/2018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638231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5" y="2044700"/>
            <a:ext cx="9069705" cy="3254629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891790" y="2044700"/>
            <a:ext cx="26683335" cy="3254629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smtClean="0"/>
              <a:t>4/22/2018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5124626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smtClean="0"/>
              <a:t>4/22/2018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581084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3" y="9574536"/>
            <a:ext cx="36278820" cy="15975327"/>
          </a:xfrm>
        </p:spPr>
        <p:txBody>
          <a:bodyPr anchor="b"/>
          <a:lstStyle>
            <a:lvl1pPr>
              <a:defRPr sz="20700"/>
            </a:lvl1pPr>
          </a:lstStyle>
          <a:p>
            <a:r>
              <a:rPr lang="en-US"/>
              <a:t>Click to edit Master title style</a:t>
            </a:r>
          </a:p>
        </p:txBody>
      </p:sp>
      <p:sp>
        <p:nvSpPr>
          <p:cNvPr id="3" name="Text Placeholder 2"/>
          <p:cNvSpPr>
            <a:spLocks noGrp="1"/>
          </p:cNvSpPr>
          <p:nvPr>
            <p:ph type="body" idx="1"/>
          </p:nvPr>
        </p:nvSpPr>
        <p:spPr>
          <a:xfrm>
            <a:off x="2869883" y="25700996"/>
            <a:ext cx="36278820" cy="8401047"/>
          </a:xfrm>
        </p:spPr>
        <p:txBody>
          <a:bodyPr/>
          <a:lstStyle>
            <a:lvl1pPr marL="0" indent="0">
              <a:buNone/>
              <a:defRPr sz="8280">
                <a:solidFill>
                  <a:schemeClr val="tx1">
                    <a:tint val="75000"/>
                  </a:schemeClr>
                </a:solidFill>
              </a:defRPr>
            </a:lvl1pPr>
            <a:lvl2pPr marL="1577340" indent="0">
              <a:buNone/>
              <a:defRPr sz="6900">
                <a:solidFill>
                  <a:schemeClr val="tx1">
                    <a:tint val="75000"/>
                  </a:schemeClr>
                </a:solidFill>
              </a:defRPr>
            </a:lvl2pPr>
            <a:lvl3pPr marL="3154680" indent="0">
              <a:buNone/>
              <a:defRPr sz="6210">
                <a:solidFill>
                  <a:schemeClr val="tx1">
                    <a:tint val="75000"/>
                  </a:schemeClr>
                </a:solidFill>
              </a:defRPr>
            </a:lvl3pPr>
            <a:lvl4pPr marL="4732020" indent="0">
              <a:buNone/>
              <a:defRPr sz="5520">
                <a:solidFill>
                  <a:schemeClr val="tx1">
                    <a:tint val="75000"/>
                  </a:schemeClr>
                </a:solidFill>
              </a:defRPr>
            </a:lvl4pPr>
            <a:lvl5pPr marL="6309360" indent="0">
              <a:buNone/>
              <a:defRPr sz="5520">
                <a:solidFill>
                  <a:schemeClr val="tx1">
                    <a:tint val="75000"/>
                  </a:schemeClr>
                </a:solidFill>
              </a:defRPr>
            </a:lvl5pPr>
            <a:lvl6pPr marL="7886700" indent="0">
              <a:buNone/>
              <a:defRPr sz="5520">
                <a:solidFill>
                  <a:schemeClr val="tx1">
                    <a:tint val="75000"/>
                  </a:schemeClr>
                </a:solidFill>
              </a:defRPr>
            </a:lvl6pPr>
            <a:lvl7pPr marL="9464040" indent="0">
              <a:buNone/>
              <a:defRPr sz="5520">
                <a:solidFill>
                  <a:schemeClr val="tx1">
                    <a:tint val="75000"/>
                  </a:schemeClr>
                </a:solidFill>
              </a:defRPr>
            </a:lvl7pPr>
            <a:lvl8pPr marL="11041380" indent="0">
              <a:buNone/>
              <a:defRPr sz="5520">
                <a:solidFill>
                  <a:schemeClr val="tx1">
                    <a:tint val="75000"/>
                  </a:schemeClr>
                </a:solidFill>
              </a:defRPr>
            </a:lvl8pPr>
            <a:lvl9pPr marL="12618720" indent="0">
              <a:buNone/>
              <a:defRPr sz="552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115683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891790" y="10223500"/>
            <a:ext cx="17876520" cy="243674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1294090" y="10223500"/>
            <a:ext cx="17876520" cy="243674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764DE79-268F-4C1A-8933-263129D2AF90}" type="datetimeFigureOut">
              <a:rPr lang="en-US" smtClean="0"/>
              <a:t>4/22/2018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776201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3"/>
            <a:ext cx="36278820" cy="7423153"/>
          </a:xfrm>
        </p:spPr>
        <p:txBody>
          <a:bodyPr/>
          <a:lstStyle/>
          <a:p>
            <a:r>
              <a:rPr lang="en-US"/>
              <a:t>Click to edit Master title style</a:t>
            </a:r>
          </a:p>
        </p:txBody>
      </p:sp>
      <p:sp>
        <p:nvSpPr>
          <p:cNvPr id="3" name="Text Placeholder 2"/>
          <p:cNvSpPr>
            <a:spLocks noGrp="1"/>
          </p:cNvSpPr>
          <p:nvPr>
            <p:ph type="body" idx="1"/>
          </p:nvPr>
        </p:nvSpPr>
        <p:spPr>
          <a:xfrm>
            <a:off x="2897270" y="9414513"/>
            <a:ext cx="17794365" cy="4613907"/>
          </a:xfrm>
        </p:spPr>
        <p:txBody>
          <a:bodyPr anchor="b"/>
          <a:lstStyle>
            <a:lvl1pPr marL="0" indent="0">
              <a:buNone/>
              <a:defRPr sz="8280" b="1"/>
            </a:lvl1pPr>
            <a:lvl2pPr marL="1577340" indent="0">
              <a:buNone/>
              <a:defRPr sz="6900" b="1"/>
            </a:lvl2pPr>
            <a:lvl3pPr marL="3154680" indent="0">
              <a:buNone/>
              <a:defRPr sz="6210" b="1"/>
            </a:lvl3pPr>
            <a:lvl4pPr marL="4732020" indent="0">
              <a:buNone/>
              <a:defRPr sz="5520" b="1"/>
            </a:lvl4pPr>
            <a:lvl5pPr marL="6309360" indent="0">
              <a:buNone/>
              <a:defRPr sz="5520" b="1"/>
            </a:lvl5pPr>
            <a:lvl6pPr marL="7886700" indent="0">
              <a:buNone/>
              <a:defRPr sz="5520" b="1"/>
            </a:lvl6pPr>
            <a:lvl7pPr marL="9464040" indent="0">
              <a:buNone/>
              <a:defRPr sz="5520" b="1"/>
            </a:lvl7pPr>
            <a:lvl8pPr marL="11041380" indent="0">
              <a:buNone/>
              <a:defRPr sz="5520" b="1"/>
            </a:lvl8pPr>
            <a:lvl9pPr marL="12618720" indent="0">
              <a:buNone/>
              <a:defRPr sz="5520" b="1"/>
            </a:lvl9pPr>
          </a:lstStyle>
          <a:p>
            <a:pPr lvl="0"/>
            <a:r>
              <a:rPr lang="en-US"/>
              <a:t>Edit Master text styles</a:t>
            </a:r>
          </a:p>
        </p:txBody>
      </p:sp>
      <p:sp>
        <p:nvSpPr>
          <p:cNvPr id="4" name="Content Placeholder 3"/>
          <p:cNvSpPr>
            <a:spLocks noGrp="1"/>
          </p:cNvSpPr>
          <p:nvPr>
            <p:ph sz="half" idx="2"/>
          </p:nvPr>
        </p:nvSpPr>
        <p:spPr>
          <a:xfrm>
            <a:off x="2897270" y="14028420"/>
            <a:ext cx="17794365" cy="206336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1294090" y="9414513"/>
            <a:ext cx="17881999" cy="4613907"/>
          </a:xfrm>
        </p:spPr>
        <p:txBody>
          <a:bodyPr anchor="b"/>
          <a:lstStyle>
            <a:lvl1pPr marL="0" indent="0">
              <a:buNone/>
              <a:defRPr sz="8280" b="1"/>
            </a:lvl1pPr>
            <a:lvl2pPr marL="1577340" indent="0">
              <a:buNone/>
              <a:defRPr sz="6900" b="1"/>
            </a:lvl2pPr>
            <a:lvl3pPr marL="3154680" indent="0">
              <a:buNone/>
              <a:defRPr sz="6210" b="1"/>
            </a:lvl3pPr>
            <a:lvl4pPr marL="4732020" indent="0">
              <a:buNone/>
              <a:defRPr sz="5520" b="1"/>
            </a:lvl4pPr>
            <a:lvl5pPr marL="6309360" indent="0">
              <a:buNone/>
              <a:defRPr sz="5520" b="1"/>
            </a:lvl5pPr>
            <a:lvl6pPr marL="7886700" indent="0">
              <a:buNone/>
              <a:defRPr sz="5520" b="1"/>
            </a:lvl6pPr>
            <a:lvl7pPr marL="9464040" indent="0">
              <a:buNone/>
              <a:defRPr sz="5520" b="1"/>
            </a:lvl7pPr>
            <a:lvl8pPr marL="11041380" indent="0">
              <a:buNone/>
              <a:defRPr sz="5520" b="1"/>
            </a:lvl8pPr>
            <a:lvl9pPr marL="12618720" indent="0">
              <a:buNone/>
              <a:defRPr sz="5520" b="1"/>
            </a:lvl9pPr>
          </a:lstStyle>
          <a:p>
            <a:pPr lvl="0"/>
            <a:r>
              <a:rPr lang="en-US"/>
              <a:t>Edit Master text styles</a:t>
            </a:r>
          </a:p>
        </p:txBody>
      </p:sp>
      <p:sp>
        <p:nvSpPr>
          <p:cNvPr id="6" name="Content Placeholder 5"/>
          <p:cNvSpPr>
            <a:spLocks noGrp="1"/>
          </p:cNvSpPr>
          <p:nvPr>
            <p:ph sz="quarter" idx="4"/>
          </p:nvPr>
        </p:nvSpPr>
        <p:spPr>
          <a:xfrm>
            <a:off x="21294090" y="14028420"/>
            <a:ext cx="17881999" cy="206336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764DE79-268F-4C1A-8933-263129D2AF90}" type="datetimeFigureOut">
              <a:rPr lang="en-US" smtClean="0"/>
              <a:t>4/22/2018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238285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F20B532-B5DD-45C5-B78C-DF3FDEAD0301}" type="datetimeFigureOut">
              <a:rPr lang="en-US" smtClean="0"/>
              <a:t>4/22/2018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7821823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4/22/2018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6459189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70" y="2560320"/>
            <a:ext cx="13566218" cy="8961120"/>
          </a:xfrm>
        </p:spPr>
        <p:txBody>
          <a:bodyPr anchor="b"/>
          <a:lstStyle>
            <a:lvl1pPr>
              <a:defRPr sz="11040"/>
            </a:lvl1pPr>
          </a:lstStyle>
          <a:p>
            <a:r>
              <a:rPr lang="en-US"/>
              <a:t>Click to edit Master title style</a:t>
            </a:r>
          </a:p>
        </p:txBody>
      </p:sp>
      <p:sp>
        <p:nvSpPr>
          <p:cNvPr id="3" name="Content Placeholder 2"/>
          <p:cNvSpPr>
            <a:spLocks noGrp="1"/>
          </p:cNvSpPr>
          <p:nvPr>
            <p:ph idx="1"/>
          </p:nvPr>
        </p:nvSpPr>
        <p:spPr>
          <a:xfrm>
            <a:off x="17881999" y="5529583"/>
            <a:ext cx="21294090" cy="27292300"/>
          </a:xfrm>
        </p:spPr>
        <p:txBody>
          <a:bodyPr/>
          <a:lstStyle>
            <a:lvl1pPr>
              <a:defRPr sz="11040"/>
            </a:lvl1pPr>
            <a:lvl2pPr>
              <a:defRPr sz="9660"/>
            </a:lvl2pPr>
            <a:lvl3pPr>
              <a:defRPr sz="8280"/>
            </a:lvl3pPr>
            <a:lvl4pPr>
              <a:defRPr sz="6900"/>
            </a:lvl4pPr>
            <a:lvl5pPr>
              <a:defRPr sz="6900"/>
            </a:lvl5pPr>
            <a:lvl6pPr>
              <a:defRPr sz="6900"/>
            </a:lvl6pPr>
            <a:lvl7pPr>
              <a:defRPr sz="6900"/>
            </a:lvl7pPr>
            <a:lvl8pPr>
              <a:defRPr sz="6900"/>
            </a:lvl8pPr>
            <a:lvl9pPr>
              <a:defRPr sz="69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897270" y="11521440"/>
            <a:ext cx="13566218" cy="21344893"/>
          </a:xfrm>
        </p:spPr>
        <p:txBody>
          <a:bodyPr/>
          <a:lstStyle>
            <a:lvl1pPr marL="0" indent="0">
              <a:buNone/>
              <a:defRPr sz="5520"/>
            </a:lvl1pPr>
            <a:lvl2pPr marL="1577340" indent="0">
              <a:buNone/>
              <a:defRPr sz="4830"/>
            </a:lvl2pPr>
            <a:lvl3pPr marL="3154680" indent="0">
              <a:buNone/>
              <a:defRPr sz="4140"/>
            </a:lvl3pPr>
            <a:lvl4pPr marL="4732020" indent="0">
              <a:buNone/>
              <a:defRPr sz="3450"/>
            </a:lvl4pPr>
            <a:lvl5pPr marL="6309360" indent="0">
              <a:buNone/>
              <a:defRPr sz="3450"/>
            </a:lvl5pPr>
            <a:lvl6pPr marL="7886700" indent="0">
              <a:buNone/>
              <a:defRPr sz="3450"/>
            </a:lvl6pPr>
            <a:lvl7pPr marL="9464040" indent="0">
              <a:buNone/>
              <a:defRPr sz="3450"/>
            </a:lvl7pPr>
            <a:lvl8pPr marL="11041380" indent="0">
              <a:buNone/>
              <a:defRPr sz="3450"/>
            </a:lvl8pPr>
            <a:lvl9pPr marL="12618720" indent="0">
              <a:buNone/>
              <a:defRPr sz="3450"/>
            </a:lvl9pPr>
          </a:lstStyle>
          <a:p>
            <a:pPr lvl="0"/>
            <a:r>
              <a:rPr lang="en-US"/>
              <a:t>Edit Master text styles</a:t>
            </a:r>
          </a:p>
        </p:txBody>
      </p:sp>
      <p:sp>
        <p:nvSpPr>
          <p:cNvPr id="5" name="Date Placeholder 4"/>
          <p:cNvSpPr>
            <a:spLocks noGrp="1"/>
          </p:cNvSpPr>
          <p:nvPr>
            <p:ph type="dt" sz="half" idx="10"/>
          </p:nvPr>
        </p:nvSpPr>
        <p:spPr/>
        <p:txBody>
          <a:bodyPr/>
          <a:lstStyle/>
          <a:p>
            <a:fld id="{C764DE79-268F-4C1A-8933-263129D2AF90}" type="datetimeFigureOut">
              <a:rPr lang="en-US" smtClean="0"/>
              <a:t>4/22/2018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2809215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70" y="2560320"/>
            <a:ext cx="13566218" cy="8961120"/>
          </a:xfrm>
        </p:spPr>
        <p:txBody>
          <a:bodyPr anchor="b"/>
          <a:lstStyle>
            <a:lvl1pPr>
              <a:defRPr sz="11040"/>
            </a:lvl1pPr>
          </a:lstStyle>
          <a:p>
            <a:r>
              <a:rPr lang="en-US"/>
              <a:t>Click to edit Master title style</a:t>
            </a:r>
          </a:p>
        </p:txBody>
      </p:sp>
      <p:sp>
        <p:nvSpPr>
          <p:cNvPr id="3" name="Picture Placeholder 2"/>
          <p:cNvSpPr>
            <a:spLocks noGrp="1"/>
          </p:cNvSpPr>
          <p:nvPr>
            <p:ph type="pic" idx="1"/>
          </p:nvPr>
        </p:nvSpPr>
        <p:spPr>
          <a:xfrm>
            <a:off x="17881999" y="5529583"/>
            <a:ext cx="21294090" cy="27292300"/>
          </a:xfrm>
        </p:spPr>
        <p:txBody>
          <a:bodyPr/>
          <a:lstStyle>
            <a:lvl1pPr marL="0" indent="0">
              <a:buNone/>
              <a:defRPr sz="11040"/>
            </a:lvl1pPr>
            <a:lvl2pPr marL="1577340" indent="0">
              <a:buNone/>
              <a:defRPr sz="9660"/>
            </a:lvl2pPr>
            <a:lvl3pPr marL="3154680" indent="0">
              <a:buNone/>
              <a:defRPr sz="8280"/>
            </a:lvl3pPr>
            <a:lvl4pPr marL="4732020" indent="0">
              <a:buNone/>
              <a:defRPr sz="6900"/>
            </a:lvl4pPr>
            <a:lvl5pPr marL="6309360" indent="0">
              <a:buNone/>
              <a:defRPr sz="6900"/>
            </a:lvl5pPr>
            <a:lvl6pPr marL="7886700" indent="0">
              <a:buNone/>
              <a:defRPr sz="6900"/>
            </a:lvl6pPr>
            <a:lvl7pPr marL="9464040" indent="0">
              <a:buNone/>
              <a:defRPr sz="6900"/>
            </a:lvl7pPr>
            <a:lvl8pPr marL="11041380" indent="0">
              <a:buNone/>
              <a:defRPr sz="6900"/>
            </a:lvl8pPr>
            <a:lvl9pPr marL="12618720" indent="0">
              <a:buNone/>
              <a:defRPr sz="6900"/>
            </a:lvl9pPr>
          </a:lstStyle>
          <a:p>
            <a:endParaRPr lang="en-US"/>
          </a:p>
        </p:txBody>
      </p:sp>
      <p:sp>
        <p:nvSpPr>
          <p:cNvPr id="4" name="Text Placeholder 3"/>
          <p:cNvSpPr>
            <a:spLocks noGrp="1"/>
          </p:cNvSpPr>
          <p:nvPr>
            <p:ph type="body" sz="half" idx="2"/>
          </p:nvPr>
        </p:nvSpPr>
        <p:spPr>
          <a:xfrm>
            <a:off x="2897270" y="11521440"/>
            <a:ext cx="13566218" cy="21344893"/>
          </a:xfrm>
        </p:spPr>
        <p:txBody>
          <a:bodyPr/>
          <a:lstStyle>
            <a:lvl1pPr marL="0" indent="0">
              <a:buNone/>
              <a:defRPr sz="5520"/>
            </a:lvl1pPr>
            <a:lvl2pPr marL="1577340" indent="0">
              <a:buNone/>
              <a:defRPr sz="4830"/>
            </a:lvl2pPr>
            <a:lvl3pPr marL="3154680" indent="0">
              <a:buNone/>
              <a:defRPr sz="4140"/>
            </a:lvl3pPr>
            <a:lvl4pPr marL="4732020" indent="0">
              <a:buNone/>
              <a:defRPr sz="3450"/>
            </a:lvl4pPr>
            <a:lvl5pPr marL="6309360" indent="0">
              <a:buNone/>
              <a:defRPr sz="3450"/>
            </a:lvl5pPr>
            <a:lvl6pPr marL="7886700" indent="0">
              <a:buNone/>
              <a:defRPr sz="3450"/>
            </a:lvl6pPr>
            <a:lvl7pPr marL="9464040" indent="0">
              <a:buNone/>
              <a:defRPr sz="3450"/>
            </a:lvl7pPr>
            <a:lvl8pPr marL="11041380" indent="0">
              <a:buNone/>
              <a:defRPr sz="3450"/>
            </a:lvl8pPr>
            <a:lvl9pPr marL="12618720" indent="0">
              <a:buNone/>
              <a:defRPr sz="3450"/>
            </a:lvl9pPr>
          </a:lstStyle>
          <a:p>
            <a:pPr lvl="0"/>
            <a:r>
              <a:rPr lang="en-US"/>
              <a:t>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3657077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3"/>
            <a:ext cx="36278820" cy="742315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891790" y="35595563"/>
            <a:ext cx="9464040" cy="2044700"/>
          </a:xfrm>
          <a:prstGeom prst="rect">
            <a:avLst/>
          </a:prstGeom>
        </p:spPr>
        <p:txBody>
          <a:bodyPr vert="horz" lIns="91440" tIns="45720" rIns="91440" bIns="45720" rtlCol="0" anchor="ctr"/>
          <a:lstStyle>
            <a:lvl1pPr algn="l">
              <a:defRPr sz="4140">
                <a:solidFill>
                  <a:schemeClr val="tx1">
                    <a:tint val="75000"/>
                  </a:schemeClr>
                </a:solidFill>
              </a:defRPr>
            </a:lvl1pPr>
          </a:lstStyle>
          <a:p>
            <a:fld id="{C764DE79-268F-4C1A-8933-263129D2AF90}" type="datetimeFigureOut">
              <a:rPr lang="en-US" smtClean="0"/>
              <a:t>4/22/2018</a:t>
            </a:fld>
            <a:endParaRPr lang="en-US" dirty="0"/>
          </a:p>
        </p:txBody>
      </p:sp>
      <p:sp>
        <p:nvSpPr>
          <p:cNvPr id="5" name="Footer Placeholder 4"/>
          <p:cNvSpPr>
            <a:spLocks noGrp="1"/>
          </p:cNvSpPr>
          <p:nvPr>
            <p:ph type="ftr" sz="quarter" idx="3"/>
          </p:nvPr>
        </p:nvSpPr>
        <p:spPr>
          <a:xfrm>
            <a:off x="13933170" y="35595563"/>
            <a:ext cx="14196060" cy="2044700"/>
          </a:xfrm>
          <a:prstGeom prst="rect">
            <a:avLst/>
          </a:prstGeom>
        </p:spPr>
        <p:txBody>
          <a:bodyPr vert="horz" lIns="91440" tIns="45720" rIns="91440" bIns="45720" rtlCol="0" anchor="ctr"/>
          <a:lstStyle>
            <a:lvl1pPr algn="ctr">
              <a:defRPr sz="414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3"/>
            <a:ext cx="9464040" cy="2044700"/>
          </a:xfrm>
          <a:prstGeom prst="rect">
            <a:avLst/>
          </a:prstGeom>
        </p:spPr>
        <p:txBody>
          <a:bodyPr vert="horz" lIns="91440" tIns="45720" rIns="91440" bIns="45720" rtlCol="0" anchor="ctr"/>
          <a:lstStyle>
            <a:lvl1pPr algn="r">
              <a:defRPr sz="4140">
                <a:solidFill>
                  <a:schemeClr val="tx1">
                    <a:tint val="75000"/>
                  </a:schemeClr>
                </a:solidFill>
              </a:defRPr>
            </a:lvl1pPr>
          </a:lstStyle>
          <a:p>
            <a:fld id="{48F63A3B-78C7-47BE-AE5E-E10140E04643}" type="slidenum">
              <a:rPr lang="en-US" smtClean="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14360707"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27710236"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14681903"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88616" y="36966042"/>
            <a:ext cx="13772005"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sp>
        <p:nvSpPr>
          <p:cNvPr id="17" name="Rectangle 16"/>
          <p:cNvSpPr/>
          <p:nvPr userDrawn="1"/>
        </p:nvSpPr>
        <p:spPr>
          <a:xfrm>
            <a:off x="28031225"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pic>
        <p:nvPicPr>
          <p:cNvPr id="18" name="Picture 1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3336055594"/>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defTabSz="3154680" rtl="0" eaLnBrk="1" latinLnBrk="0" hangingPunct="1">
        <a:lnSpc>
          <a:spcPct val="90000"/>
        </a:lnSpc>
        <a:spcBef>
          <a:spcPct val="0"/>
        </a:spcBef>
        <a:buNone/>
        <a:defRPr sz="15180" kern="1200">
          <a:solidFill>
            <a:schemeClr val="tx1"/>
          </a:solidFill>
          <a:latin typeface="+mj-lt"/>
          <a:ea typeface="+mj-ea"/>
          <a:cs typeface="+mj-cs"/>
        </a:defRPr>
      </a:lvl1pPr>
    </p:titleStyle>
    <p:bodyStyle>
      <a:lvl1pPr marL="788670" indent="-788670" algn="l" defTabSz="3154680" rtl="0" eaLnBrk="1" latinLnBrk="0" hangingPunct="1">
        <a:lnSpc>
          <a:spcPct val="90000"/>
        </a:lnSpc>
        <a:spcBef>
          <a:spcPts val="3450"/>
        </a:spcBef>
        <a:buFont typeface="Arial" panose="020B0604020202020204" pitchFamily="34" charset="0"/>
        <a:buChar char="•"/>
        <a:defRPr sz="9660" kern="1200">
          <a:solidFill>
            <a:schemeClr val="tx1"/>
          </a:solidFill>
          <a:latin typeface="+mn-lt"/>
          <a:ea typeface="+mn-ea"/>
          <a:cs typeface="+mn-cs"/>
        </a:defRPr>
      </a:lvl1pPr>
      <a:lvl2pPr marL="2366010" indent="-788670" algn="l" defTabSz="3154680" rtl="0" eaLnBrk="1" latinLnBrk="0" hangingPunct="1">
        <a:lnSpc>
          <a:spcPct val="90000"/>
        </a:lnSpc>
        <a:spcBef>
          <a:spcPts val="1725"/>
        </a:spcBef>
        <a:buFont typeface="Arial" panose="020B0604020202020204" pitchFamily="34" charset="0"/>
        <a:buChar char="•"/>
        <a:defRPr sz="8280" kern="1200">
          <a:solidFill>
            <a:schemeClr val="tx1"/>
          </a:solidFill>
          <a:latin typeface="+mn-lt"/>
          <a:ea typeface="+mn-ea"/>
          <a:cs typeface="+mn-cs"/>
        </a:defRPr>
      </a:lvl2pPr>
      <a:lvl3pPr marL="3943350" indent="-788670" algn="l" defTabSz="3154680" rtl="0" eaLnBrk="1" latinLnBrk="0" hangingPunct="1">
        <a:lnSpc>
          <a:spcPct val="90000"/>
        </a:lnSpc>
        <a:spcBef>
          <a:spcPts val="1725"/>
        </a:spcBef>
        <a:buFont typeface="Arial" panose="020B0604020202020204" pitchFamily="34" charset="0"/>
        <a:buChar char="•"/>
        <a:defRPr sz="6900" kern="1200">
          <a:solidFill>
            <a:schemeClr val="tx1"/>
          </a:solidFill>
          <a:latin typeface="+mn-lt"/>
          <a:ea typeface="+mn-ea"/>
          <a:cs typeface="+mn-cs"/>
        </a:defRPr>
      </a:lvl3pPr>
      <a:lvl4pPr marL="5520690" indent="-788670" algn="l" defTabSz="3154680" rtl="0" eaLnBrk="1" latinLnBrk="0" hangingPunct="1">
        <a:lnSpc>
          <a:spcPct val="90000"/>
        </a:lnSpc>
        <a:spcBef>
          <a:spcPts val="1725"/>
        </a:spcBef>
        <a:buFont typeface="Arial" panose="020B0604020202020204" pitchFamily="34" charset="0"/>
        <a:buChar char="•"/>
        <a:defRPr sz="6210" kern="1200">
          <a:solidFill>
            <a:schemeClr val="tx1"/>
          </a:solidFill>
          <a:latin typeface="+mn-lt"/>
          <a:ea typeface="+mn-ea"/>
          <a:cs typeface="+mn-cs"/>
        </a:defRPr>
      </a:lvl4pPr>
      <a:lvl5pPr marL="7098030" indent="-788670" algn="l" defTabSz="3154680" rtl="0" eaLnBrk="1" latinLnBrk="0" hangingPunct="1">
        <a:lnSpc>
          <a:spcPct val="90000"/>
        </a:lnSpc>
        <a:spcBef>
          <a:spcPts val="1725"/>
        </a:spcBef>
        <a:buFont typeface="Arial" panose="020B0604020202020204" pitchFamily="34" charset="0"/>
        <a:buChar char="•"/>
        <a:defRPr sz="6210" kern="1200">
          <a:solidFill>
            <a:schemeClr val="tx1"/>
          </a:solidFill>
          <a:latin typeface="+mn-lt"/>
          <a:ea typeface="+mn-ea"/>
          <a:cs typeface="+mn-cs"/>
        </a:defRPr>
      </a:lvl5pPr>
      <a:lvl6pPr marL="8675370" indent="-788670" algn="l" defTabSz="3154680" rtl="0" eaLnBrk="1" latinLnBrk="0" hangingPunct="1">
        <a:lnSpc>
          <a:spcPct val="90000"/>
        </a:lnSpc>
        <a:spcBef>
          <a:spcPts val="1725"/>
        </a:spcBef>
        <a:buFont typeface="Arial" panose="020B0604020202020204" pitchFamily="34" charset="0"/>
        <a:buChar char="•"/>
        <a:defRPr sz="6210" kern="1200">
          <a:solidFill>
            <a:schemeClr val="tx1"/>
          </a:solidFill>
          <a:latin typeface="+mn-lt"/>
          <a:ea typeface="+mn-ea"/>
          <a:cs typeface="+mn-cs"/>
        </a:defRPr>
      </a:lvl6pPr>
      <a:lvl7pPr marL="10252710" indent="-788670" algn="l" defTabSz="3154680" rtl="0" eaLnBrk="1" latinLnBrk="0" hangingPunct="1">
        <a:lnSpc>
          <a:spcPct val="90000"/>
        </a:lnSpc>
        <a:spcBef>
          <a:spcPts val="1725"/>
        </a:spcBef>
        <a:buFont typeface="Arial" panose="020B0604020202020204" pitchFamily="34" charset="0"/>
        <a:buChar char="•"/>
        <a:defRPr sz="6210" kern="1200">
          <a:solidFill>
            <a:schemeClr val="tx1"/>
          </a:solidFill>
          <a:latin typeface="+mn-lt"/>
          <a:ea typeface="+mn-ea"/>
          <a:cs typeface="+mn-cs"/>
        </a:defRPr>
      </a:lvl7pPr>
      <a:lvl8pPr marL="11830050" indent="-788670" algn="l" defTabSz="3154680" rtl="0" eaLnBrk="1" latinLnBrk="0" hangingPunct="1">
        <a:lnSpc>
          <a:spcPct val="90000"/>
        </a:lnSpc>
        <a:spcBef>
          <a:spcPts val="1725"/>
        </a:spcBef>
        <a:buFont typeface="Arial" panose="020B0604020202020204" pitchFamily="34" charset="0"/>
        <a:buChar char="•"/>
        <a:defRPr sz="6210" kern="1200">
          <a:solidFill>
            <a:schemeClr val="tx1"/>
          </a:solidFill>
          <a:latin typeface="+mn-lt"/>
          <a:ea typeface="+mn-ea"/>
          <a:cs typeface="+mn-cs"/>
        </a:defRPr>
      </a:lvl8pPr>
      <a:lvl9pPr marL="13407390" indent="-788670" algn="l" defTabSz="3154680" rtl="0" eaLnBrk="1" latinLnBrk="0" hangingPunct="1">
        <a:lnSpc>
          <a:spcPct val="90000"/>
        </a:lnSpc>
        <a:spcBef>
          <a:spcPts val="1725"/>
        </a:spcBef>
        <a:buFont typeface="Arial" panose="020B0604020202020204" pitchFamily="34" charset="0"/>
        <a:buChar char="•"/>
        <a:defRPr sz="6210" kern="1200">
          <a:solidFill>
            <a:schemeClr val="tx1"/>
          </a:solidFill>
          <a:latin typeface="+mn-lt"/>
          <a:ea typeface="+mn-ea"/>
          <a:cs typeface="+mn-cs"/>
        </a:defRPr>
      </a:lvl9pPr>
    </p:bodyStyle>
    <p:otherStyle>
      <a:defPPr>
        <a:defRPr lang="en-US"/>
      </a:defPPr>
      <a:lvl1pPr marL="0" algn="l" defTabSz="3154680" rtl="0" eaLnBrk="1" latinLnBrk="0" hangingPunct="1">
        <a:defRPr sz="6210" kern="1200">
          <a:solidFill>
            <a:schemeClr val="tx1"/>
          </a:solidFill>
          <a:latin typeface="+mn-lt"/>
          <a:ea typeface="+mn-ea"/>
          <a:cs typeface="+mn-cs"/>
        </a:defRPr>
      </a:lvl1pPr>
      <a:lvl2pPr marL="1577340" algn="l" defTabSz="3154680" rtl="0" eaLnBrk="1" latinLnBrk="0" hangingPunct="1">
        <a:defRPr sz="6210" kern="1200">
          <a:solidFill>
            <a:schemeClr val="tx1"/>
          </a:solidFill>
          <a:latin typeface="+mn-lt"/>
          <a:ea typeface="+mn-ea"/>
          <a:cs typeface="+mn-cs"/>
        </a:defRPr>
      </a:lvl2pPr>
      <a:lvl3pPr marL="3154680" algn="l" defTabSz="3154680" rtl="0" eaLnBrk="1" latinLnBrk="0" hangingPunct="1">
        <a:defRPr sz="6210" kern="1200">
          <a:solidFill>
            <a:schemeClr val="tx1"/>
          </a:solidFill>
          <a:latin typeface="+mn-lt"/>
          <a:ea typeface="+mn-ea"/>
          <a:cs typeface="+mn-cs"/>
        </a:defRPr>
      </a:lvl3pPr>
      <a:lvl4pPr marL="4732020" algn="l" defTabSz="3154680" rtl="0" eaLnBrk="1" latinLnBrk="0" hangingPunct="1">
        <a:defRPr sz="6210" kern="1200">
          <a:solidFill>
            <a:schemeClr val="tx1"/>
          </a:solidFill>
          <a:latin typeface="+mn-lt"/>
          <a:ea typeface="+mn-ea"/>
          <a:cs typeface="+mn-cs"/>
        </a:defRPr>
      </a:lvl4pPr>
      <a:lvl5pPr marL="6309360" algn="l" defTabSz="3154680" rtl="0" eaLnBrk="1" latinLnBrk="0" hangingPunct="1">
        <a:defRPr sz="6210" kern="1200">
          <a:solidFill>
            <a:schemeClr val="tx1"/>
          </a:solidFill>
          <a:latin typeface="+mn-lt"/>
          <a:ea typeface="+mn-ea"/>
          <a:cs typeface="+mn-cs"/>
        </a:defRPr>
      </a:lvl5pPr>
      <a:lvl6pPr marL="7886700" algn="l" defTabSz="3154680" rtl="0" eaLnBrk="1" latinLnBrk="0" hangingPunct="1">
        <a:defRPr sz="6210" kern="1200">
          <a:solidFill>
            <a:schemeClr val="tx1"/>
          </a:solidFill>
          <a:latin typeface="+mn-lt"/>
          <a:ea typeface="+mn-ea"/>
          <a:cs typeface="+mn-cs"/>
        </a:defRPr>
      </a:lvl6pPr>
      <a:lvl7pPr marL="9464040" algn="l" defTabSz="3154680" rtl="0" eaLnBrk="1" latinLnBrk="0" hangingPunct="1">
        <a:defRPr sz="6210" kern="1200">
          <a:solidFill>
            <a:schemeClr val="tx1"/>
          </a:solidFill>
          <a:latin typeface="+mn-lt"/>
          <a:ea typeface="+mn-ea"/>
          <a:cs typeface="+mn-cs"/>
        </a:defRPr>
      </a:lvl7pPr>
      <a:lvl8pPr marL="11041380" algn="l" defTabSz="3154680" rtl="0" eaLnBrk="1" latinLnBrk="0" hangingPunct="1">
        <a:defRPr sz="6210" kern="1200">
          <a:solidFill>
            <a:schemeClr val="tx1"/>
          </a:solidFill>
          <a:latin typeface="+mn-lt"/>
          <a:ea typeface="+mn-ea"/>
          <a:cs typeface="+mn-cs"/>
        </a:defRPr>
      </a:lvl8pPr>
      <a:lvl9pPr marL="12618720" algn="l" defTabSz="3154680" rtl="0" eaLnBrk="1" latinLnBrk="0" hangingPunct="1">
        <a:defRPr sz="621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emf"/><Relationship Id="rId5" Type="http://schemas.openxmlformats.org/officeDocument/2006/relationships/chart" Target="../charts/chart2.xml"/><Relationship Id="rId4"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77601" y="3035891"/>
            <a:ext cx="34198560" cy="1926476"/>
          </a:xfrm>
        </p:spPr>
        <p:txBody>
          <a:bodyPr/>
          <a:lstStyle/>
          <a:p>
            <a:pPr algn="l"/>
            <a:r>
              <a:rPr lang="en-US" sz="12800" dirty="0">
                <a:latin typeface="Minion Pro" panose="02040503050306020203" pitchFamily="18" charset="0"/>
              </a:rPr>
              <a:t>Community Banks in Chippewa County</a:t>
            </a:r>
          </a:p>
        </p:txBody>
      </p:sp>
      <p:sp>
        <p:nvSpPr>
          <p:cNvPr id="6" name="Title 1"/>
          <p:cNvSpPr txBox="1">
            <a:spLocks/>
          </p:cNvSpPr>
          <p:nvPr/>
        </p:nvSpPr>
        <p:spPr>
          <a:xfrm>
            <a:off x="2382401" y="5896652"/>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000" dirty="0">
                <a:solidFill>
                  <a:schemeClr val="bg1">
                    <a:lumMod val="50000"/>
                  </a:schemeClr>
                </a:solidFill>
                <a:latin typeface="Minion Pro" panose="02040503050306020203" pitchFamily="18" charset="0"/>
              </a:rPr>
              <a:t>Brian </a:t>
            </a:r>
            <a:r>
              <a:rPr lang="en-US" sz="4000" dirty="0" err="1">
                <a:solidFill>
                  <a:schemeClr val="bg1">
                    <a:lumMod val="50000"/>
                  </a:schemeClr>
                </a:solidFill>
                <a:latin typeface="Minion Pro" panose="02040503050306020203" pitchFamily="18" charset="0"/>
              </a:rPr>
              <a:t>Lettner</a:t>
            </a:r>
            <a:r>
              <a:rPr lang="en-US" sz="4000" dirty="0">
                <a:solidFill>
                  <a:schemeClr val="bg1">
                    <a:lumMod val="50000"/>
                  </a:schemeClr>
                </a:solidFill>
                <a:latin typeface="Minion Pro" panose="02040503050306020203" pitchFamily="18" charset="0"/>
              </a:rPr>
              <a:t>, David </a:t>
            </a:r>
            <a:r>
              <a:rPr lang="en-US" sz="4000" dirty="0" err="1">
                <a:solidFill>
                  <a:schemeClr val="bg1">
                    <a:lumMod val="50000"/>
                  </a:schemeClr>
                </a:solidFill>
                <a:latin typeface="Minion Pro" panose="02040503050306020203" pitchFamily="18" charset="0"/>
              </a:rPr>
              <a:t>Sabatka</a:t>
            </a:r>
            <a:r>
              <a:rPr lang="en-US" sz="4000" dirty="0">
                <a:solidFill>
                  <a:schemeClr val="bg1">
                    <a:lumMod val="50000"/>
                  </a:schemeClr>
                </a:solidFill>
                <a:latin typeface="Minion Pro" panose="02040503050306020203" pitchFamily="18" charset="0"/>
              </a:rPr>
              <a:t>, Dr. Wayne Carroll |   Department of Economics</a:t>
            </a:r>
          </a:p>
        </p:txBody>
      </p:sp>
      <p:sp>
        <p:nvSpPr>
          <p:cNvPr id="7" name="Title 1"/>
          <p:cNvSpPr txBox="1">
            <a:spLocks/>
          </p:cNvSpPr>
          <p:nvPr/>
        </p:nvSpPr>
        <p:spPr>
          <a:xfrm>
            <a:off x="2382401" y="5053942"/>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6000" cap="small" dirty="0">
                <a:solidFill>
                  <a:srgbClr val="DD9E11"/>
                </a:solidFill>
                <a:latin typeface="Minion Pro" panose="02040503050306020203" pitchFamily="18" charset="0"/>
              </a:rPr>
              <a:t>Changes in Small-Business Lending after the Dodd-Frank Act</a:t>
            </a:r>
          </a:p>
        </p:txBody>
      </p:sp>
      <p:sp>
        <p:nvSpPr>
          <p:cNvPr id="8" name="Subtitle 2"/>
          <p:cNvSpPr txBox="1">
            <a:spLocks/>
          </p:cNvSpPr>
          <p:nvPr/>
        </p:nvSpPr>
        <p:spPr>
          <a:xfrm>
            <a:off x="1901651" y="9549037"/>
            <a:ext cx="11028290" cy="1005475"/>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just"/>
            <a:r>
              <a:rPr lang="en-US" sz="3200" dirty="0"/>
              <a:t>In this project, we examine the financial condition of banks that remained independent or were acquired in mergers and identify the effects of the Dodd-Frank Act on small-business lending for community banks in Chippewa County. </a:t>
            </a:r>
          </a:p>
        </p:txBody>
      </p:sp>
      <p:sp>
        <p:nvSpPr>
          <p:cNvPr id="10" name="Subtitle 2"/>
          <p:cNvSpPr txBox="1">
            <a:spLocks/>
          </p:cNvSpPr>
          <p:nvPr/>
        </p:nvSpPr>
        <p:spPr>
          <a:xfrm>
            <a:off x="15623815" y="33416015"/>
            <a:ext cx="10827763" cy="2825010"/>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just"/>
            <a:r>
              <a:rPr lang="en-US" sz="3200" dirty="0"/>
              <a:t>If a borrower cannot repay the full principal plus interest on a bank loan, the bank must charge off (or write off) the loan. Looking at net charge offs is a way of measuring whether banks are facing financial difficulties. The table above shows data on net charge offs for four Chippewa County banks and the state and national averages over our twelve-year period. </a:t>
            </a:r>
          </a:p>
        </p:txBody>
      </p:sp>
      <p:sp>
        <p:nvSpPr>
          <p:cNvPr id="3" name="TextBox 2"/>
          <p:cNvSpPr txBox="1"/>
          <p:nvPr/>
        </p:nvSpPr>
        <p:spPr>
          <a:xfrm>
            <a:off x="1901651" y="8328962"/>
            <a:ext cx="6791499"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Introduction</a:t>
            </a:r>
          </a:p>
        </p:txBody>
      </p:sp>
      <p:sp>
        <p:nvSpPr>
          <p:cNvPr id="14" name="TextBox 13"/>
          <p:cNvSpPr txBox="1"/>
          <p:nvPr/>
        </p:nvSpPr>
        <p:spPr>
          <a:xfrm>
            <a:off x="1901650" y="11872679"/>
            <a:ext cx="6791499" cy="646331"/>
          </a:xfrm>
          <a:prstGeom prst="rect">
            <a:avLst/>
          </a:prstGeom>
          <a:noFill/>
        </p:spPr>
        <p:txBody>
          <a:bodyPr wrap="square" rtlCol="0">
            <a:spAutoFit/>
          </a:bodyPr>
          <a:lstStyle/>
          <a:p>
            <a:pPr defTabSz="4023360">
              <a:lnSpc>
                <a:spcPct val="90000"/>
              </a:lnSpc>
              <a:spcBef>
                <a:spcPts val="4400"/>
              </a:spcBef>
            </a:pPr>
            <a:r>
              <a:rPr lang="en-US" sz="4000" cap="small" dirty="0">
                <a:solidFill>
                  <a:schemeClr val="accent1">
                    <a:lumMod val="50000"/>
                  </a:schemeClr>
                </a:solidFill>
                <a:latin typeface="Minion Pro" panose="02040503050306020203" pitchFamily="18" charset="0"/>
              </a:rPr>
              <a:t>Defining a Community Bank</a:t>
            </a:r>
          </a:p>
        </p:txBody>
      </p:sp>
      <p:sp>
        <p:nvSpPr>
          <p:cNvPr id="17" name="TextBox 16"/>
          <p:cNvSpPr txBox="1"/>
          <p:nvPr/>
        </p:nvSpPr>
        <p:spPr>
          <a:xfrm>
            <a:off x="15623813" y="8482850"/>
            <a:ext cx="6791499"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rPr>
              <a:t>Small-Business Lending</a:t>
            </a:r>
          </a:p>
        </p:txBody>
      </p:sp>
      <p:sp>
        <p:nvSpPr>
          <p:cNvPr id="18" name="TextBox 17"/>
          <p:cNvSpPr txBox="1"/>
          <p:nvPr/>
        </p:nvSpPr>
        <p:spPr>
          <a:xfrm>
            <a:off x="1901649" y="20022674"/>
            <a:ext cx="10910480" cy="5410712"/>
          </a:xfrm>
          <a:prstGeom prst="rect">
            <a:avLst/>
          </a:prstGeom>
          <a:noFill/>
        </p:spPr>
        <p:txBody>
          <a:bodyPr wrap="square" rtlCol="0">
            <a:spAutoFit/>
          </a:bodyPr>
          <a:lstStyle/>
          <a:p>
            <a:pPr algn="just" defTabSz="4023360">
              <a:lnSpc>
                <a:spcPct val="90000"/>
              </a:lnSpc>
              <a:spcBef>
                <a:spcPts val="4400"/>
              </a:spcBef>
            </a:pPr>
            <a:r>
              <a:rPr lang="en-US" sz="3200" dirty="0"/>
              <a:t>We started our research by looking at banks’ deposit market shares in Chippewa County over a twelve-year period from 2006-2017. Then, we gathered data on small-business lending for the community banks in Chippewa County. Our data includes information about the total small-business loans issued and the net charge offs associated with the bad loans. Next, we compared the data from Chippewa County to Wisconsin and national trends. Finally, we discussed the impact of the Dodd-Frank Act on community banks in Chippewa County that merged after the Great Recession. We used data on bank market shares, small-business lending, and net charge offs from the Federal Deposit Insurance Corporation (FDIC).</a:t>
            </a:r>
          </a:p>
        </p:txBody>
      </p:sp>
      <p:sp>
        <p:nvSpPr>
          <p:cNvPr id="19" name="TextBox 18"/>
          <p:cNvSpPr txBox="1"/>
          <p:nvPr/>
        </p:nvSpPr>
        <p:spPr>
          <a:xfrm>
            <a:off x="1957213" y="26900958"/>
            <a:ext cx="7862835"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rPr>
              <a:t>Deposit Market Share</a:t>
            </a:r>
          </a:p>
        </p:txBody>
      </p:sp>
      <p:sp>
        <p:nvSpPr>
          <p:cNvPr id="20" name="TextBox 19"/>
          <p:cNvSpPr txBox="1"/>
          <p:nvPr/>
        </p:nvSpPr>
        <p:spPr>
          <a:xfrm>
            <a:off x="1901650" y="12759534"/>
            <a:ext cx="11028291" cy="2751522"/>
          </a:xfrm>
          <a:prstGeom prst="rect">
            <a:avLst/>
          </a:prstGeom>
          <a:noFill/>
        </p:spPr>
        <p:txBody>
          <a:bodyPr wrap="square" rtlCol="0">
            <a:spAutoFit/>
          </a:bodyPr>
          <a:lstStyle/>
          <a:p>
            <a:pPr algn="just" defTabSz="4023360">
              <a:lnSpc>
                <a:spcPct val="90000"/>
              </a:lnSpc>
              <a:spcBef>
                <a:spcPts val="4400"/>
              </a:spcBef>
            </a:pPr>
            <a:r>
              <a:rPr lang="en-US" sz="3200" dirty="0"/>
              <a:t>We define community banks as commercial banks with assets under $1 billion that provide relationship lending to local businesses. Community banks can take into account numerous factors when reviewing small-business loans that large banks do not have the resources to cover. Community banks can play a dominant role in keeping local economies vibrant and growing.</a:t>
            </a:r>
          </a:p>
        </p:txBody>
      </p:sp>
      <p:sp>
        <p:nvSpPr>
          <p:cNvPr id="21" name="TextBox 20"/>
          <p:cNvSpPr txBox="1"/>
          <p:nvPr/>
        </p:nvSpPr>
        <p:spPr>
          <a:xfrm>
            <a:off x="1957213" y="19144033"/>
            <a:ext cx="6791499" cy="646331"/>
          </a:xfrm>
          <a:prstGeom prst="rect">
            <a:avLst/>
          </a:prstGeom>
          <a:noFill/>
        </p:spPr>
        <p:txBody>
          <a:bodyPr wrap="square" rtlCol="0">
            <a:spAutoFit/>
          </a:bodyPr>
          <a:lstStyle/>
          <a:p>
            <a:pPr defTabSz="4023360">
              <a:lnSpc>
                <a:spcPct val="90000"/>
              </a:lnSpc>
              <a:spcBef>
                <a:spcPts val="4400"/>
              </a:spcBef>
            </a:pPr>
            <a:r>
              <a:rPr lang="en-US" sz="4000" cap="small" dirty="0">
                <a:solidFill>
                  <a:schemeClr val="accent1">
                    <a:lumMod val="50000"/>
                  </a:schemeClr>
                </a:solidFill>
                <a:latin typeface="Minion Pro" panose="02040503050306020203" pitchFamily="18" charset="0"/>
              </a:rPr>
              <a:t>Our Process</a:t>
            </a:r>
          </a:p>
        </p:txBody>
      </p:sp>
      <p:sp>
        <p:nvSpPr>
          <p:cNvPr id="27" name="Subtitle 2"/>
          <p:cNvSpPr txBox="1">
            <a:spLocks/>
          </p:cNvSpPr>
          <p:nvPr/>
        </p:nvSpPr>
        <p:spPr>
          <a:xfrm>
            <a:off x="15623813" y="9430928"/>
            <a:ext cx="10827765" cy="5210299"/>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just"/>
            <a:r>
              <a:rPr lang="en-US" sz="3200" dirty="0"/>
              <a:t>Small-business lending in Chippewa County is trending upwards. The pattern exhibited in Chippewa County for small-business lending is the opposite of national and state trends for community banks. We defined a small-business loan as any business-oriented loan issued to a business from a bank with a dollar value of less than $1 million. There are four classifications of small-business loans, differing in the purpose and the collateral from the loan recipient. Chippewa County community banks appear to be issuing a steady stream of new small-business loans every year, while national totals have decreased each year, as shown in the graphs below.</a:t>
            </a:r>
          </a:p>
        </p:txBody>
      </p:sp>
      <p:sp>
        <p:nvSpPr>
          <p:cNvPr id="37" name="TextBox 36"/>
          <p:cNvSpPr txBox="1"/>
          <p:nvPr/>
        </p:nvSpPr>
        <p:spPr>
          <a:xfrm>
            <a:off x="1957213" y="25691231"/>
            <a:ext cx="8522913"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Our Research Findings</a:t>
            </a:r>
          </a:p>
        </p:txBody>
      </p:sp>
      <p:sp>
        <p:nvSpPr>
          <p:cNvPr id="41" name="TextBox 40"/>
          <p:cNvSpPr txBox="1"/>
          <p:nvPr/>
        </p:nvSpPr>
        <p:spPr>
          <a:xfrm>
            <a:off x="28504663" y="10259360"/>
            <a:ext cx="11005084" cy="11910953"/>
          </a:xfrm>
          <a:prstGeom prst="rect">
            <a:avLst/>
          </a:prstGeom>
          <a:noFill/>
        </p:spPr>
        <p:txBody>
          <a:bodyPr wrap="square" rtlCol="0">
            <a:spAutoFit/>
          </a:bodyPr>
          <a:lstStyle/>
          <a:p>
            <a:pPr algn="just"/>
            <a:r>
              <a:rPr lang="en-US" sz="3200" dirty="0"/>
              <a:t>What we expected to see based on other studies and estimates:</a:t>
            </a:r>
          </a:p>
          <a:p>
            <a:pPr marL="914400" lvl="1" indent="-457200" algn="just">
              <a:buFont typeface="Arial" panose="020B0604020202020204" pitchFamily="34" charset="0"/>
              <a:buChar char="•"/>
            </a:pPr>
            <a:r>
              <a:rPr lang="en-US" sz="3200" dirty="0"/>
              <a:t>An increased presence of large banks (and a decline in community banking) in deposit markets after the Great Recession.</a:t>
            </a:r>
          </a:p>
          <a:p>
            <a:pPr marL="914400" lvl="1" indent="-457200" algn="just">
              <a:buFont typeface="Arial" panose="020B0604020202020204" pitchFamily="34" charset="0"/>
              <a:buChar char="•"/>
            </a:pPr>
            <a:r>
              <a:rPr lang="en-US" sz="3200" dirty="0"/>
              <a:t>Net charge offs for community banks would be a smaller percentage of loans due to relationship lending when compared to state and national averages.</a:t>
            </a:r>
          </a:p>
          <a:p>
            <a:pPr marL="914400" lvl="1" indent="-457200" algn="just">
              <a:buFont typeface="Arial" panose="020B0604020202020204" pitchFamily="34" charset="0"/>
              <a:buChar char="•"/>
            </a:pPr>
            <a:r>
              <a:rPr lang="en-US" sz="3200" dirty="0"/>
              <a:t>The introduction of the Dodd-Frank Act would decrease total small-business loans in community banks.</a:t>
            </a:r>
          </a:p>
          <a:p>
            <a:pPr algn="just"/>
            <a:endParaRPr lang="en-US" sz="3200" dirty="0"/>
          </a:p>
          <a:p>
            <a:pPr algn="just"/>
            <a:r>
              <a:rPr lang="en-US" sz="3200" dirty="0"/>
              <a:t>What we saw in our data:</a:t>
            </a:r>
          </a:p>
          <a:p>
            <a:pPr marL="914400" lvl="1" indent="-457200" algn="just">
              <a:buFont typeface="Arial" panose="020B0604020202020204" pitchFamily="34" charset="0"/>
              <a:buChar char="•"/>
            </a:pPr>
            <a:r>
              <a:rPr lang="en-US" sz="3200" dirty="0"/>
              <a:t>The market share for large banks decreased in Chippewa County, and the market share for community banks increased after the Great Recession.</a:t>
            </a:r>
          </a:p>
          <a:p>
            <a:pPr marL="914400" lvl="1" indent="-457200" algn="just">
              <a:buFont typeface="Arial" panose="020B0604020202020204" pitchFamily="34" charset="0"/>
              <a:buChar char="•"/>
            </a:pPr>
            <a:r>
              <a:rPr lang="en-US" sz="3200" dirty="0"/>
              <a:t>Except for a few outliers in our data, community banks in Chippewa County, on average, had a lower percentage of net charge offs to loans when compared to state and national averages. Chippewa County banks have strong relationship lending practices and suffer fewer defaults on their loans. </a:t>
            </a:r>
          </a:p>
          <a:p>
            <a:pPr marL="914400" lvl="1" indent="-457200" algn="just">
              <a:buFont typeface="Arial" panose="020B0604020202020204" pitchFamily="34" charset="0"/>
              <a:buChar char="•"/>
            </a:pPr>
            <a:r>
              <a:rPr lang="en-US" sz="3200" dirty="0"/>
              <a:t>Small-business lending decreased nationally after the passage of the Dodd-Frank Act in 2010. Chippewa County community banks did not see a similar decrease, but instead, they have managed to grow over the years.</a:t>
            </a:r>
          </a:p>
        </p:txBody>
      </p:sp>
      <p:sp>
        <p:nvSpPr>
          <p:cNvPr id="4" name="TextBox 3"/>
          <p:cNvSpPr txBox="1"/>
          <p:nvPr/>
        </p:nvSpPr>
        <p:spPr>
          <a:xfrm>
            <a:off x="1901649" y="34178922"/>
            <a:ext cx="10827764" cy="2062103"/>
          </a:xfrm>
          <a:prstGeom prst="rect">
            <a:avLst/>
          </a:prstGeom>
          <a:noFill/>
        </p:spPr>
        <p:txBody>
          <a:bodyPr wrap="square" rtlCol="0">
            <a:spAutoFit/>
          </a:bodyPr>
          <a:lstStyle/>
          <a:p>
            <a:pPr algn="just"/>
            <a:r>
              <a:rPr lang="en-US" sz="3200" dirty="0"/>
              <a:t>As shown in the table above, most of the deposit market is served by community banks. Northwestern Bank has held a dominant market share in Chippewa County over the 12-year span.</a:t>
            </a:r>
          </a:p>
        </p:txBody>
      </p:sp>
      <p:sp>
        <p:nvSpPr>
          <p:cNvPr id="44" name="TextBox 43"/>
          <p:cNvSpPr txBox="1"/>
          <p:nvPr/>
        </p:nvSpPr>
        <p:spPr>
          <a:xfrm>
            <a:off x="1901649" y="16091883"/>
            <a:ext cx="9528349" cy="646331"/>
          </a:xfrm>
          <a:prstGeom prst="rect">
            <a:avLst/>
          </a:prstGeom>
          <a:noFill/>
        </p:spPr>
        <p:txBody>
          <a:bodyPr wrap="square" rtlCol="0">
            <a:spAutoFit/>
          </a:bodyPr>
          <a:lstStyle/>
          <a:p>
            <a:pPr defTabSz="4023360">
              <a:lnSpc>
                <a:spcPct val="90000"/>
              </a:lnSpc>
              <a:spcBef>
                <a:spcPts val="4400"/>
              </a:spcBef>
            </a:pPr>
            <a:r>
              <a:rPr lang="en-US" sz="4000" cap="small" dirty="0">
                <a:solidFill>
                  <a:schemeClr val="accent1">
                    <a:lumMod val="50000"/>
                  </a:schemeClr>
                </a:solidFill>
                <a:latin typeface="Minion Pro" panose="02040503050306020203" pitchFamily="18" charset="0"/>
              </a:rPr>
              <a:t>The Banking Industry in Chippewa County</a:t>
            </a:r>
          </a:p>
        </p:txBody>
      </p:sp>
      <p:sp>
        <p:nvSpPr>
          <p:cNvPr id="46" name="TextBox 45"/>
          <p:cNvSpPr txBox="1"/>
          <p:nvPr/>
        </p:nvSpPr>
        <p:spPr>
          <a:xfrm>
            <a:off x="1901649" y="17103249"/>
            <a:ext cx="11028291" cy="1421928"/>
          </a:xfrm>
          <a:prstGeom prst="rect">
            <a:avLst/>
          </a:prstGeom>
          <a:noFill/>
        </p:spPr>
        <p:txBody>
          <a:bodyPr wrap="square" rtlCol="0">
            <a:spAutoFit/>
          </a:bodyPr>
          <a:lstStyle/>
          <a:p>
            <a:pPr algn="just" defTabSz="4023360">
              <a:lnSpc>
                <a:spcPct val="90000"/>
              </a:lnSpc>
              <a:spcBef>
                <a:spcPts val="4400"/>
              </a:spcBef>
            </a:pPr>
            <a:r>
              <a:rPr lang="en-US" sz="3200" dirty="0"/>
              <a:t>Nine out of the fourteen commercial banks currently in Chippewa County fit our definition of a community bank. 70% of Chippewa County’s deposit market share is from community banks.</a:t>
            </a:r>
          </a:p>
        </p:txBody>
      </p:sp>
      <p:pic>
        <p:nvPicPr>
          <p:cNvPr id="48" name="Picture 47"/>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57213" y="27850977"/>
            <a:ext cx="11084626" cy="5474346"/>
          </a:xfrm>
          <a:prstGeom prst="rect">
            <a:avLst/>
          </a:prstGeom>
          <a:noFill/>
          <a:ln>
            <a:noFill/>
          </a:ln>
        </p:spPr>
      </p:pic>
      <p:sp>
        <p:nvSpPr>
          <p:cNvPr id="49" name="TextBox 48"/>
          <p:cNvSpPr txBox="1"/>
          <p:nvPr/>
        </p:nvSpPr>
        <p:spPr>
          <a:xfrm>
            <a:off x="2971565" y="33325323"/>
            <a:ext cx="10827765" cy="369332"/>
          </a:xfrm>
          <a:prstGeom prst="rect">
            <a:avLst/>
          </a:prstGeom>
          <a:noFill/>
        </p:spPr>
        <p:txBody>
          <a:bodyPr wrap="square" rtlCol="0">
            <a:spAutoFit/>
          </a:bodyPr>
          <a:lstStyle/>
          <a:p>
            <a:r>
              <a:rPr lang="en-US" dirty="0"/>
              <a:t>Banks that have a {C} next to their names are classified as community banks under our definition.</a:t>
            </a:r>
          </a:p>
        </p:txBody>
      </p:sp>
      <p:sp>
        <p:nvSpPr>
          <p:cNvPr id="36" name="TextBox 35">
            <a:extLst>
              <a:ext uri="{FF2B5EF4-FFF2-40B4-BE49-F238E27FC236}">
                <a16:creationId xmlns:a16="http://schemas.microsoft.com/office/drawing/2014/main" id="{7B4F3846-FBC0-4168-89B2-7E08E99FBA75}"/>
              </a:ext>
            </a:extLst>
          </p:cNvPr>
          <p:cNvSpPr txBox="1"/>
          <p:nvPr/>
        </p:nvSpPr>
        <p:spPr>
          <a:xfrm>
            <a:off x="18904174" y="20181353"/>
            <a:ext cx="4267042" cy="369332"/>
          </a:xfrm>
          <a:prstGeom prst="rect">
            <a:avLst/>
          </a:prstGeom>
          <a:noFill/>
        </p:spPr>
        <p:txBody>
          <a:bodyPr wrap="square" rtlCol="0">
            <a:spAutoFit/>
          </a:bodyPr>
          <a:lstStyle/>
          <a:p>
            <a:pPr algn="ctr"/>
            <a:r>
              <a:rPr lang="en-US" dirty="0">
                <a:latin typeface="+mj-lt"/>
              </a:rPr>
              <a:t>*Dollar figures in thousands</a:t>
            </a:r>
          </a:p>
        </p:txBody>
      </p:sp>
      <p:graphicFrame>
        <p:nvGraphicFramePr>
          <p:cNvPr id="38" name="Chart 37">
            <a:extLst>
              <a:ext uri="{FF2B5EF4-FFF2-40B4-BE49-F238E27FC236}">
                <a16:creationId xmlns:a16="http://schemas.microsoft.com/office/drawing/2014/main" id="{3606918A-DA0B-4C67-83C8-F5A91A083547}"/>
              </a:ext>
            </a:extLst>
          </p:cNvPr>
          <p:cNvGraphicFramePr>
            <a:graphicFrameLocks noGrp="1"/>
          </p:cNvGraphicFramePr>
          <p:nvPr>
            <p:extLst>
              <p:ext uri="{D42A27DB-BD31-4B8C-83A1-F6EECF244321}">
                <p14:modId xmlns:p14="http://schemas.microsoft.com/office/powerpoint/2010/main" val="3422286765"/>
              </p:ext>
            </p:extLst>
          </p:nvPr>
        </p:nvGraphicFramePr>
        <p:xfrm>
          <a:off x="15623815" y="15085210"/>
          <a:ext cx="10630328" cy="5118524"/>
        </p:xfrm>
        <a:graphic>
          <a:graphicData uri="http://schemas.openxmlformats.org/drawingml/2006/chart">
            <c:chart xmlns:c="http://schemas.openxmlformats.org/drawingml/2006/chart" xmlns:r="http://schemas.openxmlformats.org/officeDocument/2006/relationships" r:id="rId4"/>
          </a:graphicData>
        </a:graphic>
      </p:graphicFrame>
      <p:sp>
        <p:nvSpPr>
          <p:cNvPr id="51" name="TextBox 50">
            <a:extLst>
              <a:ext uri="{FF2B5EF4-FFF2-40B4-BE49-F238E27FC236}">
                <a16:creationId xmlns:a16="http://schemas.microsoft.com/office/drawing/2014/main" id="{18D3D4DB-EC51-45FF-A849-2D67FA595F1E}"/>
              </a:ext>
            </a:extLst>
          </p:cNvPr>
          <p:cNvSpPr txBox="1"/>
          <p:nvPr/>
        </p:nvSpPr>
        <p:spPr>
          <a:xfrm>
            <a:off x="18805457" y="25993090"/>
            <a:ext cx="4267042" cy="369332"/>
          </a:xfrm>
          <a:prstGeom prst="rect">
            <a:avLst/>
          </a:prstGeom>
          <a:noFill/>
        </p:spPr>
        <p:txBody>
          <a:bodyPr wrap="square" rtlCol="0">
            <a:spAutoFit/>
          </a:bodyPr>
          <a:lstStyle/>
          <a:p>
            <a:pPr algn="ctr"/>
            <a:r>
              <a:rPr lang="en-US" dirty="0">
                <a:latin typeface="+mj-lt"/>
              </a:rPr>
              <a:t>*Dollar figures in thousands</a:t>
            </a:r>
          </a:p>
        </p:txBody>
      </p:sp>
      <p:graphicFrame>
        <p:nvGraphicFramePr>
          <p:cNvPr id="53" name="Chart 52">
            <a:extLst>
              <a:ext uri="{FF2B5EF4-FFF2-40B4-BE49-F238E27FC236}">
                <a16:creationId xmlns:a16="http://schemas.microsoft.com/office/drawing/2014/main" id="{4B606B02-B267-49FE-AB9F-9943AC628D5E}"/>
              </a:ext>
            </a:extLst>
          </p:cNvPr>
          <p:cNvGraphicFramePr>
            <a:graphicFrameLocks noGrp="1"/>
          </p:cNvGraphicFramePr>
          <p:nvPr>
            <p:extLst>
              <p:ext uri="{D42A27DB-BD31-4B8C-83A1-F6EECF244321}">
                <p14:modId xmlns:p14="http://schemas.microsoft.com/office/powerpoint/2010/main" val="1595137764"/>
              </p:ext>
            </p:extLst>
          </p:nvPr>
        </p:nvGraphicFramePr>
        <p:xfrm>
          <a:off x="15623814" y="20647717"/>
          <a:ext cx="10630329" cy="5345373"/>
        </p:xfrm>
        <a:graphic>
          <a:graphicData uri="http://schemas.openxmlformats.org/drawingml/2006/chart">
            <c:chart xmlns:c="http://schemas.openxmlformats.org/drawingml/2006/chart" xmlns:r="http://schemas.openxmlformats.org/officeDocument/2006/relationships" r:id="rId5"/>
          </a:graphicData>
        </a:graphic>
      </p:graphicFrame>
      <p:pic>
        <p:nvPicPr>
          <p:cNvPr id="42" name="Picture 41">
            <a:extLst>
              <a:ext uri="{FF2B5EF4-FFF2-40B4-BE49-F238E27FC236}">
                <a16:creationId xmlns:a16="http://schemas.microsoft.com/office/drawing/2014/main" id="{3082F485-0B66-48FC-804E-CD854820406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623813" y="27608844"/>
            <a:ext cx="10827765" cy="5590929"/>
          </a:xfrm>
          <a:prstGeom prst="rect">
            <a:avLst/>
          </a:prstGeom>
          <a:noFill/>
          <a:extLst>
            <a:ext uri="{909E8E84-426E-40DD-AFC4-6F175D3DCCD1}">
              <a14:hiddenFill xmlns:a14="http://schemas.microsoft.com/office/drawing/2010/main">
                <a:solidFill>
                  <a:srgbClr val="FFFFFF"/>
                </a:solidFill>
              </a14:hiddenFill>
            </a:ext>
          </a:extLst>
        </p:spPr>
      </p:pic>
      <p:sp>
        <p:nvSpPr>
          <p:cNvPr id="43" name="TextBox 42">
            <a:extLst>
              <a:ext uri="{FF2B5EF4-FFF2-40B4-BE49-F238E27FC236}">
                <a16:creationId xmlns:a16="http://schemas.microsoft.com/office/drawing/2014/main" id="{9F19A2FD-2936-44A1-9A8B-ED5C2CB280A9}"/>
              </a:ext>
            </a:extLst>
          </p:cNvPr>
          <p:cNvSpPr txBox="1"/>
          <p:nvPr/>
        </p:nvSpPr>
        <p:spPr>
          <a:xfrm>
            <a:off x="15623813" y="26706894"/>
            <a:ext cx="6791499"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rPr>
              <a:t>Net Charge Offs</a:t>
            </a:r>
          </a:p>
        </p:txBody>
      </p:sp>
      <p:sp>
        <p:nvSpPr>
          <p:cNvPr id="47" name="TextBox 46">
            <a:extLst>
              <a:ext uri="{FF2B5EF4-FFF2-40B4-BE49-F238E27FC236}">
                <a16:creationId xmlns:a16="http://schemas.microsoft.com/office/drawing/2014/main" id="{11E4B88D-43D7-450C-9F91-9267D9922064}"/>
              </a:ext>
            </a:extLst>
          </p:cNvPr>
          <p:cNvSpPr txBox="1"/>
          <p:nvPr/>
        </p:nvSpPr>
        <p:spPr>
          <a:xfrm>
            <a:off x="28504664" y="22014973"/>
            <a:ext cx="8522913"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Dodd-Frank Act</a:t>
            </a:r>
          </a:p>
        </p:txBody>
      </p:sp>
      <p:sp>
        <p:nvSpPr>
          <p:cNvPr id="52" name="TextBox 51">
            <a:extLst>
              <a:ext uri="{FF2B5EF4-FFF2-40B4-BE49-F238E27FC236}">
                <a16:creationId xmlns:a16="http://schemas.microsoft.com/office/drawing/2014/main" id="{0D860E44-A15D-414C-BD6A-855CB7E615EF}"/>
              </a:ext>
            </a:extLst>
          </p:cNvPr>
          <p:cNvSpPr txBox="1"/>
          <p:nvPr/>
        </p:nvSpPr>
        <p:spPr>
          <a:xfrm>
            <a:off x="28504663" y="8291696"/>
            <a:ext cx="11005084" cy="1938992"/>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Similarities and Differences from Expected Trends</a:t>
            </a:r>
          </a:p>
        </p:txBody>
      </p:sp>
      <p:sp>
        <p:nvSpPr>
          <p:cNvPr id="54" name="TextBox 53">
            <a:extLst>
              <a:ext uri="{FF2B5EF4-FFF2-40B4-BE49-F238E27FC236}">
                <a16:creationId xmlns:a16="http://schemas.microsoft.com/office/drawing/2014/main" id="{729BC19E-5D54-4281-BF45-AB6D2AEC1A23}"/>
              </a:ext>
            </a:extLst>
          </p:cNvPr>
          <p:cNvSpPr txBox="1"/>
          <p:nvPr/>
        </p:nvSpPr>
        <p:spPr>
          <a:xfrm>
            <a:off x="28504663" y="23009521"/>
            <a:ext cx="11005084" cy="5509200"/>
          </a:xfrm>
          <a:prstGeom prst="rect">
            <a:avLst/>
          </a:prstGeom>
          <a:noFill/>
        </p:spPr>
        <p:txBody>
          <a:bodyPr wrap="square" rtlCol="0">
            <a:spAutoFit/>
          </a:bodyPr>
          <a:lstStyle/>
          <a:p>
            <a:pPr algn="just"/>
            <a:r>
              <a:rPr lang="en-US" sz="3200" dirty="0"/>
              <a:t>The Dodd-Frank Act was an act signed into law in 2010 as a response to the housing crisis of 2008. One of the main purposes of the Dodd-Frank Act was to protect bank customers from risky lending and mortgage practices. Another main provision in the Dodd-Frank Act requires financial institutions to increase the amount of cash on hand to prepare banks for potential economic downturns. Today, the Dodd-Frank Act is a highly debated issue. In 2017, Congress passed bipartisan legislation to reduce the scope of Dodd-Frank in an attempt to help struggling community banks across the nation.</a:t>
            </a:r>
          </a:p>
          <a:p>
            <a:endParaRPr lang="en-US" sz="3200" dirty="0"/>
          </a:p>
        </p:txBody>
      </p:sp>
      <p:sp>
        <p:nvSpPr>
          <p:cNvPr id="55" name="TextBox 54">
            <a:extLst>
              <a:ext uri="{FF2B5EF4-FFF2-40B4-BE49-F238E27FC236}">
                <a16:creationId xmlns:a16="http://schemas.microsoft.com/office/drawing/2014/main" id="{457A5367-B221-44D3-96A5-4ACEAC27A960}"/>
              </a:ext>
            </a:extLst>
          </p:cNvPr>
          <p:cNvSpPr txBox="1"/>
          <p:nvPr/>
        </p:nvSpPr>
        <p:spPr>
          <a:xfrm>
            <a:off x="28504664" y="28009125"/>
            <a:ext cx="8522913"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Conclusion</a:t>
            </a:r>
          </a:p>
        </p:txBody>
      </p:sp>
      <p:sp>
        <p:nvSpPr>
          <p:cNvPr id="56" name="TextBox 55">
            <a:extLst>
              <a:ext uri="{FF2B5EF4-FFF2-40B4-BE49-F238E27FC236}">
                <a16:creationId xmlns:a16="http://schemas.microsoft.com/office/drawing/2014/main" id="{7A94A999-68CD-4F08-9642-2C63C5940669}"/>
              </a:ext>
            </a:extLst>
          </p:cNvPr>
          <p:cNvSpPr txBox="1"/>
          <p:nvPr/>
        </p:nvSpPr>
        <p:spPr>
          <a:xfrm>
            <a:off x="28504664" y="33199773"/>
            <a:ext cx="8522913"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Special Thanks</a:t>
            </a:r>
          </a:p>
        </p:txBody>
      </p:sp>
      <p:sp>
        <p:nvSpPr>
          <p:cNvPr id="57" name="TextBox 56">
            <a:extLst>
              <a:ext uri="{FF2B5EF4-FFF2-40B4-BE49-F238E27FC236}">
                <a16:creationId xmlns:a16="http://schemas.microsoft.com/office/drawing/2014/main" id="{248F45EA-4FCC-491E-BA74-48239FC5A64E}"/>
              </a:ext>
            </a:extLst>
          </p:cNvPr>
          <p:cNvSpPr txBox="1"/>
          <p:nvPr/>
        </p:nvSpPr>
        <p:spPr>
          <a:xfrm>
            <a:off x="28504663" y="34173207"/>
            <a:ext cx="11005084" cy="2062103"/>
          </a:xfrm>
          <a:prstGeom prst="rect">
            <a:avLst/>
          </a:prstGeom>
          <a:noFill/>
        </p:spPr>
        <p:txBody>
          <a:bodyPr wrap="square" rtlCol="0">
            <a:spAutoFit/>
          </a:bodyPr>
          <a:lstStyle/>
          <a:p>
            <a:pPr algn="just"/>
            <a:r>
              <a:rPr lang="en-US" sz="3200" dirty="0"/>
              <a:t>We would like to thank the Department of Economics for funding our work, Learning and Technology Services for printing the poster, and the Office of Research and Sponsored Programs for giving us this opportunity to present our research. </a:t>
            </a:r>
          </a:p>
        </p:txBody>
      </p:sp>
      <p:sp>
        <p:nvSpPr>
          <p:cNvPr id="34" name="Subtitle 2"/>
          <p:cNvSpPr txBox="1">
            <a:spLocks/>
          </p:cNvSpPr>
          <p:nvPr/>
        </p:nvSpPr>
        <p:spPr>
          <a:xfrm>
            <a:off x="28504663" y="29053460"/>
            <a:ext cx="10827763" cy="3467802"/>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just"/>
            <a:r>
              <a:rPr lang="en-US" sz="3200" dirty="0"/>
              <a:t>We identified key trends in Chippewa County that suggest a healthy relationship between community banks and the Chippewa Valley community. Small-business loans are growing, net charge offs are decreasing, and community banks continue to dominate the deposit market. The impact bank mergers have on small-business loans in Chippewa County is very small. Community banks in Chippewa County most likely merged due to the increase in regulations from the Dodd-Frank Act. Overall, Chippewa County banks are healthy and growing. </a:t>
            </a:r>
          </a:p>
        </p:txBody>
      </p:sp>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995</Words>
  <Application>Microsoft Office PowerPoint</Application>
  <PresentationFormat>Custom</PresentationFormat>
  <Paragraphs>40</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Minion Pro</vt:lpstr>
      <vt:lpstr>Office Theme</vt:lpstr>
      <vt:lpstr>Community Banks in Chippewa County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2017-04-21T15:48:01Z</dcterms:created>
  <dcterms:modified xsi:type="dcterms:W3CDTF">2018-04-22T20:48:05Z</dcterms:modified>
</cp:coreProperties>
</file>