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8404800" cy="32004000"/>
  <p:notesSz cx="6858000" cy="9144000"/>
  <p:defaultTextStyle>
    <a:defPPr>
      <a:defRPr lang="en-US"/>
    </a:defPPr>
    <a:lvl1pPr marL="0" algn="l" defTabSz="3379622" rtl="0" eaLnBrk="1" latinLnBrk="0" hangingPunct="1">
      <a:defRPr sz="6653" kern="1200">
        <a:solidFill>
          <a:schemeClr val="tx1"/>
        </a:solidFill>
        <a:latin typeface="+mn-lt"/>
        <a:ea typeface="+mn-ea"/>
        <a:cs typeface="+mn-cs"/>
      </a:defRPr>
    </a:lvl1pPr>
    <a:lvl2pPr marL="1689811" algn="l" defTabSz="3379622" rtl="0" eaLnBrk="1" latinLnBrk="0" hangingPunct="1">
      <a:defRPr sz="6653" kern="1200">
        <a:solidFill>
          <a:schemeClr val="tx1"/>
        </a:solidFill>
        <a:latin typeface="+mn-lt"/>
        <a:ea typeface="+mn-ea"/>
        <a:cs typeface="+mn-cs"/>
      </a:defRPr>
    </a:lvl2pPr>
    <a:lvl3pPr marL="3379622" algn="l" defTabSz="3379622" rtl="0" eaLnBrk="1" latinLnBrk="0" hangingPunct="1">
      <a:defRPr sz="6653" kern="1200">
        <a:solidFill>
          <a:schemeClr val="tx1"/>
        </a:solidFill>
        <a:latin typeface="+mn-lt"/>
        <a:ea typeface="+mn-ea"/>
        <a:cs typeface="+mn-cs"/>
      </a:defRPr>
    </a:lvl3pPr>
    <a:lvl4pPr marL="5069434" algn="l" defTabSz="3379622" rtl="0" eaLnBrk="1" latinLnBrk="0" hangingPunct="1">
      <a:defRPr sz="6653" kern="1200">
        <a:solidFill>
          <a:schemeClr val="tx1"/>
        </a:solidFill>
        <a:latin typeface="+mn-lt"/>
        <a:ea typeface="+mn-ea"/>
        <a:cs typeface="+mn-cs"/>
      </a:defRPr>
    </a:lvl4pPr>
    <a:lvl5pPr marL="6759245" algn="l" defTabSz="3379622" rtl="0" eaLnBrk="1" latinLnBrk="0" hangingPunct="1">
      <a:defRPr sz="6653" kern="1200">
        <a:solidFill>
          <a:schemeClr val="tx1"/>
        </a:solidFill>
        <a:latin typeface="+mn-lt"/>
        <a:ea typeface="+mn-ea"/>
        <a:cs typeface="+mn-cs"/>
      </a:defRPr>
    </a:lvl5pPr>
    <a:lvl6pPr marL="8449056" algn="l" defTabSz="3379622" rtl="0" eaLnBrk="1" latinLnBrk="0" hangingPunct="1">
      <a:defRPr sz="6653" kern="1200">
        <a:solidFill>
          <a:schemeClr val="tx1"/>
        </a:solidFill>
        <a:latin typeface="+mn-lt"/>
        <a:ea typeface="+mn-ea"/>
        <a:cs typeface="+mn-cs"/>
      </a:defRPr>
    </a:lvl6pPr>
    <a:lvl7pPr marL="10138867" algn="l" defTabSz="3379622" rtl="0" eaLnBrk="1" latinLnBrk="0" hangingPunct="1">
      <a:defRPr sz="6653" kern="1200">
        <a:solidFill>
          <a:schemeClr val="tx1"/>
        </a:solidFill>
        <a:latin typeface="+mn-lt"/>
        <a:ea typeface="+mn-ea"/>
        <a:cs typeface="+mn-cs"/>
      </a:defRPr>
    </a:lvl7pPr>
    <a:lvl8pPr marL="11828678" algn="l" defTabSz="3379622" rtl="0" eaLnBrk="1" latinLnBrk="0" hangingPunct="1">
      <a:defRPr sz="6653" kern="1200">
        <a:solidFill>
          <a:schemeClr val="tx1"/>
        </a:solidFill>
        <a:latin typeface="+mn-lt"/>
        <a:ea typeface="+mn-ea"/>
        <a:cs typeface="+mn-cs"/>
      </a:defRPr>
    </a:lvl8pPr>
    <a:lvl9pPr marL="13518490" algn="l" defTabSz="3379622" rtl="0" eaLnBrk="1" latinLnBrk="0" hangingPunct="1">
      <a:defRPr sz="66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080">
          <p15:clr>
            <a:srgbClr val="A4A3A4"/>
          </p15:clr>
        </p15:guide>
        <p15:guide id="2" pos="12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674" autoAdjust="0"/>
  </p:normalViewPr>
  <p:slideViewPr>
    <p:cSldViewPr snapToGrid="0">
      <p:cViewPr varScale="1">
        <p:scale>
          <a:sx n="24" d="100"/>
          <a:sy n="24" d="100"/>
        </p:scale>
        <p:origin x="2358" y="30"/>
      </p:cViewPr>
      <p:guideLst>
        <p:guide orient="horz" pos="10080"/>
        <p:guide pos="1209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5237694"/>
            <a:ext cx="32644080" cy="11142133"/>
          </a:xfrm>
        </p:spPr>
        <p:txBody>
          <a:bodyPr anchor="b"/>
          <a:lstStyle>
            <a:lvl1pPr algn="ctr">
              <a:defRPr sz="25200"/>
            </a:lvl1pPr>
          </a:lstStyle>
          <a:p>
            <a:r>
              <a:rPr lang="en-US" smtClean="0"/>
              <a:t>Click to edit Master title style</a:t>
            </a:r>
            <a:endParaRPr lang="en-US" dirty="0"/>
          </a:p>
        </p:txBody>
      </p:sp>
      <p:sp>
        <p:nvSpPr>
          <p:cNvPr id="3" name="Subtitle 2"/>
          <p:cNvSpPr>
            <a:spLocks noGrp="1"/>
          </p:cNvSpPr>
          <p:nvPr>
            <p:ph type="subTitle" idx="1"/>
          </p:nvPr>
        </p:nvSpPr>
        <p:spPr>
          <a:xfrm>
            <a:off x="4800600" y="16809511"/>
            <a:ext cx="28803600" cy="7726889"/>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99039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375199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1703917"/>
            <a:ext cx="8281035" cy="2712191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640332" y="1703917"/>
            <a:ext cx="24363045" cy="27121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55763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00260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7978784"/>
            <a:ext cx="33124140" cy="13312773"/>
          </a:xfrm>
        </p:spPr>
        <p:txBody>
          <a:bodyPr anchor="b"/>
          <a:lstStyle>
            <a:lvl1pPr>
              <a:defRPr sz="25200"/>
            </a:lvl1pPr>
          </a:lstStyle>
          <a:p>
            <a:r>
              <a:rPr lang="en-US" smtClean="0"/>
              <a:t>Click to edit Master title style</a:t>
            </a:r>
            <a:endParaRPr lang="en-US" dirty="0"/>
          </a:p>
        </p:txBody>
      </p:sp>
      <p:sp>
        <p:nvSpPr>
          <p:cNvPr id="3" name="Text Placeholder 2"/>
          <p:cNvSpPr>
            <a:spLocks noGrp="1"/>
          </p:cNvSpPr>
          <p:nvPr>
            <p:ph type="body" idx="1"/>
          </p:nvPr>
        </p:nvSpPr>
        <p:spPr>
          <a:xfrm>
            <a:off x="2620330" y="21417501"/>
            <a:ext cx="33124140" cy="7000873"/>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7846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640330" y="8519583"/>
            <a:ext cx="16322040" cy="203062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9442430" y="8519583"/>
            <a:ext cx="16322040" cy="203062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52845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1703924"/>
            <a:ext cx="33124140" cy="6185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645336" y="7845427"/>
            <a:ext cx="16247028" cy="3844923"/>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4" name="Content Placeholder 3"/>
          <p:cNvSpPr>
            <a:spLocks noGrp="1"/>
          </p:cNvSpPr>
          <p:nvPr>
            <p:ph sz="half" idx="2"/>
          </p:nvPr>
        </p:nvSpPr>
        <p:spPr>
          <a:xfrm>
            <a:off x="2645336" y="11690350"/>
            <a:ext cx="16247028" cy="171947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9442432" y="7845427"/>
            <a:ext cx="16327042" cy="3844923"/>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6" name="Content Placeholder 5"/>
          <p:cNvSpPr>
            <a:spLocks noGrp="1"/>
          </p:cNvSpPr>
          <p:nvPr>
            <p:ph sz="quarter" idx="4"/>
          </p:nvPr>
        </p:nvSpPr>
        <p:spPr>
          <a:xfrm>
            <a:off x="19442432" y="11690350"/>
            <a:ext cx="16327042" cy="171947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338294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287063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583311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33600"/>
            <a:ext cx="12386548" cy="7467600"/>
          </a:xfrm>
        </p:spPr>
        <p:txBody>
          <a:bodyPr anchor="b"/>
          <a:lstStyle>
            <a:lvl1pPr>
              <a:defRPr sz="13440"/>
            </a:lvl1pPr>
          </a:lstStyle>
          <a:p>
            <a:r>
              <a:rPr lang="en-US" smtClean="0"/>
              <a:t>Click to edit Master title style</a:t>
            </a:r>
            <a:endParaRPr lang="en-US" dirty="0"/>
          </a:p>
        </p:txBody>
      </p:sp>
      <p:sp>
        <p:nvSpPr>
          <p:cNvPr id="3" name="Content Placeholder 2"/>
          <p:cNvSpPr>
            <a:spLocks noGrp="1"/>
          </p:cNvSpPr>
          <p:nvPr>
            <p:ph idx="1"/>
          </p:nvPr>
        </p:nvSpPr>
        <p:spPr>
          <a:xfrm>
            <a:off x="16327042" y="4607991"/>
            <a:ext cx="19442430" cy="22743583"/>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645332" y="9601200"/>
            <a:ext cx="12386548" cy="1778741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418147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33600"/>
            <a:ext cx="12386548" cy="7467600"/>
          </a:xfrm>
        </p:spPr>
        <p:txBody>
          <a:bodyPr anchor="b"/>
          <a:lstStyle>
            <a:lvl1pPr>
              <a:defRPr sz="1344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6327042" y="4607991"/>
            <a:ext cx="19442430" cy="22743583"/>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dirty="0" smtClean="0"/>
              <a:t>Click icon to add picture</a:t>
            </a:r>
            <a:endParaRPr lang="en-US" dirty="0"/>
          </a:p>
        </p:txBody>
      </p:sp>
      <p:sp>
        <p:nvSpPr>
          <p:cNvPr id="4" name="Text Placeholder 3"/>
          <p:cNvSpPr>
            <a:spLocks noGrp="1"/>
          </p:cNvSpPr>
          <p:nvPr>
            <p:ph type="body" sz="half" idx="2"/>
          </p:nvPr>
        </p:nvSpPr>
        <p:spPr>
          <a:xfrm>
            <a:off x="2645332" y="9601200"/>
            <a:ext cx="12386548" cy="1778741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46959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1703924"/>
            <a:ext cx="33124140" cy="618596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640330" y="8519583"/>
            <a:ext cx="33124140" cy="2030624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40330" y="29662974"/>
            <a:ext cx="8641080" cy="1703917"/>
          </a:xfrm>
          <a:prstGeom prst="rect">
            <a:avLst/>
          </a:prstGeom>
        </p:spPr>
        <p:txBody>
          <a:bodyPr vert="horz" lIns="91440" tIns="45720" rIns="91440" bIns="45720" rtlCol="0" anchor="ctr"/>
          <a:lstStyle>
            <a:lvl1pPr algn="l">
              <a:defRPr sz="5040">
                <a:solidFill>
                  <a:schemeClr val="tx1">
                    <a:tint val="75000"/>
                  </a:schemeClr>
                </a:solidFill>
              </a:defRPr>
            </a:lvl1pPr>
          </a:lstStyle>
          <a:p>
            <a:fld id="{C764DE79-268F-4C1A-8933-263129D2AF90}" type="datetimeFigureOut">
              <a:rPr lang="en-US" dirty="0"/>
              <a:t>5/1/2018</a:t>
            </a:fld>
            <a:endParaRPr lang="en-US" dirty="0"/>
          </a:p>
        </p:txBody>
      </p:sp>
      <p:sp>
        <p:nvSpPr>
          <p:cNvPr id="5" name="Footer Placeholder 4"/>
          <p:cNvSpPr>
            <a:spLocks noGrp="1"/>
          </p:cNvSpPr>
          <p:nvPr>
            <p:ph type="ftr" sz="quarter" idx="3"/>
          </p:nvPr>
        </p:nvSpPr>
        <p:spPr>
          <a:xfrm>
            <a:off x="12721590" y="29662974"/>
            <a:ext cx="12961620" cy="1703917"/>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123390" y="29662974"/>
            <a:ext cx="8641080" cy="1703917"/>
          </a:xfrm>
          <a:prstGeom prst="rect">
            <a:avLst/>
          </a:prstGeom>
        </p:spPr>
        <p:txBody>
          <a:bodyPr vert="horz" lIns="91440" tIns="45720" rIns="91440" bIns="45720" rtlCol="0" anchor="ctr"/>
          <a:lstStyle>
            <a:lvl1pPr algn="r">
              <a:defRPr sz="504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38404800" cy="32004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8" name="Rectangle 7"/>
          <p:cNvSpPr/>
          <p:nvPr userDrawn="1"/>
        </p:nvSpPr>
        <p:spPr>
          <a:xfrm>
            <a:off x="455393" y="502479"/>
            <a:ext cx="37456065" cy="3089325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9" name="Rectangle 8"/>
          <p:cNvSpPr/>
          <p:nvPr userDrawn="1"/>
        </p:nvSpPr>
        <p:spPr>
          <a:xfrm>
            <a:off x="721039" y="811696"/>
            <a:ext cx="36886824" cy="29753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cxnSp>
        <p:nvCxnSpPr>
          <p:cNvPr id="10" name="Straight Connector 9"/>
          <p:cNvCxnSpPr/>
          <p:nvPr userDrawn="1"/>
        </p:nvCxnSpPr>
        <p:spPr>
          <a:xfrm>
            <a:off x="13063262" y="6357590"/>
            <a:ext cx="0" cy="23728041"/>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5227539" y="6357590"/>
            <a:ext cx="0" cy="23728041"/>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517976" y="6357590"/>
            <a:ext cx="35279662"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216707" y="1544053"/>
            <a:ext cx="35993686" cy="4427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4" name="Rectangle 13"/>
          <p:cNvSpPr/>
          <p:nvPr userDrawn="1"/>
        </p:nvSpPr>
        <p:spPr>
          <a:xfrm>
            <a:off x="13368062" y="6860068"/>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6" name="Rectangle 15"/>
          <p:cNvSpPr/>
          <p:nvPr userDrawn="1"/>
        </p:nvSpPr>
        <p:spPr>
          <a:xfrm>
            <a:off x="1216707" y="6860068"/>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7" name="Rectangle 16"/>
          <p:cNvSpPr/>
          <p:nvPr userDrawn="1"/>
        </p:nvSpPr>
        <p:spPr>
          <a:xfrm>
            <a:off x="25337018" y="30805035"/>
            <a:ext cx="12270844" cy="339187"/>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25611873" y="6808216"/>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7123390" y="2869265"/>
            <a:ext cx="8641080" cy="1346429"/>
          </a:xfrm>
          <a:prstGeom prst="rect">
            <a:avLst/>
          </a:prstGeom>
        </p:spPr>
      </p:pic>
    </p:spTree>
    <p:extLst>
      <p:ext uri="{BB962C8B-B14F-4D97-AF65-F5344CB8AC3E}">
        <p14:creationId xmlns:p14="http://schemas.microsoft.com/office/powerpoint/2010/main" val="40300483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1432" y="1563662"/>
            <a:ext cx="25410711" cy="2552233"/>
          </a:xfrm>
        </p:spPr>
        <p:txBody>
          <a:bodyPr>
            <a:noAutofit/>
          </a:bodyPr>
          <a:lstStyle/>
          <a:p>
            <a:pPr algn="l"/>
            <a:r>
              <a:rPr lang="en-US" sz="9600" dirty="0" smtClean="0">
                <a:latin typeface="Minion Pro" panose="02040503050306020203"/>
                <a:cs typeface="Arial" panose="020B0604020202020204" pitchFamily="34" charset="0"/>
              </a:rPr>
              <a:t>Why Be A “Gamer”? How Apologetic Behavior Affects Females’ Self-Identification as “Gamers”</a:t>
            </a:r>
            <a:endParaRPr lang="en-US" sz="9600" dirty="0">
              <a:latin typeface="Minion Pro" panose="02040503050306020203"/>
              <a:cs typeface="Arial" panose="020B0604020202020204" pitchFamily="34" charset="0"/>
            </a:endParaRPr>
          </a:p>
        </p:txBody>
      </p:sp>
      <p:sp>
        <p:nvSpPr>
          <p:cNvPr id="6" name="Title 1"/>
          <p:cNvSpPr txBox="1">
            <a:spLocks/>
          </p:cNvSpPr>
          <p:nvPr/>
        </p:nvSpPr>
        <p:spPr>
          <a:xfrm>
            <a:off x="1822377" y="4091368"/>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smtClean="0">
                <a:solidFill>
                  <a:schemeClr val="bg1">
                    <a:lumMod val="50000"/>
                  </a:schemeClr>
                </a:solidFill>
                <a:latin typeface="Arial" panose="020B0604020202020204" pitchFamily="34" charset="0"/>
                <a:cs typeface="Arial" panose="020B0604020202020204" pitchFamily="34" charset="0"/>
              </a:rPr>
              <a:t>Jonathan Remus   |   Communication and Journalism</a:t>
            </a:r>
            <a:endParaRPr lang="en-US" sz="3818" dirty="0">
              <a:solidFill>
                <a:schemeClr val="bg1">
                  <a:lumMod val="50000"/>
                </a:schemeClr>
              </a:solidFill>
              <a:latin typeface="Arial" panose="020B0604020202020204" pitchFamily="34" charset="0"/>
              <a:cs typeface="Arial" panose="020B0604020202020204" pitchFamily="34" charset="0"/>
            </a:endParaRPr>
          </a:p>
        </p:txBody>
      </p:sp>
      <p:sp>
        <p:nvSpPr>
          <p:cNvPr id="7" name="Title 1"/>
          <p:cNvSpPr txBox="1">
            <a:spLocks/>
          </p:cNvSpPr>
          <p:nvPr/>
        </p:nvSpPr>
        <p:spPr>
          <a:xfrm>
            <a:off x="1822377" y="4066841"/>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5400" cap="small" dirty="0">
              <a:solidFill>
                <a:srgbClr val="DD9E11"/>
              </a:solidFill>
              <a:latin typeface="Arial" panose="020B0604020202020204" pitchFamily="34" charset="0"/>
              <a:cs typeface="Arial" panose="020B0604020202020204" pitchFamily="34" charset="0"/>
            </a:endParaRPr>
          </a:p>
        </p:txBody>
      </p:sp>
      <p:sp>
        <p:nvSpPr>
          <p:cNvPr id="3" name="TextBox 2"/>
          <p:cNvSpPr txBox="1"/>
          <p:nvPr/>
        </p:nvSpPr>
        <p:spPr>
          <a:xfrm>
            <a:off x="1822377" y="6515492"/>
            <a:ext cx="6482795"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Introduction</a:t>
            </a:r>
            <a:endParaRPr lang="en-US" sz="6000" cap="small" dirty="0">
              <a:solidFill>
                <a:srgbClr val="DD9E11"/>
              </a:solidFill>
              <a:latin typeface="Minion Pro" panose="02040503050306020203" pitchFamily="18" charset="0"/>
            </a:endParaRPr>
          </a:p>
        </p:txBody>
      </p:sp>
      <p:sp>
        <p:nvSpPr>
          <p:cNvPr id="14" name="TextBox 13"/>
          <p:cNvSpPr txBox="1"/>
          <p:nvPr/>
        </p:nvSpPr>
        <p:spPr>
          <a:xfrm>
            <a:off x="15346681" y="13180371"/>
            <a:ext cx="7895679" cy="646331"/>
          </a:xfrm>
          <a:prstGeom prst="rect">
            <a:avLst/>
          </a:prstGeom>
          <a:noFill/>
        </p:spPr>
        <p:txBody>
          <a:bodyPr wrap="square" rtlCol="0">
            <a:spAutoFit/>
          </a:bodyPr>
          <a:lstStyle/>
          <a:p>
            <a:pPr algn="ctr" defTabSz="3840297">
              <a:lnSpc>
                <a:spcPct val="90000"/>
              </a:lnSpc>
              <a:spcBef>
                <a:spcPts val="4200"/>
              </a:spcBef>
            </a:pPr>
            <a:r>
              <a:rPr lang="en-US" sz="4000" cap="small" dirty="0" smtClean="0">
                <a:solidFill>
                  <a:schemeClr val="accent1">
                    <a:lumMod val="50000"/>
                  </a:schemeClr>
                </a:solidFill>
                <a:latin typeface="Arial" panose="020B0604020202020204" pitchFamily="34" charset="0"/>
                <a:cs typeface="Arial" panose="020B0604020202020204" pitchFamily="34" charset="0"/>
              </a:rPr>
              <a:t>Procedure</a:t>
            </a:r>
            <a:endParaRPr lang="en-US" sz="4000" cap="small" dirty="0">
              <a:solidFill>
                <a:schemeClr val="accent1">
                  <a:lumMod val="50000"/>
                </a:schemeClr>
              </a:solidFill>
              <a:latin typeface="Arial" panose="020B0604020202020204" pitchFamily="34" charset="0"/>
              <a:cs typeface="Arial" panose="020B0604020202020204" pitchFamily="34" charset="0"/>
            </a:endParaRPr>
          </a:p>
        </p:txBody>
      </p:sp>
      <p:sp>
        <p:nvSpPr>
          <p:cNvPr id="19" name="TextBox 18"/>
          <p:cNvSpPr txBox="1"/>
          <p:nvPr/>
        </p:nvSpPr>
        <p:spPr>
          <a:xfrm>
            <a:off x="15180590" y="7722761"/>
            <a:ext cx="7895679" cy="707886"/>
          </a:xfrm>
          <a:prstGeom prst="rect">
            <a:avLst/>
          </a:prstGeom>
          <a:noFill/>
        </p:spPr>
        <p:txBody>
          <a:bodyPr wrap="square" rtlCol="0">
            <a:spAutoFit/>
          </a:bodyPr>
          <a:lstStyle/>
          <a:p>
            <a:pPr algn="ctr"/>
            <a:r>
              <a:rPr lang="en-US" sz="4000" cap="small" dirty="0" smtClean="0">
                <a:solidFill>
                  <a:schemeClr val="accent1">
                    <a:lumMod val="50000"/>
                  </a:schemeClr>
                </a:solidFill>
                <a:latin typeface="Arial" panose="020B0604020202020204" pitchFamily="34" charset="0"/>
                <a:cs typeface="Arial" panose="020B0604020202020204" pitchFamily="34" charset="0"/>
              </a:rPr>
              <a:t>Sample</a:t>
            </a:r>
            <a:endParaRPr lang="en-US" sz="4000" cap="small" dirty="0">
              <a:solidFill>
                <a:schemeClr val="accent1">
                  <a:lumMod val="50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6053124" y="6515492"/>
            <a:ext cx="6482795" cy="1015663"/>
          </a:xfrm>
          <a:prstGeom prst="rect">
            <a:avLst/>
          </a:prstGeom>
          <a:noFill/>
        </p:spPr>
        <p:txBody>
          <a:bodyPr wrap="square" rtlCol="0">
            <a:spAutoFit/>
          </a:bodyPr>
          <a:lstStyle/>
          <a:p>
            <a:pPr algn="ctr"/>
            <a:r>
              <a:rPr lang="en-US" sz="6000" cap="small" dirty="0" smtClean="0">
                <a:solidFill>
                  <a:srgbClr val="DD9E11"/>
                </a:solidFill>
                <a:latin typeface="Minion Pro" panose="02040503050306020203" pitchFamily="18" charset="0"/>
              </a:rPr>
              <a:t>Method</a:t>
            </a:r>
            <a:endParaRPr lang="en-US" sz="6000" cap="small" dirty="0">
              <a:solidFill>
                <a:srgbClr val="DD9E11"/>
              </a:solidFill>
              <a:latin typeface="Minion Pro" panose="02040503050306020203" pitchFamily="18" charset="0"/>
            </a:endParaRPr>
          </a:p>
        </p:txBody>
      </p:sp>
      <p:sp>
        <p:nvSpPr>
          <p:cNvPr id="9" name="TextBox 8"/>
          <p:cNvSpPr txBox="1"/>
          <p:nvPr/>
        </p:nvSpPr>
        <p:spPr>
          <a:xfrm>
            <a:off x="14076540" y="17973258"/>
            <a:ext cx="10435966" cy="12187952"/>
          </a:xfrm>
          <a:prstGeom prst="rect">
            <a:avLst/>
          </a:prstGeom>
          <a:solidFill>
            <a:schemeClr val="accent1">
              <a:lumMod val="40000"/>
              <a:lumOff val="60000"/>
            </a:schemeClr>
          </a:solidFill>
        </p:spPr>
        <p:txBody>
          <a:bodyPr wrap="square" rtlCol="0">
            <a:spAutoFit/>
          </a:bodyPr>
          <a:lstStyle/>
          <a:p>
            <a:pPr algn="ctr"/>
            <a:r>
              <a:rPr lang="en-US" sz="2800" cap="small" dirty="0" smtClean="0">
                <a:solidFill>
                  <a:schemeClr val="accent1">
                    <a:lumMod val="50000"/>
                  </a:schemeClr>
                </a:solidFill>
                <a:latin typeface="Arial" panose="020B0604020202020204" pitchFamily="34" charset="0"/>
                <a:cs typeface="Arial" panose="020B0604020202020204" pitchFamily="34" charset="0"/>
              </a:rPr>
              <a:t>Interview </a:t>
            </a:r>
            <a:r>
              <a:rPr lang="en-US" sz="2800" cap="small" dirty="0">
                <a:solidFill>
                  <a:schemeClr val="accent1">
                    <a:lumMod val="50000"/>
                  </a:schemeClr>
                </a:solidFill>
                <a:latin typeface="Arial" panose="020B0604020202020204" pitchFamily="34" charset="0"/>
                <a:cs typeface="Arial" panose="020B0604020202020204" pitchFamily="34" charset="0"/>
              </a:rPr>
              <a:t>Questions</a:t>
            </a:r>
          </a:p>
          <a:p>
            <a:r>
              <a:rPr lang="en-US" sz="2800" dirty="0"/>
              <a:t>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What adjectives do you use to describe yourself?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What is feminine?</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What is not feminine?</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Would you describe yourself as feminine?</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Do you think it is important to be feminine?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Do you think there are some stereotypes about what is feminine? a. What are they?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How feminine are you compared to: a. other female gamers? b. women college students?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When do you feel most feminine? a. What do you do to make yourself feel this way?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Do you do anything to emphasize your femininity?</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Have you ever felt pressure to be more stereotypically feminine?</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How many hours a week do you play video games?</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How comfortable are you disclosing that you play video </a:t>
            </a:r>
            <a:r>
              <a:rPr lang="en-US" sz="2600" dirty="0" smtClean="0">
                <a:latin typeface="Times New Roman" panose="02020603050405020304" pitchFamily="18" charset="0"/>
                <a:cs typeface="Times New Roman" panose="02020603050405020304" pitchFamily="18" charset="0"/>
              </a:rPr>
              <a:t>games?</a:t>
            </a:r>
          </a:p>
          <a:p>
            <a:pPr marL="2204161" lvl="1" indent="-514350">
              <a:buFont typeface="+mj-lt"/>
              <a:buAutoNum type="arabicPeriod"/>
            </a:pPr>
            <a:r>
              <a:rPr lang="en-US" sz="2600" dirty="0" smtClean="0">
                <a:latin typeface="Times New Roman" panose="02020603050405020304" pitchFamily="18" charset="0"/>
                <a:cs typeface="Times New Roman" panose="02020603050405020304" pitchFamily="18" charset="0"/>
              </a:rPr>
              <a:t>To </a:t>
            </a:r>
            <a:r>
              <a:rPr lang="en-US" sz="2600" dirty="0">
                <a:latin typeface="Times New Roman" panose="02020603050405020304" pitchFamily="18" charset="0"/>
                <a:cs typeface="Times New Roman" panose="02020603050405020304" pitchFamily="18" charset="0"/>
              </a:rPr>
              <a:t>what audiences do you feel most comfortable disclosing this to?</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Would you label yourself as a “gamer”? Why or Why not? </a:t>
            </a:r>
          </a:p>
          <a:p>
            <a:pPr marL="2204161" lvl="1" indent="-514350">
              <a:buFont typeface="+mj-lt"/>
              <a:buAutoNum type="arabicPeriod"/>
            </a:pPr>
            <a:r>
              <a:rPr lang="en-US" sz="2600" dirty="0">
                <a:latin typeface="Times New Roman" panose="02020603050405020304" pitchFamily="18" charset="0"/>
                <a:cs typeface="Times New Roman" panose="02020603050405020304" pitchFamily="18" charset="0"/>
              </a:rPr>
              <a:t>To what audiences do you feel most comfortable disclosing this to?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Do you think there are some stereotypes about gamers? A. What are they?</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How do you feel about being a woman who plays video games?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Have you ever been treated differently because you were a girl who plays video games? </a:t>
            </a:r>
          </a:p>
          <a:p>
            <a:pPr marL="514350" lvl="0" indent="-514350">
              <a:buFont typeface="+mj-lt"/>
              <a:buAutoNum type="arabicPeriod"/>
            </a:pPr>
            <a:r>
              <a:rPr lang="en-US" sz="2600" dirty="0">
                <a:latin typeface="Times New Roman" panose="02020603050405020304" pitchFamily="18" charset="0"/>
                <a:cs typeface="Times New Roman" panose="02020603050405020304" pitchFamily="18" charset="0"/>
              </a:rPr>
              <a:t>Have you ever been treated differently because of your label as a “gamer”? </a:t>
            </a:r>
          </a:p>
        </p:txBody>
      </p:sp>
      <p:sp>
        <p:nvSpPr>
          <p:cNvPr id="42" name="TextBox 41"/>
          <p:cNvSpPr txBox="1"/>
          <p:nvPr/>
        </p:nvSpPr>
        <p:spPr>
          <a:xfrm>
            <a:off x="1531432" y="25180784"/>
            <a:ext cx="6482795" cy="861774"/>
          </a:xfrm>
          <a:prstGeom prst="rect">
            <a:avLst/>
          </a:prstGeom>
          <a:noFill/>
        </p:spPr>
        <p:txBody>
          <a:bodyPr wrap="square" rtlCol="0">
            <a:spAutoFit/>
          </a:bodyPr>
          <a:lstStyle/>
          <a:p>
            <a:r>
              <a:rPr lang="en-US" sz="5000" cap="small" dirty="0" smtClean="0">
                <a:solidFill>
                  <a:srgbClr val="DD9E11"/>
                </a:solidFill>
                <a:latin typeface="Minion Pro" panose="02040503050306020203" pitchFamily="18" charset="0"/>
              </a:rPr>
              <a:t>References</a:t>
            </a:r>
            <a:endParaRPr lang="en-US" sz="5000" cap="small" dirty="0">
              <a:solidFill>
                <a:srgbClr val="DD9E11"/>
              </a:solidFill>
              <a:latin typeface="Minion Pro" panose="02040503050306020203" pitchFamily="18" charset="0"/>
            </a:endParaRPr>
          </a:p>
        </p:txBody>
      </p:sp>
      <p:sp>
        <p:nvSpPr>
          <p:cNvPr id="43" name="TextBox 42"/>
          <p:cNvSpPr txBox="1"/>
          <p:nvPr/>
        </p:nvSpPr>
        <p:spPr>
          <a:xfrm>
            <a:off x="26334284" y="21355865"/>
            <a:ext cx="8132169"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Conclusion</a:t>
            </a:r>
          </a:p>
        </p:txBody>
      </p:sp>
      <p:sp>
        <p:nvSpPr>
          <p:cNvPr id="44" name="TextBox 43"/>
          <p:cNvSpPr txBox="1"/>
          <p:nvPr/>
        </p:nvSpPr>
        <p:spPr>
          <a:xfrm>
            <a:off x="1531432" y="22334507"/>
            <a:ext cx="10461009"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Research Question</a:t>
            </a:r>
            <a:endParaRPr lang="en-US" sz="6000" cap="small" dirty="0">
              <a:solidFill>
                <a:srgbClr val="DD9E11"/>
              </a:solidFill>
              <a:latin typeface="Minion Pro" panose="02040503050306020203" pitchFamily="18" charset="0"/>
            </a:endParaRPr>
          </a:p>
        </p:txBody>
      </p:sp>
      <p:sp>
        <p:nvSpPr>
          <p:cNvPr id="13" name="TextBox 12"/>
          <p:cNvSpPr txBox="1"/>
          <p:nvPr/>
        </p:nvSpPr>
        <p:spPr>
          <a:xfrm>
            <a:off x="1705441" y="26205682"/>
            <a:ext cx="10287000" cy="4031873"/>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Barnett</a:t>
            </a:r>
            <a:r>
              <a:rPr lang="en-US" sz="1600" dirty="0">
                <a:latin typeface="Times New Roman" panose="02020603050405020304" pitchFamily="18" charset="0"/>
                <a:cs typeface="Times New Roman" panose="02020603050405020304" pitchFamily="18" charset="0"/>
              </a:rPr>
              <a:t>, B. (2017). Girls Gone Web: Self-Depictions of Female Athletes on Personal </a:t>
            </a:r>
            <a:r>
              <a:rPr lang="en-US" sz="1600" dirty="0" smtClean="0">
                <a:latin typeface="Times New Roman" panose="02020603050405020304" pitchFamily="18" charset="0"/>
                <a:cs typeface="Times New Roman" panose="02020603050405020304" pitchFamily="18" charset="0"/>
              </a:rPr>
              <a:t>Websites</a:t>
            </a:r>
            <a:r>
              <a:rPr lang="en-US" sz="1600" dirty="0">
                <a:latin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cs typeface="Times New Roman" panose="02020603050405020304" pitchFamily="18" charset="0"/>
              </a:rPr>
              <a:t>Journal of Communication Inquiry, Vol 41</a:t>
            </a:r>
            <a:r>
              <a:rPr lang="en-US" sz="1600" dirty="0">
                <a:latin typeface="Times New Roman" panose="02020603050405020304" pitchFamily="18" charset="0"/>
                <a:cs typeface="Times New Roman" panose="02020603050405020304" pitchFamily="18" charset="0"/>
              </a:rPr>
              <a:t>(2), p97-123. </a:t>
            </a:r>
            <a:r>
              <a:rPr lang="en-US" sz="1600" dirty="0" err="1">
                <a:latin typeface="Times New Roman" panose="02020603050405020304" pitchFamily="18" charset="0"/>
                <a:cs typeface="Times New Roman" panose="02020603050405020304" pitchFamily="18" charset="0"/>
              </a:rPr>
              <a:t>doi</a:t>
            </a:r>
            <a:r>
              <a:rPr lang="en-US" sz="1600" dirty="0">
                <a:latin typeface="Times New Roman" panose="02020603050405020304" pitchFamily="18" charset="0"/>
                <a:cs typeface="Times New Roman" panose="02020603050405020304" pitchFamily="18" charset="0"/>
              </a:rPr>
              <a:t>: 10.1177/0196859917691504</a:t>
            </a:r>
          </a:p>
          <a:p>
            <a:r>
              <a:rPr lang="fr-CA" sz="1600" dirty="0">
                <a:latin typeface="Times New Roman" panose="02020603050405020304" pitchFamily="18" charset="0"/>
                <a:cs typeface="Times New Roman" panose="02020603050405020304" pitchFamily="18" charset="0"/>
              </a:rPr>
              <a:t>Chess, S., Evans, N., Baines, J. (2017). </a:t>
            </a:r>
            <a:r>
              <a:rPr lang="fr-CA" sz="1600" dirty="0" err="1">
                <a:latin typeface="Times New Roman" panose="02020603050405020304" pitchFamily="18" charset="0"/>
                <a:cs typeface="Times New Roman" panose="02020603050405020304" pitchFamily="18" charset="0"/>
              </a:rPr>
              <a:t>What</a:t>
            </a:r>
            <a:r>
              <a:rPr lang="fr-CA" sz="1600" dirty="0">
                <a:latin typeface="Times New Roman" panose="02020603050405020304" pitchFamily="18" charset="0"/>
                <a:cs typeface="Times New Roman" panose="02020603050405020304" pitchFamily="18" charset="0"/>
              </a:rPr>
              <a:t> </a:t>
            </a:r>
            <a:r>
              <a:rPr lang="fr-CA" sz="1600" dirty="0" err="1">
                <a:latin typeface="Times New Roman" panose="02020603050405020304" pitchFamily="18" charset="0"/>
                <a:cs typeface="Times New Roman" panose="02020603050405020304" pitchFamily="18" charset="0"/>
              </a:rPr>
              <a:t>Does</a:t>
            </a:r>
            <a:r>
              <a:rPr lang="fr-CA" sz="1600" dirty="0">
                <a:latin typeface="Times New Roman" panose="02020603050405020304" pitchFamily="18" charset="0"/>
                <a:cs typeface="Times New Roman" panose="02020603050405020304" pitchFamily="18" charset="0"/>
              </a:rPr>
              <a:t> a </a:t>
            </a:r>
            <a:r>
              <a:rPr lang="fr-CA" sz="1600" dirty="0" err="1">
                <a:latin typeface="Times New Roman" panose="02020603050405020304" pitchFamily="18" charset="0"/>
                <a:cs typeface="Times New Roman" panose="02020603050405020304" pitchFamily="18" charset="0"/>
              </a:rPr>
              <a:t>Gamer</a:t>
            </a:r>
            <a:r>
              <a:rPr lang="fr-CA" sz="1600" dirty="0">
                <a:latin typeface="Times New Roman" panose="02020603050405020304" pitchFamily="18" charset="0"/>
                <a:cs typeface="Times New Roman" panose="02020603050405020304" pitchFamily="18" charset="0"/>
              </a:rPr>
              <a:t> Look </a:t>
            </a:r>
            <a:r>
              <a:rPr lang="fr-CA" sz="1600" dirty="0" err="1">
                <a:latin typeface="Times New Roman" panose="02020603050405020304" pitchFamily="18" charset="0"/>
                <a:cs typeface="Times New Roman" panose="02020603050405020304" pitchFamily="18" charset="0"/>
              </a:rPr>
              <a:t>Like</a:t>
            </a:r>
            <a:r>
              <a:rPr lang="fr-CA" sz="1600" dirty="0">
                <a:latin typeface="Times New Roman" panose="02020603050405020304" pitchFamily="18" charset="0"/>
                <a:cs typeface="Times New Roman" panose="02020603050405020304" pitchFamily="18" charset="0"/>
              </a:rPr>
              <a:t>? </a:t>
            </a:r>
            <a:r>
              <a:rPr lang="fr-CA" sz="1600" dirty="0" err="1">
                <a:latin typeface="Times New Roman" panose="02020603050405020304" pitchFamily="18" charset="0"/>
                <a:cs typeface="Times New Roman" panose="02020603050405020304" pitchFamily="18" charset="0"/>
              </a:rPr>
              <a:t>Video</a:t>
            </a:r>
            <a:r>
              <a:rPr lang="fr-CA" sz="1600" dirty="0">
                <a:latin typeface="Times New Roman" panose="02020603050405020304" pitchFamily="18" charset="0"/>
                <a:cs typeface="Times New Roman" panose="02020603050405020304" pitchFamily="18" charset="0"/>
              </a:rPr>
              <a:t> </a:t>
            </a:r>
            <a:r>
              <a:rPr lang="fr-CA" sz="1600" dirty="0" err="1" smtClean="0">
                <a:latin typeface="Times New Roman" panose="02020603050405020304" pitchFamily="18" charset="0"/>
                <a:cs typeface="Times New Roman" panose="02020603050405020304" pitchFamily="18" charset="0"/>
              </a:rPr>
              <a:t>Games</a:t>
            </a:r>
            <a:r>
              <a:rPr lang="fr-CA" sz="1600" dirty="0" smtClean="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a:t>
            </a:r>
            <a:r>
              <a:rPr lang="fr-CA" sz="1600" dirty="0" err="1" smtClean="0">
                <a:latin typeface="Times New Roman" panose="02020603050405020304" pitchFamily="18" charset="0"/>
                <a:cs typeface="Times New Roman" panose="02020603050405020304" pitchFamily="18" charset="0"/>
              </a:rPr>
              <a:t>Adverstising</a:t>
            </a:r>
            <a:r>
              <a:rPr lang="fr-CA" sz="1600" dirty="0">
                <a:latin typeface="Times New Roman" panose="02020603050405020304" pitchFamily="18" charset="0"/>
                <a:cs typeface="Times New Roman" panose="02020603050405020304" pitchFamily="18" charset="0"/>
              </a:rPr>
              <a:t>, </a:t>
            </a:r>
            <a:r>
              <a:rPr lang="fr-CA" sz="1600" dirty="0" err="1">
                <a:latin typeface="Times New Roman" panose="02020603050405020304" pitchFamily="18" charset="0"/>
                <a:cs typeface="Times New Roman" panose="02020603050405020304" pitchFamily="18" charset="0"/>
              </a:rPr>
              <a:t>Diversity</a:t>
            </a:r>
            <a:r>
              <a:rPr lang="fr-CA" sz="1600" dirty="0">
                <a:latin typeface="Times New Roman" panose="02020603050405020304" pitchFamily="18" charset="0"/>
                <a:cs typeface="Times New Roman" panose="02020603050405020304" pitchFamily="18" charset="0"/>
              </a:rPr>
              <a:t>. </a:t>
            </a:r>
            <a:r>
              <a:rPr lang="fr-CA" sz="1600" i="1" dirty="0" err="1">
                <a:latin typeface="Times New Roman" panose="02020603050405020304" pitchFamily="18" charset="0"/>
                <a:cs typeface="Times New Roman" panose="02020603050405020304" pitchFamily="18" charset="0"/>
              </a:rPr>
              <a:t>Television</a:t>
            </a:r>
            <a:r>
              <a:rPr lang="fr-CA" sz="1600" i="1" dirty="0">
                <a:latin typeface="Times New Roman" panose="02020603050405020304" pitchFamily="18" charset="0"/>
                <a:cs typeface="Times New Roman" panose="02020603050405020304" pitchFamily="18" charset="0"/>
              </a:rPr>
              <a:t> &amp; New Media</a:t>
            </a:r>
            <a:r>
              <a:rPr lang="fr-CA" sz="1600" dirty="0">
                <a:latin typeface="Times New Roman" panose="02020603050405020304" pitchFamily="18" charset="0"/>
                <a:cs typeface="Times New Roman" panose="02020603050405020304" pitchFamily="18" charset="0"/>
              </a:rPr>
              <a:t>, </a:t>
            </a:r>
            <a:r>
              <a:rPr lang="fr-CA" sz="1600" i="1" dirty="0">
                <a:latin typeface="Times New Roman" panose="02020603050405020304" pitchFamily="18" charset="0"/>
                <a:cs typeface="Times New Roman" panose="02020603050405020304" pitchFamily="18" charset="0"/>
              </a:rPr>
              <a:t>Vol 18</a:t>
            </a:r>
            <a:r>
              <a:rPr lang="fr-CA" sz="1600" dirty="0">
                <a:latin typeface="Times New Roman" panose="02020603050405020304" pitchFamily="18" charset="0"/>
                <a:cs typeface="Times New Roman" panose="02020603050405020304" pitchFamily="18" charset="0"/>
              </a:rPr>
              <a:t>(1), p37-57. </a:t>
            </a:r>
            <a:r>
              <a:rPr lang="fr-CA" sz="1600" dirty="0" err="1">
                <a:latin typeface="Times New Roman" panose="02020603050405020304" pitchFamily="18" charset="0"/>
                <a:cs typeface="Times New Roman" panose="02020603050405020304" pitchFamily="18" charset="0"/>
              </a:rPr>
              <a:t>doi</a:t>
            </a:r>
            <a:r>
              <a:rPr lang="fr-CA" sz="1600" dirty="0">
                <a:latin typeface="Times New Roman" panose="02020603050405020304" pitchFamily="18" charset="0"/>
                <a:cs typeface="Times New Roman" panose="02020603050405020304" pitchFamily="18" charset="0"/>
              </a:rPr>
              <a:t> : </a:t>
            </a:r>
            <a:r>
              <a:rPr lang="en-US" sz="1600" dirty="0" smtClean="0">
                <a:latin typeface="Times New Roman" panose="02020603050405020304" pitchFamily="18" charset="0"/>
                <a:cs typeface="Times New Roman" panose="02020603050405020304" pitchFamily="18" charset="0"/>
              </a:rPr>
              <a:t>10.1177/1527476416643765</a:t>
            </a:r>
            <a:endParaRPr lang="en-US" sz="1600" dirty="0">
              <a:latin typeface="Times New Roman" panose="02020603050405020304" pitchFamily="18" charset="0"/>
              <a:cs typeface="Times New Roman" panose="02020603050405020304" pitchFamily="18" charset="0"/>
            </a:endParaRPr>
          </a:p>
          <a:p>
            <a:r>
              <a:rPr lang="en-US" sz="1600" dirty="0" err="1">
                <a:latin typeface="Times New Roman" panose="02020603050405020304" pitchFamily="18" charset="0"/>
                <a:cs typeface="Times New Roman" panose="02020603050405020304" pitchFamily="18" charset="0"/>
              </a:rPr>
              <a:t>Daviault</a:t>
            </a:r>
            <a:r>
              <a:rPr lang="en-US" sz="1600" dirty="0">
                <a:latin typeface="Times New Roman" panose="02020603050405020304" pitchFamily="18" charset="0"/>
                <a:cs typeface="Times New Roman" panose="02020603050405020304" pitchFamily="18" charset="0"/>
              </a:rPr>
              <a:t>, C. &amp; Schott, G. (2013). Looking beyond representation - Situating the significance </a:t>
            </a:r>
            <a:r>
              <a:rPr lang="en-US" sz="1600" dirty="0" smtClean="0">
                <a:latin typeface="Times New Roman" panose="02020603050405020304" pitchFamily="18" charset="0"/>
                <a:cs typeface="Times New Roman" panose="02020603050405020304" pitchFamily="18" charset="0"/>
              </a:rPr>
              <a:t>of gender </a:t>
            </a:r>
            <a:r>
              <a:rPr lang="en-US" sz="1600" dirty="0">
                <a:latin typeface="Times New Roman" panose="02020603050405020304" pitchFamily="18" charset="0"/>
                <a:cs typeface="Times New Roman" panose="02020603050405020304" pitchFamily="18" charset="0"/>
              </a:rPr>
              <a:t>portrayal within game play. In C. C. Carter, L. Steiner, &amp; L. McLaughlin (Eds.), The Routledge Companion to Media and Gender (pp. 440–449). </a:t>
            </a:r>
            <a:r>
              <a:rPr lang="en-US" sz="1600" dirty="0" err="1">
                <a:latin typeface="Times New Roman" panose="02020603050405020304" pitchFamily="18" charset="0"/>
                <a:cs typeface="Times New Roman" panose="02020603050405020304" pitchFamily="18" charset="0"/>
              </a:rPr>
              <a:t>Didcot</a:t>
            </a:r>
            <a:r>
              <a:rPr lang="en-US" sz="1600" dirty="0">
                <a:latin typeface="Times New Roman" panose="02020603050405020304" pitchFamily="18" charset="0"/>
                <a:cs typeface="Times New Roman" panose="02020603050405020304" pitchFamily="18" charset="0"/>
              </a:rPr>
              <a:t>, UK: Milton Park.</a:t>
            </a:r>
          </a:p>
          <a:p>
            <a:r>
              <a:rPr lang="en-US" sz="1600" dirty="0" err="1">
                <a:latin typeface="Times New Roman" panose="02020603050405020304" pitchFamily="18" charset="0"/>
                <a:cs typeface="Times New Roman" panose="02020603050405020304" pitchFamily="18" charset="0"/>
              </a:rPr>
              <a:t>Festle</a:t>
            </a:r>
            <a:r>
              <a:rPr lang="en-US" sz="1600" dirty="0">
                <a:latin typeface="Times New Roman" panose="02020603050405020304" pitchFamily="18" charset="0"/>
                <a:cs typeface="Times New Roman" panose="02020603050405020304" pitchFamily="18" charset="0"/>
              </a:rPr>
              <a:t>, M. J. (1996). Playing nice: Politics and apologies in women’s sports. New </a:t>
            </a:r>
            <a:r>
              <a:rPr lang="en-US" sz="1600" dirty="0" smtClean="0">
                <a:latin typeface="Times New Roman" panose="02020603050405020304" pitchFamily="18" charset="0"/>
                <a:cs typeface="Times New Roman" panose="02020603050405020304" pitchFamily="18" charset="0"/>
              </a:rPr>
              <a:t>York, NY</a:t>
            </a:r>
            <a:r>
              <a:rPr lang="en-US" sz="1600" dirty="0">
                <a:latin typeface="Times New Roman" panose="02020603050405020304" pitchFamily="18" charset="0"/>
                <a:cs typeface="Times New Roman" panose="02020603050405020304" pitchFamily="18" charset="0"/>
              </a:rPr>
              <a:t>: Columbia University.</a:t>
            </a:r>
          </a:p>
          <a:p>
            <a:r>
              <a:rPr lang="en-US" sz="1600" dirty="0">
                <a:latin typeface="Times New Roman" panose="02020603050405020304" pitchFamily="18" charset="0"/>
                <a:cs typeface="Times New Roman" panose="02020603050405020304" pitchFamily="18" charset="0"/>
              </a:rPr>
              <a:t>Hall S (1966) Who needs identity? In: Hall S and du Gay P (</a:t>
            </a:r>
            <a:r>
              <a:rPr lang="en-US" sz="1600" dirty="0" err="1">
                <a:latin typeface="Times New Roman" panose="02020603050405020304" pitchFamily="18" charset="0"/>
                <a:cs typeface="Times New Roman" panose="02020603050405020304" pitchFamily="18" charset="0"/>
              </a:rPr>
              <a:t>eds</a:t>
            </a:r>
            <a:r>
              <a:rPr lang="en-US" sz="1600" dirty="0">
                <a:latin typeface="Times New Roman" panose="02020603050405020304" pitchFamily="18" charset="0"/>
                <a:cs typeface="Times New Roman" panose="02020603050405020304" pitchFamily="18" charset="0"/>
              </a:rPr>
              <a:t>) Questions of Cultural </a:t>
            </a:r>
            <a:r>
              <a:rPr lang="en-US" sz="1600" dirty="0" smtClean="0">
                <a:latin typeface="Times New Roman" panose="02020603050405020304" pitchFamily="18" charset="0"/>
                <a:cs typeface="Times New Roman" panose="02020603050405020304" pitchFamily="18" charset="0"/>
              </a:rPr>
              <a:t>Identity. London</a:t>
            </a:r>
            <a:r>
              <a:rPr lang="en-US" sz="1600" dirty="0">
                <a:latin typeface="Times New Roman" panose="02020603050405020304" pitchFamily="18" charset="0"/>
                <a:cs typeface="Times New Roman" panose="02020603050405020304" pitchFamily="18" charset="0"/>
              </a:rPr>
              <a:t>: Sage, 1–18.</a:t>
            </a:r>
          </a:p>
          <a:p>
            <a:r>
              <a:rPr lang="en-US" sz="1600" dirty="0" err="1">
                <a:latin typeface="Times New Roman" panose="02020603050405020304" pitchFamily="18" charset="0"/>
                <a:cs typeface="Times New Roman" panose="02020603050405020304" pitchFamily="18" charset="0"/>
              </a:rPr>
              <a:t>Morgenroth</a:t>
            </a:r>
            <a:r>
              <a:rPr lang="en-US" sz="1600" dirty="0">
                <a:latin typeface="Times New Roman" panose="02020603050405020304" pitchFamily="18" charset="0"/>
                <a:cs typeface="Times New Roman" panose="02020603050405020304" pitchFamily="18" charset="0"/>
              </a:rPr>
              <a:t>, T., </a:t>
            </a:r>
            <a:r>
              <a:rPr lang="en-US" sz="1600" dirty="0" err="1">
                <a:latin typeface="Times New Roman" panose="02020603050405020304" pitchFamily="18" charset="0"/>
                <a:cs typeface="Times New Roman" panose="02020603050405020304" pitchFamily="18" charset="0"/>
              </a:rPr>
              <a:t>Paaben</a:t>
            </a:r>
            <a:r>
              <a:rPr lang="en-US" sz="1600" dirty="0">
                <a:latin typeface="Times New Roman" panose="02020603050405020304" pitchFamily="18" charset="0"/>
                <a:cs typeface="Times New Roman" panose="02020603050405020304" pitchFamily="18" charset="0"/>
              </a:rPr>
              <a:t>, B., </a:t>
            </a:r>
            <a:r>
              <a:rPr lang="en-US" sz="1600" dirty="0" err="1">
                <a:latin typeface="Times New Roman" panose="02020603050405020304" pitchFamily="18" charset="0"/>
                <a:cs typeface="Times New Roman" panose="02020603050405020304" pitchFamily="18" charset="0"/>
              </a:rPr>
              <a:t>Stratemeyer</a:t>
            </a:r>
            <a:r>
              <a:rPr lang="en-US" sz="1600" dirty="0">
                <a:latin typeface="Times New Roman" panose="02020603050405020304" pitchFamily="18" charset="0"/>
                <a:cs typeface="Times New Roman" panose="02020603050405020304" pitchFamily="18" charset="0"/>
              </a:rPr>
              <a:t>, M. (2017). What is a True Gamer? The </a:t>
            </a:r>
            <a:r>
              <a:rPr lang="en-US" sz="1600" dirty="0" smtClean="0">
                <a:latin typeface="Times New Roman" panose="02020603050405020304" pitchFamily="18" charset="0"/>
                <a:cs typeface="Times New Roman" panose="02020603050405020304" pitchFamily="18" charset="0"/>
              </a:rPr>
              <a:t>Male Gamer </a:t>
            </a:r>
            <a:r>
              <a:rPr lang="en-US" sz="1600" dirty="0">
                <a:latin typeface="Times New Roman" panose="02020603050405020304" pitchFamily="18" charset="0"/>
                <a:cs typeface="Times New Roman" panose="02020603050405020304" pitchFamily="18" charset="0"/>
              </a:rPr>
              <a:t>Stereotype and the Marginalization of Women in the Video Game</a:t>
            </a:r>
          </a:p>
          <a:p>
            <a:r>
              <a:rPr lang="en-US" sz="1600" dirty="0">
                <a:latin typeface="Times New Roman" panose="02020603050405020304" pitchFamily="18" charset="0"/>
                <a:cs typeface="Times New Roman" panose="02020603050405020304" pitchFamily="18" charset="0"/>
              </a:rPr>
              <a:t>Culture. </a:t>
            </a:r>
            <a:r>
              <a:rPr lang="en-US" sz="1600" i="1" dirty="0">
                <a:latin typeface="Times New Roman" panose="02020603050405020304" pitchFamily="18" charset="0"/>
                <a:cs typeface="Times New Roman" panose="02020603050405020304" pitchFamily="18" charset="0"/>
              </a:rPr>
              <a:t>Sex Roles, Vol. 76</a:t>
            </a:r>
            <a:r>
              <a:rPr lang="en-US" sz="1600" dirty="0">
                <a:latin typeface="Times New Roman" panose="02020603050405020304" pitchFamily="18" charset="0"/>
                <a:cs typeface="Times New Roman" panose="02020603050405020304" pitchFamily="18" charset="0"/>
              </a:rPr>
              <a:t>(7), p421-435. </a:t>
            </a:r>
            <a:r>
              <a:rPr lang="en-US" sz="1600" dirty="0" err="1">
                <a:latin typeface="Times New Roman" panose="02020603050405020304" pitchFamily="18" charset="0"/>
                <a:cs typeface="Times New Roman" panose="02020603050405020304" pitchFamily="18" charset="0"/>
              </a:rPr>
              <a:t>doi</a:t>
            </a:r>
            <a:r>
              <a:rPr lang="en-US" sz="1600" dirty="0">
                <a:latin typeface="Times New Roman" panose="02020603050405020304" pitchFamily="18" charset="0"/>
                <a:cs typeface="Times New Roman" panose="02020603050405020304" pitchFamily="18" charset="0"/>
              </a:rPr>
              <a:t>: 10.1007/s11199-016-0678-y</a:t>
            </a:r>
          </a:p>
          <a:p>
            <a:r>
              <a:rPr lang="en-US" sz="1600" dirty="0">
                <a:latin typeface="Times New Roman" panose="02020603050405020304" pitchFamily="18" charset="0"/>
                <a:cs typeface="Times New Roman" panose="02020603050405020304" pitchFamily="18" charset="0"/>
              </a:rPr>
              <a:t>Prescott, J. &amp; </a:t>
            </a:r>
            <a:r>
              <a:rPr lang="en-US" sz="1600" dirty="0" err="1">
                <a:latin typeface="Times New Roman" panose="02020603050405020304" pitchFamily="18" charset="0"/>
                <a:cs typeface="Times New Roman" panose="02020603050405020304" pitchFamily="18" charset="0"/>
              </a:rPr>
              <a:t>Bogg</a:t>
            </a:r>
            <a:r>
              <a:rPr lang="en-US" sz="1600" dirty="0">
                <a:latin typeface="Times New Roman" panose="02020603050405020304" pitchFamily="18" charset="0"/>
                <a:cs typeface="Times New Roman" panose="02020603050405020304" pitchFamily="18" charset="0"/>
              </a:rPr>
              <a:t>, J. (2013). The gendered identity of women in the games industry. </a:t>
            </a:r>
            <a:r>
              <a:rPr lang="en-US" sz="1600" dirty="0" err="1">
                <a:latin typeface="Times New Roman" panose="02020603050405020304" pitchFamily="18" charset="0"/>
                <a:cs typeface="Times New Roman" panose="02020603050405020304" pitchFamily="18" charset="0"/>
              </a:rPr>
              <a:t>Eludamos</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Journal </a:t>
            </a:r>
            <a:r>
              <a:rPr lang="en-US" sz="1600" dirty="0">
                <a:latin typeface="Times New Roman" panose="02020603050405020304" pitchFamily="18" charset="0"/>
                <a:cs typeface="Times New Roman" panose="02020603050405020304" pitchFamily="18" charset="0"/>
              </a:rPr>
              <a:t>for Computer Game Culture, 7 (1), 55–67.</a:t>
            </a:r>
          </a:p>
          <a:p>
            <a:r>
              <a:rPr lang="en-US" sz="1600" dirty="0">
                <a:latin typeface="Times New Roman" panose="02020603050405020304" pitchFamily="18" charset="0"/>
                <a:cs typeface="Times New Roman" panose="02020603050405020304" pitchFamily="18" charset="0"/>
              </a:rPr>
              <a:t>Shaw, A. (2012). Do you identify as a gamer? Gender, race, sexuality, and gamer</a:t>
            </a:r>
          </a:p>
          <a:p>
            <a:r>
              <a:rPr lang="en-US" sz="1600" dirty="0">
                <a:latin typeface="Times New Roman" panose="02020603050405020304" pitchFamily="18" charset="0"/>
                <a:cs typeface="Times New Roman" panose="02020603050405020304" pitchFamily="18" charset="0"/>
              </a:rPr>
              <a:t>identity. New Media &amp; Society, 14(1), 28–44. </a:t>
            </a:r>
            <a:r>
              <a:rPr lang="en-US" sz="1600" dirty="0" err="1">
                <a:latin typeface="Times New Roman" panose="02020603050405020304" pitchFamily="18" charset="0"/>
                <a:cs typeface="Times New Roman" panose="02020603050405020304" pitchFamily="18" charset="0"/>
              </a:rPr>
              <a:t>doi</a:t>
            </a:r>
            <a:r>
              <a:rPr lang="en-US" sz="1600" dirty="0">
                <a:latin typeface="Times New Roman" panose="02020603050405020304" pitchFamily="18" charset="0"/>
                <a:cs typeface="Times New Roman" panose="02020603050405020304" pitchFamily="18" charset="0"/>
              </a:rPr>
              <a:t>: 10. 1177/1461444811410394.</a:t>
            </a:r>
          </a:p>
        </p:txBody>
      </p:sp>
      <p:sp>
        <p:nvSpPr>
          <p:cNvPr id="15" name="TextBox 14"/>
          <p:cNvSpPr txBox="1"/>
          <p:nvPr/>
        </p:nvSpPr>
        <p:spPr>
          <a:xfrm>
            <a:off x="14467114" y="8527891"/>
            <a:ext cx="9879300" cy="4493538"/>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The participants in this study consisted of </a:t>
            </a:r>
            <a:r>
              <a:rPr lang="en-US" sz="2600" dirty="0" smtClean="0">
                <a:latin typeface="Times New Roman" panose="02020603050405020304" pitchFamily="18" charset="0"/>
                <a:cs typeface="Times New Roman" panose="02020603050405020304" pitchFamily="18" charset="0"/>
              </a:rPr>
              <a:t>four </a:t>
            </a:r>
            <a:r>
              <a:rPr lang="en-US" sz="2600" dirty="0">
                <a:latin typeface="Times New Roman" panose="02020603050405020304" pitchFamily="18" charset="0"/>
                <a:cs typeface="Times New Roman" panose="02020603050405020304" pitchFamily="18" charset="0"/>
              </a:rPr>
              <a:t>female college students from mid-west universities from the ages of 18 to 23 years old. These participants are all female college students who play video games and or self-identify as “gamers”, a label that is self-defined by the individual. These female “gamers” are all full time students and play on average </a:t>
            </a:r>
            <a:r>
              <a:rPr lang="en-US" sz="2600" dirty="0" smtClean="0">
                <a:latin typeface="Times New Roman" panose="02020603050405020304" pitchFamily="18" charset="0"/>
                <a:cs typeface="Times New Roman" panose="02020603050405020304" pitchFamily="18" charset="0"/>
              </a:rPr>
              <a:t>seven </a:t>
            </a:r>
            <a:r>
              <a:rPr lang="en-US" sz="2600" dirty="0">
                <a:latin typeface="Times New Roman" panose="02020603050405020304" pitchFamily="18" charset="0"/>
                <a:cs typeface="Times New Roman" panose="02020603050405020304" pitchFamily="18" charset="0"/>
              </a:rPr>
              <a:t>hours of video games a week. </a:t>
            </a:r>
            <a:r>
              <a:rPr lang="en-US" sz="2600" dirty="0" smtClean="0">
                <a:latin typeface="Times New Roman" panose="02020603050405020304" pitchFamily="18" charset="0"/>
                <a:cs typeface="Times New Roman" panose="02020603050405020304" pitchFamily="18" charset="0"/>
              </a:rPr>
              <a:t>The </a:t>
            </a:r>
            <a:r>
              <a:rPr lang="en-US" sz="2600" dirty="0">
                <a:latin typeface="Times New Roman" panose="02020603050405020304" pitchFamily="18" charset="0"/>
                <a:cs typeface="Times New Roman" panose="02020603050405020304" pitchFamily="18" charset="0"/>
              </a:rPr>
              <a:t>interview did not ask the participants demographic questions other than age, sex, and school affiliation. The sample size for these interviews is quite small as the time to conduct the interviews was limited. While there was a difference in age and school affiliation, the female students all shared a commonality of playing video games in their free time.</a:t>
            </a:r>
          </a:p>
        </p:txBody>
      </p:sp>
      <p:sp>
        <p:nvSpPr>
          <p:cNvPr id="16" name="TextBox 15"/>
          <p:cNvSpPr txBox="1"/>
          <p:nvPr/>
        </p:nvSpPr>
        <p:spPr>
          <a:xfrm>
            <a:off x="1531432" y="23652565"/>
            <a:ext cx="9927772" cy="1077218"/>
          </a:xfrm>
          <a:prstGeom prst="rect">
            <a:avLst/>
          </a:prstGeom>
          <a:noFill/>
        </p:spPr>
        <p:txBody>
          <a:bodyPr wrap="square" rtlCol="0">
            <a:spAutoFit/>
          </a:bodyPr>
          <a:lstStyle/>
          <a:p>
            <a:r>
              <a:rPr lang="en-US" sz="3200" dirty="0" smtClean="0">
                <a:latin typeface="Times New Roman" panose="02020603050405020304" pitchFamily="18" charset="0"/>
                <a:cs typeface="Times New Roman" panose="02020603050405020304" pitchFamily="18" charset="0"/>
              </a:rPr>
              <a:t>Is there an association between apologetic behavior and whether or not females self-identify as “gamers”?</a:t>
            </a:r>
            <a:endParaRPr lang="en-US" sz="32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1822377" y="7859118"/>
            <a:ext cx="10053129" cy="14096167"/>
          </a:xfrm>
          <a:prstGeom prst="rect">
            <a:avLst/>
          </a:prstGeom>
          <a:noFill/>
        </p:spPr>
        <p:txBody>
          <a:bodyPr wrap="square" rtlCol="0">
            <a:spAutoFit/>
          </a:bodyPr>
          <a:lstStyle/>
          <a:p>
            <a:pPr marL="457200" indent="-457200">
              <a:buFont typeface="Wingdings" panose="05000000000000000000" pitchFamily="2" charset="2"/>
              <a:buChar char="v"/>
            </a:pPr>
            <a:r>
              <a:rPr lang="en-US" sz="2600" dirty="0" smtClean="0">
                <a:latin typeface="Times New Roman" panose="02020603050405020304" pitchFamily="18" charset="0"/>
                <a:cs typeface="Times New Roman" panose="02020603050405020304" pitchFamily="18" charset="0"/>
              </a:rPr>
              <a:t>Women </a:t>
            </a:r>
            <a:r>
              <a:rPr lang="en-US" sz="2600" dirty="0">
                <a:latin typeface="Times New Roman" panose="02020603050405020304" pitchFamily="18" charset="0"/>
                <a:cs typeface="Times New Roman" panose="02020603050405020304" pitchFamily="18" charset="0"/>
              </a:rPr>
              <a:t>face difficulties in how they self-identify </a:t>
            </a:r>
            <a:r>
              <a:rPr lang="en-US" sz="2600" dirty="0" smtClean="0">
                <a:latin typeface="Times New Roman" panose="02020603050405020304" pitchFamily="18" charset="0"/>
                <a:cs typeface="Times New Roman" panose="02020603050405020304" pitchFamily="18" charset="0"/>
              </a:rPr>
              <a:t>in today’s </a:t>
            </a:r>
            <a:r>
              <a:rPr lang="en-US" sz="2600" dirty="0">
                <a:latin typeface="Times New Roman" panose="02020603050405020304" pitchFamily="18" charset="0"/>
                <a:cs typeface="Times New Roman" panose="02020603050405020304" pitchFamily="18" charset="0"/>
              </a:rPr>
              <a:t>society. Those who choose to self-identify with a second, stereotypically male label such as being an athlete, will embrace the second identity but will rarely identify as both at the same time (Barnett, 2017). Professional women athletes tend to exhibit an apologetic identity when addressing the public. This apologetic behavior includes assuming traditional gender scripts where they may be classified as maternal, sexy, or child-like (Barnett, 2017).  </a:t>
            </a:r>
            <a:r>
              <a:rPr lang="en-US" sz="2600" dirty="0" smtClean="0">
                <a:latin typeface="Times New Roman" panose="02020603050405020304" pitchFamily="18" charset="0"/>
                <a:cs typeface="Times New Roman" panose="02020603050405020304" pitchFamily="18" charset="0"/>
              </a:rPr>
              <a:t>Research </a:t>
            </a:r>
            <a:r>
              <a:rPr lang="en-US" sz="2600" dirty="0">
                <a:latin typeface="Times New Roman" panose="02020603050405020304" pitchFamily="18" charset="0"/>
                <a:cs typeface="Times New Roman" panose="02020603050405020304" pitchFamily="18" charset="0"/>
              </a:rPr>
              <a:t>has shown that while women athletes will reflect an identity of an athlete, they will put being a woman first and being an athlete second (</a:t>
            </a:r>
            <a:r>
              <a:rPr lang="en-US" sz="2600" dirty="0" err="1">
                <a:latin typeface="Times New Roman" panose="02020603050405020304" pitchFamily="18" charset="0"/>
                <a:cs typeface="Times New Roman" panose="02020603050405020304" pitchFamily="18" charset="0"/>
              </a:rPr>
              <a:t>Festle</a:t>
            </a:r>
            <a:r>
              <a:rPr lang="en-US" sz="2600" dirty="0">
                <a:latin typeface="Times New Roman" panose="02020603050405020304" pitchFamily="18" charset="0"/>
                <a:cs typeface="Times New Roman" panose="02020603050405020304" pitchFamily="18" charset="0"/>
              </a:rPr>
              <a:t>, 1996). </a:t>
            </a:r>
          </a:p>
          <a:p>
            <a:endParaRPr lang="en-US" sz="26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600" dirty="0" smtClean="0">
                <a:latin typeface="Times New Roman" panose="02020603050405020304" pitchFamily="18" charset="0"/>
                <a:cs typeface="Times New Roman" panose="02020603050405020304" pitchFamily="18" charset="0"/>
              </a:rPr>
              <a:t>Another </a:t>
            </a:r>
            <a:r>
              <a:rPr lang="en-US" sz="2600" dirty="0">
                <a:latin typeface="Times New Roman" panose="02020603050405020304" pitchFamily="18" charset="0"/>
                <a:cs typeface="Times New Roman" panose="02020603050405020304" pitchFamily="18" charset="0"/>
              </a:rPr>
              <a:t>traditionally male label is that of a “gamer” which is most often associated with the image of a white male (Chess, Evans, Baines, 2017). While this term has been defined many different ways, for the use of this study, the term “gamer” is defined by the individual, following Hall’s (1966) idea that identification allows for a self-definition instead of a static definition applied to the identity from the outside. Similarly to women’s </a:t>
            </a:r>
            <a:r>
              <a:rPr lang="en-US" sz="2600" dirty="0" smtClean="0">
                <a:latin typeface="Times New Roman" panose="02020603050405020304" pitchFamily="18" charset="0"/>
                <a:cs typeface="Times New Roman" panose="02020603050405020304" pitchFamily="18" charset="0"/>
              </a:rPr>
              <a:t>identities </a:t>
            </a:r>
            <a:r>
              <a:rPr lang="en-US" sz="2600" dirty="0">
                <a:latin typeface="Times New Roman" panose="02020603050405020304" pitchFamily="18" charset="0"/>
                <a:cs typeface="Times New Roman" panose="02020603050405020304" pitchFamily="18" charset="0"/>
              </a:rPr>
              <a:t>as athletes, women who choose to identify as “gamers” will self-identify as either a gamer, or a woman, but not both, even though men and women play video games in similar numbers (</a:t>
            </a:r>
            <a:r>
              <a:rPr lang="en-US" sz="2600" dirty="0" err="1">
                <a:latin typeface="Times New Roman" panose="02020603050405020304" pitchFamily="18" charset="0"/>
                <a:cs typeface="Times New Roman" panose="02020603050405020304" pitchFamily="18" charset="0"/>
              </a:rPr>
              <a:t>Morgenroth</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Paaben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Stratemeyer</a:t>
            </a:r>
            <a:r>
              <a:rPr lang="en-US" sz="2600" dirty="0">
                <a:latin typeface="Times New Roman" panose="02020603050405020304" pitchFamily="18" charset="0"/>
                <a:cs typeface="Times New Roman" panose="02020603050405020304" pitchFamily="18" charset="0"/>
              </a:rPr>
              <a:t>, 2017). Additionally, studies also found that women who play video games in large numbers internalize a more fluid understanding of gender and associate more as a gamer than a woman (</a:t>
            </a:r>
            <a:r>
              <a:rPr lang="en-US" sz="2600" dirty="0" err="1">
                <a:latin typeface="Times New Roman" panose="02020603050405020304" pitchFamily="18" charset="0"/>
                <a:cs typeface="Times New Roman" panose="02020603050405020304" pitchFamily="18" charset="0"/>
              </a:rPr>
              <a:t>Daviault</a:t>
            </a:r>
            <a:r>
              <a:rPr lang="en-US" sz="2600" dirty="0">
                <a:latin typeface="Times New Roman" panose="02020603050405020304" pitchFamily="18" charset="0"/>
                <a:cs typeface="Times New Roman" panose="02020603050405020304" pitchFamily="18" charset="0"/>
              </a:rPr>
              <a:t> &amp; Schott, 2013). </a:t>
            </a:r>
          </a:p>
          <a:p>
            <a:endParaRPr lang="en-US" sz="26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600" dirty="0" smtClean="0">
                <a:latin typeface="Times New Roman" panose="02020603050405020304" pitchFamily="18" charset="0"/>
                <a:cs typeface="Times New Roman" panose="02020603050405020304" pitchFamily="18" charset="0"/>
              </a:rPr>
              <a:t>Research </a:t>
            </a:r>
            <a:r>
              <a:rPr lang="en-US" sz="2600" dirty="0">
                <a:latin typeface="Times New Roman" panose="02020603050405020304" pitchFamily="18" charset="0"/>
                <a:cs typeface="Times New Roman" panose="02020603050405020304" pitchFamily="18" charset="0"/>
              </a:rPr>
              <a:t>has found that apologetic behavior affects the self-identification of women as athletes in that women utilize this behavior in order to maintain being a woman first and an athlete second when demonstrating a public image. </a:t>
            </a:r>
            <a:r>
              <a:rPr lang="en-US" sz="2600" dirty="0" smtClean="0">
                <a:latin typeface="Times New Roman" panose="02020603050405020304" pitchFamily="18" charset="0"/>
                <a:cs typeface="Times New Roman" panose="02020603050405020304" pitchFamily="18" charset="0"/>
              </a:rPr>
              <a:t>Women </a:t>
            </a:r>
            <a:r>
              <a:rPr lang="en-US" sz="2600" dirty="0">
                <a:latin typeface="Times New Roman" panose="02020603050405020304" pitchFamily="18" charset="0"/>
                <a:cs typeface="Times New Roman" panose="02020603050405020304" pitchFamily="18" charset="0"/>
              </a:rPr>
              <a:t>self-identifying as “gamers” also experience the same divide where they focus on either the identity of a gamer or a woman (Shaw, 2012). However, there is a lack of literature on if or how apologetic behavior applies to females’ decisions to self-identify as “gamers” and if female “gamers” </a:t>
            </a:r>
            <a:r>
              <a:rPr lang="en-US" sz="2600" dirty="0" smtClean="0">
                <a:latin typeface="Times New Roman" panose="02020603050405020304" pitchFamily="18" charset="0"/>
                <a:cs typeface="Times New Roman" panose="02020603050405020304" pitchFamily="18" charset="0"/>
              </a:rPr>
              <a:t>feel </a:t>
            </a:r>
            <a:r>
              <a:rPr lang="en-US" sz="2600" dirty="0">
                <a:latin typeface="Times New Roman" panose="02020603050405020304" pitchFamily="18" charset="0"/>
                <a:cs typeface="Times New Roman" panose="02020603050405020304" pitchFamily="18" charset="0"/>
              </a:rPr>
              <a:t>the need to present themselves as a woman first and a gamer second. </a:t>
            </a:r>
            <a:r>
              <a:rPr lang="en-US" sz="2600" dirty="0" smtClean="0">
                <a:latin typeface="Times New Roman" panose="02020603050405020304" pitchFamily="18" charset="0"/>
                <a:cs typeface="Times New Roman" panose="02020603050405020304" pitchFamily="18" charset="0"/>
              </a:rPr>
              <a:t>The following research question looks to fill this gap in literature.</a:t>
            </a:r>
            <a:endParaRPr lang="en-US" sz="2600"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14467114" y="13977781"/>
            <a:ext cx="9879299" cy="3693319"/>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This qualitative study included </a:t>
            </a:r>
            <a:r>
              <a:rPr lang="en-US" sz="2600" dirty="0" smtClean="0">
                <a:latin typeface="Times New Roman" panose="02020603050405020304" pitchFamily="18" charset="0"/>
                <a:cs typeface="Times New Roman" panose="02020603050405020304" pitchFamily="18" charset="0"/>
              </a:rPr>
              <a:t>interviews </a:t>
            </a:r>
            <a:r>
              <a:rPr lang="en-US" sz="2600" dirty="0">
                <a:latin typeface="Times New Roman" panose="02020603050405020304" pitchFamily="18" charset="0"/>
                <a:cs typeface="Times New Roman" panose="02020603050405020304" pitchFamily="18" charset="0"/>
              </a:rPr>
              <a:t>in person and over the video communication service, Discord. </a:t>
            </a:r>
            <a:r>
              <a:rPr lang="en-US" sz="2600" dirty="0" smtClean="0">
                <a:latin typeface="Times New Roman" panose="02020603050405020304" pitchFamily="18" charset="0"/>
                <a:cs typeface="Times New Roman" panose="02020603050405020304" pitchFamily="18" charset="0"/>
              </a:rPr>
              <a:t>The </a:t>
            </a:r>
            <a:r>
              <a:rPr lang="en-US" sz="2600" dirty="0">
                <a:latin typeface="Times New Roman" panose="02020603050405020304" pitchFamily="18" charset="0"/>
                <a:cs typeface="Times New Roman" panose="02020603050405020304" pitchFamily="18" charset="0"/>
              </a:rPr>
              <a:t>participants were asked on a voluntary basis to meet for 30 minutes in order to discuss a series of </a:t>
            </a:r>
            <a:r>
              <a:rPr lang="en-US" sz="2600" dirty="0" smtClean="0">
                <a:latin typeface="Times New Roman" panose="02020603050405020304" pitchFamily="18" charset="0"/>
                <a:cs typeface="Times New Roman" panose="02020603050405020304" pitchFamily="18" charset="0"/>
              </a:rPr>
              <a:t>questions regarding femininity and self-identification. The </a:t>
            </a:r>
            <a:r>
              <a:rPr lang="en-US" sz="2600" dirty="0">
                <a:latin typeface="Times New Roman" panose="02020603050405020304" pitchFamily="18" charset="0"/>
                <a:cs typeface="Times New Roman" panose="02020603050405020304" pitchFamily="18" charset="0"/>
              </a:rPr>
              <a:t>interview is comprised of a total of 17 questions, the first </a:t>
            </a:r>
            <a:r>
              <a:rPr lang="en-US" sz="2600" dirty="0" smtClean="0">
                <a:latin typeface="Times New Roman" panose="02020603050405020304" pitchFamily="18" charset="0"/>
                <a:cs typeface="Times New Roman" panose="02020603050405020304" pitchFamily="18" charset="0"/>
              </a:rPr>
              <a:t>10 </a:t>
            </a:r>
            <a:r>
              <a:rPr lang="en-US" sz="2600" dirty="0">
                <a:latin typeface="Times New Roman" panose="02020603050405020304" pitchFamily="18" charset="0"/>
                <a:cs typeface="Times New Roman" panose="02020603050405020304" pitchFamily="18" charset="0"/>
              </a:rPr>
              <a:t>about femininity and self-description, and the last </a:t>
            </a:r>
            <a:r>
              <a:rPr lang="en-US" sz="2600" dirty="0" smtClean="0">
                <a:latin typeface="Times New Roman" panose="02020603050405020304" pitchFamily="18" charset="0"/>
                <a:cs typeface="Times New Roman" panose="02020603050405020304" pitchFamily="18" charset="0"/>
              </a:rPr>
              <a:t>seven about </a:t>
            </a:r>
            <a:r>
              <a:rPr lang="en-US" sz="2600" dirty="0">
                <a:latin typeface="Times New Roman" panose="02020603050405020304" pitchFamily="18" charset="0"/>
                <a:cs typeface="Times New Roman" panose="02020603050405020304" pitchFamily="18" charset="0"/>
              </a:rPr>
              <a:t>labeling oneself as a gamer. Many of these questions were adapted from the 2008 qualitative study where 14 college female athletes were interviewed on their perspectives on the female/athlete paradox (Ross, 2008).</a:t>
            </a:r>
          </a:p>
        </p:txBody>
      </p:sp>
      <p:sp>
        <p:nvSpPr>
          <p:cNvPr id="46" name="TextBox 45"/>
          <p:cNvSpPr txBox="1"/>
          <p:nvPr/>
        </p:nvSpPr>
        <p:spPr>
          <a:xfrm>
            <a:off x="26334288" y="6515491"/>
            <a:ext cx="8132169"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Results and Discussion</a:t>
            </a:r>
            <a:endParaRPr lang="en-US" sz="6000" cap="small" dirty="0">
              <a:solidFill>
                <a:srgbClr val="DD9E11"/>
              </a:solidFill>
              <a:latin typeface="Minion Pro" panose="02040503050306020203" pitchFamily="18" charset="0"/>
            </a:endParaRPr>
          </a:p>
        </p:txBody>
      </p:sp>
      <p:sp>
        <p:nvSpPr>
          <p:cNvPr id="26" name="TextBox 25"/>
          <p:cNvSpPr txBox="1"/>
          <p:nvPr/>
        </p:nvSpPr>
        <p:spPr>
          <a:xfrm>
            <a:off x="26334284" y="22558529"/>
            <a:ext cx="10548257" cy="7294305"/>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Overall, the results of the study found that apologetic behavior does not affect whether or not females self-identify as “gamers”. Instead, based on the participants responses, they felt the least comfortable disclosing their self-identity as a “gamer” to those described as “intense gamers”; typically hyper-competitive male gamers who play video games for long hours. While every participant did adhere to some semblance of gender stereotypes, such as feeling pressured to “dress up, put make-up on and look pretty” for formal situations, in everyday public situations they were comfortable self-identifying as a “gamer”. This leads me to believe that a female’s decision to self-identify as a “gamer” is dependent more on Communication Accommodation Theory, where they feel they don’t fit with the stereotypical image of a “gamer” and change their behavior and speech when talking with “real gamers”. However, </a:t>
            </a:r>
            <a:r>
              <a:rPr lang="en-US" sz="2600" smtClean="0">
                <a:latin typeface="Times New Roman" panose="02020603050405020304" pitchFamily="18" charset="0"/>
                <a:cs typeface="Times New Roman" panose="02020603050405020304" pitchFamily="18" charset="0"/>
              </a:rPr>
              <a:t>due to </a:t>
            </a:r>
            <a:r>
              <a:rPr lang="en-US" sz="2600" dirty="0" smtClean="0">
                <a:latin typeface="Times New Roman" panose="02020603050405020304" pitchFamily="18" charset="0"/>
                <a:cs typeface="Times New Roman" panose="02020603050405020304" pitchFamily="18" charset="0"/>
              </a:rPr>
              <a:t>research limitations, strong conclusions can not yet be made. </a:t>
            </a:r>
            <a:r>
              <a:rPr lang="en-US" sz="2600" dirty="0">
                <a:latin typeface="Times New Roman" panose="02020603050405020304" pitchFamily="18" charset="0"/>
                <a:cs typeface="Times New Roman" panose="02020603050405020304" pitchFamily="18" charset="0"/>
              </a:rPr>
              <a:t>First, </a:t>
            </a:r>
            <a:r>
              <a:rPr lang="en-US" sz="2600" dirty="0" smtClean="0">
                <a:latin typeface="Times New Roman" panose="02020603050405020304" pitchFamily="18" charset="0"/>
                <a:cs typeface="Times New Roman" panose="02020603050405020304" pitchFamily="18" charset="0"/>
              </a:rPr>
              <a:t>the </a:t>
            </a:r>
            <a:r>
              <a:rPr lang="en-US" sz="2600" dirty="0">
                <a:latin typeface="Times New Roman" panose="02020603050405020304" pitchFamily="18" charset="0"/>
                <a:cs typeface="Times New Roman" panose="02020603050405020304" pitchFamily="18" charset="0"/>
              </a:rPr>
              <a:t>small sample size </a:t>
            </a:r>
            <a:r>
              <a:rPr lang="en-US" sz="2600" dirty="0" smtClean="0">
                <a:latin typeface="Times New Roman" panose="02020603050405020304" pitchFamily="18" charset="0"/>
                <a:cs typeface="Times New Roman" panose="02020603050405020304" pitchFamily="18" charset="0"/>
              </a:rPr>
              <a:t>does not allow making generalizations from the data. Second</a:t>
            </a:r>
            <a:r>
              <a:rPr lang="en-US" sz="2600" dirty="0">
                <a:latin typeface="Times New Roman" panose="02020603050405020304" pitchFamily="18" charset="0"/>
                <a:cs typeface="Times New Roman" panose="02020603050405020304" pitchFamily="18" charset="0"/>
              </a:rPr>
              <a:t>, this study focused on a limited age </a:t>
            </a:r>
            <a:r>
              <a:rPr lang="en-US" sz="2600" dirty="0" smtClean="0">
                <a:latin typeface="Times New Roman" panose="02020603050405020304" pitchFamily="18" charset="0"/>
                <a:cs typeface="Times New Roman" panose="02020603050405020304" pitchFamily="18" charset="0"/>
              </a:rPr>
              <a:t>range and only accounted for students. With the results of this study and the help of future studies, researchers can continue to better understand the impact that stereotypes and accommodation have on self-identity.</a:t>
            </a:r>
            <a:endParaRPr lang="en-US" sz="2600"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26334287" y="8604293"/>
            <a:ext cx="7895679" cy="707886"/>
          </a:xfrm>
          <a:prstGeom prst="rect">
            <a:avLst/>
          </a:prstGeom>
          <a:noFill/>
        </p:spPr>
        <p:txBody>
          <a:bodyPr wrap="square" rtlCol="0">
            <a:spAutoFit/>
          </a:bodyPr>
          <a:lstStyle/>
          <a:p>
            <a:r>
              <a:rPr lang="en-US" sz="4000" cap="small" dirty="0" smtClean="0">
                <a:solidFill>
                  <a:schemeClr val="accent1">
                    <a:lumMod val="50000"/>
                  </a:schemeClr>
                </a:solidFill>
                <a:latin typeface="Arial" panose="020B0604020202020204" pitchFamily="34" charset="0"/>
                <a:cs typeface="Arial" panose="020B0604020202020204" pitchFamily="34" charset="0"/>
              </a:rPr>
              <a:t>Selective Femininity </a:t>
            </a:r>
            <a:endParaRPr lang="en-US" sz="4000" cap="small" dirty="0">
              <a:solidFill>
                <a:schemeClr val="accent1">
                  <a:lumMod val="50000"/>
                </a:schemeClr>
              </a:solidFill>
              <a:latin typeface="Arial" panose="020B0604020202020204" pitchFamily="34" charset="0"/>
              <a:cs typeface="Arial" panose="020B0604020202020204" pitchFamily="34" charset="0"/>
            </a:endParaRPr>
          </a:p>
        </p:txBody>
      </p:sp>
      <p:sp>
        <p:nvSpPr>
          <p:cNvPr id="49" name="TextBox 48"/>
          <p:cNvSpPr txBox="1"/>
          <p:nvPr/>
        </p:nvSpPr>
        <p:spPr>
          <a:xfrm>
            <a:off x="26334284" y="15116554"/>
            <a:ext cx="9474693" cy="707886"/>
          </a:xfrm>
          <a:prstGeom prst="rect">
            <a:avLst/>
          </a:prstGeom>
          <a:noFill/>
        </p:spPr>
        <p:txBody>
          <a:bodyPr wrap="square" rtlCol="0">
            <a:spAutoFit/>
          </a:bodyPr>
          <a:lstStyle/>
          <a:p>
            <a:r>
              <a:rPr lang="en-US" sz="4000" cap="small" dirty="0" smtClean="0">
                <a:solidFill>
                  <a:schemeClr val="accent1">
                    <a:lumMod val="50000"/>
                  </a:schemeClr>
                </a:solidFill>
                <a:latin typeface="Arial" panose="020B0604020202020204" pitchFamily="34" charset="0"/>
                <a:cs typeface="Arial" panose="020B0604020202020204" pitchFamily="34" charset="0"/>
              </a:rPr>
              <a:t>Accommodation  </a:t>
            </a:r>
            <a:endParaRPr lang="en-US" sz="4000" cap="small" dirty="0">
              <a:solidFill>
                <a:schemeClr val="accent1">
                  <a:lumMod val="50000"/>
                </a:schemeClr>
              </a:solidFill>
              <a:latin typeface="Arial" panose="020B0604020202020204" pitchFamily="34" charset="0"/>
              <a:cs typeface="Arial" panose="020B0604020202020204" pitchFamily="34" charset="0"/>
            </a:endParaRPr>
          </a:p>
        </p:txBody>
      </p:sp>
      <p:sp>
        <p:nvSpPr>
          <p:cNvPr id="29" name="TextBox 28"/>
          <p:cNvSpPr txBox="1"/>
          <p:nvPr/>
        </p:nvSpPr>
        <p:spPr>
          <a:xfrm>
            <a:off x="26533284" y="7621447"/>
            <a:ext cx="9275696" cy="892552"/>
          </a:xfrm>
          <a:prstGeom prst="rect">
            <a:avLst/>
          </a:prstGeom>
          <a:noFill/>
        </p:spPr>
        <p:txBody>
          <a:bodyPr wrap="square" rtlCol="0">
            <a:spAutoFit/>
          </a:bodyPr>
          <a:lstStyle/>
          <a:p>
            <a:pPr marL="457200" indent="-457200">
              <a:buFont typeface="Wingdings" panose="05000000000000000000" pitchFamily="2" charset="2"/>
              <a:buChar char="v"/>
            </a:pPr>
            <a:r>
              <a:rPr lang="en-US" sz="2600" dirty="0" smtClean="0">
                <a:latin typeface="Times New Roman" panose="02020603050405020304" pitchFamily="18" charset="0"/>
                <a:cs typeface="Times New Roman" panose="02020603050405020304" pitchFamily="18" charset="0"/>
              </a:rPr>
              <a:t>Using a </a:t>
            </a:r>
            <a:r>
              <a:rPr lang="en-US" sz="2600" dirty="0">
                <a:latin typeface="Times New Roman" panose="02020603050405020304" pitchFamily="18" charset="0"/>
                <a:cs typeface="Times New Roman" panose="02020603050405020304" pitchFamily="18" charset="0"/>
              </a:rPr>
              <a:t>g</a:t>
            </a:r>
            <a:r>
              <a:rPr lang="en-US" sz="2600" dirty="0" smtClean="0">
                <a:latin typeface="Times New Roman" panose="02020603050405020304" pitchFamily="18" charset="0"/>
                <a:cs typeface="Times New Roman" panose="02020603050405020304" pitchFamily="18" charset="0"/>
              </a:rPr>
              <a:t>rounded </a:t>
            </a:r>
            <a:r>
              <a:rPr lang="en-US" sz="2600" dirty="0">
                <a:latin typeface="Times New Roman" panose="02020603050405020304" pitchFamily="18" charset="0"/>
                <a:cs typeface="Times New Roman" panose="02020603050405020304" pitchFamily="18" charset="0"/>
              </a:rPr>
              <a:t>t</a:t>
            </a:r>
            <a:r>
              <a:rPr lang="en-US" sz="2600" dirty="0" smtClean="0">
                <a:latin typeface="Times New Roman" panose="02020603050405020304" pitchFamily="18" charset="0"/>
                <a:cs typeface="Times New Roman" panose="02020603050405020304" pitchFamily="18" charset="0"/>
              </a:rPr>
              <a:t>heory (Glaser &amp; Strauss, 1967) approach,  the following two themes emerged.  </a:t>
            </a:r>
            <a:endParaRPr lang="en-US" sz="2600" dirty="0">
              <a:latin typeface="Times New Roman" panose="02020603050405020304" pitchFamily="18" charset="0"/>
              <a:cs typeface="Times New Roman" panose="02020603050405020304" pitchFamily="18" charset="0"/>
            </a:endParaRPr>
          </a:p>
        </p:txBody>
      </p:sp>
      <p:sp>
        <p:nvSpPr>
          <p:cNvPr id="50" name="TextBox 49"/>
          <p:cNvSpPr txBox="1"/>
          <p:nvPr/>
        </p:nvSpPr>
        <p:spPr>
          <a:xfrm>
            <a:off x="26334284" y="9347243"/>
            <a:ext cx="10548257" cy="5693866"/>
          </a:xfrm>
          <a:prstGeom prst="rect">
            <a:avLst/>
          </a:prstGeom>
          <a:noFill/>
        </p:spPr>
        <p:txBody>
          <a:bodyPr wrap="square" rtlCol="0">
            <a:spAutoFit/>
          </a:bodyPr>
          <a:lstStyle/>
          <a:p>
            <a:pPr marL="457200" indent="-457200">
              <a:buFont typeface="Wingdings" panose="05000000000000000000" pitchFamily="2" charset="2"/>
              <a:buChar char="v"/>
            </a:pPr>
            <a:r>
              <a:rPr lang="en-US" sz="2800" dirty="0"/>
              <a:t>Apologetic behavior focuses on reassuring the public that a female’s self-identity as a woman comes first and any other identity, specifically a stereotypically male identity, comes second. When asked if they would describe themselves as feminine, none of the participants gave a confident yes, and instead gave responses such as “In some ways” or “kind of”. The only time all participants believed they should present themselves as </a:t>
            </a:r>
            <a:r>
              <a:rPr lang="en-US" sz="2800" dirty="0" smtClean="0"/>
              <a:t>feminine </a:t>
            </a:r>
            <a:r>
              <a:rPr lang="en-US" sz="2800" dirty="0"/>
              <a:t>was in a formal setting, such as “going to a dance or going to the theatre.” All participants displayed a type of selective femininity, where they chose specific situations, such as formal dances and outings, to adhere to female gender stereotypes and identify as more feminine. In more public settings and among friends, the participants strayed away from typical feminine actions or descriptions.</a:t>
            </a:r>
            <a:endParaRPr lang="en-US" sz="2600" dirty="0">
              <a:latin typeface="Times New Roman" panose="02020603050405020304" pitchFamily="18" charset="0"/>
              <a:cs typeface="Times New Roman" panose="02020603050405020304" pitchFamily="18" charset="0"/>
            </a:endParaRPr>
          </a:p>
        </p:txBody>
      </p:sp>
      <p:sp>
        <p:nvSpPr>
          <p:cNvPr id="51" name="TextBox 50"/>
          <p:cNvSpPr txBox="1"/>
          <p:nvPr/>
        </p:nvSpPr>
        <p:spPr>
          <a:xfrm>
            <a:off x="26334284" y="15797743"/>
            <a:ext cx="10548258" cy="5693866"/>
          </a:xfrm>
          <a:prstGeom prst="rect">
            <a:avLst/>
          </a:prstGeom>
          <a:noFill/>
        </p:spPr>
        <p:txBody>
          <a:bodyPr wrap="square" rtlCol="0">
            <a:spAutoFit/>
          </a:bodyPr>
          <a:lstStyle/>
          <a:p>
            <a:pPr marL="457200" indent="-457200">
              <a:buFont typeface="Wingdings" panose="05000000000000000000" pitchFamily="2" charset="2"/>
              <a:buChar char="v"/>
            </a:pPr>
            <a:r>
              <a:rPr lang="en-US" sz="2800" dirty="0"/>
              <a:t>Among friends or in small settings, all participants felt comfortable disclosing that they either identified as a gamer or played video games in some capacity. However, when disclosing this information to other unknown typically male gamers, either in person or online, they were less comfortable self-identifying as a gamer. One participant in particular stated, “I’m only comfortable saying I’m a gamer to my friends. If I’m online or playing with other guys I don’t know, I don’t say a lot. I feel like you get treated differently because you’re a girl playing video games, like they don’t listen to you, or take you seriously”. The participants felt the need to adjust their speech and accommodate themselves to the situation. In this case, the situation </a:t>
            </a:r>
            <a:r>
              <a:rPr lang="en-US" sz="2800" dirty="0" smtClean="0"/>
              <a:t>involved </a:t>
            </a:r>
            <a:r>
              <a:rPr lang="en-US" sz="2800" dirty="0"/>
              <a:t>communication with more stereotypical male “gamers”. </a:t>
            </a:r>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1478</TotalTime>
  <Words>1338</Words>
  <Application>Microsoft Office PowerPoint</Application>
  <PresentationFormat>Custom</PresentationFormat>
  <Paragraphs>55</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Times New Roman</vt:lpstr>
      <vt:lpstr>Wingdings</vt:lpstr>
      <vt:lpstr>Office Theme</vt:lpstr>
      <vt:lpstr>Why Be A “Gamer”? How Apologetic Behavior Affects Females’ Self-Identification as “Gamers”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Remus, Jonathan Stuart</cp:lastModifiedBy>
  <cp:revision>84</cp:revision>
  <dcterms:created xsi:type="dcterms:W3CDTF">2015-01-29T15:27:06Z</dcterms:created>
  <dcterms:modified xsi:type="dcterms:W3CDTF">2018-05-01T17:27:01Z</dcterms:modified>
</cp:coreProperties>
</file>