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2" r:id="rId1"/>
  </p:sldMasterIdLst>
  <p:sldIdLst>
    <p:sldId id="256" r:id="rId2"/>
  </p:sldIdLst>
  <p:sldSz cx="42062400" cy="38404800"/>
  <p:notesSz cx="6858000" cy="9144000"/>
  <p:defaultTextStyle>
    <a:defPPr>
      <a:defRPr lang="en-US"/>
    </a:defPPr>
    <a:lvl1pPr marL="0" algn="l" defTabSz="3862426" rtl="0" eaLnBrk="1" latinLnBrk="0" hangingPunct="1">
      <a:defRPr sz="7603" kern="1200">
        <a:solidFill>
          <a:schemeClr val="tx1"/>
        </a:solidFill>
        <a:latin typeface="+mn-lt"/>
        <a:ea typeface="+mn-ea"/>
        <a:cs typeface="+mn-cs"/>
      </a:defRPr>
    </a:lvl1pPr>
    <a:lvl2pPr marL="1931213" algn="l" defTabSz="3862426" rtl="0" eaLnBrk="1" latinLnBrk="0" hangingPunct="1">
      <a:defRPr sz="7603" kern="1200">
        <a:solidFill>
          <a:schemeClr val="tx1"/>
        </a:solidFill>
        <a:latin typeface="+mn-lt"/>
        <a:ea typeface="+mn-ea"/>
        <a:cs typeface="+mn-cs"/>
      </a:defRPr>
    </a:lvl2pPr>
    <a:lvl3pPr marL="3862426" algn="l" defTabSz="3862426" rtl="0" eaLnBrk="1" latinLnBrk="0" hangingPunct="1">
      <a:defRPr sz="7603" kern="1200">
        <a:solidFill>
          <a:schemeClr val="tx1"/>
        </a:solidFill>
        <a:latin typeface="+mn-lt"/>
        <a:ea typeface="+mn-ea"/>
        <a:cs typeface="+mn-cs"/>
      </a:defRPr>
    </a:lvl3pPr>
    <a:lvl4pPr marL="5793638" algn="l" defTabSz="3862426" rtl="0" eaLnBrk="1" latinLnBrk="0" hangingPunct="1">
      <a:defRPr sz="7603" kern="1200">
        <a:solidFill>
          <a:schemeClr val="tx1"/>
        </a:solidFill>
        <a:latin typeface="+mn-lt"/>
        <a:ea typeface="+mn-ea"/>
        <a:cs typeface="+mn-cs"/>
      </a:defRPr>
    </a:lvl4pPr>
    <a:lvl5pPr marL="7724851" algn="l" defTabSz="3862426" rtl="0" eaLnBrk="1" latinLnBrk="0" hangingPunct="1">
      <a:defRPr sz="7603" kern="1200">
        <a:solidFill>
          <a:schemeClr val="tx1"/>
        </a:solidFill>
        <a:latin typeface="+mn-lt"/>
        <a:ea typeface="+mn-ea"/>
        <a:cs typeface="+mn-cs"/>
      </a:defRPr>
    </a:lvl5pPr>
    <a:lvl6pPr marL="9656064" algn="l" defTabSz="3862426" rtl="0" eaLnBrk="1" latinLnBrk="0" hangingPunct="1">
      <a:defRPr sz="7603" kern="1200">
        <a:solidFill>
          <a:schemeClr val="tx1"/>
        </a:solidFill>
        <a:latin typeface="+mn-lt"/>
        <a:ea typeface="+mn-ea"/>
        <a:cs typeface="+mn-cs"/>
      </a:defRPr>
    </a:lvl6pPr>
    <a:lvl7pPr marL="11587277" algn="l" defTabSz="3862426" rtl="0" eaLnBrk="1" latinLnBrk="0" hangingPunct="1">
      <a:defRPr sz="7603" kern="1200">
        <a:solidFill>
          <a:schemeClr val="tx1"/>
        </a:solidFill>
        <a:latin typeface="+mn-lt"/>
        <a:ea typeface="+mn-ea"/>
        <a:cs typeface="+mn-cs"/>
      </a:defRPr>
    </a:lvl7pPr>
    <a:lvl8pPr marL="13518490" algn="l" defTabSz="3862426" rtl="0" eaLnBrk="1" latinLnBrk="0" hangingPunct="1">
      <a:defRPr sz="7603" kern="1200">
        <a:solidFill>
          <a:schemeClr val="tx1"/>
        </a:solidFill>
        <a:latin typeface="+mn-lt"/>
        <a:ea typeface="+mn-ea"/>
        <a:cs typeface="+mn-cs"/>
      </a:defRPr>
    </a:lvl8pPr>
    <a:lvl9pPr marL="15449702" algn="l" defTabSz="3862426" rtl="0" eaLnBrk="1" latinLnBrk="0" hangingPunct="1">
      <a:defRPr sz="7603"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p15:clr>
            <a:srgbClr val="A4A3A4"/>
          </p15:clr>
        </p15:guide>
        <p15:guide id="2" pos="132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9E11"/>
    <a:srgbClr val="F3C663"/>
    <a:srgbClr val="EDAC1A"/>
    <a:srgbClr val="3D2463"/>
    <a:srgbClr val="C7B393"/>
    <a:srgbClr val="AE9162"/>
    <a:srgbClr val="5C5240"/>
    <a:srgbClr val="6E62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520" autoAdjust="0"/>
    <p:restoredTop sz="96404" autoAdjust="0"/>
  </p:normalViewPr>
  <p:slideViewPr>
    <p:cSldViewPr snapToGrid="0">
      <p:cViewPr>
        <p:scale>
          <a:sx n="39" d="100"/>
          <a:sy n="39" d="100"/>
        </p:scale>
        <p:origin x="-1386" y="-5940"/>
      </p:cViewPr>
      <p:guideLst>
        <p:guide orient="horz" pos="12096"/>
        <p:guide pos="13248"/>
      </p:guideLst>
    </p:cSldViewPr>
  </p:slideViewPr>
  <p:notesTextViewPr>
    <p:cViewPr>
      <p:scale>
        <a:sx n="3" d="2"/>
        <a:sy n="3" d="2"/>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a:t>Click to edit Master title style</a:t>
            </a:r>
            <a:endParaRPr lang="en-US" dirty="0"/>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7036949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5886348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212213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2719050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a:t>Click to edit Master title style</a:t>
            </a:r>
            <a:endParaRPr lang="en-US" dirty="0"/>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F20B532-B5DD-45C5-B78C-DF3FDEAD0301}" type="datetimeFigureOut">
              <a:rPr lang="en-US" smtClean="0"/>
              <a:t>4/24/2019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29680140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8917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12940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F20B532-B5DD-45C5-B78C-DF3FDEAD0301}" type="datetimeFigureOut">
              <a:rPr lang="en-US" smtClean="0"/>
              <a:t>4/24/2019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3768864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F20B532-B5DD-45C5-B78C-DF3FDEAD0301}" type="datetimeFigureOut">
              <a:rPr lang="en-US" smtClean="0"/>
              <a:t>4/24/2019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534970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F20B532-B5DD-45C5-B78C-DF3FDEAD0301}" type="datetimeFigureOut">
              <a:rPr lang="en-US" smtClean="0"/>
              <a:t>4/24/2019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8352077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20B532-B5DD-45C5-B78C-DF3FDEAD0301}" type="datetimeFigureOut">
              <a:rPr lang="en-US" smtClean="0"/>
              <a:t>4/24/2019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1289079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6868203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a:t>Click icon to add picture</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1025654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C764DE79-268F-4C1A-8933-263129D2AF90}" type="datetimeFigureOut">
              <a:rPr lang="en-US" dirty="0"/>
              <a:t>4/24/2019</a:t>
            </a:fld>
            <a:endParaRPr lang="en-US" dirty="0"/>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48F63A3B-78C7-47BE-AE5E-E10140E04643}" type="slidenum">
              <a:rPr lang="en-US" dirty="0"/>
              <a:t>‹#›</a:t>
            </a:fld>
            <a:endParaRPr lang="en-US" dirty="0"/>
          </a:p>
        </p:txBody>
      </p:sp>
      <p:sp>
        <p:nvSpPr>
          <p:cNvPr id="7" name="Rectangle 6"/>
          <p:cNvSpPr/>
          <p:nvPr userDrawn="1"/>
        </p:nvSpPr>
        <p:spPr>
          <a:xfrm>
            <a:off x="0" y="0"/>
            <a:ext cx="42062400" cy="38404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8" name="Rectangle 7"/>
          <p:cNvSpPr/>
          <p:nvPr userDrawn="1"/>
        </p:nvSpPr>
        <p:spPr>
          <a:xfrm>
            <a:off x="498764" y="602975"/>
            <a:ext cx="41023309" cy="3707191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9" name="Rectangle 8"/>
          <p:cNvSpPr/>
          <p:nvPr userDrawn="1"/>
        </p:nvSpPr>
        <p:spPr>
          <a:xfrm>
            <a:off x="789710" y="974035"/>
            <a:ext cx="40399854" cy="357045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cxnSp>
        <p:nvCxnSpPr>
          <p:cNvPr id="10" name="Straight Connector 9"/>
          <p:cNvCxnSpPr/>
          <p:nvPr userDrawn="1"/>
        </p:nvCxnSpPr>
        <p:spPr>
          <a:xfrm>
            <a:off x="14360707"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1" name="Straight Connector 10"/>
          <p:cNvCxnSpPr/>
          <p:nvPr userDrawn="1"/>
        </p:nvCxnSpPr>
        <p:spPr>
          <a:xfrm>
            <a:off x="27710236"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2" name="Straight Connector 11"/>
          <p:cNvCxnSpPr/>
          <p:nvPr userDrawn="1"/>
        </p:nvCxnSpPr>
        <p:spPr>
          <a:xfrm>
            <a:off x="1662545" y="7629108"/>
            <a:ext cx="38639630" cy="0"/>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
        <p:nvSpPr>
          <p:cNvPr id="13" name="Rectangle 12"/>
          <p:cNvSpPr/>
          <p:nvPr userDrawn="1"/>
        </p:nvSpPr>
        <p:spPr>
          <a:xfrm>
            <a:off x="1332584" y="1852864"/>
            <a:ext cx="39421656" cy="53124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4" name="Rectangle 13"/>
          <p:cNvSpPr/>
          <p:nvPr userDrawn="1"/>
        </p:nvSpPr>
        <p:spPr>
          <a:xfrm>
            <a:off x="14681903"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5" name="Rectangle 14"/>
          <p:cNvSpPr/>
          <p:nvPr userDrawn="1"/>
        </p:nvSpPr>
        <p:spPr>
          <a:xfrm>
            <a:off x="1332584"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6" name="Rectangle 15"/>
          <p:cNvSpPr/>
          <p:nvPr userDrawn="1"/>
        </p:nvSpPr>
        <p:spPr>
          <a:xfrm>
            <a:off x="28488616" y="36966042"/>
            <a:ext cx="13772005" cy="348878"/>
          </a:xfrm>
          <a:prstGeom prst="rect">
            <a:avLst/>
          </a:prstGeom>
        </p:spPr>
        <p:txBody>
          <a:bodyPr wrap="square">
            <a:spAutoFit/>
          </a:bodyPr>
          <a:lstStyle/>
          <a:p>
            <a:r>
              <a:rPr lang="en-US" sz="1667" i="1" dirty="0">
                <a:solidFill>
                  <a:schemeClr val="bg1"/>
                </a:solidFill>
              </a:rPr>
              <a:t>We thank the Office of Research and Sponsored Programs for supporting this research, and Learning &amp; Technology Services for printing this poster.</a:t>
            </a:r>
            <a:r>
              <a:rPr lang="en-US" sz="1667" dirty="0">
                <a:solidFill>
                  <a:schemeClr val="bg1"/>
                </a:solidFill>
              </a:rPr>
              <a:t> </a:t>
            </a:r>
          </a:p>
        </p:txBody>
      </p:sp>
      <p:sp>
        <p:nvSpPr>
          <p:cNvPr id="17" name="Rectangle 16"/>
          <p:cNvSpPr/>
          <p:nvPr userDrawn="1"/>
        </p:nvSpPr>
        <p:spPr>
          <a:xfrm>
            <a:off x="28031225"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pic>
        <p:nvPicPr>
          <p:cNvPr id="22" name="Picture 21">
            <a:extLst>
              <a:ext uri="{FF2B5EF4-FFF2-40B4-BE49-F238E27FC236}">
                <a16:creationId xmlns:a16="http://schemas.microsoft.com/office/drawing/2014/main" id="{C4BBB778-54D4-E147-AC2F-4F1D5A277161}"/>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30434116" y="2399172"/>
            <a:ext cx="9201392" cy="3635372"/>
          </a:xfrm>
          <a:prstGeom prst="rect">
            <a:avLst/>
          </a:prstGeom>
        </p:spPr>
      </p:pic>
    </p:spTree>
    <p:extLst>
      <p:ext uri="{BB962C8B-B14F-4D97-AF65-F5344CB8AC3E}">
        <p14:creationId xmlns:p14="http://schemas.microsoft.com/office/powerpoint/2010/main" val="248240411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doi.org/10.2466/pms.1980.50.2.647" TargetMode="External"/><Relationship Id="rId2" Type="http://schemas.openxmlformats.org/officeDocument/2006/relationships/hyperlink" Target="https://doi.org/10.1017/S1041610216001551" TargetMode="Externa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849BB250-495C-45AA-A4A9-60FF6C3A6874}"/>
              </a:ext>
            </a:extLst>
          </p:cNvPr>
          <p:cNvSpPr/>
          <p:nvPr/>
        </p:nvSpPr>
        <p:spPr>
          <a:xfrm>
            <a:off x="1547494" y="6735041"/>
            <a:ext cx="39169107" cy="2865881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itle 1">
            <a:extLst>
              <a:ext uri="{FF2B5EF4-FFF2-40B4-BE49-F238E27FC236}">
                <a16:creationId xmlns:a16="http://schemas.microsoft.com/office/drawing/2014/main" id="{AD790244-EA77-DC45-8A9A-F19286A0FA5B}"/>
              </a:ext>
            </a:extLst>
          </p:cNvPr>
          <p:cNvSpPr>
            <a:spLocks noGrp="1"/>
          </p:cNvSpPr>
          <p:nvPr>
            <p:ph type="ctrTitle"/>
          </p:nvPr>
        </p:nvSpPr>
        <p:spPr>
          <a:xfrm>
            <a:off x="2175653" y="1684199"/>
            <a:ext cx="21129422" cy="3088880"/>
          </a:xfrm>
        </p:spPr>
        <p:txBody>
          <a:bodyPr>
            <a:normAutofit fontScale="90000"/>
          </a:bodyPr>
          <a:lstStyle/>
          <a:p>
            <a:pPr algn="l"/>
            <a:r>
              <a:rPr lang="en-US" sz="12800" dirty="0">
                <a:solidFill>
                  <a:schemeClr val="bg2">
                    <a:lumMod val="25000"/>
                  </a:schemeClr>
                </a:solidFill>
              </a:rPr>
              <a:t>The Impact of Practice Effects on NSSI Stroop Task Reaction Times</a:t>
            </a:r>
            <a:endParaRPr lang="en-US" sz="12800" dirty="0">
              <a:solidFill>
                <a:schemeClr val="bg2">
                  <a:lumMod val="25000"/>
                </a:schemeClr>
              </a:solidFill>
              <a:latin typeface="Minion Pro" panose="02040503050306020203" pitchFamily="18" charset="0"/>
            </a:endParaRPr>
          </a:p>
        </p:txBody>
      </p:sp>
      <p:sp>
        <p:nvSpPr>
          <p:cNvPr id="43" name="Title 1">
            <a:extLst>
              <a:ext uri="{FF2B5EF4-FFF2-40B4-BE49-F238E27FC236}">
                <a16:creationId xmlns:a16="http://schemas.microsoft.com/office/drawing/2014/main" id="{9E6E8776-7D05-424F-9098-F2A7E5561977}"/>
              </a:ext>
            </a:extLst>
          </p:cNvPr>
          <p:cNvSpPr txBox="1">
            <a:spLocks/>
          </p:cNvSpPr>
          <p:nvPr/>
        </p:nvSpPr>
        <p:spPr>
          <a:xfrm>
            <a:off x="2175653" y="5141680"/>
            <a:ext cx="34198560" cy="858067"/>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4000" dirty="0"/>
              <a:t>Mckenzie </a:t>
            </a:r>
            <a:r>
              <a:rPr lang="en-US" sz="4000" dirty="0" err="1"/>
              <a:t>Kostreva</a:t>
            </a:r>
            <a:r>
              <a:rPr lang="en-US" sz="4000" dirty="0"/>
              <a:t> and Carley Owens</a:t>
            </a:r>
            <a:br>
              <a:rPr lang="en-US" sz="4000" dirty="0"/>
            </a:br>
            <a:r>
              <a:rPr lang="en-US" sz="4000" dirty="0"/>
              <a:t>Faculty Mentor/ Collaborator: </a:t>
            </a:r>
            <a:r>
              <a:rPr lang="en-US" sz="4000" i="1" dirty="0"/>
              <a:t>Jennifer </a:t>
            </a:r>
            <a:r>
              <a:rPr lang="en-US" sz="4000" i="1" dirty="0" err="1"/>
              <a:t>Muehlenkamp</a:t>
            </a:r>
            <a:r>
              <a:rPr lang="en-US" sz="4000" i="1" dirty="0"/>
              <a:t> and Christopher Hagan, </a:t>
            </a:r>
            <a:r>
              <a:rPr lang="en-US" sz="4000" dirty="0"/>
              <a:t>Psychology Department</a:t>
            </a:r>
            <a:endParaRPr lang="en-US" sz="4000" dirty="0">
              <a:latin typeface="Minion Pro" panose="02040503050306020203" pitchFamily="18" charset="0"/>
            </a:endParaRPr>
          </a:p>
        </p:txBody>
      </p:sp>
      <p:sp>
        <p:nvSpPr>
          <p:cNvPr id="44" name="Subtitle 2">
            <a:extLst>
              <a:ext uri="{FF2B5EF4-FFF2-40B4-BE49-F238E27FC236}">
                <a16:creationId xmlns:a16="http://schemas.microsoft.com/office/drawing/2014/main" id="{67F331BB-4173-BD46-848C-891849BE7EA7}"/>
              </a:ext>
            </a:extLst>
          </p:cNvPr>
          <p:cNvSpPr txBox="1">
            <a:spLocks/>
          </p:cNvSpPr>
          <p:nvPr/>
        </p:nvSpPr>
        <p:spPr>
          <a:xfrm>
            <a:off x="2175653" y="7548067"/>
            <a:ext cx="11028290" cy="11256767"/>
          </a:xfrm>
          <a:prstGeom prst="rect">
            <a:avLst/>
          </a:prstGeom>
          <a:solidFill>
            <a:srgbClr val="FFFFFF">
              <a:alpha val="59608"/>
            </a:srgbClr>
          </a:solidFill>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r>
              <a:rPr lang="en-US" sz="3400" dirty="0"/>
              <a:t>Non-Suicidal Self Injury (NSSI) is the deliberate harm to one’s body without the intent to die (Schade, 2013). College aged students experience high levels of stress and are prone to engage in NSSI (</a:t>
            </a:r>
            <a:r>
              <a:rPr lang="en-US" sz="3400" dirty="0" err="1"/>
              <a:t>Muehlenkamp</a:t>
            </a:r>
            <a:r>
              <a:rPr lang="en-US" sz="3400" dirty="0"/>
              <a:t>, et al., 2013). </a:t>
            </a:r>
          </a:p>
          <a:p>
            <a:pPr algn="l"/>
            <a:r>
              <a:rPr lang="en-US" sz="3400" dirty="0"/>
              <a:t>The NSSI Stroop Task is a test that can be used to observe the attentional bias towards emotional stimuli by using stimuli specific words (e.g., alone) with neutral words (e.g., museum; Cha et al., 2010). The Stroop Task measures the time it takes an individual to respond to a target word when exposed to words related to a specific topic (Williams, Matthews, &amp; Macleod 1996). The Stroop Task is measured by subtracting the time lapse for neutral words compared to stimuli specific words, in which the larger difference in time, is translated into greater interference (Cha et al., 2010). </a:t>
            </a:r>
          </a:p>
          <a:p>
            <a:pPr algn="l"/>
            <a:r>
              <a:rPr lang="en-US" sz="3400" dirty="0"/>
              <a:t>Practice effects, or repeating a test, also impact the validity of a test by possibly improving exam score (Dodge et al., 2017) and/or decreasing response time (Roe, </a:t>
            </a:r>
            <a:r>
              <a:rPr lang="en-US" sz="3400" dirty="0" err="1"/>
              <a:t>Wilsoncroft</a:t>
            </a:r>
            <a:r>
              <a:rPr lang="en-US" sz="3400" dirty="0"/>
              <a:t>, &amp; Griffiths, 1980).</a:t>
            </a:r>
          </a:p>
          <a:p>
            <a:pPr algn="l"/>
            <a:r>
              <a:rPr lang="en-US" sz="3400" dirty="0"/>
              <a:t>This study will observe if practice effects impact the NSSI Stroop Task. </a:t>
            </a:r>
            <a:br>
              <a:rPr lang="en-US" sz="3400" dirty="0"/>
            </a:br>
            <a:endParaRPr lang="en-US" sz="3400" dirty="0"/>
          </a:p>
          <a:p>
            <a:pPr algn="l"/>
            <a:br>
              <a:rPr lang="en-US" sz="3400" dirty="0"/>
            </a:br>
            <a:endParaRPr lang="en-US" sz="3400" dirty="0"/>
          </a:p>
        </p:txBody>
      </p:sp>
      <p:sp>
        <p:nvSpPr>
          <p:cNvPr id="49" name="TextBox 48">
            <a:extLst>
              <a:ext uri="{FF2B5EF4-FFF2-40B4-BE49-F238E27FC236}">
                <a16:creationId xmlns:a16="http://schemas.microsoft.com/office/drawing/2014/main" id="{5F738FE6-C2CE-3141-BB00-ED630E94CBE5}"/>
              </a:ext>
            </a:extLst>
          </p:cNvPr>
          <p:cNvSpPr txBox="1"/>
          <p:nvPr/>
        </p:nvSpPr>
        <p:spPr>
          <a:xfrm>
            <a:off x="2175653" y="6470679"/>
            <a:ext cx="6761870" cy="1015663"/>
          </a:xfrm>
          <a:prstGeom prst="rect">
            <a:avLst/>
          </a:prstGeom>
          <a:noFill/>
        </p:spPr>
        <p:txBody>
          <a:bodyPr wrap="square" rtlCol="0">
            <a:spAutoFit/>
          </a:bodyPr>
          <a:lstStyle/>
          <a:p>
            <a:r>
              <a:rPr lang="en-US" sz="6000" b="1" cap="small" dirty="0">
                <a:solidFill>
                  <a:schemeClr val="accent2">
                    <a:lumMod val="50000"/>
                  </a:schemeClr>
                </a:solidFill>
              </a:rPr>
              <a:t>Introduction</a:t>
            </a:r>
          </a:p>
        </p:txBody>
      </p:sp>
      <p:sp>
        <p:nvSpPr>
          <p:cNvPr id="50" name="TextBox 49">
            <a:extLst>
              <a:ext uri="{FF2B5EF4-FFF2-40B4-BE49-F238E27FC236}">
                <a16:creationId xmlns:a16="http://schemas.microsoft.com/office/drawing/2014/main" id="{96ED0EC1-29F7-3C4D-BC54-7234070FF026}"/>
              </a:ext>
            </a:extLst>
          </p:cNvPr>
          <p:cNvSpPr txBox="1"/>
          <p:nvPr/>
        </p:nvSpPr>
        <p:spPr>
          <a:xfrm>
            <a:off x="2175653" y="22385129"/>
            <a:ext cx="11028290" cy="14311610"/>
          </a:xfrm>
          <a:prstGeom prst="rect">
            <a:avLst/>
          </a:prstGeom>
          <a:solidFill>
            <a:srgbClr val="FFFFFF">
              <a:alpha val="51373"/>
            </a:srgbClr>
          </a:solidFill>
        </p:spPr>
        <p:txBody>
          <a:bodyPr wrap="square" rtlCol="0">
            <a:spAutoFit/>
          </a:bodyPr>
          <a:lstStyle/>
          <a:p>
            <a:r>
              <a:rPr lang="en-US" sz="3600" dirty="0"/>
              <a:t>Students completed self report surveys about different images and words related to NSSI. Participants were chosen based on their results from a screening survey showing that they have engaged in NSSI previously and have not attempted suicide. Participants were asked to participate a total of four times (each session separated by 6 months) in this ongoing longitudinal study. </a:t>
            </a:r>
          </a:p>
          <a:p>
            <a:endParaRPr lang="en-US" sz="3200" dirty="0"/>
          </a:p>
          <a:p>
            <a:r>
              <a:rPr lang="en-US" sz="4800" b="1" dirty="0">
                <a:solidFill>
                  <a:srgbClr val="0070C0"/>
                </a:solidFill>
              </a:rPr>
              <a:t>Participants</a:t>
            </a:r>
          </a:p>
          <a:p>
            <a:r>
              <a:rPr lang="en-US" sz="3600" dirty="0"/>
              <a:t>A survey was sent to all first and second year students at a Midwestern University via email. Students who had a history of NSSI, and did not have a history of suicide attempts, were offered an opportunity to participate. University students (n=243; mean age: 18.87, 83.5% female, 70.8% heterosexual, and 91.4% white) completed the computer administered study in a lab setting.</a:t>
            </a:r>
          </a:p>
          <a:p>
            <a:endParaRPr lang="en-US" sz="1600" dirty="0"/>
          </a:p>
          <a:p>
            <a:r>
              <a:rPr lang="en-US" sz="4800" b="1" dirty="0">
                <a:solidFill>
                  <a:srgbClr val="0070C0"/>
                </a:solidFill>
              </a:rPr>
              <a:t>Measures</a:t>
            </a:r>
            <a:br>
              <a:rPr lang="en-US" sz="3200" dirty="0"/>
            </a:br>
            <a:r>
              <a:rPr lang="en-US" sz="3600" dirty="0"/>
              <a:t>The NSSI Stroop Task measured reaction time of those who participated in NSSI.</a:t>
            </a:r>
          </a:p>
          <a:p>
            <a:r>
              <a:rPr lang="en-US" sz="1600" dirty="0"/>
              <a:t> </a:t>
            </a:r>
          </a:p>
          <a:p>
            <a:r>
              <a:rPr lang="en-US" sz="4800" b="1" dirty="0">
                <a:solidFill>
                  <a:srgbClr val="0070C0"/>
                </a:solidFill>
              </a:rPr>
              <a:t>Analytic plan</a:t>
            </a:r>
            <a:br>
              <a:rPr lang="en-US" sz="3200" dirty="0"/>
            </a:br>
            <a:r>
              <a:rPr lang="en-US" sz="3600" dirty="0"/>
              <a:t>Paired t-tests were conducted to observe practice effects by using response time with the NSSI Stroop Task between each pairing of time points.</a:t>
            </a:r>
            <a:endParaRPr lang="en-US" sz="3200" dirty="0"/>
          </a:p>
        </p:txBody>
      </p:sp>
      <p:sp>
        <p:nvSpPr>
          <p:cNvPr id="52" name="TextBox 51">
            <a:extLst>
              <a:ext uri="{FF2B5EF4-FFF2-40B4-BE49-F238E27FC236}">
                <a16:creationId xmlns:a16="http://schemas.microsoft.com/office/drawing/2014/main" id="{38F38CA8-E103-B548-B383-E2ED7D903C52}"/>
              </a:ext>
            </a:extLst>
          </p:cNvPr>
          <p:cNvSpPr txBox="1"/>
          <p:nvPr/>
        </p:nvSpPr>
        <p:spPr>
          <a:xfrm>
            <a:off x="2175652" y="19395104"/>
            <a:ext cx="11028291" cy="2215991"/>
          </a:xfrm>
          <a:prstGeom prst="rect">
            <a:avLst/>
          </a:prstGeom>
          <a:solidFill>
            <a:srgbClr val="FFFFFF">
              <a:alpha val="52549"/>
            </a:srgbClr>
          </a:solidFill>
        </p:spPr>
        <p:txBody>
          <a:bodyPr wrap="square" rtlCol="0">
            <a:spAutoFit/>
          </a:bodyPr>
          <a:lstStyle/>
          <a:p>
            <a:r>
              <a:rPr lang="en-US" sz="4600" dirty="0"/>
              <a:t>Those who complete the Stroop Task multiple times will have decreased reaction time due to practice effects.</a:t>
            </a:r>
          </a:p>
        </p:txBody>
      </p:sp>
      <p:sp>
        <p:nvSpPr>
          <p:cNvPr id="53" name="TextBox 52">
            <a:extLst>
              <a:ext uri="{FF2B5EF4-FFF2-40B4-BE49-F238E27FC236}">
                <a16:creationId xmlns:a16="http://schemas.microsoft.com/office/drawing/2014/main" id="{ED66230D-E90A-4C41-9030-98C8EBFFAD53}"/>
              </a:ext>
            </a:extLst>
          </p:cNvPr>
          <p:cNvSpPr txBox="1"/>
          <p:nvPr/>
        </p:nvSpPr>
        <p:spPr>
          <a:xfrm>
            <a:off x="2175651" y="18847138"/>
            <a:ext cx="7741716" cy="757130"/>
          </a:xfrm>
          <a:prstGeom prst="rect">
            <a:avLst/>
          </a:prstGeom>
          <a:noFill/>
        </p:spPr>
        <p:txBody>
          <a:bodyPr wrap="square" rtlCol="0">
            <a:spAutoFit/>
          </a:bodyPr>
          <a:lstStyle/>
          <a:p>
            <a:pPr defTabSz="4023360">
              <a:lnSpc>
                <a:spcPct val="90000"/>
              </a:lnSpc>
              <a:spcBef>
                <a:spcPts val="4400"/>
              </a:spcBef>
            </a:pPr>
            <a:r>
              <a:rPr lang="en-US" sz="4800" b="1" cap="small" dirty="0">
                <a:solidFill>
                  <a:srgbClr val="0070C0"/>
                </a:solidFill>
              </a:rPr>
              <a:t>Hypothesis</a:t>
            </a:r>
            <a:r>
              <a:rPr lang="en-US" sz="4000" b="1" cap="small" dirty="0">
                <a:solidFill>
                  <a:schemeClr val="accent1">
                    <a:lumMod val="50000"/>
                  </a:schemeClr>
                </a:solidFill>
                <a:latin typeface="Minion Pro" panose="02040503050306020203" pitchFamily="18" charset="0"/>
              </a:rPr>
              <a:t> </a:t>
            </a:r>
          </a:p>
        </p:txBody>
      </p:sp>
      <p:sp>
        <p:nvSpPr>
          <p:cNvPr id="54" name="TextBox 53">
            <a:extLst>
              <a:ext uri="{FF2B5EF4-FFF2-40B4-BE49-F238E27FC236}">
                <a16:creationId xmlns:a16="http://schemas.microsoft.com/office/drawing/2014/main" id="{6DA5BD03-9E98-B940-B0BE-BFB4E4D37091}"/>
              </a:ext>
            </a:extLst>
          </p:cNvPr>
          <p:cNvSpPr txBox="1"/>
          <p:nvPr/>
        </p:nvSpPr>
        <p:spPr>
          <a:xfrm>
            <a:off x="28103967" y="6561043"/>
            <a:ext cx="9063644" cy="1015663"/>
          </a:xfrm>
          <a:prstGeom prst="rect">
            <a:avLst/>
          </a:prstGeom>
          <a:noFill/>
        </p:spPr>
        <p:txBody>
          <a:bodyPr wrap="square" rtlCol="0">
            <a:spAutoFit/>
          </a:bodyPr>
          <a:lstStyle/>
          <a:p>
            <a:r>
              <a:rPr lang="en-US" sz="6000" b="1" cap="small" dirty="0">
                <a:solidFill>
                  <a:schemeClr val="accent2">
                    <a:lumMod val="50000"/>
                  </a:schemeClr>
                </a:solidFill>
              </a:rPr>
              <a:t>Discussion</a:t>
            </a:r>
            <a:r>
              <a:rPr lang="en-US" sz="6000" cap="small" dirty="0">
                <a:solidFill>
                  <a:srgbClr val="521B93"/>
                </a:solidFill>
                <a:latin typeface="Minion Pro" panose="02040503050306020203" pitchFamily="18" charset="0"/>
              </a:rPr>
              <a:t> </a:t>
            </a:r>
          </a:p>
        </p:txBody>
      </p:sp>
      <p:sp>
        <p:nvSpPr>
          <p:cNvPr id="55" name="TextBox 54">
            <a:extLst>
              <a:ext uri="{FF2B5EF4-FFF2-40B4-BE49-F238E27FC236}">
                <a16:creationId xmlns:a16="http://schemas.microsoft.com/office/drawing/2014/main" id="{F9A48598-EB50-F24A-A587-0D431FB657D5}"/>
              </a:ext>
            </a:extLst>
          </p:cNvPr>
          <p:cNvSpPr txBox="1"/>
          <p:nvPr/>
        </p:nvSpPr>
        <p:spPr>
          <a:xfrm>
            <a:off x="2175653" y="21565796"/>
            <a:ext cx="8522913" cy="1015663"/>
          </a:xfrm>
          <a:prstGeom prst="rect">
            <a:avLst/>
          </a:prstGeom>
          <a:noFill/>
        </p:spPr>
        <p:txBody>
          <a:bodyPr wrap="square" rtlCol="0">
            <a:spAutoFit/>
          </a:bodyPr>
          <a:lstStyle/>
          <a:p>
            <a:r>
              <a:rPr lang="en-US" sz="6000" b="1" cap="small" dirty="0">
                <a:solidFill>
                  <a:schemeClr val="accent2">
                    <a:lumMod val="50000"/>
                  </a:schemeClr>
                </a:solidFill>
              </a:rPr>
              <a:t>Method</a:t>
            </a:r>
          </a:p>
        </p:txBody>
      </p:sp>
      <p:sp>
        <p:nvSpPr>
          <p:cNvPr id="62" name="Subtitle 2">
            <a:extLst>
              <a:ext uri="{FF2B5EF4-FFF2-40B4-BE49-F238E27FC236}">
                <a16:creationId xmlns:a16="http://schemas.microsoft.com/office/drawing/2014/main" id="{70F7799C-A4B6-3D4C-AF7F-5D07FF1AB118}"/>
              </a:ext>
            </a:extLst>
          </p:cNvPr>
          <p:cNvSpPr txBox="1">
            <a:spLocks/>
          </p:cNvSpPr>
          <p:nvPr/>
        </p:nvSpPr>
        <p:spPr>
          <a:xfrm>
            <a:off x="28056153" y="7944353"/>
            <a:ext cx="10827763" cy="2326659"/>
          </a:xfrm>
          <a:prstGeom prst="rect">
            <a:avLst/>
          </a:prstGeom>
          <a:solidFill>
            <a:srgbClr val="FFFFFF">
              <a:alpha val="48235"/>
            </a:srgbClr>
          </a:solidFill>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r>
              <a:rPr lang="en-US" sz="3900" dirty="0"/>
              <a:t>Our hypothesis was not supported between each time point as the decrease between time points was not statistically significant. However, the time difference between T1-T4 began to approach significance (</a:t>
            </a:r>
            <a:r>
              <a:rPr lang="en-US" sz="3900" dirty="0">
                <a:latin typeface="Calibri" panose="020F0502020204030204" pitchFamily="34" charset="0"/>
                <a:ea typeface="Calibri" panose="020F0502020204030204" pitchFamily="34" charset="0"/>
                <a:cs typeface="Times New Roman" panose="02020603050405020304" pitchFamily="18" charset="0"/>
              </a:rPr>
              <a:t>p = .10). This may suggest that </a:t>
            </a:r>
            <a:r>
              <a:rPr lang="en-US" sz="3900" dirty="0"/>
              <a:t>when more data are collected, these results may become significant. </a:t>
            </a:r>
          </a:p>
          <a:p>
            <a:pPr algn="l"/>
            <a:r>
              <a:rPr lang="en-US" sz="3900" dirty="0"/>
              <a:t>This study suggests that practice effects do not have a significant effect on the NSSI Stroop Task. Those who utilize the Stroop Task in clinics or labs can administer the same questions, related to the NSSI Stroop Task, and observe reaction time. Reaction time may</a:t>
            </a:r>
            <a:r>
              <a:rPr lang="en-US" sz="3900" dirty="0">
                <a:solidFill>
                  <a:srgbClr val="FF0000"/>
                </a:solidFill>
              </a:rPr>
              <a:t> </a:t>
            </a:r>
            <a:r>
              <a:rPr lang="en-US" sz="3900" dirty="0"/>
              <a:t>decrease if the test is administered consistently over many time points, however we did not observe a statistically significant decrease. </a:t>
            </a:r>
          </a:p>
          <a:p>
            <a:pPr algn="l"/>
            <a:r>
              <a:rPr lang="en-US" sz="3900" dirty="0"/>
              <a:t>Further research is needed to determine if a longitudinal test composed of more than 4 time points would remain consistent with these findings. Research would also be needed to understand if administrations less than 6 months apart would significantly impact practice effects on the NSSI Stroop Task.</a:t>
            </a:r>
          </a:p>
        </p:txBody>
      </p:sp>
      <p:sp>
        <p:nvSpPr>
          <p:cNvPr id="111" name="TextBox 110">
            <a:extLst>
              <a:ext uri="{FF2B5EF4-FFF2-40B4-BE49-F238E27FC236}">
                <a16:creationId xmlns:a16="http://schemas.microsoft.com/office/drawing/2014/main" id="{765510FA-7871-EE45-9DA3-3540F1952658}"/>
              </a:ext>
            </a:extLst>
          </p:cNvPr>
          <p:cNvSpPr txBox="1"/>
          <p:nvPr/>
        </p:nvSpPr>
        <p:spPr>
          <a:xfrm>
            <a:off x="14515612" y="17410204"/>
            <a:ext cx="3721433" cy="1015663"/>
          </a:xfrm>
          <a:prstGeom prst="rect">
            <a:avLst/>
          </a:prstGeom>
          <a:noFill/>
        </p:spPr>
        <p:txBody>
          <a:bodyPr wrap="square" rtlCol="0">
            <a:spAutoFit/>
          </a:bodyPr>
          <a:lstStyle/>
          <a:p>
            <a:r>
              <a:rPr lang="en-US" sz="6000" b="1" cap="small" dirty="0">
                <a:solidFill>
                  <a:schemeClr val="accent2">
                    <a:lumMod val="50000"/>
                  </a:schemeClr>
                </a:solidFill>
              </a:rPr>
              <a:t>Results</a:t>
            </a:r>
            <a:r>
              <a:rPr lang="en-US" sz="6000" cap="small" dirty="0">
                <a:solidFill>
                  <a:srgbClr val="521B93"/>
                </a:solidFill>
              </a:rPr>
              <a:t> </a:t>
            </a:r>
          </a:p>
        </p:txBody>
      </p:sp>
      <p:sp>
        <p:nvSpPr>
          <p:cNvPr id="114" name="Subtitle 2">
            <a:extLst>
              <a:ext uri="{FF2B5EF4-FFF2-40B4-BE49-F238E27FC236}">
                <a16:creationId xmlns:a16="http://schemas.microsoft.com/office/drawing/2014/main" id="{0EF044FC-8DC4-BE40-90B5-D176F0A745CA}"/>
              </a:ext>
            </a:extLst>
          </p:cNvPr>
          <p:cNvSpPr txBox="1">
            <a:spLocks/>
          </p:cNvSpPr>
          <p:nvPr/>
        </p:nvSpPr>
        <p:spPr>
          <a:xfrm>
            <a:off x="28056154" y="26620276"/>
            <a:ext cx="10827763" cy="6078944"/>
          </a:xfrm>
          <a:prstGeom prst="rect">
            <a:avLst/>
          </a:prstGeom>
          <a:solidFill>
            <a:srgbClr val="FFFFFF">
              <a:alpha val="50980"/>
            </a:srgbClr>
          </a:solidFill>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endParaRPr lang="en-US" sz="3200" dirty="0"/>
          </a:p>
        </p:txBody>
      </p:sp>
      <p:sp>
        <p:nvSpPr>
          <p:cNvPr id="115" name="TextBox 114">
            <a:extLst>
              <a:ext uri="{FF2B5EF4-FFF2-40B4-BE49-F238E27FC236}">
                <a16:creationId xmlns:a16="http://schemas.microsoft.com/office/drawing/2014/main" id="{04886C6F-DAEF-8449-8205-6B1F37EF8153}"/>
              </a:ext>
            </a:extLst>
          </p:cNvPr>
          <p:cNvSpPr txBox="1"/>
          <p:nvPr/>
        </p:nvSpPr>
        <p:spPr>
          <a:xfrm>
            <a:off x="27988489" y="22376042"/>
            <a:ext cx="6791499" cy="1015663"/>
          </a:xfrm>
          <a:prstGeom prst="rect">
            <a:avLst/>
          </a:prstGeom>
          <a:noFill/>
        </p:spPr>
        <p:txBody>
          <a:bodyPr wrap="square" rtlCol="0">
            <a:spAutoFit/>
          </a:bodyPr>
          <a:lstStyle/>
          <a:p>
            <a:r>
              <a:rPr lang="en-US" sz="6000" b="1" cap="small" dirty="0">
                <a:solidFill>
                  <a:schemeClr val="accent2">
                    <a:lumMod val="50000"/>
                  </a:schemeClr>
                </a:solidFill>
              </a:rPr>
              <a:t>References</a:t>
            </a:r>
            <a:r>
              <a:rPr lang="en-US" sz="4800" cap="small" dirty="0">
                <a:solidFill>
                  <a:schemeClr val="accent1">
                    <a:lumMod val="50000"/>
                  </a:schemeClr>
                </a:solidFill>
                <a:latin typeface="Minion Pro" panose="02040503050306020203" pitchFamily="18" charset="0"/>
              </a:rPr>
              <a:t> </a:t>
            </a:r>
          </a:p>
        </p:txBody>
      </p:sp>
      <p:sp>
        <p:nvSpPr>
          <p:cNvPr id="15" name="Rectangle 1">
            <a:extLst>
              <a:ext uri="{FF2B5EF4-FFF2-40B4-BE49-F238E27FC236}">
                <a16:creationId xmlns:a16="http://schemas.microsoft.com/office/drawing/2014/main" id="{9EAE6C28-18E7-5D45-B26A-BF74157C5125}"/>
              </a:ext>
            </a:extLst>
          </p:cNvPr>
          <p:cNvSpPr>
            <a:spLocks noChangeArrowheads="1"/>
          </p:cNvSpPr>
          <p:nvPr/>
        </p:nvSpPr>
        <p:spPr bwMode="auto">
          <a:xfrm>
            <a:off x="-11714787" y="11970341"/>
            <a:ext cx="73972901"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121" name="TextBox 120">
            <a:extLst>
              <a:ext uri="{FF2B5EF4-FFF2-40B4-BE49-F238E27FC236}">
                <a16:creationId xmlns:a16="http://schemas.microsoft.com/office/drawing/2014/main" id="{8616BA0D-468E-8543-B3B7-5823A8E8B58D}"/>
              </a:ext>
            </a:extLst>
          </p:cNvPr>
          <p:cNvSpPr txBox="1"/>
          <p:nvPr/>
        </p:nvSpPr>
        <p:spPr>
          <a:xfrm>
            <a:off x="14515612" y="7944353"/>
            <a:ext cx="5665611" cy="830997"/>
          </a:xfrm>
          <a:prstGeom prst="rect">
            <a:avLst/>
          </a:prstGeom>
          <a:noFill/>
        </p:spPr>
        <p:txBody>
          <a:bodyPr wrap="square" rtlCol="0">
            <a:spAutoFit/>
          </a:bodyPr>
          <a:lstStyle/>
          <a:p>
            <a:r>
              <a:rPr lang="en-US" sz="4800" b="1" cap="small" dirty="0">
                <a:solidFill>
                  <a:srgbClr val="0070C0"/>
                </a:solidFill>
              </a:rPr>
              <a:t>Participants</a:t>
            </a:r>
          </a:p>
        </p:txBody>
      </p:sp>
      <p:sp>
        <p:nvSpPr>
          <p:cNvPr id="26" name="Rectangle 25">
            <a:extLst>
              <a:ext uri="{FF2B5EF4-FFF2-40B4-BE49-F238E27FC236}">
                <a16:creationId xmlns:a16="http://schemas.microsoft.com/office/drawing/2014/main" id="{5842666A-205D-DC46-AECC-6BD7761FE03B}"/>
              </a:ext>
            </a:extLst>
          </p:cNvPr>
          <p:cNvSpPr/>
          <p:nvPr/>
        </p:nvSpPr>
        <p:spPr>
          <a:xfrm>
            <a:off x="945835" y="1163782"/>
            <a:ext cx="40097763" cy="35297491"/>
          </a:xfrm>
          <a:prstGeom prst="rect">
            <a:avLst/>
          </a:prstGeom>
          <a:noFill/>
          <a:ln w="762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a:extLst>
              <a:ext uri="{FF2B5EF4-FFF2-40B4-BE49-F238E27FC236}">
                <a16:creationId xmlns:a16="http://schemas.microsoft.com/office/drawing/2014/main" id="{6EF58C13-5F2F-4BB0-882D-F3047C4BBA29}"/>
              </a:ext>
            </a:extLst>
          </p:cNvPr>
          <p:cNvSpPr txBox="1"/>
          <p:nvPr/>
        </p:nvSpPr>
        <p:spPr>
          <a:xfrm>
            <a:off x="27988489" y="23347682"/>
            <a:ext cx="11157857" cy="12895838"/>
          </a:xfrm>
          <a:prstGeom prst="rect">
            <a:avLst/>
          </a:prstGeom>
          <a:noFill/>
        </p:spPr>
        <p:txBody>
          <a:bodyPr wrap="square" rtlCol="0">
            <a:spAutoFit/>
          </a:bodyPr>
          <a:lstStyle/>
          <a:p>
            <a:r>
              <a:rPr lang="en-US" sz="3200" dirty="0"/>
              <a:t>Cha, C. B., </a:t>
            </a:r>
            <a:r>
              <a:rPr lang="en-US" sz="3200" dirty="0" err="1"/>
              <a:t>Najmi</a:t>
            </a:r>
            <a:r>
              <a:rPr lang="en-US" sz="3200" dirty="0"/>
              <a:t>, S., Park, J. M., Finn, C. T., &amp; Nock, M. K. (2010). Attentional bias toward suicide-related stimuli predicts suicidal behavior. </a:t>
            </a:r>
            <a:r>
              <a:rPr lang="en-US" sz="3200" i="1" dirty="0"/>
              <a:t>Journal of Abnormal Psychology, 119</a:t>
            </a:r>
            <a:r>
              <a:rPr lang="en-US" sz="3200" dirty="0"/>
              <a:t>(3), 616-622. doi:</a:t>
            </a:r>
            <a:r>
              <a:rPr lang="en-US" sz="3200" u="sng" dirty="0"/>
              <a:t>10.1037/a0019710</a:t>
            </a:r>
          </a:p>
          <a:p>
            <a:br>
              <a:rPr lang="en-US" sz="3200" dirty="0"/>
            </a:br>
            <a:r>
              <a:rPr lang="en-US" sz="3200" dirty="0"/>
              <a:t>Dodge, H. H., Zhu, J., Hughes, T., &amp; </a:t>
            </a:r>
            <a:r>
              <a:rPr lang="en-US" sz="3200" dirty="0" err="1"/>
              <a:t>Snitz</a:t>
            </a:r>
            <a:r>
              <a:rPr lang="en-US" sz="3200" dirty="0"/>
              <a:t>, B. E. (2016). Cohort effects in verbal memory function and practice effects: a population- based study. </a:t>
            </a:r>
            <a:r>
              <a:rPr lang="en-US" sz="3200" i="1" dirty="0"/>
              <a:t>International Psychogeriatrics, 29</a:t>
            </a:r>
            <a:r>
              <a:rPr lang="en-US" sz="3200" dirty="0"/>
              <a:t>(1), 137-148. doi:</a:t>
            </a:r>
            <a:r>
              <a:rPr lang="en-US" sz="3200" dirty="0">
                <a:hlinkClick r:id="rId2">
                  <a:extLst>
                    <a:ext uri="{A12FA001-AC4F-418D-AE19-62706E023703}">
                      <ahyp:hlinkClr xmlns:ahyp="http://schemas.microsoft.com/office/drawing/2018/hyperlinkcolor" val="tx"/>
                    </a:ext>
                  </a:extLst>
                </a:hlinkClick>
              </a:rPr>
              <a:t>10.1017/S1041610216001551</a:t>
            </a:r>
            <a:endParaRPr lang="en-US" sz="3200" dirty="0"/>
          </a:p>
          <a:p>
            <a:endParaRPr lang="en-US" sz="3200" dirty="0"/>
          </a:p>
          <a:p>
            <a:r>
              <a:rPr lang="en-US" sz="3200" dirty="0" err="1"/>
              <a:t>Muehlemkamp</a:t>
            </a:r>
            <a:r>
              <a:rPr lang="en-US" sz="3200" dirty="0"/>
              <a:t>, J. J., </a:t>
            </a:r>
            <a:r>
              <a:rPr lang="en-US" sz="3200" dirty="0" err="1"/>
              <a:t>Brausch</a:t>
            </a:r>
            <a:r>
              <a:rPr lang="en-US" sz="3200" dirty="0"/>
              <a:t>, A., Quigley, K., Whitlock J. (2013). Interpersonal Features and Functions of </a:t>
            </a:r>
            <a:r>
              <a:rPr lang="en-US" sz="3200" dirty="0" err="1"/>
              <a:t>Nonsuicidal</a:t>
            </a:r>
            <a:r>
              <a:rPr lang="en-US" sz="3200" dirty="0"/>
              <a:t> Self-injury. </a:t>
            </a:r>
            <a:r>
              <a:rPr lang="en-US" sz="3200" i="1" dirty="0"/>
              <a:t>Suicide and Life-Threatening BEHAVIOR. </a:t>
            </a:r>
            <a:r>
              <a:rPr lang="en-US" sz="3200" dirty="0" err="1"/>
              <a:t>doi</a:t>
            </a:r>
            <a:r>
              <a:rPr lang="en-US" sz="3200" dirty="0"/>
              <a:t>: </a:t>
            </a:r>
            <a:r>
              <a:rPr lang="en-US" sz="3200" u="sng" dirty="0"/>
              <a:t>10.1111/j.1943-278X.2012.00128.x</a:t>
            </a:r>
            <a:endParaRPr lang="en-US" sz="3200" i="1" dirty="0"/>
          </a:p>
          <a:p>
            <a:br>
              <a:rPr lang="en-US" sz="3200" dirty="0"/>
            </a:br>
            <a:r>
              <a:rPr lang="en-US" sz="3200" dirty="0"/>
              <a:t>Roe, W. T., </a:t>
            </a:r>
            <a:r>
              <a:rPr lang="en-US" sz="3200" dirty="0" err="1"/>
              <a:t>Wilsoncroft</a:t>
            </a:r>
            <a:r>
              <a:rPr lang="en-US" sz="3200" dirty="0"/>
              <a:t>, W. E., Griffiths, R. S. (1980). Effects of motor and verbal practice on the </a:t>
            </a:r>
            <a:r>
              <a:rPr lang="en-US" sz="3200" dirty="0" err="1"/>
              <a:t>stroop</a:t>
            </a:r>
            <a:r>
              <a:rPr lang="en-US" sz="3200" dirty="0"/>
              <a:t> task. </a:t>
            </a:r>
            <a:r>
              <a:rPr lang="en-US" sz="3200" i="1" dirty="0"/>
              <a:t>Perceptual and Motor Skills, 50</a:t>
            </a:r>
            <a:r>
              <a:rPr lang="en-US" sz="3200" dirty="0"/>
              <a:t>(2), 647-650. doi:</a:t>
            </a:r>
            <a:r>
              <a:rPr lang="en-US" sz="3200" dirty="0">
                <a:hlinkClick r:id="rId3">
                  <a:extLst>
                    <a:ext uri="{A12FA001-AC4F-418D-AE19-62706E023703}">
                      <ahyp:hlinkClr xmlns:ahyp="http://schemas.microsoft.com/office/drawing/2018/hyperlinkcolor" val="tx"/>
                    </a:ext>
                  </a:extLst>
                </a:hlinkClick>
              </a:rPr>
              <a:t>10.2466/pms.1980.50.2.647</a:t>
            </a:r>
            <a:endParaRPr lang="en-US" sz="3200" dirty="0"/>
          </a:p>
          <a:p>
            <a:endParaRPr lang="en-US" sz="3200" dirty="0"/>
          </a:p>
          <a:p>
            <a:r>
              <a:rPr lang="en-US" sz="3200" dirty="0"/>
              <a:t>Shade, L. C. (2013). Non-suicidal self-injury (NSSI): A case for using emotionally focused family therapy. </a:t>
            </a:r>
            <a:r>
              <a:rPr lang="en-US" sz="3200" i="1" dirty="0"/>
              <a:t>Contemporary Family Therapy, 35</a:t>
            </a:r>
            <a:r>
              <a:rPr lang="en-US" sz="3200" dirty="0"/>
              <a:t>(3), 568-582. </a:t>
            </a:r>
            <a:r>
              <a:rPr lang="en-US" sz="3200" dirty="0" err="1"/>
              <a:t>doi</a:t>
            </a:r>
            <a:r>
              <a:rPr lang="en-US" sz="3200" dirty="0"/>
              <a:t>: </a:t>
            </a:r>
            <a:r>
              <a:rPr lang="en-US" sz="3200" u="sng" dirty="0"/>
              <a:t>10.1007/s10591-013-9236-8</a:t>
            </a:r>
          </a:p>
          <a:p>
            <a:endParaRPr lang="en-US" sz="3200" u="sng" dirty="0"/>
          </a:p>
          <a:p>
            <a:r>
              <a:rPr lang="en-US" sz="3200" dirty="0"/>
              <a:t>Williams, J. M. G., Matthews, A., &amp; Macleod, C. (1996). The emotional </a:t>
            </a:r>
            <a:r>
              <a:rPr lang="en-US" sz="3200" dirty="0" err="1"/>
              <a:t>stroop</a:t>
            </a:r>
            <a:r>
              <a:rPr lang="en-US" sz="3200" dirty="0"/>
              <a:t> task and psychopathology. </a:t>
            </a:r>
            <a:r>
              <a:rPr lang="en-US" sz="3200" i="1" dirty="0"/>
              <a:t>Psychology Bulletin, 120</a:t>
            </a:r>
            <a:r>
              <a:rPr lang="en-US" sz="3200" dirty="0"/>
              <a:t>(1), 3-24. </a:t>
            </a:r>
          </a:p>
        </p:txBody>
      </p:sp>
      <p:pic>
        <p:nvPicPr>
          <p:cNvPr id="11" name="Picture 10">
            <a:extLst>
              <a:ext uri="{FF2B5EF4-FFF2-40B4-BE49-F238E27FC236}">
                <a16:creationId xmlns:a16="http://schemas.microsoft.com/office/drawing/2014/main" id="{E6CC9797-5C9F-4208-B250-44F44C47DF5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821191" y="8987337"/>
            <a:ext cx="12515364" cy="7731511"/>
          </a:xfrm>
          <a:prstGeom prst="rect">
            <a:avLst/>
          </a:prstGeom>
        </p:spPr>
      </p:pic>
      <p:pic>
        <p:nvPicPr>
          <p:cNvPr id="21" name="Picture 20">
            <a:extLst>
              <a:ext uri="{FF2B5EF4-FFF2-40B4-BE49-F238E27FC236}">
                <a16:creationId xmlns:a16="http://schemas.microsoft.com/office/drawing/2014/main" id="{4BFCE825-79C6-4ABD-8D3D-4C9D771C692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515612" y="19117223"/>
            <a:ext cx="12871218" cy="9366077"/>
          </a:xfrm>
          <a:prstGeom prst="rect">
            <a:avLst/>
          </a:prstGeom>
        </p:spPr>
      </p:pic>
      <p:graphicFrame>
        <p:nvGraphicFramePr>
          <p:cNvPr id="2" name="Table 1">
            <a:extLst>
              <a:ext uri="{FF2B5EF4-FFF2-40B4-BE49-F238E27FC236}">
                <a16:creationId xmlns:a16="http://schemas.microsoft.com/office/drawing/2014/main" id="{532D1CA9-FBDA-4349-8A73-B24A47D032C4}"/>
              </a:ext>
            </a:extLst>
          </p:cNvPr>
          <p:cNvGraphicFramePr>
            <a:graphicFrameLocks noGrp="1"/>
          </p:cNvGraphicFramePr>
          <p:nvPr>
            <p:extLst>
              <p:ext uri="{D42A27DB-BD31-4B8C-83A1-F6EECF244321}">
                <p14:modId xmlns:p14="http://schemas.microsoft.com/office/powerpoint/2010/main" val="3606815321"/>
              </p:ext>
            </p:extLst>
          </p:nvPr>
        </p:nvGraphicFramePr>
        <p:xfrm>
          <a:off x="15017760" y="29123279"/>
          <a:ext cx="12026880" cy="6698014"/>
        </p:xfrm>
        <a:graphic>
          <a:graphicData uri="http://schemas.openxmlformats.org/drawingml/2006/table">
            <a:tbl>
              <a:tblPr firstRow="1" bandRow="1">
                <a:tableStyleId>{5C22544A-7EE6-4342-B048-85BDC9FD1C3A}</a:tableStyleId>
              </a:tblPr>
              <a:tblGrid>
                <a:gridCol w="2004480">
                  <a:extLst>
                    <a:ext uri="{9D8B030D-6E8A-4147-A177-3AD203B41FA5}">
                      <a16:colId xmlns:a16="http://schemas.microsoft.com/office/drawing/2014/main" val="423379050"/>
                    </a:ext>
                  </a:extLst>
                </a:gridCol>
                <a:gridCol w="2004480">
                  <a:extLst>
                    <a:ext uri="{9D8B030D-6E8A-4147-A177-3AD203B41FA5}">
                      <a16:colId xmlns:a16="http://schemas.microsoft.com/office/drawing/2014/main" val="297492026"/>
                    </a:ext>
                  </a:extLst>
                </a:gridCol>
                <a:gridCol w="2004480">
                  <a:extLst>
                    <a:ext uri="{9D8B030D-6E8A-4147-A177-3AD203B41FA5}">
                      <a16:colId xmlns:a16="http://schemas.microsoft.com/office/drawing/2014/main" val="1429816492"/>
                    </a:ext>
                  </a:extLst>
                </a:gridCol>
                <a:gridCol w="2004480">
                  <a:extLst>
                    <a:ext uri="{9D8B030D-6E8A-4147-A177-3AD203B41FA5}">
                      <a16:colId xmlns:a16="http://schemas.microsoft.com/office/drawing/2014/main" val="639762530"/>
                    </a:ext>
                  </a:extLst>
                </a:gridCol>
                <a:gridCol w="2004480">
                  <a:extLst>
                    <a:ext uri="{9D8B030D-6E8A-4147-A177-3AD203B41FA5}">
                      <a16:colId xmlns:a16="http://schemas.microsoft.com/office/drawing/2014/main" val="3602548565"/>
                    </a:ext>
                  </a:extLst>
                </a:gridCol>
                <a:gridCol w="2004480">
                  <a:extLst>
                    <a:ext uri="{9D8B030D-6E8A-4147-A177-3AD203B41FA5}">
                      <a16:colId xmlns:a16="http://schemas.microsoft.com/office/drawing/2014/main" val="1980495645"/>
                    </a:ext>
                  </a:extLst>
                </a:gridCol>
              </a:tblGrid>
              <a:tr h="1307806">
                <a:tc>
                  <a:txBody>
                    <a:bodyPr/>
                    <a:lstStyle/>
                    <a:p>
                      <a:pPr marL="0" marR="0" algn="ctr">
                        <a:lnSpc>
                          <a:spcPct val="107000"/>
                        </a:lnSpc>
                        <a:spcBef>
                          <a:spcPts val="0"/>
                        </a:spcBef>
                        <a:spcAft>
                          <a:spcPts val="0"/>
                        </a:spcAft>
                      </a:pPr>
                      <a:r>
                        <a:rPr lang="en-US" sz="28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Comparison</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en-US" sz="28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T 1 - T 2</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en-US" sz="28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T 1 - T 3</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en-US" sz="28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T 1 - T 4</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en-US" sz="28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T 2 – T 3</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en-US" sz="28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T 3 – T 4</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89196524"/>
                  </a:ext>
                </a:extLst>
              </a:tr>
              <a:tr h="1323504">
                <a:tc>
                  <a:txBody>
                    <a:bodyPr/>
                    <a:lstStyle/>
                    <a:p>
                      <a:pPr marL="0" marR="0" algn="ctr">
                        <a:lnSpc>
                          <a:spcPct val="107000"/>
                        </a:lnSpc>
                        <a:spcBef>
                          <a:spcPts val="0"/>
                        </a:spcBef>
                        <a:spcAft>
                          <a:spcPts val="0"/>
                        </a:spcAft>
                      </a:pPr>
                      <a:r>
                        <a:rPr lang="en-US" sz="2800" b="1" dirty="0">
                          <a:effectLst/>
                          <a:latin typeface="Calibri" panose="020F0502020204030204" pitchFamily="34" charset="0"/>
                          <a:ea typeface="Calibri" panose="020F0502020204030204" pitchFamily="34" charset="0"/>
                          <a:cs typeface="Times New Roman" panose="02020603050405020304" pitchFamily="18" charset="0"/>
                        </a:rPr>
                        <a:t>t value</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en-US" sz="2800" dirty="0">
                          <a:effectLst/>
                          <a:latin typeface="Calibri" panose="020F0502020204030204" pitchFamily="34" charset="0"/>
                          <a:ea typeface="Calibri" panose="020F0502020204030204" pitchFamily="34" charset="0"/>
                          <a:cs typeface="Times New Roman" panose="02020603050405020304" pitchFamily="18" charset="0"/>
                        </a:rPr>
                        <a:t>t(168) = .42</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en-US" sz="2800" dirty="0">
                          <a:effectLst/>
                          <a:latin typeface="Calibri" panose="020F0502020204030204" pitchFamily="34" charset="0"/>
                          <a:ea typeface="Calibri" panose="020F0502020204030204" pitchFamily="34" charset="0"/>
                          <a:cs typeface="Times New Roman" panose="02020603050405020304" pitchFamily="18" charset="0"/>
                        </a:rPr>
                        <a:t>t(123) = .81</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en-US" sz="2800" dirty="0">
                          <a:effectLst/>
                          <a:latin typeface="Calibri" panose="020F0502020204030204" pitchFamily="34" charset="0"/>
                          <a:ea typeface="Calibri" panose="020F0502020204030204" pitchFamily="34" charset="0"/>
                          <a:cs typeface="Times New Roman" panose="02020603050405020304" pitchFamily="18" charset="0"/>
                        </a:rPr>
                        <a:t>t(75) = 1.69</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en-US" sz="2800" dirty="0">
                          <a:effectLst/>
                          <a:latin typeface="Calibri" panose="020F0502020204030204" pitchFamily="34" charset="0"/>
                          <a:ea typeface="Calibri" panose="020F0502020204030204" pitchFamily="34" charset="0"/>
                          <a:cs typeface="Times New Roman" panose="02020603050405020304" pitchFamily="18" charset="0"/>
                        </a:rPr>
                        <a:t>t(112) = 1.07</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en-US" sz="2800" dirty="0">
                          <a:effectLst/>
                          <a:latin typeface="Calibri" panose="020F0502020204030204" pitchFamily="34" charset="0"/>
                          <a:ea typeface="Calibri" panose="020F0502020204030204" pitchFamily="34" charset="0"/>
                          <a:cs typeface="Times New Roman" panose="02020603050405020304" pitchFamily="18" charset="0"/>
                        </a:rPr>
                        <a:t>t(70) = 1.11</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08016992"/>
                  </a:ext>
                </a:extLst>
              </a:tr>
              <a:tr h="1323504">
                <a:tc>
                  <a:txBody>
                    <a:bodyPr/>
                    <a:lstStyle/>
                    <a:p>
                      <a:pPr marL="0" marR="0" algn="ctr">
                        <a:lnSpc>
                          <a:spcPct val="107000"/>
                        </a:lnSpc>
                        <a:spcBef>
                          <a:spcPts val="0"/>
                        </a:spcBef>
                        <a:spcAft>
                          <a:spcPts val="0"/>
                        </a:spcAft>
                      </a:pPr>
                      <a:r>
                        <a:rPr lang="en-US" sz="2800" b="1" dirty="0">
                          <a:effectLst/>
                          <a:latin typeface="Calibri" panose="020F0502020204030204" pitchFamily="34" charset="0"/>
                          <a:ea typeface="Calibri" panose="020F0502020204030204" pitchFamily="34" charset="0"/>
                          <a:cs typeface="Times New Roman" panose="02020603050405020304" pitchFamily="18" charset="0"/>
                        </a:rPr>
                        <a:t>P value</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en-US" sz="2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p = .68</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en-US" sz="2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p = .42</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en-US" sz="2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p = .10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en-US" sz="2800" dirty="0">
                          <a:effectLst/>
                          <a:latin typeface="Calibri" panose="020F0502020204030204" pitchFamily="34" charset="0"/>
                          <a:ea typeface="Calibri" panose="020F0502020204030204" pitchFamily="34" charset="0"/>
                          <a:cs typeface="Times New Roman" panose="02020603050405020304" pitchFamily="18" charset="0"/>
                        </a:rPr>
                        <a:t>p= .29</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en-US" sz="2800" dirty="0">
                          <a:effectLst/>
                          <a:latin typeface="Calibri" panose="020F0502020204030204" pitchFamily="34" charset="0"/>
                          <a:ea typeface="Calibri" panose="020F0502020204030204" pitchFamily="34" charset="0"/>
                          <a:cs typeface="Times New Roman" panose="02020603050405020304" pitchFamily="18" charset="0"/>
                        </a:rPr>
                        <a:t>p = .27</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964544476"/>
                  </a:ext>
                </a:extLst>
              </a:tr>
              <a:tr h="1323504">
                <a:tc>
                  <a:txBody>
                    <a:bodyPr/>
                    <a:lstStyle/>
                    <a:p>
                      <a:pPr algn="ctr"/>
                      <a:r>
                        <a:rPr lang="en-US" sz="2800" b="1" dirty="0">
                          <a:latin typeface="+mn-lt"/>
                        </a:rPr>
                        <a:t>Early mean reaction times (</a:t>
                      </a:r>
                      <a:r>
                        <a:rPr lang="en-US" sz="2800" b="1" dirty="0" err="1">
                          <a:latin typeface="+mn-lt"/>
                        </a:rPr>
                        <a:t>ms</a:t>
                      </a:r>
                      <a:r>
                        <a:rPr lang="en-US" sz="2800" b="1" dirty="0">
                          <a:latin typeface="+mn-lt"/>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800" dirty="0"/>
                        <a:t>427.04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800" dirty="0"/>
                        <a:t>410.77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800" dirty="0"/>
                        <a:t>411.85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800" dirty="0"/>
                        <a:t>413.98</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800" dirty="0"/>
                        <a:t>405.68</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49229048"/>
                  </a:ext>
                </a:extLst>
              </a:tr>
              <a:tr h="1323504">
                <a:tc>
                  <a:txBody>
                    <a:bodyPr/>
                    <a:lstStyle/>
                    <a:p>
                      <a:pPr algn="ctr"/>
                      <a:r>
                        <a:rPr lang="en-US" sz="2800" b="1" dirty="0">
                          <a:latin typeface="+mn-lt"/>
                        </a:rPr>
                        <a:t>Later mean reaction times  (</a:t>
                      </a:r>
                      <a:r>
                        <a:rPr lang="en-US" sz="2800" b="1" dirty="0" err="1">
                          <a:latin typeface="+mn-lt"/>
                        </a:rPr>
                        <a:t>ms</a:t>
                      </a:r>
                      <a:r>
                        <a:rPr lang="en-US" sz="2800" b="1" dirty="0">
                          <a:latin typeface="+mn-lt"/>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800" dirty="0"/>
                        <a:t>423.68</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800" dirty="0"/>
                        <a:t>405.37</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800" dirty="0"/>
                        <a:t>398.09</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800" dirty="0"/>
                        <a:t>404.43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800" dirty="0"/>
                        <a:t>396.87</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3148968"/>
                  </a:ext>
                </a:extLst>
              </a:tr>
            </a:tbl>
          </a:graphicData>
        </a:graphic>
      </p:graphicFrame>
    </p:spTree>
    <p:extLst>
      <p:ext uri="{BB962C8B-B14F-4D97-AF65-F5344CB8AC3E}">
        <p14:creationId xmlns:p14="http://schemas.microsoft.com/office/powerpoint/2010/main" val="348338724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740</Words>
  <Application>Microsoft Office PowerPoint</Application>
  <PresentationFormat>Custom</PresentationFormat>
  <Paragraphs>65</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Minion Pro</vt:lpstr>
      <vt:lpstr>Office Theme</vt:lpstr>
      <vt:lpstr>The Impact of Practice Effects on NSSI Stroop Task Reaction Times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2017-04-21T15:48:01Z</dcterms:created>
  <dcterms:modified xsi:type="dcterms:W3CDTF">2019-04-24T21:52:13Z</dcterms:modified>
</cp:coreProperties>
</file>