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handoutMasterIdLst>
    <p:handoutMasterId r:id="rId4"/>
  </p:handout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AD85"/>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36" autoAdjust="0"/>
    <p:restoredTop sz="94712" autoAdjust="0"/>
  </p:normalViewPr>
  <p:slideViewPr>
    <p:cSldViewPr snapToGrid="0">
      <p:cViewPr>
        <p:scale>
          <a:sx n="25" d="100"/>
          <a:sy n="25" d="100"/>
        </p:scale>
        <p:origin x="1056" y="1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87" d="100"/>
          <a:sy n="87" d="100"/>
        </p:scale>
        <p:origin x="302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ari\Documents\types%20of%20signs%20near%20e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sz="3200"/>
            </a:pPr>
            <a:r>
              <a:rPr lang="en-US" sz="3200"/>
              <a:t>Signs with welcoming language within a 50 mile radius going towards Eau Claire</a:t>
            </a:r>
          </a:p>
        </c:rich>
      </c:tx>
      <c:layout>
        <c:manualLayout>
          <c:xMode val="edge"/>
          <c:yMode val="edge"/>
          <c:x val="0.12109033245844272"/>
          <c:y val="2.3148148148148147E-2"/>
        </c:manualLayout>
      </c:layout>
      <c:overlay val="0"/>
    </c:title>
    <c:autoTitleDeleted val="0"/>
    <c:plotArea>
      <c:layout/>
      <c:pieChart>
        <c:varyColors val="1"/>
        <c:ser>
          <c:idx val="0"/>
          <c:order val="0"/>
          <c:tx>
            <c:strRef>
              <c:f>Sheet1!$B$9</c:f>
              <c:strCache>
                <c:ptCount val="1"/>
                <c:pt idx="0">
                  <c:v>Signs with welcoming language</c:v>
                </c:pt>
              </c:strCache>
            </c:strRef>
          </c:tx>
          <c:dLbls>
            <c:spPr>
              <a:noFill/>
              <a:ln>
                <a:noFill/>
              </a:ln>
              <a:effectLst/>
            </c:spPr>
            <c:txPr>
              <a:bodyPr wrap="square" lIns="38100" tIns="19050" rIns="38100" bIns="19050" anchor="ctr">
                <a:spAutoFit/>
              </a:bodyPr>
              <a:lstStyle/>
              <a:p>
                <a:pPr>
                  <a:defRPr sz="3200"/>
                </a:pPr>
                <a:endParaRPr lang="en-US"/>
              </a:p>
            </c:txPr>
            <c:dLblPos val="ctr"/>
            <c:showLegendKey val="0"/>
            <c:showVal val="1"/>
            <c:showCatName val="0"/>
            <c:showSerName val="0"/>
            <c:showPercent val="0"/>
            <c:showBubbleSize val="0"/>
            <c:showLeaderLines val="1"/>
            <c:extLst>
              <c:ext xmlns:c15="http://schemas.microsoft.com/office/drawing/2012/chart" uri="{CE6537A1-D6FC-4f65-9D91-7224C49458BB}"/>
            </c:extLst>
          </c:dLbls>
          <c:cat>
            <c:strRef>
              <c:f>Sheet1!$A$10:$A$13</c:f>
              <c:strCache>
                <c:ptCount val="4"/>
                <c:pt idx="0">
                  <c:v>WI-Trunk 29</c:v>
                </c:pt>
                <c:pt idx="1">
                  <c:v>N I-94</c:v>
                </c:pt>
                <c:pt idx="2">
                  <c:v>US-53</c:v>
                </c:pt>
                <c:pt idx="3">
                  <c:v>WI-93</c:v>
                </c:pt>
              </c:strCache>
            </c:strRef>
          </c:cat>
          <c:val>
            <c:numRef>
              <c:f>Sheet1!$B$10:$B$13</c:f>
              <c:numCache>
                <c:formatCode>General</c:formatCode>
                <c:ptCount val="4"/>
                <c:pt idx="0">
                  <c:v>5</c:v>
                </c:pt>
                <c:pt idx="1">
                  <c:v>1</c:v>
                </c:pt>
                <c:pt idx="2">
                  <c:v>1</c:v>
                </c:pt>
                <c:pt idx="3">
                  <c:v>2</c:v>
                </c:pt>
              </c:numCache>
            </c:numRef>
          </c:val>
          <c:extLst>
            <c:ext xmlns:c16="http://schemas.microsoft.com/office/drawing/2014/chart" uri="{C3380CC4-5D6E-409C-BE32-E72D297353CC}">
              <c16:uniqueId val="{00000000-53FA-4E65-B3DE-40D7D85D5E22}"/>
            </c:ext>
          </c:extLst>
        </c:ser>
        <c:dLbls>
          <c:showLegendKey val="0"/>
          <c:showVal val="0"/>
          <c:showCatName val="0"/>
          <c:showSerName val="0"/>
          <c:showPercent val="0"/>
          <c:showBubbleSize val="0"/>
          <c:showLeaderLines val="1"/>
        </c:dLbls>
        <c:firstSliceAng val="0"/>
      </c:pieChart>
    </c:plotArea>
    <c:legend>
      <c:legendPos val="r"/>
      <c:overlay val="0"/>
      <c:txPr>
        <a:bodyPr/>
        <a:lstStyle/>
        <a:p>
          <a:pPr>
            <a:defRPr sz="2800"/>
          </a:pPr>
          <a:endParaRPr lang="en-US"/>
        </a:p>
      </c:txPr>
    </c:legend>
    <c:plotVisOnly val="1"/>
    <c:dispBlanksAs val="gap"/>
    <c:showDLblsOverMax val="0"/>
  </c:chart>
  <c:spPr>
    <a:ln>
      <a:solidFill>
        <a:schemeClr val="accent3">
          <a:lumMod val="60000"/>
          <a:lumOff val="40000"/>
        </a:schemeClr>
      </a:solidFill>
    </a:ln>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819B1E-C575-4F54-80A1-699CF9BA04B2}" type="doc">
      <dgm:prSet loTypeId="urn:microsoft.com/office/officeart/2005/8/layout/process1" loCatId="process" qsTypeId="urn:microsoft.com/office/officeart/2005/8/quickstyle/simple1" qsCatId="simple" csTypeId="urn:microsoft.com/office/officeart/2005/8/colors/accent2_3" csCatId="accent2" phldr="1"/>
      <dgm:spPr/>
    </dgm:pt>
    <dgm:pt modelId="{9FD081FA-DC76-4710-9396-5B343D897D35}">
      <dgm:prSet phldrT="[Text]"/>
      <dgm:spPr/>
      <dgm:t>
        <a:bodyPr/>
        <a:lstStyle/>
        <a:p>
          <a:r>
            <a:rPr lang="en-US" dirty="0"/>
            <a:t>Collection</a:t>
          </a:r>
        </a:p>
      </dgm:t>
    </dgm:pt>
    <dgm:pt modelId="{C7E25264-AE4C-4B1C-ABEB-0BE8133A5C65}" type="parTrans" cxnId="{E26F6ACC-55B8-4251-A7DF-4A482A5BD0E5}">
      <dgm:prSet/>
      <dgm:spPr/>
      <dgm:t>
        <a:bodyPr/>
        <a:lstStyle/>
        <a:p>
          <a:endParaRPr lang="en-US"/>
        </a:p>
      </dgm:t>
    </dgm:pt>
    <dgm:pt modelId="{DCD316FA-9E89-4468-974B-BA68D3C2027F}" type="sibTrans" cxnId="{E26F6ACC-55B8-4251-A7DF-4A482A5BD0E5}">
      <dgm:prSet/>
      <dgm:spPr/>
      <dgm:t>
        <a:bodyPr/>
        <a:lstStyle/>
        <a:p>
          <a:endParaRPr lang="en-US"/>
        </a:p>
      </dgm:t>
    </dgm:pt>
    <dgm:pt modelId="{75114001-B678-47E0-A6CF-1B11577D0CEA}">
      <dgm:prSet phldrT="[Text]"/>
      <dgm:spPr/>
      <dgm:t>
        <a:bodyPr/>
        <a:lstStyle/>
        <a:p>
          <a:r>
            <a:rPr lang="en-US" dirty="0"/>
            <a:t>Analyzation</a:t>
          </a:r>
        </a:p>
      </dgm:t>
    </dgm:pt>
    <dgm:pt modelId="{43ACF2F7-5ED4-4E8B-B0D5-861F4949B4C5}" type="parTrans" cxnId="{061C12BB-1F7A-4391-A17A-BD5E9AC3CE2C}">
      <dgm:prSet/>
      <dgm:spPr/>
      <dgm:t>
        <a:bodyPr/>
        <a:lstStyle/>
        <a:p>
          <a:endParaRPr lang="en-US"/>
        </a:p>
      </dgm:t>
    </dgm:pt>
    <dgm:pt modelId="{379B66F7-F4A5-4EED-8637-06DDFA70B5D4}" type="sibTrans" cxnId="{061C12BB-1F7A-4391-A17A-BD5E9AC3CE2C}">
      <dgm:prSet/>
      <dgm:spPr/>
      <dgm:t>
        <a:bodyPr/>
        <a:lstStyle/>
        <a:p>
          <a:endParaRPr lang="en-US"/>
        </a:p>
      </dgm:t>
    </dgm:pt>
    <dgm:pt modelId="{635B2604-DB5C-4B15-ABD3-954E76581B84}">
      <dgm:prSet phldrT="[Text]"/>
      <dgm:spPr/>
      <dgm:t>
        <a:bodyPr/>
        <a:lstStyle/>
        <a:p>
          <a:r>
            <a:rPr lang="en-US" dirty="0"/>
            <a:t>Categorization</a:t>
          </a:r>
        </a:p>
      </dgm:t>
    </dgm:pt>
    <dgm:pt modelId="{41E13D77-3447-488B-86CC-4890F2EE49ED}" type="parTrans" cxnId="{BC246331-BB3D-4CC1-BA24-65DE20BE2F83}">
      <dgm:prSet/>
      <dgm:spPr/>
      <dgm:t>
        <a:bodyPr/>
        <a:lstStyle/>
        <a:p>
          <a:endParaRPr lang="en-US"/>
        </a:p>
      </dgm:t>
    </dgm:pt>
    <dgm:pt modelId="{4288DDFB-548F-4E55-99A5-5774B3CE093E}" type="sibTrans" cxnId="{BC246331-BB3D-4CC1-BA24-65DE20BE2F83}">
      <dgm:prSet/>
      <dgm:spPr/>
      <dgm:t>
        <a:bodyPr/>
        <a:lstStyle/>
        <a:p>
          <a:endParaRPr lang="en-US"/>
        </a:p>
      </dgm:t>
    </dgm:pt>
    <dgm:pt modelId="{A8517BE4-3143-4FE4-BD07-DF3045430D63}" type="pres">
      <dgm:prSet presAssocID="{EA819B1E-C575-4F54-80A1-699CF9BA04B2}" presName="Name0" presStyleCnt="0">
        <dgm:presLayoutVars>
          <dgm:dir/>
          <dgm:resizeHandles val="exact"/>
        </dgm:presLayoutVars>
      </dgm:prSet>
      <dgm:spPr/>
    </dgm:pt>
    <dgm:pt modelId="{084C283B-F30A-461F-818F-ACBC5EA80F8A}" type="pres">
      <dgm:prSet presAssocID="{9FD081FA-DC76-4710-9396-5B343D897D35}" presName="node" presStyleLbl="node1" presStyleIdx="0" presStyleCnt="3">
        <dgm:presLayoutVars>
          <dgm:bulletEnabled val="1"/>
        </dgm:presLayoutVars>
      </dgm:prSet>
      <dgm:spPr/>
    </dgm:pt>
    <dgm:pt modelId="{30DB08BE-ED53-4B4F-8FE5-3DD7B7C15FF9}" type="pres">
      <dgm:prSet presAssocID="{DCD316FA-9E89-4468-974B-BA68D3C2027F}" presName="sibTrans" presStyleLbl="sibTrans2D1" presStyleIdx="0" presStyleCnt="2"/>
      <dgm:spPr/>
    </dgm:pt>
    <dgm:pt modelId="{9CF5E933-47E5-4878-87F8-46905611132C}" type="pres">
      <dgm:prSet presAssocID="{DCD316FA-9E89-4468-974B-BA68D3C2027F}" presName="connectorText" presStyleLbl="sibTrans2D1" presStyleIdx="0" presStyleCnt="2"/>
      <dgm:spPr/>
    </dgm:pt>
    <dgm:pt modelId="{7B4CBE3A-6550-4381-9851-6C7923182AD9}" type="pres">
      <dgm:prSet presAssocID="{635B2604-DB5C-4B15-ABD3-954E76581B84}" presName="node" presStyleLbl="node1" presStyleIdx="1" presStyleCnt="3">
        <dgm:presLayoutVars>
          <dgm:bulletEnabled val="1"/>
        </dgm:presLayoutVars>
      </dgm:prSet>
      <dgm:spPr/>
    </dgm:pt>
    <dgm:pt modelId="{E433DAED-D5AA-44B7-A10E-C799C771B2DB}" type="pres">
      <dgm:prSet presAssocID="{4288DDFB-548F-4E55-99A5-5774B3CE093E}" presName="sibTrans" presStyleLbl="sibTrans2D1" presStyleIdx="1" presStyleCnt="2"/>
      <dgm:spPr/>
    </dgm:pt>
    <dgm:pt modelId="{3CBA289B-D14E-47EB-83ED-101995934E78}" type="pres">
      <dgm:prSet presAssocID="{4288DDFB-548F-4E55-99A5-5774B3CE093E}" presName="connectorText" presStyleLbl="sibTrans2D1" presStyleIdx="1" presStyleCnt="2"/>
      <dgm:spPr/>
    </dgm:pt>
    <dgm:pt modelId="{D588C56E-0340-4A33-B4F0-905E212E3B0D}" type="pres">
      <dgm:prSet presAssocID="{75114001-B678-47E0-A6CF-1B11577D0CEA}" presName="node" presStyleLbl="node1" presStyleIdx="2" presStyleCnt="3">
        <dgm:presLayoutVars>
          <dgm:bulletEnabled val="1"/>
        </dgm:presLayoutVars>
      </dgm:prSet>
      <dgm:spPr/>
    </dgm:pt>
  </dgm:ptLst>
  <dgm:cxnLst>
    <dgm:cxn modelId="{6EF5C022-6E56-4F81-A2F2-547EFAE148CB}" type="presOf" srcId="{75114001-B678-47E0-A6CF-1B11577D0CEA}" destId="{D588C56E-0340-4A33-B4F0-905E212E3B0D}" srcOrd="0" destOrd="0" presId="urn:microsoft.com/office/officeart/2005/8/layout/process1"/>
    <dgm:cxn modelId="{9C013E23-D97C-4D3E-8752-80B12C950EA7}" type="presOf" srcId="{635B2604-DB5C-4B15-ABD3-954E76581B84}" destId="{7B4CBE3A-6550-4381-9851-6C7923182AD9}" srcOrd="0" destOrd="0" presId="urn:microsoft.com/office/officeart/2005/8/layout/process1"/>
    <dgm:cxn modelId="{BC246331-BB3D-4CC1-BA24-65DE20BE2F83}" srcId="{EA819B1E-C575-4F54-80A1-699CF9BA04B2}" destId="{635B2604-DB5C-4B15-ABD3-954E76581B84}" srcOrd="1" destOrd="0" parTransId="{41E13D77-3447-488B-86CC-4890F2EE49ED}" sibTransId="{4288DDFB-548F-4E55-99A5-5774B3CE093E}"/>
    <dgm:cxn modelId="{464F3840-0618-45FF-A634-A6F0698FAD35}" type="presOf" srcId="{9FD081FA-DC76-4710-9396-5B343D897D35}" destId="{084C283B-F30A-461F-818F-ACBC5EA80F8A}" srcOrd="0" destOrd="0" presId="urn:microsoft.com/office/officeart/2005/8/layout/process1"/>
    <dgm:cxn modelId="{12807167-57D2-4482-9A07-CC7789D678F8}" type="presOf" srcId="{DCD316FA-9E89-4468-974B-BA68D3C2027F}" destId="{30DB08BE-ED53-4B4F-8FE5-3DD7B7C15FF9}" srcOrd="0" destOrd="0" presId="urn:microsoft.com/office/officeart/2005/8/layout/process1"/>
    <dgm:cxn modelId="{75A8526B-C0AC-4A22-AA05-9BCD4D412621}" type="presOf" srcId="{4288DDFB-548F-4E55-99A5-5774B3CE093E}" destId="{3CBA289B-D14E-47EB-83ED-101995934E78}" srcOrd="1" destOrd="0" presId="urn:microsoft.com/office/officeart/2005/8/layout/process1"/>
    <dgm:cxn modelId="{361BD183-5E16-4476-859C-AE9ECA66EFC2}" type="presOf" srcId="{EA819B1E-C575-4F54-80A1-699CF9BA04B2}" destId="{A8517BE4-3143-4FE4-BD07-DF3045430D63}" srcOrd="0" destOrd="0" presId="urn:microsoft.com/office/officeart/2005/8/layout/process1"/>
    <dgm:cxn modelId="{061C12BB-1F7A-4391-A17A-BD5E9AC3CE2C}" srcId="{EA819B1E-C575-4F54-80A1-699CF9BA04B2}" destId="{75114001-B678-47E0-A6CF-1B11577D0CEA}" srcOrd="2" destOrd="0" parTransId="{43ACF2F7-5ED4-4E8B-B0D5-861F4949B4C5}" sibTransId="{379B66F7-F4A5-4EED-8637-06DDFA70B5D4}"/>
    <dgm:cxn modelId="{E26F6ACC-55B8-4251-A7DF-4A482A5BD0E5}" srcId="{EA819B1E-C575-4F54-80A1-699CF9BA04B2}" destId="{9FD081FA-DC76-4710-9396-5B343D897D35}" srcOrd="0" destOrd="0" parTransId="{C7E25264-AE4C-4B1C-ABEB-0BE8133A5C65}" sibTransId="{DCD316FA-9E89-4468-974B-BA68D3C2027F}"/>
    <dgm:cxn modelId="{4D522DF3-EDCD-4254-A32D-597572E36743}" type="presOf" srcId="{4288DDFB-548F-4E55-99A5-5774B3CE093E}" destId="{E433DAED-D5AA-44B7-A10E-C799C771B2DB}" srcOrd="0" destOrd="0" presId="urn:microsoft.com/office/officeart/2005/8/layout/process1"/>
    <dgm:cxn modelId="{652090FC-DD19-44E8-B8A9-7EB7981DD519}" type="presOf" srcId="{DCD316FA-9E89-4468-974B-BA68D3C2027F}" destId="{9CF5E933-47E5-4878-87F8-46905611132C}" srcOrd="1" destOrd="0" presId="urn:microsoft.com/office/officeart/2005/8/layout/process1"/>
    <dgm:cxn modelId="{44AB1B23-9372-4B7C-A87E-3364C22F8FFC}" type="presParOf" srcId="{A8517BE4-3143-4FE4-BD07-DF3045430D63}" destId="{084C283B-F30A-461F-818F-ACBC5EA80F8A}" srcOrd="0" destOrd="0" presId="urn:microsoft.com/office/officeart/2005/8/layout/process1"/>
    <dgm:cxn modelId="{BAA2BB19-91D4-45EE-8E28-E71DAB384E71}" type="presParOf" srcId="{A8517BE4-3143-4FE4-BD07-DF3045430D63}" destId="{30DB08BE-ED53-4B4F-8FE5-3DD7B7C15FF9}" srcOrd="1" destOrd="0" presId="urn:microsoft.com/office/officeart/2005/8/layout/process1"/>
    <dgm:cxn modelId="{68A9A6FF-7A82-4264-8619-7905A7F9FE28}" type="presParOf" srcId="{30DB08BE-ED53-4B4F-8FE5-3DD7B7C15FF9}" destId="{9CF5E933-47E5-4878-87F8-46905611132C}" srcOrd="0" destOrd="0" presId="urn:microsoft.com/office/officeart/2005/8/layout/process1"/>
    <dgm:cxn modelId="{71AB5EE7-19A1-43BD-AF3F-08331AF96690}" type="presParOf" srcId="{A8517BE4-3143-4FE4-BD07-DF3045430D63}" destId="{7B4CBE3A-6550-4381-9851-6C7923182AD9}" srcOrd="2" destOrd="0" presId="urn:microsoft.com/office/officeart/2005/8/layout/process1"/>
    <dgm:cxn modelId="{C9B6D1BE-C3C2-4FCD-A074-C649C57DF5D2}" type="presParOf" srcId="{A8517BE4-3143-4FE4-BD07-DF3045430D63}" destId="{E433DAED-D5AA-44B7-A10E-C799C771B2DB}" srcOrd="3" destOrd="0" presId="urn:microsoft.com/office/officeart/2005/8/layout/process1"/>
    <dgm:cxn modelId="{27BFAF9F-C509-4D95-9C63-54E8FC8F181E}" type="presParOf" srcId="{E433DAED-D5AA-44B7-A10E-C799C771B2DB}" destId="{3CBA289B-D14E-47EB-83ED-101995934E78}" srcOrd="0" destOrd="0" presId="urn:microsoft.com/office/officeart/2005/8/layout/process1"/>
    <dgm:cxn modelId="{21309378-E43C-4C20-9A80-B8CBC9F91F4A}" type="presParOf" srcId="{A8517BE4-3143-4FE4-BD07-DF3045430D63}" destId="{D588C56E-0340-4A33-B4F0-905E212E3B0D}"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C283B-F30A-461F-818F-ACBC5EA80F8A}">
      <dsp:nvSpPr>
        <dsp:cNvPr id="0" name=""/>
        <dsp:cNvSpPr/>
      </dsp:nvSpPr>
      <dsp:spPr>
        <a:xfrm>
          <a:off x="9262" y="1212557"/>
          <a:ext cx="2768409" cy="1661045"/>
        </a:xfrm>
        <a:prstGeom prst="roundRect">
          <a:avLst>
            <a:gd name="adj" fmla="val 10000"/>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Collection</a:t>
          </a:r>
        </a:p>
      </dsp:txBody>
      <dsp:txXfrm>
        <a:off x="57912" y="1261207"/>
        <a:ext cx="2671109" cy="1563745"/>
      </dsp:txXfrm>
    </dsp:sp>
    <dsp:sp modelId="{30DB08BE-ED53-4B4F-8FE5-3DD7B7C15FF9}">
      <dsp:nvSpPr>
        <dsp:cNvPr id="0" name=""/>
        <dsp:cNvSpPr/>
      </dsp:nvSpPr>
      <dsp:spPr>
        <a:xfrm>
          <a:off x="3054513" y="1699797"/>
          <a:ext cx="586902" cy="686565"/>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3054513" y="1837110"/>
        <a:ext cx="410831" cy="411939"/>
      </dsp:txXfrm>
    </dsp:sp>
    <dsp:sp modelId="{7B4CBE3A-6550-4381-9851-6C7923182AD9}">
      <dsp:nvSpPr>
        <dsp:cNvPr id="0" name=""/>
        <dsp:cNvSpPr/>
      </dsp:nvSpPr>
      <dsp:spPr>
        <a:xfrm>
          <a:off x="3885036" y="1212557"/>
          <a:ext cx="2768409" cy="1661045"/>
        </a:xfrm>
        <a:prstGeom prst="roundRect">
          <a:avLst>
            <a:gd name="adj" fmla="val 10000"/>
          </a:avLst>
        </a:prstGeom>
        <a:solidFill>
          <a:schemeClr val="accent2">
            <a:shade val="80000"/>
            <a:hueOff val="-309834"/>
            <a:satOff val="-12374"/>
            <a:lumOff val="161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Categorization</a:t>
          </a:r>
        </a:p>
      </dsp:txBody>
      <dsp:txXfrm>
        <a:off x="3933686" y="1261207"/>
        <a:ext cx="2671109" cy="1563745"/>
      </dsp:txXfrm>
    </dsp:sp>
    <dsp:sp modelId="{E433DAED-D5AA-44B7-A10E-C799C771B2DB}">
      <dsp:nvSpPr>
        <dsp:cNvPr id="0" name=""/>
        <dsp:cNvSpPr/>
      </dsp:nvSpPr>
      <dsp:spPr>
        <a:xfrm>
          <a:off x="6930286" y="1699797"/>
          <a:ext cx="586902" cy="686565"/>
        </a:xfrm>
        <a:prstGeom prst="rightArrow">
          <a:avLst>
            <a:gd name="adj1" fmla="val 60000"/>
            <a:gd name="adj2" fmla="val 50000"/>
          </a:avLst>
        </a:prstGeom>
        <a:solidFill>
          <a:schemeClr val="accent2">
            <a:shade val="90000"/>
            <a:hueOff val="-619744"/>
            <a:satOff val="-24235"/>
            <a:lumOff val="3002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6930286" y="1837110"/>
        <a:ext cx="410831" cy="411939"/>
      </dsp:txXfrm>
    </dsp:sp>
    <dsp:sp modelId="{D588C56E-0340-4A33-B4F0-905E212E3B0D}">
      <dsp:nvSpPr>
        <dsp:cNvPr id="0" name=""/>
        <dsp:cNvSpPr/>
      </dsp:nvSpPr>
      <dsp:spPr>
        <a:xfrm>
          <a:off x="7760809" y="1212557"/>
          <a:ext cx="2768409" cy="1661045"/>
        </a:xfrm>
        <a:prstGeom prst="roundRect">
          <a:avLst>
            <a:gd name="adj" fmla="val 10000"/>
          </a:avLst>
        </a:prstGeom>
        <a:solidFill>
          <a:schemeClr val="accent2">
            <a:shade val="80000"/>
            <a:hueOff val="-619669"/>
            <a:satOff val="-24749"/>
            <a:lumOff val="323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Analyzation</a:t>
          </a:r>
        </a:p>
      </dsp:txBody>
      <dsp:txXfrm>
        <a:off x="7809459" y="1261207"/>
        <a:ext cx="2671109" cy="156374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8242FA-7144-454B-A356-5DD2F2C1D2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77273C5-5A12-4E15-A982-266D5D8A08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B8545E-08D2-452C-B087-71BAEBB9D38F}" type="datetimeFigureOut">
              <a:rPr lang="en-US" smtClean="0"/>
              <a:t>4/21/2019</a:t>
            </a:fld>
            <a:endParaRPr lang="en-US"/>
          </a:p>
        </p:txBody>
      </p:sp>
      <p:sp>
        <p:nvSpPr>
          <p:cNvPr id="4" name="Footer Placeholder 3">
            <a:extLst>
              <a:ext uri="{FF2B5EF4-FFF2-40B4-BE49-F238E27FC236}">
                <a16:creationId xmlns:a16="http://schemas.microsoft.com/office/drawing/2014/main" id="{3C50ADE3-566E-4C93-B48D-12B7296E9B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3114775-710B-4A2E-A8CE-4D0B45B594D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5B468CA-2F84-4293-8667-5BBA3C7D3EFD}" type="slidenum">
              <a:rPr lang="en-US" smtClean="0"/>
              <a:t>‹#›</a:t>
            </a:fld>
            <a:endParaRPr lang="en-US"/>
          </a:p>
        </p:txBody>
      </p:sp>
    </p:spTree>
    <p:extLst>
      <p:ext uri="{BB962C8B-B14F-4D97-AF65-F5344CB8AC3E}">
        <p14:creationId xmlns:p14="http://schemas.microsoft.com/office/powerpoint/2010/main" val="8258967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60E4CB-59AA-4661-B2E2-8AB32FE02FDB}" type="datetimeFigureOut">
              <a:rPr lang="en-US" smtClean="0"/>
              <a:t>4/21/2019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E9F5DF-CE9B-44ED-9739-5FB12D838476}" type="slidenum">
              <a:rPr lang="en-US" smtClean="0"/>
              <a:t>‹#›</a:t>
            </a:fld>
            <a:endParaRPr lang="en-US"/>
          </a:p>
        </p:txBody>
      </p:sp>
    </p:spTree>
    <p:extLst>
      <p:ext uri="{BB962C8B-B14F-4D97-AF65-F5344CB8AC3E}">
        <p14:creationId xmlns:p14="http://schemas.microsoft.com/office/powerpoint/2010/main" val="2815056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E9F5DF-CE9B-44ED-9739-5FB12D838476}" type="slidenum">
              <a:rPr lang="en-US" smtClean="0"/>
              <a:t>1</a:t>
            </a:fld>
            <a:endParaRPr lang="en-US"/>
          </a:p>
        </p:txBody>
      </p:sp>
    </p:spTree>
    <p:extLst>
      <p:ext uri="{BB962C8B-B14F-4D97-AF65-F5344CB8AC3E}">
        <p14:creationId xmlns:p14="http://schemas.microsoft.com/office/powerpoint/2010/main" val="2403503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166254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4/21/2019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1865965"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19574933" y="36720080"/>
            <a:ext cx="21742401" cy="1118511"/>
          </a:xfrm>
          <a:prstGeom prst="rect">
            <a:avLst/>
          </a:prstGeom>
        </p:spPr>
        <p:txBody>
          <a:bodyPr wrap="square">
            <a:spAutoFit/>
          </a:bodyPr>
          <a:lstStyle/>
          <a:p>
            <a:pPr algn="r"/>
            <a:r>
              <a:rPr lang="en-US" sz="1667" i="1" dirty="0">
                <a:solidFill>
                  <a:schemeClr val="bg1"/>
                </a:solidFill>
              </a:rPr>
              <a:t>Thank you to the Office of Research and Sponsored Programs for providing me with a summer research grant to fund my studies. Thank you to Dr. Paul Kaldjian for introducing me to the world of human and cultural geography, as well as encouraging me to shoot for the stars with my education. And thank you to the UWEC McNair program, especially Dr. Matt Evans, Dr. Ka Vang, and Dr. Kelly Wonder, for being endlessly supportive and encouraging my academic and professional development.</a:t>
            </a:r>
          </a:p>
          <a:p>
            <a:pPr algn="r"/>
            <a:r>
              <a:rPr lang="en-US" sz="1667" i="1" dirty="0">
                <a:solidFill>
                  <a:schemeClr val="bg1"/>
                </a:solidFill>
              </a:rPr>
              <a:t> Last but not least, thank you Learning &amp; Technology Services for printing this poster.</a:t>
            </a:r>
          </a:p>
          <a:p>
            <a:pPr algn="r"/>
            <a:r>
              <a:rPr lang="en-US" sz="1667" i="1"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22" name="Picture 21">
            <a:extLst>
              <a:ext uri="{FF2B5EF4-FFF2-40B4-BE49-F238E27FC236}">
                <a16:creationId xmlns:a16="http://schemas.microsoft.com/office/drawing/2014/main" id="{C4BBB778-54D4-E147-AC2F-4F1D5A27716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1528424" y="1492899"/>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emf"/><Relationship Id="rId13"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hyperlink" Target="https://minds.wisconsin.edu/bitstream/handle/1793/78022/DowdenSpr17.pdf?sequence=2&amp;isAllowed=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4.jpeg"/><Relationship Id="rId5" Type="http://schemas.openxmlformats.org/officeDocument/2006/relationships/diagramQuickStyle" Target="../diagrams/quickStyle1.xml"/><Relationship Id="rId10" Type="http://schemas.openxmlformats.org/officeDocument/2006/relationships/chart" Target="../charts/chart1.xml"/><Relationship Id="rId4" Type="http://schemas.openxmlformats.org/officeDocument/2006/relationships/diagramLayout" Target="../diagrams/layout1.xml"/><Relationship Id="rId9" Type="http://schemas.openxmlformats.org/officeDocument/2006/relationships/image" Target="../media/image3.png"/><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70B44D6F-8761-4171-9AC4-C8A567F09D4D}"/>
              </a:ext>
            </a:extLst>
          </p:cNvPr>
          <p:cNvGraphicFramePr/>
          <p:nvPr>
            <p:extLst>
              <p:ext uri="{D42A27DB-BD31-4B8C-83A1-F6EECF244321}">
                <p14:modId xmlns:p14="http://schemas.microsoft.com/office/powerpoint/2010/main" val="1565113778"/>
              </p:ext>
            </p:extLst>
          </p:nvPr>
        </p:nvGraphicFramePr>
        <p:xfrm>
          <a:off x="999101" y="18221972"/>
          <a:ext cx="10538482" cy="4086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ectangle 14">
            <a:extLst>
              <a:ext uri="{FF2B5EF4-FFF2-40B4-BE49-F238E27FC236}">
                <a16:creationId xmlns:a16="http://schemas.microsoft.com/office/drawing/2014/main" id="{75B83DE4-5BE5-466C-BFCA-B0196E976396}"/>
              </a:ext>
            </a:extLst>
          </p:cNvPr>
          <p:cNvSpPr/>
          <p:nvPr/>
        </p:nvSpPr>
        <p:spPr>
          <a:xfrm>
            <a:off x="12209458" y="8005368"/>
            <a:ext cx="12124696" cy="12239080"/>
          </a:xfrm>
          <a:prstGeom prst="rect">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658863EA-CC2D-424F-9B00-C3CED1357ED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761022" y="8562811"/>
            <a:ext cx="11428903" cy="11484534"/>
          </a:xfrm>
          <a:prstGeom prst="rect">
            <a:avLst/>
          </a:prstGeom>
        </p:spPr>
      </p:pic>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Billboards and Farmland</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Carissa Dowden   |   Department of Geography </a:t>
            </a:r>
            <a:r>
              <a:rPr lang="en-US" sz="4000">
                <a:solidFill>
                  <a:schemeClr val="bg1">
                    <a:lumMod val="50000"/>
                  </a:schemeClr>
                </a:solidFill>
                <a:latin typeface="Minion Pro" panose="02040503050306020203" pitchFamily="18" charset="0"/>
              </a:rPr>
              <a:t>and Anthropology</a:t>
            </a:r>
            <a:endParaRPr lang="en-US" sz="4000" dirty="0">
              <a:solidFill>
                <a:schemeClr val="bg1">
                  <a:lumMod val="50000"/>
                </a:schemeClr>
              </a:solidFill>
              <a:latin typeface="Minion Pro" panose="02040503050306020203" pitchFamily="18" charset="0"/>
            </a:endParaRP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Semiotic Analysis of Western Wisconsin’s Landscape in terms of Welcoming Values</a:t>
            </a:r>
          </a:p>
        </p:txBody>
      </p:sp>
      <p:sp>
        <p:nvSpPr>
          <p:cNvPr id="8" name="Subtitle 2"/>
          <p:cNvSpPr txBox="1">
            <a:spLocks/>
          </p:cNvSpPr>
          <p:nvPr/>
        </p:nvSpPr>
        <p:spPr>
          <a:xfrm>
            <a:off x="999102" y="8579942"/>
            <a:ext cx="10635586" cy="9302487"/>
          </a:xfrm>
          <a:prstGeom prst="rect">
            <a:avLst/>
          </a:prstGeom>
          <a:solidFill>
            <a:schemeClr val="accent3">
              <a:lumMod val="20000"/>
              <a:lumOff val="80000"/>
            </a:schemeClr>
          </a:solidFill>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A Semiotic Landscape refers to “any (public) space with visible inscription made through deliberate human intervention and meaning making” (Jaworski and Thurlow 2). Therefore, any landscape where humans have created some sort of meaningful image or sign, is a semiotic landscape, and can be interpreted through a visual semiotic framework and a semiotic landscape analysis. As defined previously in ‘“Is Tolerant Good Enough?” </a:t>
            </a:r>
            <a:r>
              <a:rPr lang="en-US" sz="2800" dirty="0" err="1"/>
              <a:t>Eau</a:t>
            </a:r>
            <a:r>
              <a:rPr lang="en-US" sz="2800" dirty="0"/>
              <a:t> Claire and the Practice of </a:t>
            </a:r>
            <a:r>
              <a:rPr lang="en-US" sz="2800" dirty="0" err="1"/>
              <a:t>Welcomingess</a:t>
            </a:r>
            <a:r>
              <a:rPr lang="en-US" sz="2800" dirty="0"/>
              <a:t>,’ welcoming places are where people feel they belong, have a stake and say, and don’t feel threatened (Dowden et al 2017). Continuation of this research resulted in questions of looking just outside </a:t>
            </a:r>
            <a:r>
              <a:rPr lang="en-US" sz="2800" dirty="0" err="1"/>
              <a:t>Eau</a:t>
            </a:r>
            <a:r>
              <a:rPr lang="en-US" sz="2800" dirty="0"/>
              <a:t> Claire: could </a:t>
            </a:r>
            <a:r>
              <a:rPr lang="en-US" sz="2800" dirty="0" err="1"/>
              <a:t>welcomingness</a:t>
            </a:r>
            <a:r>
              <a:rPr lang="en-US" sz="2800" dirty="0"/>
              <a:t> be viewed on the landscape? Could signs be interpreted as messages of inclusion or exclusion? This project seeks to analyze and evaluate messages shared on the driven landscape for welcoming (or unwelcoming) values, as signs on the landscape theoretically relate back to the values of an adjacent community or neighborhood. Inspired by cultural landscapes studies of the 1970s like Donald W. </a:t>
            </a:r>
            <a:r>
              <a:rPr lang="en-US" sz="2800" dirty="0" err="1"/>
              <a:t>Meinig</a:t>
            </a:r>
            <a:r>
              <a:rPr lang="en-US" sz="2800" dirty="0"/>
              <a:t> and Peirce Lewis, this research seeks to add to the literature on semiotic and linguistic landscapes. This study was completed during the months of July and August of 2018. As this research relied on site-specific data, many of the signs analyzed as a part of this study have since been replaced by new advertisements. Like other types of human landscapes, semiotic landscapes are continually changing, and can represent an interesting snapshot into a community consciousness.</a:t>
            </a:r>
          </a:p>
        </p:txBody>
      </p:sp>
      <p:sp>
        <p:nvSpPr>
          <p:cNvPr id="3" name="TextBox 2"/>
          <p:cNvSpPr txBox="1"/>
          <p:nvPr/>
        </p:nvSpPr>
        <p:spPr>
          <a:xfrm>
            <a:off x="1052924" y="7671918"/>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30" name="TextBox 29"/>
          <p:cNvSpPr txBox="1"/>
          <p:nvPr/>
        </p:nvSpPr>
        <p:spPr>
          <a:xfrm>
            <a:off x="24713220" y="7761549"/>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9" name="TextBox 8"/>
          <p:cNvSpPr txBox="1"/>
          <p:nvPr/>
        </p:nvSpPr>
        <p:spPr>
          <a:xfrm>
            <a:off x="25202967" y="19591896"/>
            <a:ext cx="15755898" cy="10433625"/>
          </a:xfrm>
          <a:prstGeom prst="rect">
            <a:avLst/>
          </a:prstGeom>
          <a:solidFill>
            <a:schemeClr val="accent3">
              <a:lumMod val="20000"/>
              <a:lumOff val="80000"/>
            </a:schemeClr>
          </a:solidFill>
        </p:spPr>
        <p:txBody>
          <a:bodyPr wrap="square" rtlCol="0">
            <a:spAutoFit/>
          </a:bodyPr>
          <a:lstStyle/>
          <a:p>
            <a:r>
              <a:rPr lang="en-US" sz="2800" dirty="0"/>
              <a:t>Generally, all five study areas had similar sign categorization makeups: a large majority of advertising dedicated to commercial and retail opportunity in the area, and a very small minority as non-retail or ideologically driven signage. An even smaller minority of signage was specifically welcoming or had some sort of welcoming language utilized. While one may ask, “why isn’t there more specifically welcoming signage on the landscape?” the answer is purely economical: someone must pay for large billboard signage that can withstand the elements, and welcoming organizations most likely do not have the funds to support such messages on the landscape. Furthermore, as most signage is commercial in nature, the majority of signs advertising retail opportunities in an area were related to some sort of chain business, such as Culver’s or McDonald’s. Therefore, to answer the main research question of this study, signs theoretically relate back to the values of an adjacent community or neighborhood, especially in landscapes like I-93 south of </a:t>
            </a:r>
            <a:r>
              <a:rPr lang="en-US" sz="2800" dirty="0" err="1"/>
              <a:t>Eau</a:t>
            </a:r>
            <a:r>
              <a:rPr lang="en-US" sz="2800" dirty="0"/>
              <a:t> Claire, but this idealistic view of human environments exclude a narrative of capitalism on the driven landscape. However, that is not to say that most driven landscapes with advertisements are unwelcoming; put simply, it’s bad business to alienate potential customers, which is why every exit in rural America advertises a McDonald’s or Arby’s as the next right. The landscape between Arcadia and </a:t>
            </a:r>
            <a:r>
              <a:rPr lang="en-US" sz="2800" dirty="0" err="1"/>
              <a:t>Eau</a:t>
            </a:r>
            <a:r>
              <a:rPr lang="en-US" sz="2800" dirty="0"/>
              <a:t> Claire was dominated by individual/personally erected signs during the study period, and had a distinct lack of traditional highway advertising billboards during rural stretches of the route. Many yards and stretches of highway resembled the photo in figure 6, and featured many political yard signs or advertisements for local construction services. </a:t>
            </a:r>
          </a:p>
          <a:p>
            <a:r>
              <a:rPr lang="en-US" sz="2800" dirty="0"/>
              <a:t>There are many ways that the signs on the landscape within a 50-mile radius of </a:t>
            </a:r>
            <a:r>
              <a:rPr lang="en-US" sz="2800" dirty="0" err="1"/>
              <a:t>Eau</a:t>
            </a:r>
            <a:r>
              <a:rPr lang="en-US" sz="2800" dirty="0"/>
              <a:t> Claire could be interpreted. The experiences and background of this study’s author were controlled through primarily objective categorization process and denotation-connotation analysis structure, though bias can leak through in terms of what can be strictly classified as “welcoming” or just vaguely so. Therefore this research, like human geographical study, is not perfect, and is continually changing just as easily as putting a new Leah Vukmir sign in the sod.</a:t>
            </a:r>
          </a:p>
        </p:txBody>
      </p:sp>
      <p:sp>
        <p:nvSpPr>
          <p:cNvPr id="32" name="TextBox 31"/>
          <p:cNvSpPr txBox="1"/>
          <p:nvPr/>
        </p:nvSpPr>
        <p:spPr>
          <a:xfrm>
            <a:off x="25227043" y="30134536"/>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Bibliography</a:t>
            </a:r>
          </a:p>
        </p:txBody>
      </p:sp>
      <p:sp>
        <p:nvSpPr>
          <p:cNvPr id="33" name="TextBox 32"/>
          <p:cNvSpPr txBox="1"/>
          <p:nvPr/>
        </p:nvSpPr>
        <p:spPr>
          <a:xfrm>
            <a:off x="2523246" y="18904528"/>
            <a:ext cx="7378955" cy="461665"/>
          </a:xfrm>
          <a:prstGeom prst="rect">
            <a:avLst/>
          </a:prstGeom>
          <a:noFill/>
          <a:ln>
            <a:solidFill>
              <a:schemeClr val="accent3">
                <a:lumMod val="40000"/>
                <a:lumOff val="60000"/>
              </a:schemeClr>
            </a:solidFill>
          </a:ln>
        </p:spPr>
        <p:txBody>
          <a:bodyPr wrap="square" rtlCol="0">
            <a:spAutoFit/>
          </a:bodyPr>
          <a:lstStyle/>
          <a:p>
            <a:r>
              <a:rPr lang="en-US" sz="2400" dirty="0"/>
              <a:t>Visual representation of a visual semiotic analysis process</a:t>
            </a:r>
          </a:p>
        </p:txBody>
      </p:sp>
      <p:sp>
        <p:nvSpPr>
          <p:cNvPr id="37" name="TextBox 36"/>
          <p:cNvSpPr txBox="1"/>
          <p:nvPr/>
        </p:nvSpPr>
        <p:spPr>
          <a:xfrm>
            <a:off x="1077686" y="17972329"/>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Methodology</a:t>
            </a:r>
          </a:p>
        </p:txBody>
      </p:sp>
      <p:sp>
        <p:nvSpPr>
          <p:cNvPr id="41" name="TextBox 40"/>
          <p:cNvSpPr txBox="1"/>
          <p:nvPr/>
        </p:nvSpPr>
        <p:spPr>
          <a:xfrm>
            <a:off x="24799888" y="8797545"/>
            <a:ext cx="16180694" cy="3970318"/>
          </a:xfrm>
          <a:prstGeom prst="rect">
            <a:avLst/>
          </a:prstGeom>
          <a:solidFill>
            <a:schemeClr val="accent3">
              <a:lumMod val="20000"/>
              <a:lumOff val="80000"/>
            </a:schemeClr>
          </a:solidFill>
        </p:spPr>
        <p:txBody>
          <a:bodyPr wrap="square" rtlCol="0">
            <a:spAutoFit/>
          </a:bodyPr>
          <a:lstStyle/>
          <a:p>
            <a:r>
              <a:rPr lang="en-US" sz="2800" dirty="0"/>
              <a:t>During the months of July and August 2018, within a 50 mile radius traveling towards </a:t>
            </a:r>
            <a:r>
              <a:rPr lang="en-US" sz="2800" dirty="0" err="1"/>
              <a:t>Eau</a:t>
            </a:r>
            <a:r>
              <a:rPr lang="en-US" sz="2800" dirty="0"/>
              <a:t> Claire on the five most major highways, there were a total of 189 signs on the landscape. On WI-Trunk Highway 29, there were a total of 38 signs observed from Withee-Owen traveling west to </a:t>
            </a:r>
            <a:r>
              <a:rPr lang="en-US" sz="2800" dirty="0" err="1"/>
              <a:t>Eau</a:t>
            </a:r>
            <a:r>
              <a:rPr lang="en-US" sz="2800" dirty="0"/>
              <a:t> Claire, of which 30 were classified as commercial or retail signs, 6 as ideological or non-retail signs, and 2 as specifically welcoming with the selected language. On I-94, there were a total of 30 signs observed from Black River Falls going north to </a:t>
            </a:r>
            <a:r>
              <a:rPr lang="en-US" sz="2800" dirty="0" err="1"/>
              <a:t>Eau</a:t>
            </a:r>
            <a:r>
              <a:rPr lang="en-US" sz="2800" dirty="0"/>
              <a:t> Claire, of which 25 were classified as commercial signs, and 5 as ideological signs. On the same highway, there were a total of 23 signs observed from Baldwin going south to </a:t>
            </a:r>
            <a:r>
              <a:rPr lang="en-US" sz="2800" dirty="0" err="1"/>
              <a:t>Eau</a:t>
            </a:r>
            <a:r>
              <a:rPr lang="en-US" sz="2800" dirty="0"/>
              <a:t> Claire, of which 19 were classified as commercial, and 4 as ideological. On US-53, there were a total of 30 signs observed from Stanley going south to </a:t>
            </a:r>
            <a:r>
              <a:rPr lang="en-US" sz="2800" dirty="0" err="1"/>
              <a:t>Eau</a:t>
            </a:r>
            <a:r>
              <a:rPr lang="en-US" sz="2800" dirty="0"/>
              <a:t> Claire, of which 25 were commercial, 1 was a personal sign, 3 were ideological, and 1 as specifically welcoming. </a:t>
            </a:r>
          </a:p>
        </p:txBody>
      </p:sp>
      <p:sp>
        <p:nvSpPr>
          <p:cNvPr id="4" name="TextBox 3"/>
          <p:cNvSpPr txBox="1"/>
          <p:nvPr/>
        </p:nvSpPr>
        <p:spPr>
          <a:xfrm>
            <a:off x="999100" y="21378451"/>
            <a:ext cx="10635587" cy="13880723"/>
          </a:xfrm>
          <a:prstGeom prst="rect">
            <a:avLst/>
          </a:prstGeom>
          <a:solidFill>
            <a:schemeClr val="accent3">
              <a:lumMod val="20000"/>
              <a:lumOff val="80000"/>
            </a:schemeClr>
          </a:solidFill>
        </p:spPr>
        <p:txBody>
          <a:bodyPr wrap="square" rtlCol="0">
            <a:spAutoFit/>
          </a:bodyPr>
          <a:lstStyle/>
          <a:p>
            <a:r>
              <a:rPr lang="en-US" sz="2800" dirty="0"/>
              <a:t>In contrast to traditional LL and SL research, this study does not consider the use of different languages on the landscape, but still looks at the denotation, or the literal meaning of words, and connotation, or the emotional and imaginative association of a word, of signs shared on the landscape within a discourse of power relations between groups. This study considers only non-governmental signage, that is, privately-funded and/or erected signage, in the study area, which is defined as anything non-governmental written or posted on the landscape for the uses of this project. The study area was a 50-mile radius outside of </a:t>
            </a:r>
            <a:r>
              <a:rPr lang="en-US" sz="2800" dirty="0" err="1"/>
              <a:t>Eau</a:t>
            </a:r>
            <a:r>
              <a:rPr lang="en-US" sz="2800" dirty="0"/>
              <a:t> Claire using the five most major highways coming through the city: Interstate 94 (North and South), US Highway 53 North, Wisconsin Highway 93 South, and State Trunk Highway 29. Following the steps laid out by </a:t>
            </a:r>
            <a:r>
              <a:rPr lang="en-US" sz="2800" dirty="0" err="1"/>
              <a:t>Barni</a:t>
            </a:r>
            <a:r>
              <a:rPr lang="en-US" sz="2800" dirty="0"/>
              <a:t> and </a:t>
            </a:r>
            <a:r>
              <a:rPr lang="en-US" sz="2800" dirty="0" err="1"/>
              <a:t>Barna</a:t>
            </a:r>
            <a:r>
              <a:rPr lang="en-US" sz="2800" dirty="0"/>
              <a:t>, photos of signage were taken from an automobile driver’s perspective in the study area. Using Google Maps for ease of access, the center of </a:t>
            </a:r>
            <a:r>
              <a:rPr lang="en-US" sz="2800" dirty="0" err="1"/>
              <a:t>Eau</a:t>
            </a:r>
            <a:r>
              <a:rPr lang="en-US" sz="2800" dirty="0"/>
              <a:t> Claire and the end route point for all 5 study areas was determined to be at the intersection of E Grand Avenue and Farwell Street, and is the end point for all driven routes for this project. </a:t>
            </a:r>
          </a:p>
          <a:p>
            <a:r>
              <a:rPr lang="en-US" sz="2800" dirty="0"/>
              <a:t>After taking 250 miles worth of pictures, initial categorization began. Images were categorized into four basic topics; commercial group message, ideological group/non-retail messages, individually/personally erected messages, and signs that specifically “welcome” in its message (e.g. “Welcome to </a:t>
            </a:r>
            <a:r>
              <a:rPr lang="en-US" sz="2800" dirty="0" err="1"/>
              <a:t>Eau</a:t>
            </a:r>
            <a:r>
              <a:rPr lang="en-US" sz="2800" dirty="0"/>
              <a:t> Claire”). Next, after categorization, the denotation and connotation of the messages were evaluated, and connotation was specifically analyzed for subjectively negative messages concerning a person or group. Messages of with language intended to welcome individuals to a business, institution, or place were also singled out (e.g. “Visit Menominee”). These findings were organized in a stacked bar graph to compare the landscapes as a whole, the types of signs utilized on the landscape, and the total amount of signs on the landscape with welcoming language as a whole were organized into a pie chart.</a:t>
            </a:r>
          </a:p>
        </p:txBody>
      </p:sp>
      <p:sp>
        <p:nvSpPr>
          <p:cNvPr id="43" name="Oval 42">
            <a:extLst>
              <a:ext uri="{FF2B5EF4-FFF2-40B4-BE49-F238E27FC236}">
                <a16:creationId xmlns:a16="http://schemas.microsoft.com/office/drawing/2014/main" id="{665862E5-358E-4CDD-B631-539D2AEFB5C9}"/>
              </a:ext>
            </a:extLst>
          </p:cNvPr>
          <p:cNvSpPr/>
          <p:nvPr/>
        </p:nvSpPr>
        <p:spPr>
          <a:xfrm>
            <a:off x="18770386" y="19852101"/>
            <a:ext cx="202025" cy="20332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84E059E-2CC6-4340-982B-322522CB577C}"/>
              </a:ext>
            </a:extLst>
          </p:cNvPr>
          <p:cNvSpPr/>
          <p:nvPr/>
        </p:nvSpPr>
        <p:spPr>
          <a:xfrm>
            <a:off x="18726917" y="14421927"/>
            <a:ext cx="202025" cy="20332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4D4F5FC0-92D9-4901-A905-ABBE125C2554}"/>
              </a:ext>
            </a:extLst>
          </p:cNvPr>
          <p:cNvSpPr/>
          <p:nvPr/>
        </p:nvSpPr>
        <p:spPr>
          <a:xfrm>
            <a:off x="23984768" y="13192934"/>
            <a:ext cx="202025" cy="20332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DD178B23-45C4-434B-8F6B-48F4B8527A47}"/>
              </a:ext>
            </a:extLst>
          </p:cNvPr>
          <p:cNvSpPr txBox="1"/>
          <p:nvPr/>
        </p:nvSpPr>
        <p:spPr>
          <a:xfrm>
            <a:off x="16642950" y="14535710"/>
            <a:ext cx="2190873" cy="646331"/>
          </a:xfrm>
          <a:prstGeom prst="rect">
            <a:avLst/>
          </a:prstGeom>
          <a:noFill/>
        </p:spPr>
        <p:txBody>
          <a:bodyPr wrap="square" rtlCol="0">
            <a:spAutoFit/>
          </a:bodyPr>
          <a:lstStyle/>
          <a:p>
            <a:r>
              <a:rPr lang="en-US" sz="3600" dirty="0">
                <a:latin typeface="Minion Pro" panose="02040503050306020203"/>
              </a:rPr>
              <a:t>Eau Claire</a:t>
            </a:r>
          </a:p>
        </p:txBody>
      </p:sp>
      <p:sp>
        <p:nvSpPr>
          <p:cNvPr id="49" name="Oval 48">
            <a:extLst>
              <a:ext uri="{FF2B5EF4-FFF2-40B4-BE49-F238E27FC236}">
                <a16:creationId xmlns:a16="http://schemas.microsoft.com/office/drawing/2014/main" id="{96F42A4A-7726-4FCC-99E1-1C3DD3B52C96}"/>
              </a:ext>
            </a:extLst>
          </p:cNvPr>
          <p:cNvSpPr/>
          <p:nvPr/>
        </p:nvSpPr>
        <p:spPr>
          <a:xfrm>
            <a:off x="22732574" y="18719863"/>
            <a:ext cx="202025" cy="20332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17FD79B5-562A-4492-9621-27F042BB2A75}"/>
              </a:ext>
            </a:extLst>
          </p:cNvPr>
          <p:cNvSpPr txBox="1"/>
          <p:nvPr/>
        </p:nvSpPr>
        <p:spPr>
          <a:xfrm>
            <a:off x="19606067" y="18762199"/>
            <a:ext cx="3256079" cy="646331"/>
          </a:xfrm>
          <a:prstGeom prst="rect">
            <a:avLst/>
          </a:prstGeom>
          <a:noFill/>
        </p:spPr>
        <p:txBody>
          <a:bodyPr wrap="square" rtlCol="0">
            <a:spAutoFit/>
          </a:bodyPr>
          <a:lstStyle/>
          <a:p>
            <a:r>
              <a:rPr lang="en-US" sz="3600" dirty="0"/>
              <a:t>Black River Falls</a:t>
            </a:r>
          </a:p>
        </p:txBody>
      </p:sp>
      <p:sp>
        <p:nvSpPr>
          <p:cNvPr id="51" name="TextBox 50">
            <a:extLst>
              <a:ext uri="{FF2B5EF4-FFF2-40B4-BE49-F238E27FC236}">
                <a16:creationId xmlns:a16="http://schemas.microsoft.com/office/drawing/2014/main" id="{F9ADE705-0401-46D8-A6A5-46E5AE3C125C}"/>
              </a:ext>
            </a:extLst>
          </p:cNvPr>
          <p:cNvSpPr txBox="1"/>
          <p:nvPr/>
        </p:nvSpPr>
        <p:spPr>
          <a:xfrm>
            <a:off x="17148463" y="19531475"/>
            <a:ext cx="1966777" cy="646331"/>
          </a:xfrm>
          <a:prstGeom prst="rect">
            <a:avLst/>
          </a:prstGeom>
          <a:noFill/>
        </p:spPr>
        <p:txBody>
          <a:bodyPr wrap="square" rtlCol="0">
            <a:spAutoFit/>
          </a:bodyPr>
          <a:lstStyle/>
          <a:p>
            <a:r>
              <a:rPr lang="en-US" sz="3600" dirty="0"/>
              <a:t>Arcadia</a:t>
            </a:r>
            <a:endParaRPr lang="en-US" sz="4000" dirty="0"/>
          </a:p>
        </p:txBody>
      </p:sp>
      <p:sp>
        <p:nvSpPr>
          <p:cNvPr id="52" name="TextBox 51">
            <a:extLst>
              <a:ext uri="{FF2B5EF4-FFF2-40B4-BE49-F238E27FC236}">
                <a16:creationId xmlns:a16="http://schemas.microsoft.com/office/drawing/2014/main" id="{C30DA588-278F-40FB-8458-24326D85C724}"/>
              </a:ext>
            </a:extLst>
          </p:cNvPr>
          <p:cNvSpPr txBox="1"/>
          <p:nvPr/>
        </p:nvSpPr>
        <p:spPr>
          <a:xfrm rot="17525348">
            <a:off x="17132028" y="17513894"/>
            <a:ext cx="2846495" cy="1015663"/>
          </a:xfrm>
          <a:prstGeom prst="rect">
            <a:avLst/>
          </a:prstGeom>
          <a:noFill/>
        </p:spPr>
        <p:txBody>
          <a:bodyPr wrap="square" rtlCol="0">
            <a:spAutoFit/>
          </a:bodyPr>
          <a:lstStyle/>
          <a:p>
            <a:r>
              <a:rPr lang="en-US" sz="6000" dirty="0">
                <a:solidFill>
                  <a:srgbClr val="A8AD85"/>
                </a:solidFill>
              </a:rPr>
              <a:t>WI-93</a:t>
            </a:r>
          </a:p>
        </p:txBody>
      </p:sp>
      <p:sp>
        <p:nvSpPr>
          <p:cNvPr id="53" name="TextBox 52">
            <a:extLst>
              <a:ext uri="{FF2B5EF4-FFF2-40B4-BE49-F238E27FC236}">
                <a16:creationId xmlns:a16="http://schemas.microsoft.com/office/drawing/2014/main" id="{AEFB7D42-254C-4E3A-A858-0D208B99EA4D}"/>
              </a:ext>
            </a:extLst>
          </p:cNvPr>
          <p:cNvSpPr txBox="1"/>
          <p:nvPr/>
        </p:nvSpPr>
        <p:spPr>
          <a:xfrm rot="703282">
            <a:off x="15009055" y="12816635"/>
            <a:ext cx="3301727" cy="1015663"/>
          </a:xfrm>
          <a:prstGeom prst="rect">
            <a:avLst/>
          </a:prstGeom>
          <a:noFill/>
        </p:spPr>
        <p:txBody>
          <a:bodyPr wrap="square" rtlCol="0">
            <a:spAutoFit/>
          </a:bodyPr>
          <a:lstStyle/>
          <a:p>
            <a:r>
              <a:rPr lang="en-US" sz="6000" dirty="0">
                <a:solidFill>
                  <a:srgbClr val="A8AD85"/>
                </a:solidFill>
              </a:rPr>
              <a:t>I-94</a:t>
            </a:r>
          </a:p>
        </p:txBody>
      </p:sp>
      <p:sp>
        <p:nvSpPr>
          <p:cNvPr id="54" name="Oval 53">
            <a:extLst>
              <a:ext uri="{FF2B5EF4-FFF2-40B4-BE49-F238E27FC236}">
                <a16:creationId xmlns:a16="http://schemas.microsoft.com/office/drawing/2014/main" id="{CD4B9336-36F5-493B-9E2B-D7633E1766C4}"/>
              </a:ext>
            </a:extLst>
          </p:cNvPr>
          <p:cNvSpPr/>
          <p:nvPr/>
        </p:nvSpPr>
        <p:spPr>
          <a:xfrm>
            <a:off x="12660211" y="13177874"/>
            <a:ext cx="202025" cy="20332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1C65CEEE-B7FF-4E15-9544-9B6F081FD16E}"/>
              </a:ext>
            </a:extLst>
          </p:cNvPr>
          <p:cNvSpPr/>
          <p:nvPr/>
        </p:nvSpPr>
        <p:spPr>
          <a:xfrm>
            <a:off x="16851868" y="8380506"/>
            <a:ext cx="202025" cy="20332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DD9B52F8-B11E-4690-84C5-8FAE5BC24A43}"/>
              </a:ext>
            </a:extLst>
          </p:cNvPr>
          <p:cNvSpPr txBox="1"/>
          <p:nvPr/>
        </p:nvSpPr>
        <p:spPr>
          <a:xfrm>
            <a:off x="12794989" y="12629902"/>
            <a:ext cx="3846817" cy="646331"/>
          </a:xfrm>
          <a:prstGeom prst="rect">
            <a:avLst/>
          </a:prstGeom>
          <a:noFill/>
        </p:spPr>
        <p:txBody>
          <a:bodyPr wrap="square" rtlCol="0">
            <a:spAutoFit/>
          </a:bodyPr>
          <a:lstStyle/>
          <a:p>
            <a:r>
              <a:rPr lang="en-US" sz="3600" dirty="0"/>
              <a:t>Baldwin</a:t>
            </a:r>
          </a:p>
        </p:txBody>
      </p:sp>
      <p:sp>
        <p:nvSpPr>
          <p:cNvPr id="57" name="TextBox 56">
            <a:extLst>
              <a:ext uri="{FF2B5EF4-FFF2-40B4-BE49-F238E27FC236}">
                <a16:creationId xmlns:a16="http://schemas.microsoft.com/office/drawing/2014/main" id="{02C52455-DE68-44EB-8B5A-91FDB7529254}"/>
              </a:ext>
            </a:extLst>
          </p:cNvPr>
          <p:cNvSpPr txBox="1"/>
          <p:nvPr/>
        </p:nvSpPr>
        <p:spPr>
          <a:xfrm>
            <a:off x="22544155" y="13248080"/>
            <a:ext cx="1627493" cy="646331"/>
          </a:xfrm>
          <a:prstGeom prst="rect">
            <a:avLst/>
          </a:prstGeom>
          <a:noFill/>
        </p:spPr>
        <p:txBody>
          <a:bodyPr wrap="square" rtlCol="0">
            <a:spAutoFit/>
          </a:bodyPr>
          <a:lstStyle/>
          <a:p>
            <a:r>
              <a:rPr lang="en-US" sz="3600" dirty="0"/>
              <a:t>Withee</a:t>
            </a:r>
          </a:p>
        </p:txBody>
      </p:sp>
      <p:sp>
        <p:nvSpPr>
          <p:cNvPr id="58" name="TextBox 57">
            <a:extLst>
              <a:ext uri="{FF2B5EF4-FFF2-40B4-BE49-F238E27FC236}">
                <a16:creationId xmlns:a16="http://schemas.microsoft.com/office/drawing/2014/main" id="{C2C7DD2D-8472-42C3-9A0C-F2FF82D6C457}"/>
              </a:ext>
            </a:extLst>
          </p:cNvPr>
          <p:cNvSpPr txBox="1"/>
          <p:nvPr/>
        </p:nvSpPr>
        <p:spPr>
          <a:xfrm>
            <a:off x="14940313" y="8346585"/>
            <a:ext cx="2055933" cy="646331"/>
          </a:xfrm>
          <a:prstGeom prst="rect">
            <a:avLst/>
          </a:prstGeom>
          <a:noFill/>
        </p:spPr>
        <p:txBody>
          <a:bodyPr wrap="square" rtlCol="0">
            <a:spAutoFit/>
          </a:bodyPr>
          <a:lstStyle/>
          <a:p>
            <a:r>
              <a:rPr lang="en-US" sz="3600" dirty="0"/>
              <a:t>Cameron</a:t>
            </a:r>
          </a:p>
        </p:txBody>
      </p:sp>
      <p:sp>
        <p:nvSpPr>
          <p:cNvPr id="59" name="TextBox 58">
            <a:extLst>
              <a:ext uri="{FF2B5EF4-FFF2-40B4-BE49-F238E27FC236}">
                <a16:creationId xmlns:a16="http://schemas.microsoft.com/office/drawing/2014/main" id="{E6B8AF5F-20E9-4F72-AAA2-950385F5C92A}"/>
              </a:ext>
            </a:extLst>
          </p:cNvPr>
          <p:cNvSpPr txBox="1"/>
          <p:nvPr/>
        </p:nvSpPr>
        <p:spPr>
          <a:xfrm rot="3336426">
            <a:off x="15674470" y="10177901"/>
            <a:ext cx="2921659" cy="1015663"/>
          </a:xfrm>
          <a:prstGeom prst="rect">
            <a:avLst/>
          </a:prstGeom>
          <a:noFill/>
        </p:spPr>
        <p:txBody>
          <a:bodyPr wrap="square" rtlCol="0">
            <a:spAutoFit/>
          </a:bodyPr>
          <a:lstStyle/>
          <a:p>
            <a:r>
              <a:rPr lang="en-US" sz="6000" dirty="0">
                <a:solidFill>
                  <a:srgbClr val="A8AD85"/>
                </a:solidFill>
              </a:rPr>
              <a:t>US-53</a:t>
            </a:r>
          </a:p>
        </p:txBody>
      </p:sp>
      <p:sp>
        <p:nvSpPr>
          <p:cNvPr id="60" name="TextBox 59">
            <a:extLst>
              <a:ext uri="{FF2B5EF4-FFF2-40B4-BE49-F238E27FC236}">
                <a16:creationId xmlns:a16="http://schemas.microsoft.com/office/drawing/2014/main" id="{296D5B5A-2689-4D62-942E-FBAAEB44C458}"/>
              </a:ext>
            </a:extLst>
          </p:cNvPr>
          <p:cNvSpPr txBox="1"/>
          <p:nvPr/>
        </p:nvSpPr>
        <p:spPr>
          <a:xfrm rot="21412545">
            <a:off x="20468725" y="12288665"/>
            <a:ext cx="3936535" cy="1015663"/>
          </a:xfrm>
          <a:prstGeom prst="rect">
            <a:avLst/>
          </a:prstGeom>
          <a:noFill/>
        </p:spPr>
        <p:txBody>
          <a:bodyPr wrap="square" rtlCol="0">
            <a:spAutoFit/>
          </a:bodyPr>
          <a:lstStyle/>
          <a:p>
            <a:r>
              <a:rPr lang="en-US" sz="6000" dirty="0">
                <a:solidFill>
                  <a:srgbClr val="A8AD85"/>
                </a:solidFill>
              </a:rPr>
              <a:t>WI-29</a:t>
            </a:r>
          </a:p>
        </p:txBody>
      </p:sp>
      <p:sp>
        <p:nvSpPr>
          <p:cNvPr id="13" name="TextBox 12">
            <a:extLst>
              <a:ext uri="{FF2B5EF4-FFF2-40B4-BE49-F238E27FC236}">
                <a16:creationId xmlns:a16="http://schemas.microsoft.com/office/drawing/2014/main" id="{F3C09B05-B442-486A-87D4-D1FE3B7C0839}"/>
              </a:ext>
            </a:extLst>
          </p:cNvPr>
          <p:cNvSpPr txBox="1"/>
          <p:nvPr/>
        </p:nvSpPr>
        <p:spPr>
          <a:xfrm>
            <a:off x="12563902" y="18740185"/>
            <a:ext cx="4349269" cy="1384995"/>
          </a:xfrm>
          <a:prstGeom prst="rect">
            <a:avLst/>
          </a:prstGeom>
          <a:noFill/>
        </p:spPr>
        <p:txBody>
          <a:bodyPr wrap="square" rtlCol="0">
            <a:spAutoFit/>
          </a:bodyPr>
          <a:lstStyle/>
          <a:p>
            <a:r>
              <a:rPr lang="en-US" sz="2800" dirty="0"/>
              <a:t>Cartographic visualization of the study area and approximate starting points.</a:t>
            </a:r>
          </a:p>
        </p:txBody>
      </p:sp>
      <p:pic>
        <p:nvPicPr>
          <p:cNvPr id="61" name="Picture 60" descr="analysis 1.PNG">
            <a:extLst>
              <a:ext uri="{FF2B5EF4-FFF2-40B4-BE49-F238E27FC236}">
                <a16:creationId xmlns:a16="http://schemas.microsoft.com/office/drawing/2014/main" id="{7BF4F6E2-4E42-41E2-9D9D-87A55B6473B6}"/>
              </a:ext>
            </a:extLst>
          </p:cNvPr>
          <p:cNvPicPr/>
          <p:nvPr/>
        </p:nvPicPr>
        <p:blipFill>
          <a:blip r:embed="rId9" cstate="print"/>
          <a:stretch>
            <a:fillRect/>
          </a:stretch>
        </p:blipFill>
        <p:spPr>
          <a:xfrm>
            <a:off x="12228970" y="20471721"/>
            <a:ext cx="11039917" cy="5536551"/>
          </a:xfrm>
          <a:prstGeom prst="rect">
            <a:avLst/>
          </a:prstGeom>
          <a:ln>
            <a:solidFill>
              <a:schemeClr val="accent3">
                <a:lumMod val="60000"/>
                <a:lumOff val="40000"/>
              </a:schemeClr>
            </a:solidFill>
          </a:ln>
        </p:spPr>
      </p:pic>
      <p:sp>
        <p:nvSpPr>
          <p:cNvPr id="10" name="Isosceles Triangle 9">
            <a:extLst>
              <a:ext uri="{FF2B5EF4-FFF2-40B4-BE49-F238E27FC236}">
                <a16:creationId xmlns:a16="http://schemas.microsoft.com/office/drawing/2014/main" id="{3266B6C6-DB4F-46B3-A67B-09C3E6A4F10E}"/>
              </a:ext>
            </a:extLst>
          </p:cNvPr>
          <p:cNvSpPr/>
          <p:nvPr/>
        </p:nvSpPr>
        <p:spPr>
          <a:xfrm>
            <a:off x="23893048" y="18762199"/>
            <a:ext cx="351470" cy="991254"/>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FAD8972-1C04-4A79-B7AC-B6A8A63AF59A}"/>
              </a:ext>
            </a:extLst>
          </p:cNvPr>
          <p:cNvSpPr txBox="1"/>
          <p:nvPr/>
        </p:nvSpPr>
        <p:spPr>
          <a:xfrm>
            <a:off x="23806333" y="17983977"/>
            <a:ext cx="492778" cy="769441"/>
          </a:xfrm>
          <a:prstGeom prst="rect">
            <a:avLst/>
          </a:prstGeom>
          <a:noFill/>
        </p:spPr>
        <p:txBody>
          <a:bodyPr wrap="square" rtlCol="0">
            <a:spAutoFit/>
          </a:bodyPr>
          <a:lstStyle/>
          <a:p>
            <a:r>
              <a:rPr lang="en-US" sz="4400" dirty="0"/>
              <a:t>N</a:t>
            </a:r>
          </a:p>
        </p:txBody>
      </p:sp>
      <p:sp>
        <p:nvSpPr>
          <p:cNvPr id="12" name="TextBox 11">
            <a:extLst>
              <a:ext uri="{FF2B5EF4-FFF2-40B4-BE49-F238E27FC236}">
                <a16:creationId xmlns:a16="http://schemas.microsoft.com/office/drawing/2014/main" id="{46802831-66B9-4D35-A5F4-307B16AFE220}"/>
              </a:ext>
            </a:extLst>
          </p:cNvPr>
          <p:cNvSpPr txBox="1"/>
          <p:nvPr/>
        </p:nvSpPr>
        <p:spPr>
          <a:xfrm>
            <a:off x="18237215" y="8203993"/>
            <a:ext cx="5934433" cy="1508105"/>
          </a:xfrm>
          <a:prstGeom prst="rect">
            <a:avLst/>
          </a:prstGeom>
          <a:noFill/>
          <a:ln>
            <a:solidFill>
              <a:schemeClr val="bg2">
                <a:lumMod val="50000"/>
              </a:schemeClr>
            </a:solidFill>
          </a:ln>
        </p:spPr>
        <p:txBody>
          <a:bodyPr wrap="square" rtlCol="0">
            <a:spAutoFit/>
          </a:bodyPr>
          <a:lstStyle/>
          <a:p>
            <a:r>
              <a:rPr lang="en-US" sz="3600" dirty="0"/>
              <a:t>Study Area</a:t>
            </a:r>
          </a:p>
          <a:p>
            <a:r>
              <a:rPr lang="en-US" sz="2800" dirty="0"/>
              <a:t>        Location of starting/stopping point</a:t>
            </a:r>
          </a:p>
          <a:p>
            <a:r>
              <a:rPr lang="en-US" sz="2800" dirty="0"/>
              <a:t>        Highway routes</a:t>
            </a:r>
          </a:p>
        </p:txBody>
      </p:sp>
      <p:sp>
        <p:nvSpPr>
          <p:cNvPr id="47" name="Oval 46">
            <a:extLst>
              <a:ext uri="{FF2B5EF4-FFF2-40B4-BE49-F238E27FC236}">
                <a16:creationId xmlns:a16="http://schemas.microsoft.com/office/drawing/2014/main" id="{79127D0A-CB39-4B75-B300-E30BE49AE056}"/>
              </a:ext>
            </a:extLst>
          </p:cNvPr>
          <p:cNvSpPr/>
          <p:nvPr/>
        </p:nvSpPr>
        <p:spPr>
          <a:xfrm>
            <a:off x="18475473" y="8906367"/>
            <a:ext cx="202025" cy="20332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DDB90919-A0A6-4DD5-8F86-5DBE5B3DF541}"/>
              </a:ext>
            </a:extLst>
          </p:cNvPr>
          <p:cNvCxnSpPr>
            <a:cxnSpLocks/>
          </p:cNvCxnSpPr>
          <p:nvPr/>
        </p:nvCxnSpPr>
        <p:spPr>
          <a:xfrm>
            <a:off x="18389590" y="9488591"/>
            <a:ext cx="4383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2" name="Chart 61">
            <a:extLst>
              <a:ext uri="{FF2B5EF4-FFF2-40B4-BE49-F238E27FC236}">
                <a16:creationId xmlns:a16="http://schemas.microsoft.com/office/drawing/2014/main" id="{7ED554B9-7CDB-4737-94F7-57DC0A773F6A}"/>
              </a:ext>
            </a:extLst>
          </p:cNvPr>
          <p:cNvGraphicFramePr/>
          <p:nvPr>
            <p:extLst>
              <p:ext uri="{D42A27DB-BD31-4B8C-83A1-F6EECF244321}">
                <p14:modId xmlns:p14="http://schemas.microsoft.com/office/powerpoint/2010/main" val="961063550"/>
              </p:ext>
            </p:extLst>
          </p:nvPr>
        </p:nvGraphicFramePr>
        <p:xfrm>
          <a:off x="12174864" y="26306639"/>
          <a:ext cx="7729152" cy="7044219"/>
        </p:xfrm>
        <a:graphic>
          <a:graphicData uri="http://schemas.openxmlformats.org/drawingml/2006/chart">
            <c:chart xmlns:c="http://schemas.openxmlformats.org/drawingml/2006/chart" xmlns:r="http://schemas.openxmlformats.org/officeDocument/2006/relationships" r:id="rId10"/>
          </a:graphicData>
        </a:graphic>
      </p:graphicFrame>
      <p:pic>
        <p:nvPicPr>
          <p:cNvPr id="63" name="Picture 62" descr="20180809_193241.jpg">
            <a:extLst>
              <a:ext uri="{FF2B5EF4-FFF2-40B4-BE49-F238E27FC236}">
                <a16:creationId xmlns:a16="http://schemas.microsoft.com/office/drawing/2014/main" id="{931E2B30-B4CB-464F-87AC-4C8ADD50911E}"/>
              </a:ext>
            </a:extLst>
          </p:cNvPr>
          <p:cNvPicPr/>
          <p:nvPr/>
        </p:nvPicPr>
        <p:blipFill rotWithShape="1">
          <a:blip r:embed="rId11" cstate="print"/>
          <a:srcRect l="31981" t="53890" r="50190" b="28301"/>
          <a:stretch/>
        </p:blipFill>
        <p:spPr>
          <a:xfrm rot="5400000">
            <a:off x="18684834" y="30123840"/>
            <a:ext cx="7851419" cy="4736123"/>
          </a:xfrm>
          <a:prstGeom prst="rect">
            <a:avLst/>
          </a:prstGeom>
          <a:ln>
            <a:solidFill>
              <a:schemeClr val="tx1"/>
            </a:solidFill>
          </a:ln>
        </p:spPr>
      </p:pic>
      <p:sp>
        <p:nvSpPr>
          <p:cNvPr id="14" name="TextBox 13">
            <a:extLst>
              <a:ext uri="{FF2B5EF4-FFF2-40B4-BE49-F238E27FC236}">
                <a16:creationId xmlns:a16="http://schemas.microsoft.com/office/drawing/2014/main" id="{B35F31C8-934F-40B5-9DBA-6427AAE99D75}"/>
              </a:ext>
            </a:extLst>
          </p:cNvPr>
          <p:cNvSpPr txBox="1"/>
          <p:nvPr/>
        </p:nvSpPr>
        <p:spPr>
          <a:xfrm>
            <a:off x="24778171" y="12757125"/>
            <a:ext cx="16180694" cy="5693866"/>
          </a:xfrm>
          <a:prstGeom prst="rect">
            <a:avLst/>
          </a:prstGeom>
          <a:solidFill>
            <a:schemeClr val="accent3">
              <a:lumMod val="20000"/>
              <a:lumOff val="80000"/>
            </a:schemeClr>
          </a:solidFill>
        </p:spPr>
        <p:txBody>
          <a:bodyPr wrap="square" rtlCol="0">
            <a:spAutoFit/>
          </a:bodyPr>
          <a:lstStyle/>
          <a:p>
            <a:r>
              <a:rPr lang="en-US" sz="2800" dirty="0"/>
              <a:t>Lastly, on WI-93, there were a total of 68 signs observed from Arcadia going north to </a:t>
            </a:r>
            <a:r>
              <a:rPr lang="en-US" sz="2800" dirty="0" err="1"/>
              <a:t>Eau</a:t>
            </a:r>
            <a:r>
              <a:rPr lang="en-US" sz="2800" dirty="0"/>
              <a:t> Claire, of which 23 were commercial, 41 were personally erected signs, 2 were ideological, and 2 were specifically welcoming. As seen on figure two, WI-93’s route observation amount was more than twice the size of the other route observation amounts. The calculated routes for WI-Trunk Highway 29 and WI-93 had the highest amount of signs with specifically welcoming language at 2 each, found in the town welcoming signs of Thorp, Stanley, and </a:t>
            </a:r>
            <a:r>
              <a:rPr lang="en-US" sz="2800" dirty="0" err="1"/>
              <a:t>Eau</a:t>
            </a:r>
            <a:r>
              <a:rPr lang="en-US" sz="2800" dirty="0"/>
              <a:t> Claire, as well as a personally mounted sign in the door of Just Local Food Co-op claiming “Everyone Welcome.</a:t>
            </a:r>
          </a:p>
          <a:p>
            <a:r>
              <a:rPr lang="en-US" sz="2800" dirty="0"/>
              <a:t>There were a total of 9 signs observed within the study area with some sort of welcoming language featured. Signs that particularly called for people to visit or called for comradery were included (in addition to the previously identified welcoming signs), and signs with only commanding language or simple information were excluded (e.g. Visit Menominee vs. McDonalds Exit 79). An example of one of these welcoming signs can be seen in figure 5. WI-Trunk Highway 29 had the highest amount of welcoming language on the landscape, particularly in the use of the aforementioned Menominee tourism advertisements. </a:t>
            </a:r>
          </a:p>
        </p:txBody>
      </p:sp>
      <p:sp>
        <p:nvSpPr>
          <p:cNvPr id="64" name="TextBox 63">
            <a:extLst>
              <a:ext uri="{FF2B5EF4-FFF2-40B4-BE49-F238E27FC236}">
                <a16:creationId xmlns:a16="http://schemas.microsoft.com/office/drawing/2014/main" id="{DA6EC76E-9910-4ABF-8468-EA05B04F2315}"/>
              </a:ext>
            </a:extLst>
          </p:cNvPr>
          <p:cNvSpPr txBox="1"/>
          <p:nvPr/>
        </p:nvSpPr>
        <p:spPr>
          <a:xfrm>
            <a:off x="17666843" y="34109287"/>
            <a:ext cx="2521522" cy="2308324"/>
          </a:xfrm>
          <a:prstGeom prst="rect">
            <a:avLst/>
          </a:prstGeom>
          <a:noFill/>
          <a:ln>
            <a:solidFill>
              <a:schemeClr val="accent3">
                <a:lumMod val="40000"/>
                <a:lumOff val="60000"/>
              </a:schemeClr>
            </a:solidFill>
          </a:ln>
        </p:spPr>
        <p:txBody>
          <a:bodyPr wrap="square" rtlCol="0">
            <a:spAutoFit/>
          </a:bodyPr>
          <a:lstStyle/>
          <a:p>
            <a:r>
              <a:rPr lang="en-US" sz="2400" dirty="0"/>
              <a:t>“Everyone Welcome” door sign from Just Local Food Cooperative; taken on WI-93 route.</a:t>
            </a:r>
          </a:p>
        </p:txBody>
      </p:sp>
      <p:sp>
        <p:nvSpPr>
          <p:cNvPr id="18" name="TextBox 17">
            <a:extLst>
              <a:ext uri="{FF2B5EF4-FFF2-40B4-BE49-F238E27FC236}">
                <a16:creationId xmlns:a16="http://schemas.microsoft.com/office/drawing/2014/main" id="{34760BA3-2D76-4752-9EA4-D3429749E907}"/>
              </a:ext>
            </a:extLst>
          </p:cNvPr>
          <p:cNvSpPr txBox="1"/>
          <p:nvPr/>
        </p:nvSpPr>
        <p:spPr>
          <a:xfrm>
            <a:off x="20065628" y="26010488"/>
            <a:ext cx="3203259" cy="2308324"/>
          </a:xfrm>
          <a:prstGeom prst="rect">
            <a:avLst/>
          </a:prstGeom>
          <a:noFill/>
          <a:ln>
            <a:solidFill>
              <a:schemeClr val="accent3">
                <a:lumMod val="40000"/>
                <a:lumOff val="60000"/>
              </a:schemeClr>
            </a:solidFill>
          </a:ln>
        </p:spPr>
        <p:txBody>
          <a:bodyPr wrap="square" rtlCol="0">
            <a:spAutoFit/>
          </a:bodyPr>
          <a:lstStyle/>
          <a:p>
            <a:r>
              <a:rPr lang="en-US" sz="2400" dirty="0"/>
              <a:t>Stacked bar graph showing the types of signs observed within the study area and comparing overall geographic  totals.</a:t>
            </a:r>
          </a:p>
        </p:txBody>
      </p:sp>
      <p:sp>
        <p:nvSpPr>
          <p:cNvPr id="19" name="TextBox 18">
            <a:extLst>
              <a:ext uri="{FF2B5EF4-FFF2-40B4-BE49-F238E27FC236}">
                <a16:creationId xmlns:a16="http://schemas.microsoft.com/office/drawing/2014/main" id="{B5B7DA92-7DB7-4D5B-BC2F-42D149EA1576}"/>
              </a:ext>
            </a:extLst>
          </p:cNvPr>
          <p:cNvSpPr txBox="1"/>
          <p:nvPr/>
        </p:nvSpPr>
        <p:spPr>
          <a:xfrm>
            <a:off x="12174864" y="33320182"/>
            <a:ext cx="4414639" cy="1938992"/>
          </a:xfrm>
          <a:prstGeom prst="rect">
            <a:avLst/>
          </a:prstGeom>
          <a:noFill/>
          <a:ln>
            <a:solidFill>
              <a:schemeClr val="accent3">
                <a:lumMod val="40000"/>
                <a:lumOff val="60000"/>
              </a:schemeClr>
            </a:solidFill>
          </a:ln>
        </p:spPr>
        <p:txBody>
          <a:bodyPr wrap="square" rtlCol="0">
            <a:spAutoFit/>
          </a:bodyPr>
          <a:lstStyle/>
          <a:p>
            <a:r>
              <a:rPr lang="en-US" sz="2400" dirty="0"/>
              <a:t>Pie chart showing the total amount of signs with language intended to welcome individuals to a business, a place, etc. within the study area.</a:t>
            </a:r>
          </a:p>
        </p:txBody>
      </p:sp>
      <p:sp>
        <p:nvSpPr>
          <p:cNvPr id="65" name="TextBox 64">
            <a:extLst>
              <a:ext uri="{FF2B5EF4-FFF2-40B4-BE49-F238E27FC236}">
                <a16:creationId xmlns:a16="http://schemas.microsoft.com/office/drawing/2014/main" id="{47394FA3-F3FD-486C-9DE9-E53164DD0A21}"/>
              </a:ext>
            </a:extLst>
          </p:cNvPr>
          <p:cNvSpPr txBox="1"/>
          <p:nvPr/>
        </p:nvSpPr>
        <p:spPr>
          <a:xfrm>
            <a:off x="25063159" y="18509968"/>
            <a:ext cx="3714825"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a:t>
            </a:r>
          </a:p>
        </p:txBody>
      </p:sp>
      <p:sp>
        <p:nvSpPr>
          <p:cNvPr id="21" name="TextBox 20">
            <a:extLst>
              <a:ext uri="{FF2B5EF4-FFF2-40B4-BE49-F238E27FC236}">
                <a16:creationId xmlns:a16="http://schemas.microsoft.com/office/drawing/2014/main" id="{AFAE53FC-B174-44C2-8823-2598CAF1E854}"/>
              </a:ext>
            </a:extLst>
          </p:cNvPr>
          <p:cNvSpPr txBox="1"/>
          <p:nvPr/>
        </p:nvSpPr>
        <p:spPr>
          <a:xfrm>
            <a:off x="25202329" y="30926723"/>
            <a:ext cx="15755898" cy="5632311"/>
          </a:xfrm>
          <a:prstGeom prst="rect">
            <a:avLst/>
          </a:prstGeom>
          <a:solidFill>
            <a:schemeClr val="accent3">
              <a:lumMod val="20000"/>
              <a:lumOff val="80000"/>
            </a:schemeClr>
          </a:solidFill>
        </p:spPr>
        <p:txBody>
          <a:bodyPr wrap="square" rtlCol="0">
            <a:spAutoFit/>
          </a:bodyPr>
          <a:lstStyle/>
          <a:p>
            <a:r>
              <a:rPr lang="en-US" sz="2000" dirty="0" err="1"/>
              <a:t>Bashforth</a:t>
            </a:r>
            <a:r>
              <a:rPr lang="en-US" sz="2000" dirty="0"/>
              <a:t>, Jo Anna, “Connotation and Denotation,” California State University-Northridge. Accessed April 4, 2019. https://www.csun.edu/~bashforth/098_PDF/06Sep15Connotation_Denotation.pdf.</a:t>
            </a:r>
          </a:p>
          <a:p>
            <a:r>
              <a:rPr lang="en-US" sz="2000" dirty="0" err="1"/>
              <a:t>Barni</a:t>
            </a:r>
            <a:r>
              <a:rPr lang="en-US" sz="2000" dirty="0"/>
              <a:t>, Monica and Carla </a:t>
            </a:r>
            <a:r>
              <a:rPr lang="en-US" sz="2000" dirty="0" err="1"/>
              <a:t>Bagna</a:t>
            </a:r>
            <a:r>
              <a:rPr lang="en-US" sz="2000" dirty="0"/>
              <a:t>, “A mapping technique and the linguistic landscape.” In Linguistic landscape: expanding the scenery ed. by </a:t>
            </a:r>
            <a:r>
              <a:rPr lang="en-US" sz="2000" dirty="0" err="1"/>
              <a:t>Elana</a:t>
            </a:r>
            <a:r>
              <a:rPr lang="en-US" sz="2000" dirty="0"/>
              <a:t> Goldberg </a:t>
            </a:r>
            <a:r>
              <a:rPr lang="en-US" sz="2000" dirty="0" err="1"/>
              <a:t>Shohamy</a:t>
            </a:r>
            <a:r>
              <a:rPr lang="en-US" sz="2000" dirty="0"/>
              <a:t> and </a:t>
            </a:r>
            <a:r>
              <a:rPr lang="en-US" sz="2000" dirty="0" err="1"/>
              <a:t>Durk</a:t>
            </a:r>
            <a:r>
              <a:rPr lang="en-US" sz="2000" dirty="0"/>
              <a:t> </a:t>
            </a:r>
            <a:r>
              <a:rPr lang="en-US" sz="2000" dirty="0" err="1"/>
              <a:t>Gorter</a:t>
            </a:r>
            <a:r>
              <a:rPr lang="en-US" sz="2000" dirty="0"/>
              <a:t> (New York: Routledge, 2009), 126–154. </a:t>
            </a:r>
          </a:p>
          <a:p>
            <a:r>
              <a:rPr lang="en-US" sz="2000" dirty="0"/>
              <a:t>Dowden, Carissa, et al., “’Is Tolerant Good Enough?’ </a:t>
            </a:r>
            <a:r>
              <a:rPr lang="en-US" sz="2000" dirty="0" err="1"/>
              <a:t>Eau</a:t>
            </a:r>
            <a:r>
              <a:rPr lang="en-US" sz="2000" dirty="0"/>
              <a:t> Claire and the Practice of </a:t>
            </a:r>
            <a:r>
              <a:rPr lang="en-US" sz="2000" dirty="0" err="1"/>
              <a:t>Welcomingness</a:t>
            </a:r>
            <a:r>
              <a:rPr lang="en-US" sz="2000" dirty="0"/>
              <a:t>” (Poster Presentation),</a:t>
            </a:r>
            <a:r>
              <a:rPr lang="en-US" sz="2000" i="1" dirty="0"/>
              <a:t> Celebration of Excellence for Research and Creative Activity 2017</a:t>
            </a:r>
            <a:r>
              <a:rPr lang="en-US" sz="2000" dirty="0"/>
              <a:t>, May 2017, accessed March 19, 2019, </a:t>
            </a:r>
            <a:r>
              <a:rPr lang="en-US" sz="2000" u="sng" dirty="0">
                <a:hlinkClick r:id="rId12"/>
              </a:rPr>
              <a:t>https://minds.wisconsin.edu/bitstream/handle/1793/78022/DowdenSpr17.pdf?sequence=2&amp;isAllo</a:t>
            </a:r>
            <a:r>
              <a:rPr lang="en-US" sz="2000" dirty="0">
                <a:hlinkClick r:id="rId12"/>
              </a:rPr>
              <a:t>wed=y</a:t>
            </a:r>
            <a:endParaRPr lang="en-US" sz="2000" dirty="0"/>
          </a:p>
          <a:p>
            <a:r>
              <a:rPr lang="en-US" sz="2000" dirty="0"/>
              <a:t>Jaworski, Adam and Crispin Thurlow, eds. Semiotic Landscapes : Language, Image, Space. London: Bloomsbury Publishing PLC, 2010. Kerry, Victoria J., “The construction of hegemonic masculinity in the Semiotic Landscape of a CrossFit ‘Cave,’” Visual Communication 16, no. 2 (May 2017): 209–37.</a:t>
            </a:r>
          </a:p>
          <a:p>
            <a:r>
              <a:rPr lang="en-US" sz="2000" dirty="0"/>
              <a:t>Landry, </a:t>
            </a:r>
            <a:r>
              <a:rPr lang="en-US" sz="2000" dirty="0" err="1"/>
              <a:t>Rodrigue</a:t>
            </a:r>
            <a:r>
              <a:rPr lang="en-US" sz="2000" dirty="0"/>
              <a:t> and Richard Y. </a:t>
            </a:r>
            <a:r>
              <a:rPr lang="en-US" sz="2000" dirty="0" err="1"/>
              <a:t>Bourhis</a:t>
            </a:r>
            <a:r>
              <a:rPr lang="en-US" sz="2000" dirty="0"/>
              <a:t>, “Linguistic Landscape and Ethnolinguistic Vitality: An Empirical Study,” Journal of Language and Social Psychology 16, no. 1 (March 1997): 23-49. </a:t>
            </a:r>
          </a:p>
          <a:p>
            <a:r>
              <a:rPr lang="en-US" sz="2000" dirty="0"/>
              <a:t>Lewis, Peirce K., “Axioms for Reading the Landscape.” In Material Culture Studies in America, ed. by Thomas J. </a:t>
            </a:r>
            <a:r>
              <a:rPr lang="en-US" sz="2000" dirty="0" err="1"/>
              <a:t>Schlereth</a:t>
            </a:r>
            <a:r>
              <a:rPr lang="en-US" sz="2000" dirty="0"/>
              <a:t> (Nashville: American Association for State and Local History, 1982), 174.</a:t>
            </a:r>
          </a:p>
          <a:p>
            <a:r>
              <a:rPr lang="en-US" sz="2000" dirty="0" err="1"/>
              <a:t>Scollon</a:t>
            </a:r>
            <a:r>
              <a:rPr lang="en-US" sz="2000" dirty="0"/>
              <a:t>, Ron and Suzie Wong </a:t>
            </a:r>
            <a:r>
              <a:rPr lang="en-US" sz="2000" dirty="0" err="1"/>
              <a:t>Scollon</a:t>
            </a:r>
            <a:r>
              <a:rPr lang="en-US" sz="2000" dirty="0"/>
              <a:t>, </a:t>
            </a:r>
            <a:r>
              <a:rPr lang="en-US" sz="2000" i="1" dirty="0"/>
              <a:t>Discourses in Place: Language in the Material World</a:t>
            </a:r>
            <a:r>
              <a:rPr lang="en-US" sz="2000" dirty="0"/>
              <a:t>. London: Routledge, 2003. </a:t>
            </a:r>
          </a:p>
          <a:p>
            <a:r>
              <a:rPr lang="en-US" sz="2000" dirty="0" err="1"/>
              <a:t>Meinig</a:t>
            </a:r>
            <a:r>
              <a:rPr lang="en-US" sz="2000" dirty="0"/>
              <a:t>, Donald W., "The Beholding Eye: Ten Versions of the Same Scene." In</a:t>
            </a:r>
            <a:r>
              <a:rPr lang="en-US" sz="2000" i="1" dirty="0"/>
              <a:t> The Interpretation of Ordinary Landscapes: Geographical Essays</a:t>
            </a:r>
            <a:r>
              <a:rPr lang="en-US" sz="2000" dirty="0"/>
              <a:t>, ed. by D. W. </a:t>
            </a:r>
            <a:r>
              <a:rPr lang="en-US" sz="2000" dirty="0" err="1"/>
              <a:t>Meinig</a:t>
            </a:r>
            <a:r>
              <a:rPr lang="en-US" sz="2000" dirty="0"/>
              <a:t> and John Brinckerhoff Jackson (New York: Oxford University Press, 1979), 33-42.</a:t>
            </a:r>
          </a:p>
          <a:p>
            <a:r>
              <a:rPr lang="en-US" sz="2000" dirty="0"/>
              <a:t>Yi-Fu Tuan, Topophilia: a Study of Environmental Perception, Attitudes, and Values. New York: Columbia University Press, 1990.</a:t>
            </a:r>
          </a:p>
          <a:p>
            <a:r>
              <a:rPr lang="en-US" sz="2000" dirty="0"/>
              <a:t>Tuan, Yi-Fu, Space and Place: The Perspective of Experience. Minneapolis: University of Minnesota Press, 2001. </a:t>
            </a:r>
          </a:p>
        </p:txBody>
      </p:sp>
      <p:pic>
        <p:nvPicPr>
          <p:cNvPr id="27" name="Picture 26">
            <a:extLst>
              <a:ext uri="{FF2B5EF4-FFF2-40B4-BE49-F238E27FC236}">
                <a16:creationId xmlns:a16="http://schemas.microsoft.com/office/drawing/2014/main" id="{7A94A58F-A3F6-4E61-8D4E-8E6C10FECAAB}"/>
              </a:ext>
            </a:extLst>
          </p:cNvPr>
          <p:cNvPicPr>
            <a:picLocks noChangeAspect="1"/>
          </p:cNvPicPr>
          <p:nvPr/>
        </p:nvPicPr>
        <p:blipFill rotWithShape="1">
          <a:blip r:embed="rId13"/>
          <a:srcRect t="12027"/>
          <a:stretch/>
        </p:blipFill>
        <p:spPr>
          <a:xfrm>
            <a:off x="32062886" y="4644042"/>
            <a:ext cx="4518075" cy="2275434"/>
          </a:xfrm>
          <a:prstGeom prst="rect">
            <a:avLst/>
          </a:prstGeom>
        </p:spPr>
      </p:pic>
      <p:pic>
        <p:nvPicPr>
          <p:cNvPr id="28" name="Picture 27">
            <a:extLst>
              <a:ext uri="{FF2B5EF4-FFF2-40B4-BE49-F238E27FC236}">
                <a16:creationId xmlns:a16="http://schemas.microsoft.com/office/drawing/2014/main" id="{37936E03-8121-465D-ABD1-46C461DAAA69}"/>
              </a:ext>
            </a:extLst>
          </p:cNvPr>
          <p:cNvPicPr>
            <a:picLocks noChangeAspect="1"/>
          </p:cNvPicPr>
          <p:nvPr/>
        </p:nvPicPr>
        <p:blipFill rotWithShape="1">
          <a:blip r:embed="rId14"/>
          <a:srcRect b="19535"/>
          <a:stretch/>
        </p:blipFill>
        <p:spPr>
          <a:xfrm>
            <a:off x="37628634" y="5105355"/>
            <a:ext cx="2590800" cy="2084692"/>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TM10001106[[fn=Badge]]</Template>
  <TotalTime>0</TotalTime>
  <Words>2060</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Billboards and Farmland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2019-04-22T04:41:13Z</dcterms:modified>
</cp:coreProperties>
</file>