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0C5189-5CAB-4395-9FAD-034C6C3BE812}" v="13" dt="2019-04-08T19:32:57.802"/>
    <p1510:client id="{5596E4F6-47AA-411B-84EB-BC93ED8C4061}" v="3" dt="2019-04-08T16:16:09.0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649" autoAdjust="0"/>
    <p:restoredTop sz="93609" autoAdjust="0"/>
  </p:normalViewPr>
  <p:slideViewPr>
    <p:cSldViewPr snapToGrid="0">
      <p:cViewPr>
        <p:scale>
          <a:sx n="33" d="100"/>
          <a:sy n="33" d="100"/>
        </p:scale>
        <p:origin x="24" y="-13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23DFBD-D968-451C-8692-9FD4781B1A99}" type="datetimeFigureOut">
              <a:rPr lang="en-US" smtClean="0"/>
              <a:t>5/26/2020</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2B1D7B-5A19-4F30-882C-EF36D9F5768B}" type="slidenum">
              <a:rPr lang="en-US" smtClean="0"/>
              <a:t>‹#›</a:t>
            </a:fld>
            <a:endParaRPr lang="en-US"/>
          </a:p>
        </p:txBody>
      </p:sp>
    </p:spTree>
    <p:extLst>
      <p:ext uri="{BB962C8B-B14F-4D97-AF65-F5344CB8AC3E}">
        <p14:creationId xmlns:p14="http://schemas.microsoft.com/office/powerpoint/2010/main" val="128040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2B1D7B-5A19-4F30-882C-EF36D9F5768B}" type="slidenum">
              <a:rPr lang="en-US" smtClean="0"/>
              <a:t>1</a:t>
            </a:fld>
            <a:endParaRPr lang="en-US"/>
          </a:p>
        </p:txBody>
      </p:sp>
    </p:spTree>
    <p:extLst>
      <p:ext uri="{BB962C8B-B14F-4D97-AF65-F5344CB8AC3E}">
        <p14:creationId xmlns:p14="http://schemas.microsoft.com/office/powerpoint/2010/main" val="319681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5/26/2020</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0554568" y="1389039"/>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1652" y="2713563"/>
            <a:ext cx="34198560" cy="1926476"/>
          </a:xfrm>
        </p:spPr>
        <p:txBody>
          <a:bodyPr>
            <a:noAutofit/>
          </a:bodyPr>
          <a:lstStyle/>
          <a:p>
            <a:pPr algn="l"/>
            <a:r>
              <a:rPr lang="en-US" sz="9600" dirty="0">
                <a:latin typeface="Minion Pro" panose="02040503050306020203" pitchFamily="18" charset="0"/>
              </a:rPr>
              <a:t>College Students’ Experiences with Stress, Coping </a:t>
            </a:r>
            <a:br>
              <a:rPr lang="en-US" sz="9600" dirty="0">
                <a:latin typeface="Minion Pro" panose="02040503050306020203" pitchFamily="18" charset="0"/>
              </a:rPr>
            </a:br>
            <a:r>
              <a:rPr lang="en-US" sz="9600" dirty="0">
                <a:latin typeface="Minion Pro" panose="02040503050306020203" pitchFamily="18" charset="0"/>
              </a:rPr>
              <a:t>Mechanisms, and Awareness of the Physical Effects of Stress</a:t>
            </a:r>
          </a:p>
        </p:txBody>
      </p:sp>
      <p:sp>
        <p:nvSpPr>
          <p:cNvPr id="6" name="Title 1"/>
          <p:cNvSpPr txBox="1">
            <a:spLocks/>
          </p:cNvSpPr>
          <p:nvPr/>
        </p:nvSpPr>
        <p:spPr>
          <a:xfrm>
            <a:off x="1994550" y="6060946"/>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Rebekah Damitz, Research Mentor: Dr. Mary Beth Leibham   |   Psychology Department </a:t>
            </a:r>
          </a:p>
        </p:txBody>
      </p:sp>
      <p:sp>
        <p:nvSpPr>
          <p:cNvPr id="7" name="Title 1"/>
          <p:cNvSpPr txBox="1">
            <a:spLocks/>
          </p:cNvSpPr>
          <p:nvPr/>
        </p:nvSpPr>
        <p:spPr>
          <a:xfrm>
            <a:off x="1994550" y="5252510"/>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Independent mcnair research</a:t>
            </a:r>
          </a:p>
        </p:txBody>
      </p:sp>
      <p:sp>
        <p:nvSpPr>
          <p:cNvPr id="8" name="Subtitle 2"/>
          <p:cNvSpPr txBox="1">
            <a:spLocks/>
          </p:cNvSpPr>
          <p:nvPr/>
        </p:nvSpPr>
        <p:spPr>
          <a:xfrm>
            <a:off x="1801978" y="8924192"/>
            <a:ext cx="12257670" cy="315137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ea typeface="Calibri" panose="020F0502020204030204" pitchFamily="34" charset="0"/>
              </a:rPr>
              <a:t>Stressful life events are inevitable. It is how we interpret and manage those events that determines the impact that they have on our bodies. Stress has been linked to negative consequences in each system in our body, including the endocrine, reproductive, gastrointestinal, and cardiovascular systems (American Psychological Association). </a:t>
            </a:r>
          </a:p>
          <a:p>
            <a:pPr algn="l"/>
            <a:endParaRPr lang="en-US" sz="3200" dirty="0"/>
          </a:p>
          <a:p>
            <a:pPr algn="l"/>
            <a:endParaRPr lang="en-US" sz="3200" dirty="0"/>
          </a:p>
        </p:txBody>
      </p:sp>
      <p:sp>
        <p:nvSpPr>
          <p:cNvPr id="12" name="TextBox 11"/>
          <p:cNvSpPr txBox="1"/>
          <p:nvPr/>
        </p:nvSpPr>
        <p:spPr>
          <a:xfrm>
            <a:off x="1263750" y="17149048"/>
            <a:ext cx="3651932" cy="830997"/>
          </a:xfrm>
          <a:prstGeom prst="rect">
            <a:avLst/>
          </a:prstGeom>
          <a:noFill/>
        </p:spPr>
        <p:txBody>
          <a:bodyPr wrap="square" rtlCol="0">
            <a:spAutoFit/>
          </a:bodyPr>
          <a:lstStyle/>
          <a:p>
            <a:pPr algn="ctr"/>
            <a:r>
              <a:rPr lang="en-US" sz="2400" i="1" dirty="0"/>
              <a:t>Intersectionality of </a:t>
            </a:r>
          </a:p>
          <a:p>
            <a:pPr algn="ctr"/>
            <a:r>
              <a:rPr lang="en-US" sz="2400" i="1" dirty="0"/>
              <a:t>Health, Coping, and Stress</a:t>
            </a:r>
          </a:p>
        </p:txBody>
      </p:sp>
      <p:sp>
        <p:nvSpPr>
          <p:cNvPr id="3" name="TextBox 2"/>
          <p:cNvSpPr txBox="1"/>
          <p:nvPr/>
        </p:nvSpPr>
        <p:spPr>
          <a:xfrm>
            <a:off x="1801978" y="7849969"/>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9" name="TextBox 18"/>
          <p:cNvSpPr txBox="1"/>
          <p:nvPr/>
        </p:nvSpPr>
        <p:spPr>
          <a:xfrm>
            <a:off x="28259181" y="9387780"/>
            <a:ext cx="16974827" cy="1323439"/>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CORRELATION MATRIX OF PEARSON’S R </a:t>
            </a:r>
          </a:p>
          <a:p>
            <a:r>
              <a:rPr lang="en-US" sz="4000" cap="small" dirty="0">
                <a:solidFill>
                  <a:schemeClr val="accent1">
                    <a:lumMod val="50000"/>
                  </a:schemeClr>
                </a:solidFill>
                <a:latin typeface="Minion Pro" panose="02040503050306020203" pitchFamily="18" charset="0"/>
              </a:rPr>
              <a:t>FOR MEASURED VARIABLES</a:t>
            </a:r>
          </a:p>
        </p:txBody>
      </p:sp>
      <p:sp>
        <p:nvSpPr>
          <p:cNvPr id="21" name="TextBox 20"/>
          <p:cNvSpPr txBox="1"/>
          <p:nvPr/>
        </p:nvSpPr>
        <p:spPr>
          <a:xfrm>
            <a:off x="1801977" y="11387000"/>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PURPOSE</a:t>
            </a:r>
          </a:p>
        </p:txBody>
      </p:sp>
      <p:sp>
        <p:nvSpPr>
          <p:cNvPr id="30" name="TextBox 29"/>
          <p:cNvSpPr txBox="1"/>
          <p:nvPr/>
        </p:nvSpPr>
        <p:spPr>
          <a:xfrm>
            <a:off x="28249640" y="20943483"/>
            <a:ext cx="9063644" cy="1015663"/>
          </a:xfrm>
          <a:prstGeom prst="rect">
            <a:avLst/>
          </a:prstGeom>
          <a:noFill/>
        </p:spPr>
        <p:txBody>
          <a:bodyPr wrap="square" rtlCol="0" anchor="t">
            <a:spAutoFit/>
          </a:bodyPr>
          <a:lstStyle/>
          <a:p>
            <a:r>
              <a:rPr lang="en-US" sz="6000" cap="small" dirty="0">
                <a:solidFill>
                  <a:srgbClr val="DD9E11"/>
                </a:solidFill>
                <a:latin typeface="Minion Pro"/>
              </a:rPr>
              <a:t>Discussion</a:t>
            </a:r>
            <a:endParaRPr lang="en-US" sz="6000" cap="small" dirty="0">
              <a:solidFill>
                <a:srgbClr val="DD9E11"/>
              </a:solidFill>
              <a:latin typeface="Minion Pro" panose="02040503050306020203" pitchFamily="18" charset="0"/>
            </a:endParaRPr>
          </a:p>
        </p:txBody>
      </p:sp>
      <p:sp>
        <p:nvSpPr>
          <p:cNvPr id="31" name="TextBox 30"/>
          <p:cNvSpPr txBox="1"/>
          <p:nvPr/>
        </p:nvSpPr>
        <p:spPr>
          <a:xfrm>
            <a:off x="15028670" y="9284508"/>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VARIABLES</a:t>
            </a:r>
          </a:p>
        </p:txBody>
      </p:sp>
      <p:sp>
        <p:nvSpPr>
          <p:cNvPr id="32" name="TextBox 31"/>
          <p:cNvSpPr txBox="1"/>
          <p:nvPr/>
        </p:nvSpPr>
        <p:spPr>
          <a:xfrm>
            <a:off x="28307896" y="31089788"/>
            <a:ext cx="10600602"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LIMITATIONS AND FUTURE RESEARCH</a:t>
            </a:r>
          </a:p>
        </p:txBody>
      </p:sp>
      <p:sp>
        <p:nvSpPr>
          <p:cNvPr id="34" name="TextBox 33"/>
          <p:cNvSpPr txBox="1"/>
          <p:nvPr/>
        </p:nvSpPr>
        <p:spPr>
          <a:xfrm>
            <a:off x="28366303" y="33405807"/>
            <a:ext cx="6274058"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references</a:t>
            </a:r>
          </a:p>
        </p:txBody>
      </p:sp>
      <p:pic>
        <p:nvPicPr>
          <p:cNvPr id="13" name="Picture 12">
            <a:extLst>
              <a:ext uri="{FF2B5EF4-FFF2-40B4-BE49-F238E27FC236}">
                <a16:creationId xmlns:a16="http://schemas.microsoft.com/office/drawing/2014/main" id="{CD016759-CA09-44A5-8078-2226424CAB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7838" y="15762122"/>
            <a:ext cx="5976437" cy="4861710"/>
          </a:xfrm>
          <a:prstGeom prst="rect">
            <a:avLst/>
          </a:prstGeom>
        </p:spPr>
      </p:pic>
      <p:sp>
        <p:nvSpPr>
          <p:cNvPr id="16" name="Rectangle 15">
            <a:extLst>
              <a:ext uri="{FF2B5EF4-FFF2-40B4-BE49-F238E27FC236}">
                <a16:creationId xmlns:a16="http://schemas.microsoft.com/office/drawing/2014/main" id="{1F6D8816-E5C7-4CD2-A617-445859E00014}"/>
              </a:ext>
            </a:extLst>
          </p:cNvPr>
          <p:cNvSpPr/>
          <p:nvPr/>
        </p:nvSpPr>
        <p:spPr>
          <a:xfrm>
            <a:off x="1576114" y="26613563"/>
            <a:ext cx="12616224" cy="5509200"/>
          </a:xfrm>
          <a:prstGeom prst="rect">
            <a:avLst/>
          </a:prstGeom>
        </p:spPr>
        <p:txBody>
          <a:bodyPr wrap="square" anchor="t">
            <a:spAutoFit/>
          </a:bodyPr>
          <a:lstStyle/>
          <a:p>
            <a:r>
              <a:rPr lang="en-US" sz="3200" dirty="0">
                <a:cs typeface="Calibri"/>
              </a:rPr>
              <a:t>Most participants were White (90.3%), followed by Asian (4.1%), Hispanic (1.7%), Black or African American (0.6%), and the remainder did not indicate an ethnicity. This is comparable to other PWIs. </a:t>
            </a:r>
          </a:p>
          <a:p>
            <a:r>
              <a:rPr lang="en-US" sz="3200" dirty="0">
                <a:cs typeface="Calibri"/>
              </a:rPr>
              <a:t>Most participants were female (83.4%) with 14.9% male, 1 participant indicated nonbinary and 1 participant indicated demi boy.</a:t>
            </a:r>
          </a:p>
          <a:p>
            <a:endParaRPr lang="en-US" sz="3200" dirty="0">
              <a:cs typeface="Calibri"/>
            </a:endParaRPr>
          </a:p>
          <a:p>
            <a:r>
              <a:rPr lang="en-US" sz="3200" dirty="0">
                <a:cs typeface="Calibri"/>
              </a:rPr>
              <a:t>Most participants were born in 2000 (N=193), 1999 (N=152), and 1998 (N=49). This is logical based on traditional college students and that most were, presumably, in an intro psychology or similar course. Most participants reported a family income of $50,000-$80,000 (27.6%) followed by greater than $100,000 (25.8%).  </a:t>
            </a:r>
          </a:p>
        </p:txBody>
      </p:sp>
      <p:sp>
        <p:nvSpPr>
          <p:cNvPr id="22" name="TextBox 21">
            <a:extLst>
              <a:ext uri="{FF2B5EF4-FFF2-40B4-BE49-F238E27FC236}">
                <a16:creationId xmlns:a16="http://schemas.microsoft.com/office/drawing/2014/main" id="{B7366088-9196-4CFA-80AD-A87C9EE4FAFD}"/>
              </a:ext>
            </a:extLst>
          </p:cNvPr>
          <p:cNvSpPr txBox="1"/>
          <p:nvPr/>
        </p:nvSpPr>
        <p:spPr>
          <a:xfrm>
            <a:off x="1831738" y="12049366"/>
            <a:ext cx="12412770" cy="3539430"/>
          </a:xfrm>
          <a:prstGeom prst="rect">
            <a:avLst/>
          </a:prstGeom>
          <a:noFill/>
        </p:spPr>
        <p:txBody>
          <a:bodyPr wrap="square" rtlCol="0">
            <a:spAutoFit/>
          </a:bodyPr>
          <a:lstStyle/>
          <a:p>
            <a:r>
              <a:rPr lang="en-US" sz="3200" dirty="0"/>
              <a:t>Ample research has been done on types of stressors for college students. Few researchers have measured college students’ awareness of this topic and, consequently, we know little about their awareness of the physical effects of stress. By examining college students’ awareness of the physical effects of stress, in addition to their experiences with stress and various coping mechanisms, we can further understand the potential relationships among these variables, as predicted in Figure 1. </a:t>
            </a:r>
          </a:p>
        </p:txBody>
      </p:sp>
      <p:sp>
        <p:nvSpPr>
          <p:cNvPr id="25" name="TextBox 24">
            <a:extLst>
              <a:ext uri="{FF2B5EF4-FFF2-40B4-BE49-F238E27FC236}">
                <a16:creationId xmlns:a16="http://schemas.microsoft.com/office/drawing/2014/main" id="{7742D538-F931-4AEB-AB09-EB57F1676AF4}"/>
              </a:ext>
            </a:extLst>
          </p:cNvPr>
          <p:cNvSpPr txBox="1"/>
          <p:nvPr/>
        </p:nvSpPr>
        <p:spPr>
          <a:xfrm>
            <a:off x="1472243" y="20970383"/>
            <a:ext cx="12616224" cy="5016758"/>
          </a:xfrm>
          <a:prstGeom prst="rect">
            <a:avLst/>
          </a:prstGeom>
          <a:noFill/>
        </p:spPr>
        <p:txBody>
          <a:bodyPr wrap="square" rtlCol="0" anchor="t">
            <a:spAutoFit/>
          </a:bodyPr>
          <a:lstStyle/>
          <a:p>
            <a:r>
              <a:rPr lang="en-US" sz="3200" dirty="0"/>
              <a:t>A Qualtrics survey was posted on UWEC's online psychology research participation system, Sona. The survey consisted of 4 questionnaires (the </a:t>
            </a:r>
            <a:r>
              <a:rPr lang="en-US" sz="3200" i="1" dirty="0"/>
              <a:t>Perceived Stress Scale</a:t>
            </a:r>
            <a:r>
              <a:rPr lang="en-US" sz="3200" dirty="0"/>
              <a:t>, the </a:t>
            </a:r>
            <a:r>
              <a:rPr lang="en-US" sz="3200" i="1" dirty="0"/>
              <a:t>Coping Inventory for Stressful Situations</a:t>
            </a:r>
            <a:r>
              <a:rPr lang="en-US" sz="3200" dirty="0"/>
              <a:t>, the </a:t>
            </a:r>
            <a:r>
              <a:rPr lang="en-US" sz="3200" i="1" dirty="0"/>
              <a:t>Brief Symptom Inventory</a:t>
            </a:r>
            <a:r>
              <a:rPr lang="en-US" sz="3200" dirty="0"/>
              <a:t>, and an original awareness of psychosomatic symptoms scale) and demographics questions. </a:t>
            </a:r>
          </a:p>
          <a:p>
            <a:endParaRPr lang="en-US" sz="3200" dirty="0"/>
          </a:p>
          <a:p>
            <a:r>
              <a:rPr lang="en-US" sz="3200" dirty="0"/>
              <a:t>After cleaning the data (N = 487) for participants who did not complete a majority of the survey, were not UWEC students, or who answered that they did not respond honestly to the questions, 481 participants were left. </a:t>
            </a:r>
            <a:endParaRPr lang="en-US" sz="3200" dirty="0">
              <a:cs typeface="Calibri"/>
            </a:endParaRPr>
          </a:p>
          <a:p>
            <a:endParaRPr lang="en-US" sz="3200" dirty="0"/>
          </a:p>
        </p:txBody>
      </p:sp>
      <p:sp>
        <p:nvSpPr>
          <p:cNvPr id="26" name="TextBox 25">
            <a:extLst>
              <a:ext uri="{FF2B5EF4-FFF2-40B4-BE49-F238E27FC236}">
                <a16:creationId xmlns:a16="http://schemas.microsoft.com/office/drawing/2014/main" id="{F52230F7-9A0A-4A14-A3F7-423FF179EB33}"/>
              </a:ext>
            </a:extLst>
          </p:cNvPr>
          <p:cNvSpPr txBox="1"/>
          <p:nvPr/>
        </p:nvSpPr>
        <p:spPr>
          <a:xfrm>
            <a:off x="1554802" y="25709206"/>
            <a:ext cx="11127962" cy="714658"/>
          </a:xfrm>
          <a:prstGeom prst="rect">
            <a:avLst/>
          </a:prstGeom>
          <a:noFill/>
        </p:spPr>
        <p:txBody>
          <a:bodyPr wrap="square" rtlCol="0" anchor="t">
            <a:spAutoFit/>
          </a:bodyPr>
          <a:lstStyle/>
          <a:p>
            <a:r>
              <a:rPr lang="en-US" sz="4000" cap="small" dirty="0">
                <a:solidFill>
                  <a:schemeClr val="accent1">
                    <a:lumMod val="50000"/>
                  </a:schemeClr>
                </a:solidFill>
                <a:latin typeface="Minion Pro"/>
              </a:rPr>
              <a:t>Demographics</a:t>
            </a:r>
            <a:endParaRPr lang="en-US" sz="4000" dirty="0">
              <a:solidFill>
                <a:schemeClr val="accent1">
                  <a:lumMod val="50000"/>
                </a:schemeClr>
              </a:solidFill>
              <a:latin typeface="Minion Pro" panose="02040503050306020203"/>
            </a:endParaRPr>
          </a:p>
        </p:txBody>
      </p:sp>
      <p:sp>
        <p:nvSpPr>
          <p:cNvPr id="29" name="TextBox 28">
            <a:extLst>
              <a:ext uri="{FF2B5EF4-FFF2-40B4-BE49-F238E27FC236}">
                <a16:creationId xmlns:a16="http://schemas.microsoft.com/office/drawing/2014/main" id="{60F43522-6B1D-4092-8301-5BDBB5D6BDF0}"/>
              </a:ext>
            </a:extLst>
          </p:cNvPr>
          <p:cNvSpPr txBox="1"/>
          <p:nvPr/>
        </p:nvSpPr>
        <p:spPr>
          <a:xfrm>
            <a:off x="1554802" y="32971032"/>
            <a:ext cx="12840302" cy="4113947"/>
          </a:xfrm>
          <a:prstGeom prst="rect">
            <a:avLst/>
          </a:prstGeom>
          <a:noFill/>
        </p:spPr>
        <p:txBody>
          <a:bodyPr wrap="square" rtlCol="0">
            <a:spAutoFit/>
          </a:bodyPr>
          <a:lstStyle/>
          <a:p>
            <a:pPr>
              <a:spcAft>
                <a:spcPts val="800"/>
              </a:spcAft>
            </a:pPr>
            <a:r>
              <a:rPr lang="en-US" sz="3600" dirty="0">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rPr>
              <a:t>H</a:t>
            </a:r>
            <a:r>
              <a:rPr lang="en-US" sz="3600" baseline="-25000" dirty="0">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rPr>
              <a:t>1</a:t>
            </a:r>
            <a:r>
              <a:rPr lang="en-US" sz="3600" dirty="0">
                <a:solidFill>
                  <a:schemeClr val="accent4">
                    <a:lumMod val="75000"/>
                  </a:schemeClr>
                </a:solidFill>
              </a:rPr>
              <a:t>: </a:t>
            </a:r>
            <a:r>
              <a:rPr lang="en-US" sz="3600" dirty="0"/>
              <a:t>Individuals with higher perceived stress levels will report more physical health symptoms, more awareness of psychosomatic symptoms, and more adaptive coping mechanisms.</a:t>
            </a:r>
          </a:p>
          <a:p>
            <a:pPr>
              <a:spcAft>
                <a:spcPts val="800"/>
              </a:spcAft>
            </a:pPr>
            <a:r>
              <a:rPr lang="en-US" sz="3600" dirty="0">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rPr>
              <a:t>H</a:t>
            </a:r>
            <a:r>
              <a:rPr lang="en-US" sz="3600" baseline="-25000" dirty="0">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rPr>
              <a:t>2</a:t>
            </a:r>
            <a:r>
              <a:rPr lang="en-US" sz="3600" dirty="0">
                <a:solidFill>
                  <a:schemeClr val="accent4">
                    <a:lumMod val="75000"/>
                  </a:schemeClr>
                </a:solidFill>
              </a:rPr>
              <a:t>: </a:t>
            </a:r>
            <a:r>
              <a:rPr lang="en-US" sz="3600" dirty="0"/>
              <a:t>Individuals with lower perceived stress levels will report less physical health symptoms, less awareness of psychosomatic symptoms, and less adaptive coping mechanisms.</a:t>
            </a:r>
          </a:p>
          <a:p>
            <a:endParaRPr lang="en-US" sz="3200" dirty="0"/>
          </a:p>
        </p:txBody>
      </p:sp>
      <p:sp>
        <p:nvSpPr>
          <p:cNvPr id="43" name="TextBox 42">
            <a:extLst>
              <a:ext uri="{FF2B5EF4-FFF2-40B4-BE49-F238E27FC236}">
                <a16:creationId xmlns:a16="http://schemas.microsoft.com/office/drawing/2014/main" id="{1BE58F4F-3828-409B-9D41-DA5AE944C838}"/>
              </a:ext>
            </a:extLst>
          </p:cNvPr>
          <p:cNvSpPr txBox="1"/>
          <p:nvPr/>
        </p:nvSpPr>
        <p:spPr>
          <a:xfrm>
            <a:off x="14875952" y="8066422"/>
            <a:ext cx="871086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Measures</a:t>
            </a:r>
            <a:endParaRPr lang="en-US" sz="6000" dirty="0"/>
          </a:p>
        </p:txBody>
      </p:sp>
      <p:sp>
        <p:nvSpPr>
          <p:cNvPr id="37" name="TextBox 36"/>
          <p:cNvSpPr txBox="1"/>
          <p:nvPr/>
        </p:nvSpPr>
        <p:spPr>
          <a:xfrm>
            <a:off x="1467486" y="19909816"/>
            <a:ext cx="8522913" cy="1015663"/>
          </a:xfrm>
          <a:prstGeom prst="rect">
            <a:avLst/>
          </a:prstGeom>
          <a:noFill/>
        </p:spPr>
        <p:txBody>
          <a:bodyPr wrap="square" rtlCol="0" anchor="t">
            <a:spAutoFit/>
          </a:bodyPr>
          <a:lstStyle/>
          <a:p>
            <a:r>
              <a:rPr lang="en-US" sz="6000" cap="small" dirty="0">
                <a:solidFill>
                  <a:srgbClr val="DD9E11"/>
                </a:solidFill>
                <a:latin typeface="Minion Pro"/>
              </a:rPr>
              <a:t>Method</a:t>
            </a:r>
            <a:endParaRPr lang="en-US" sz="6000" cap="small" dirty="0">
              <a:solidFill>
                <a:srgbClr val="DD9E11"/>
              </a:solidFill>
              <a:latin typeface="Minion Pro" panose="02040503050306020203" pitchFamily="18" charset="0"/>
            </a:endParaRPr>
          </a:p>
        </p:txBody>
      </p:sp>
      <p:sp>
        <p:nvSpPr>
          <p:cNvPr id="44" name="TextBox 43">
            <a:extLst>
              <a:ext uri="{FF2B5EF4-FFF2-40B4-BE49-F238E27FC236}">
                <a16:creationId xmlns:a16="http://schemas.microsoft.com/office/drawing/2014/main" id="{484E3FFC-18B7-4021-89EB-9ACB34E65940}"/>
              </a:ext>
            </a:extLst>
          </p:cNvPr>
          <p:cNvSpPr txBox="1"/>
          <p:nvPr/>
        </p:nvSpPr>
        <p:spPr>
          <a:xfrm>
            <a:off x="28259181" y="8143185"/>
            <a:ext cx="688206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endParaRPr lang="en-US" sz="6000" dirty="0"/>
          </a:p>
        </p:txBody>
      </p:sp>
      <p:sp>
        <p:nvSpPr>
          <p:cNvPr id="51" name="TextBox 50">
            <a:extLst>
              <a:ext uri="{FF2B5EF4-FFF2-40B4-BE49-F238E27FC236}">
                <a16:creationId xmlns:a16="http://schemas.microsoft.com/office/drawing/2014/main" id="{0692249E-6874-427A-A328-DF5DF14D66F4}"/>
              </a:ext>
            </a:extLst>
          </p:cNvPr>
          <p:cNvSpPr txBox="1"/>
          <p:nvPr/>
        </p:nvSpPr>
        <p:spPr>
          <a:xfrm>
            <a:off x="14645299" y="10159519"/>
            <a:ext cx="13177093" cy="4524315"/>
          </a:xfrm>
          <a:prstGeom prst="rect">
            <a:avLst/>
          </a:prstGeom>
          <a:noFill/>
        </p:spPr>
        <p:txBody>
          <a:bodyPr wrap="square" rtlCol="0">
            <a:spAutoFit/>
          </a:bodyPr>
          <a:lstStyle/>
          <a:p>
            <a:pPr marL="1143000" indent="-1143000">
              <a:buFont typeface="Wingdings" panose="05000000000000000000" pitchFamily="2" charset="2"/>
              <a:buChar char="q"/>
            </a:pPr>
            <a:r>
              <a:rPr lang="en-US" sz="3200" dirty="0"/>
              <a:t>Stress experience </a:t>
            </a:r>
          </a:p>
          <a:p>
            <a:pPr marL="2388413" lvl="1" indent="-457200">
              <a:buFont typeface="Wingdings" panose="05000000000000000000" pitchFamily="2" charset="2"/>
              <a:buChar char="q"/>
            </a:pPr>
            <a:r>
              <a:rPr lang="en-US" sz="3200" i="1" dirty="0"/>
              <a:t>Perceived Stress Scale </a:t>
            </a:r>
            <a:r>
              <a:rPr lang="en-US" sz="3200" dirty="0"/>
              <a:t>(PSS; Figure 2; Cohen, 1983)</a:t>
            </a:r>
          </a:p>
          <a:p>
            <a:pPr marL="1143000" indent="-1143000">
              <a:buFont typeface="Wingdings" panose="05000000000000000000" pitchFamily="2" charset="2"/>
              <a:buChar char="q"/>
            </a:pPr>
            <a:r>
              <a:rPr lang="en-US" sz="3200" dirty="0"/>
              <a:t>Coping mechanisms</a:t>
            </a:r>
          </a:p>
          <a:p>
            <a:pPr marL="2388413" lvl="1" indent="-457200">
              <a:buFont typeface="Wingdings" panose="05000000000000000000" pitchFamily="2" charset="2"/>
              <a:buChar char="q"/>
            </a:pPr>
            <a:r>
              <a:rPr lang="en-US" sz="3200" i="1" dirty="0"/>
              <a:t>Coping Inventory for Stressful Situations</a:t>
            </a:r>
            <a:r>
              <a:rPr lang="en-US" sz="3200" dirty="0"/>
              <a:t> (CISS-21; Figure 3; Endler &amp; Parker, 1999)</a:t>
            </a:r>
          </a:p>
          <a:p>
            <a:pPr marL="1143000" indent="-1143000">
              <a:buFont typeface="Wingdings" panose="05000000000000000000" pitchFamily="2" charset="2"/>
              <a:buChar char="q"/>
            </a:pPr>
            <a:r>
              <a:rPr lang="en-US" sz="3200" dirty="0"/>
              <a:t>Physical and mental health effects of stress</a:t>
            </a:r>
          </a:p>
          <a:p>
            <a:pPr marL="2388413" lvl="1" indent="-457200">
              <a:buFont typeface="Wingdings" panose="05000000000000000000" pitchFamily="2" charset="2"/>
              <a:buChar char="q"/>
            </a:pPr>
            <a:r>
              <a:rPr lang="en-US" sz="3200" i="1" dirty="0"/>
              <a:t>Brief Symptom Inventory </a:t>
            </a:r>
            <a:r>
              <a:rPr lang="en-US" sz="3200" dirty="0"/>
              <a:t>(BSI; Figure 4; Derogatis, 1993)</a:t>
            </a:r>
          </a:p>
          <a:p>
            <a:pPr marL="1143000" indent="-1143000">
              <a:buFont typeface="Wingdings" panose="05000000000000000000" pitchFamily="2" charset="2"/>
              <a:buChar char="q"/>
            </a:pPr>
            <a:r>
              <a:rPr lang="en-US" sz="3200" dirty="0"/>
              <a:t>Awareness of psychosomatic symptoms </a:t>
            </a:r>
          </a:p>
          <a:p>
            <a:pPr marL="2388413" lvl="1" indent="-457200">
              <a:buFont typeface="Wingdings" panose="05000000000000000000" pitchFamily="2" charset="2"/>
              <a:buChar char="q"/>
            </a:pPr>
            <a:r>
              <a:rPr lang="en-US" sz="3200" dirty="0"/>
              <a:t>Original measurement, </a:t>
            </a:r>
            <a:r>
              <a:rPr lang="en-US" sz="3200" i="1" dirty="0"/>
              <a:t>Stress Awareness Scale </a:t>
            </a:r>
            <a:r>
              <a:rPr lang="en-US" sz="3200" dirty="0"/>
              <a:t>(SAS; Figure 5)</a:t>
            </a:r>
          </a:p>
        </p:txBody>
      </p:sp>
      <p:sp>
        <p:nvSpPr>
          <p:cNvPr id="4" name="TextBox 3">
            <a:extLst>
              <a:ext uri="{FF2B5EF4-FFF2-40B4-BE49-F238E27FC236}">
                <a16:creationId xmlns:a16="http://schemas.microsoft.com/office/drawing/2014/main" id="{B9DFB537-927D-4FDA-B84F-0E037BF26C46}"/>
              </a:ext>
            </a:extLst>
          </p:cNvPr>
          <p:cNvSpPr txBox="1"/>
          <p:nvPr/>
        </p:nvSpPr>
        <p:spPr>
          <a:xfrm>
            <a:off x="28287993" y="30024252"/>
            <a:ext cx="821225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Future Directions</a:t>
            </a:r>
            <a:endParaRPr lang="en-US" sz="6000" dirty="0"/>
          </a:p>
        </p:txBody>
      </p:sp>
      <p:sp>
        <p:nvSpPr>
          <p:cNvPr id="9" name="TextBox 8">
            <a:extLst>
              <a:ext uri="{FF2B5EF4-FFF2-40B4-BE49-F238E27FC236}">
                <a16:creationId xmlns:a16="http://schemas.microsoft.com/office/drawing/2014/main" id="{2A67BD1D-3287-40AE-A95E-60D34C8EA12D}"/>
              </a:ext>
            </a:extLst>
          </p:cNvPr>
          <p:cNvSpPr txBox="1"/>
          <p:nvPr/>
        </p:nvSpPr>
        <p:spPr>
          <a:xfrm>
            <a:off x="28287993" y="34213299"/>
            <a:ext cx="12840301" cy="2062103"/>
          </a:xfrm>
          <a:prstGeom prst="rect">
            <a:avLst/>
          </a:prstGeom>
          <a:noFill/>
        </p:spPr>
        <p:txBody>
          <a:bodyPr wrap="square" rtlCol="0">
            <a:spAutoFit/>
          </a:bodyPr>
          <a:lstStyle/>
          <a:p>
            <a:pPr marL="285750" indent="-285750">
              <a:buFont typeface="Wingdings" panose="05000000000000000000" pitchFamily="2" charset="2"/>
              <a:buChar char="q"/>
            </a:pPr>
            <a:r>
              <a:rPr lang="en-US" sz="1600" dirty="0"/>
              <a:t>American Psychological Association. </a:t>
            </a:r>
            <a:r>
              <a:rPr lang="en-US" sz="1600" i="1" dirty="0"/>
              <a:t>Stress effects on the body</a:t>
            </a:r>
            <a:r>
              <a:rPr lang="en-US" sz="1600" dirty="0"/>
              <a:t>. Retrieved from https://www.apa.org/helpcenter/stress-body.aspx </a:t>
            </a:r>
          </a:p>
          <a:p>
            <a:pPr marL="285750" indent="-285750">
              <a:buFont typeface="Wingdings" panose="05000000000000000000" pitchFamily="2" charset="2"/>
              <a:buChar char="q"/>
            </a:pPr>
            <a:endParaRPr lang="en-US" sz="1600" dirty="0"/>
          </a:p>
          <a:p>
            <a:pPr marL="285750" indent="-285750">
              <a:buFont typeface="Wingdings" panose="05000000000000000000" pitchFamily="2" charset="2"/>
              <a:buChar char="q"/>
            </a:pPr>
            <a:r>
              <a:rPr lang="en-US" sz="1600" dirty="0"/>
              <a:t>Cohen, S., </a:t>
            </a:r>
            <a:r>
              <a:rPr lang="en-US" sz="1600" dirty="0" err="1"/>
              <a:t>Kamarek</a:t>
            </a:r>
            <a:r>
              <a:rPr lang="en-US" sz="1600" dirty="0"/>
              <a:t>, T., &amp; </a:t>
            </a:r>
            <a:r>
              <a:rPr lang="en-US" sz="1600" dirty="0" err="1"/>
              <a:t>Merelstein</a:t>
            </a:r>
            <a:r>
              <a:rPr lang="en-US" sz="1600" dirty="0"/>
              <a:t>, R. (1983). A global measure of perceived stress. </a:t>
            </a:r>
            <a:r>
              <a:rPr lang="en-US" sz="1600" i="1" dirty="0"/>
              <a:t>Journal of Health and Social Behavior</a:t>
            </a:r>
            <a:r>
              <a:rPr lang="en-US" sz="1600" dirty="0"/>
              <a:t>, </a:t>
            </a:r>
            <a:r>
              <a:rPr lang="en-US" sz="1600" i="1" dirty="0"/>
              <a:t>24</a:t>
            </a:r>
            <a:r>
              <a:rPr lang="en-US" sz="1600" dirty="0"/>
              <a:t>(4), 385-396. </a:t>
            </a:r>
          </a:p>
          <a:p>
            <a:pPr marL="285750" indent="-285750">
              <a:buFont typeface="Wingdings" panose="05000000000000000000" pitchFamily="2" charset="2"/>
              <a:buChar char="q"/>
            </a:pPr>
            <a:endParaRPr lang="en-US" sz="1600" dirty="0"/>
          </a:p>
          <a:p>
            <a:pPr marL="285750" indent="-285750">
              <a:buFont typeface="Wingdings" panose="05000000000000000000" pitchFamily="2" charset="2"/>
              <a:buChar char="q"/>
            </a:pPr>
            <a:r>
              <a:rPr lang="en-US" sz="1600" dirty="0"/>
              <a:t>Derogatis, L. (1975). Brief symptom inventory (BSI). Retrieved from https://hazards.colorado.edu/nhcdata/chernobyl/ChData/ScalesInstruments/Scales%20and%20Indices/Scale%20Construction%20Instructions/BSI.pdf </a:t>
            </a:r>
          </a:p>
          <a:p>
            <a:pPr marL="285750" indent="-285750">
              <a:buFont typeface="Wingdings" panose="05000000000000000000" pitchFamily="2" charset="2"/>
              <a:buChar char="q"/>
            </a:pPr>
            <a:endParaRPr lang="en-US" sz="1600" dirty="0"/>
          </a:p>
          <a:p>
            <a:pPr marL="285750" indent="-285750">
              <a:buFont typeface="Wingdings" panose="05000000000000000000" pitchFamily="2" charset="2"/>
              <a:buChar char="q"/>
            </a:pPr>
            <a:r>
              <a:rPr lang="en-US" sz="1600" dirty="0"/>
              <a:t>Endler, N. S., &amp; Parker, D. A. (1999). </a:t>
            </a:r>
            <a:r>
              <a:rPr lang="en-US" sz="1600" i="1" dirty="0"/>
              <a:t>Coping Inventory for Stressful Situations (CISS): Manual (2nd ed.). </a:t>
            </a:r>
            <a:r>
              <a:rPr lang="en-US" sz="1600" dirty="0"/>
              <a:t>Toronto: Multi Health Systems. </a:t>
            </a:r>
          </a:p>
        </p:txBody>
      </p:sp>
      <p:sp>
        <p:nvSpPr>
          <p:cNvPr id="11" name="TextBox 10">
            <a:extLst>
              <a:ext uri="{FF2B5EF4-FFF2-40B4-BE49-F238E27FC236}">
                <a16:creationId xmlns:a16="http://schemas.microsoft.com/office/drawing/2014/main" id="{BFC59D19-3587-4B88-9E9D-9A05691F6E6B}"/>
              </a:ext>
            </a:extLst>
          </p:cNvPr>
          <p:cNvSpPr txBox="1"/>
          <p:nvPr/>
        </p:nvSpPr>
        <p:spPr>
          <a:xfrm>
            <a:off x="28368702" y="31921206"/>
            <a:ext cx="12327446" cy="1384995"/>
          </a:xfrm>
          <a:prstGeom prst="rect">
            <a:avLst/>
          </a:prstGeom>
          <a:noFill/>
        </p:spPr>
        <p:txBody>
          <a:bodyPr wrap="square" rtlCol="0">
            <a:spAutoFit/>
          </a:bodyPr>
          <a:lstStyle/>
          <a:p>
            <a:r>
              <a:rPr lang="en-US" sz="2800" dirty="0"/>
              <a:t>Future research should expand with a more reliable and valid psychosomatic awareness scale. Also, I hope to expand the population from UWEC students to other college and university students.</a:t>
            </a:r>
          </a:p>
        </p:txBody>
      </p:sp>
      <p:sp>
        <p:nvSpPr>
          <p:cNvPr id="35" name="TextBox 34">
            <a:extLst>
              <a:ext uri="{FF2B5EF4-FFF2-40B4-BE49-F238E27FC236}">
                <a16:creationId xmlns:a16="http://schemas.microsoft.com/office/drawing/2014/main" id="{BADFC9AC-B79F-4F01-A552-6ECED4A2C10E}"/>
              </a:ext>
            </a:extLst>
          </p:cNvPr>
          <p:cNvSpPr txBox="1"/>
          <p:nvPr/>
        </p:nvSpPr>
        <p:spPr>
          <a:xfrm>
            <a:off x="2332378" y="16657422"/>
            <a:ext cx="2103120" cy="461665"/>
          </a:xfrm>
          <a:prstGeom prst="rect">
            <a:avLst/>
          </a:prstGeom>
          <a:noFill/>
        </p:spPr>
        <p:txBody>
          <a:bodyPr wrap="square" rtlCol="0">
            <a:spAutoFit/>
          </a:bodyPr>
          <a:lstStyle/>
          <a:p>
            <a:r>
              <a:rPr lang="en-US" sz="2400" dirty="0"/>
              <a:t>Figure 1</a:t>
            </a:r>
          </a:p>
        </p:txBody>
      </p:sp>
      <p:sp>
        <p:nvSpPr>
          <p:cNvPr id="36" name="TextBox 35">
            <a:extLst>
              <a:ext uri="{FF2B5EF4-FFF2-40B4-BE49-F238E27FC236}">
                <a16:creationId xmlns:a16="http://schemas.microsoft.com/office/drawing/2014/main" id="{3F73EA5B-8557-4745-ADE8-111E4B5E72B4}"/>
              </a:ext>
            </a:extLst>
          </p:cNvPr>
          <p:cNvSpPr txBox="1"/>
          <p:nvPr/>
        </p:nvSpPr>
        <p:spPr>
          <a:xfrm>
            <a:off x="15596056" y="19058334"/>
            <a:ext cx="3484120" cy="461665"/>
          </a:xfrm>
          <a:prstGeom prst="rect">
            <a:avLst/>
          </a:prstGeom>
          <a:noFill/>
        </p:spPr>
        <p:txBody>
          <a:bodyPr wrap="square" rtlCol="0">
            <a:spAutoFit/>
          </a:bodyPr>
          <a:lstStyle/>
          <a:p>
            <a:r>
              <a:rPr lang="en-US" sz="2400" dirty="0"/>
              <a:t>Figure 3</a:t>
            </a:r>
          </a:p>
        </p:txBody>
      </p:sp>
      <p:sp>
        <p:nvSpPr>
          <p:cNvPr id="38" name="TextBox 37">
            <a:extLst>
              <a:ext uri="{FF2B5EF4-FFF2-40B4-BE49-F238E27FC236}">
                <a16:creationId xmlns:a16="http://schemas.microsoft.com/office/drawing/2014/main" id="{7293216B-5DF2-4BC7-9322-D019DDE4DBC4}"/>
              </a:ext>
            </a:extLst>
          </p:cNvPr>
          <p:cNvSpPr txBox="1"/>
          <p:nvPr/>
        </p:nvSpPr>
        <p:spPr>
          <a:xfrm>
            <a:off x="25017516" y="22703291"/>
            <a:ext cx="1706561" cy="461665"/>
          </a:xfrm>
          <a:prstGeom prst="rect">
            <a:avLst/>
          </a:prstGeom>
          <a:noFill/>
        </p:spPr>
        <p:txBody>
          <a:bodyPr wrap="square" rtlCol="0">
            <a:spAutoFit/>
          </a:bodyPr>
          <a:lstStyle/>
          <a:p>
            <a:r>
              <a:rPr lang="en-US" sz="2400" dirty="0"/>
              <a:t>Figure 4</a:t>
            </a:r>
          </a:p>
        </p:txBody>
      </p:sp>
      <p:sp>
        <p:nvSpPr>
          <p:cNvPr id="39" name="TextBox 38">
            <a:extLst>
              <a:ext uri="{FF2B5EF4-FFF2-40B4-BE49-F238E27FC236}">
                <a16:creationId xmlns:a16="http://schemas.microsoft.com/office/drawing/2014/main" id="{D16717F7-3A82-4FD5-9151-54F10DFBC931}"/>
              </a:ext>
            </a:extLst>
          </p:cNvPr>
          <p:cNvSpPr txBox="1"/>
          <p:nvPr/>
        </p:nvSpPr>
        <p:spPr>
          <a:xfrm>
            <a:off x="15596056" y="19517580"/>
            <a:ext cx="1836496" cy="1200329"/>
          </a:xfrm>
          <a:prstGeom prst="rect">
            <a:avLst/>
          </a:prstGeom>
          <a:noFill/>
        </p:spPr>
        <p:txBody>
          <a:bodyPr wrap="square" rtlCol="0">
            <a:spAutoFit/>
          </a:bodyPr>
          <a:lstStyle/>
          <a:p>
            <a:r>
              <a:rPr lang="en-US" sz="2400" i="1" dirty="0"/>
              <a:t>Example Questions from CISS-21</a:t>
            </a:r>
          </a:p>
        </p:txBody>
      </p:sp>
      <p:sp>
        <p:nvSpPr>
          <p:cNvPr id="42" name="TextBox 41">
            <a:extLst>
              <a:ext uri="{FF2B5EF4-FFF2-40B4-BE49-F238E27FC236}">
                <a16:creationId xmlns:a16="http://schemas.microsoft.com/office/drawing/2014/main" id="{AC6A18C9-03E9-440E-9F22-3137ECA6C780}"/>
              </a:ext>
            </a:extLst>
          </p:cNvPr>
          <p:cNvSpPr txBox="1"/>
          <p:nvPr/>
        </p:nvSpPr>
        <p:spPr>
          <a:xfrm>
            <a:off x="25555210" y="16186233"/>
            <a:ext cx="1681639" cy="1200329"/>
          </a:xfrm>
          <a:prstGeom prst="rect">
            <a:avLst/>
          </a:prstGeom>
          <a:noFill/>
        </p:spPr>
        <p:txBody>
          <a:bodyPr wrap="square" rtlCol="0">
            <a:spAutoFit/>
          </a:bodyPr>
          <a:lstStyle/>
          <a:p>
            <a:r>
              <a:rPr lang="en-US" sz="2400" i="1" dirty="0"/>
              <a:t>Example Questions from PSS</a:t>
            </a:r>
          </a:p>
        </p:txBody>
      </p:sp>
      <p:sp>
        <p:nvSpPr>
          <p:cNvPr id="47" name="TextBox 46">
            <a:extLst>
              <a:ext uri="{FF2B5EF4-FFF2-40B4-BE49-F238E27FC236}">
                <a16:creationId xmlns:a16="http://schemas.microsoft.com/office/drawing/2014/main" id="{7B45E227-37F9-4EA7-AD54-CCF14CE9FB02}"/>
              </a:ext>
            </a:extLst>
          </p:cNvPr>
          <p:cNvSpPr txBox="1"/>
          <p:nvPr/>
        </p:nvSpPr>
        <p:spPr>
          <a:xfrm>
            <a:off x="25003156" y="23175658"/>
            <a:ext cx="1706561" cy="1200329"/>
          </a:xfrm>
          <a:prstGeom prst="rect">
            <a:avLst/>
          </a:prstGeom>
          <a:noFill/>
        </p:spPr>
        <p:txBody>
          <a:bodyPr wrap="square" rtlCol="0">
            <a:spAutoFit/>
          </a:bodyPr>
          <a:lstStyle/>
          <a:p>
            <a:r>
              <a:rPr lang="en-US" sz="2400" i="1" dirty="0"/>
              <a:t>Example Questions from BSI</a:t>
            </a:r>
          </a:p>
        </p:txBody>
      </p:sp>
      <p:sp>
        <p:nvSpPr>
          <p:cNvPr id="48" name="TextBox 47">
            <a:extLst>
              <a:ext uri="{FF2B5EF4-FFF2-40B4-BE49-F238E27FC236}">
                <a16:creationId xmlns:a16="http://schemas.microsoft.com/office/drawing/2014/main" id="{BDECB327-E066-4752-8C94-F275E54A7323}"/>
              </a:ext>
            </a:extLst>
          </p:cNvPr>
          <p:cNvSpPr txBox="1"/>
          <p:nvPr/>
        </p:nvSpPr>
        <p:spPr>
          <a:xfrm>
            <a:off x="25561556" y="15742842"/>
            <a:ext cx="1675293" cy="461665"/>
          </a:xfrm>
          <a:prstGeom prst="rect">
            <a:avLst/>
          </a:prstGeom>
          <a:noFill/>
        </p:spPr>
        <p:txBody>
          <a:bodyPr wrap="square" rtlCol="0">
            <a:spAutoFit/>
          </a:bodyPr>
          <a:lstStyle/>
          <a:p>
            <a:r>
              <a:rPr lang="en-US" sz="2400" dirty="0"/>
              <a:t>Figure 2</a:t>
            </a:r>
          </a:p>
        </p:txBody>
      </p:sp>
      <p:sp>
        <p:nvSpPr>
          <p:cNvPr id="190" name="TextBox 189">
            <a:extLst>
              <a:ext uri="{FF2B5EF4-FFF2-40B4-BE49-F238E27FC236}">
                <a16:creationId xmlns:a16="http://schemas.microsoft.com/office/drawing/2014/main" id="{D30FCA9A-2C12-4CEB-AE7C-58925CF7D2DD}"/>
              </a:ext>
            </a:extLst>
          </p:cNvPr>
          <p:cNvSpPr txBox="1"/>
          <p:nvPr/>
        </p:nvSpPr>
        <p:spPr>
          <a:xfrm>
            <a:off x="13171137" y="25830183"/>
            <a:ext cx="4018018"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dirty="0"/>
              <a:t>Figure 5 </a:t>
            </a:r>
            <a:endParaRPr lang="en-US" sz="2400" dirty="0">
              <a:cs typeface="Calibri"/>
            </a:endParaRPr>
          </a:p>
        </p:txBody>
      </p:sp>
      <p:sp>
        <p:nvSpPr>
          <p:cNvPr id="15" name="TextBox 14">
            <a:extLst>
              <a:ext uri="{FF2B5EF4-FFF2-40B4-BE49-F238E27FC236}">
                <a16:creationId xmlns:a16="http://schemas.microsoft.com/office/drawing/2014/main" id="{07C82B9F-27D9-429D-8A98-E3D151150408}"/>
              </a:ext>
            </a:extLst>
          </p:cNvPr>
          <p:cNvSpPr txBox="1"/>
          <p:nvPr/>
        </p:nvSpPr>
        <p:spPr>
          <a:xfrm>
            <a:off x="14493527" y="26325902"/>
            <a:ext cx="1570380" cy="1200329"/>
          </a:xfrm>
          <a:prstGeom prst="rect">
            <a:avLst/>
          </a:prstGeom>
          <a:noFill/>
        </p:spPr>
        <p:txBody>
          <a:bodyPr wrap="square" rtlCol="0">
            <a:spAutoFit/>
          </a:bodyPr>
          <a:lstStyle/>
          <a:p>
            <a:r>
              <a:rPr lang="en-US" sz="2400" i="1" dirty="0"/>
              <a:t>Example Questions from SAS</a:t>
            </a:r>
          </a:p>
        </p:txBody>
      </p:sp>
      <p:graphicFrame>
        <p:nvGraphicFramePr>
          <p:cNvPr id="20" name="Table 19">
            <a:extLst>
              <a:ext uri="{FF2B5EF4-FFF2-40B4-BE49-F238E27FC236}">
                <a16:creationId xmlns:a16="http://schemas.microsoft.com/office/drawing/2014/main" id="{E98C6497-2DB3-4523-93C5-8E1A7F1B34C8}"/>
              </a:ext>
            </a:extLst>
          </p:cNvPr>
          <p:cNvGraphicFramePr>
            <a:graphicFrameLocks noGrp="1"/>
          </p:cNvGraphicFramePr>
          <p:nvPr>
            <p:extLst>
              <p:ext uri="{D42A27DB-BD31-4B8C-83A1-F6EECF244321}">
                <p14:modId xmlns:p14="http://schemas.microsoft.com/office/powerpoint/2010/main" val="2540612269"/>
              </p:ext>
            </p:extLst>
          </p:nvPr>
        </p:nvGraphicFramePr>
        <p:xfrm>
          <a:off x="27958348" y="11075853"/>
          <a:ext cx="12840302" cy="9402758"/>
        </p:xfrm>
        <a:graphic>
          <a:graphicData uri="http://schemas.openxmlformats.org/drawingml/2006/table">
            <a:tbl>
              <a:tblPr/>
              <a:tblGrid>
                <a:gridCol w="2549587">
                  <a:extLst>
                    <a:ext uri="{9D8B030D-6E8A-4147-A177-3AD203B41FA5}">
                      <a16:colId xmlns:a16="http://schemas.microsoft.com/office/drawing/2014/main" val="824067991"/>
                    </a:ext>
                  </a:extLst>
                </a:gridCol>
                <a:gridCol w="1981200">
                  <a:extLst>
                    <a:ext uri="{9D8B030D-6E8A-4147-A177-3AD203B41FA5}">
                      <a16:colId xmlns:a16="http://schemas.microsoft.com/office/drawing/2014/main" val="216006049"/>
                    </a:ext>
                  </a:extLst>
                </a:gridCol>
                <a:gridCol w="1733550">
                  <a:extLst>
                    <a:ext uri="{9D8B030D-6E8A-4147-A177-3AD203B41FA5}">
                      <a16:colId xmlns:a16="http://schemas.microsoft.com/office/drawing/2014/main" val="242704658"/>
                    </a:ext>
                  </a:extLst>
                </a:gridCol>
                <a:gridCol w="1581150">
                  <a:extLst>
                    <a:ext uri="{9D8B030D-6E8A-4147-A177-3AD203B41FA5}">
                      <a16:colId xmlns:a16="http://schemas.microsoft.com/office/drawing/2014/main" val="1389415476"/>
                    </a:ext>
                  </a:extLst>
                </a:gridCol>
                <a:gridCol w="1710739">
                  <a:extLst>
                    <a:ext uri="{9D8B030D-6E8A-4147-A177-3AD203B41FA5}">
                      <a16:colId xmlns:a16="http://schemas.microsoft.com/office/drawing/2014/main" val="1672987786"/>
                    </a:ext>
                  </a:extLst>
                </a:gridCol>
                <a:gridCol w="1534885">
                  <a:extLst>
                    <a:ext uri="{9D8B030D-6E8A-4147-A177-3AD203B41FA5}">
                      <a16:colId xmlns:a16="http://schemas.microsoft.com/office/drawing/2014/main" val="1428890807"/>
                    </a:ext>
                  </a:extLst>
                </a:gridCol>
                <a:gridCol w="1749191">
                  <a:extLst>
                    <a:ext uri="{9D8B030D-6E8A-4147-A177-3AD203B41FA5}">
                      <a16:colId xmlns:a16="http://schemas.microsoft.com/office/drawing/2014/main" val="922709287"/>
                    </a:ext>
                  </a:extLst>
                </a:gridCol>
              </a:tblGrid>
              <a:tr h="566735">
                <a:tc>
                  <a:txBody>
                    <a:bodyPr/>
                    <a:lstStyle/>
                    <a:p>
                      <a:pPr algn="ctr" fontAlgn="ctr"/>
                      <a:r>
                        <a:rPr lang="en-US" sz="2400" b="1" i="0" u="none" strike="noStrike" dirty="0">
                          <a:solidFill>
                            <a:srgbClr val="D9E1F2"/>
                          </a:solidFill>
                          <a:effectLst/>
                          <a:latin typeface="Calibri" panose="020F0502020204030204" pitchFamily="34" charset="0"/>
                        </a:rPr>
                        <a:t>Column1</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2400" b="1" i="0" u="none" strike="noStrike">
                          <a:solidFill>
                            <a:srgbClr val="000000"/>
                          </a:solidFill>
                          <a:effectLst/>
                          <a:latin typeface="Calibri" panose="020F0502020204030204" pitchFamily="34" charset="0"/>
                        </a:rPr>
                        <a:t>PSS</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2400" b="1" i="0" u="none" strike="noStrike">
                          <a:solidFill>
                            <a:srgbClr val="000000"/>
                          </a:solidFill>
                          <a:effectLst/>
                          <a:latin typeface="Calibri" panose="020F0502020204030204" pitchFamily="34" charset="0"/>
                        </a:rPr>
                        <a:t>CISS-T</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2400" b="1" i="0" u="none" strike="noStrike">
                          <a:solidFill>
                            <a:srgbClr val="000000"/>
                          </a:solidFill>
                          <a:effectLst/>
                          <a:latin typeface="Calibri" panose="020F0502020204030204" pitchFamily="34" charset="0"/>
                        </a:rPr>
                        <a:t>CISS-A</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2400" b="1" i="0" u="none" strike="noStrike">
                          <a:solidFill>
                            <a:srgbClr val="000000"/>
                          </a:solidFill>
                          <a:effectLst/>
                          <a:latin typeface="Calibri" panose="020F0502020204030204" pitchFamily="34" charset="0"/>
                        </a:rPr>
                        <a:t>CISS-E</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2400" b="1" i="0" u="none" strike="noStrike">
                          <a:solidFill>
                            <a:srgbClr val="000000"/>
                          </a:solidFill>
                          <a:effectLst/>
                          <a:latin typeface="Calibri" panose="020F0502020204030204" pitchFamily="34" charset="0"/>
                        </a:rPr>
                        <a:t>BSI_Soma</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2400" b="1" i="0" u="none" strike="noStrike">
                          <a:solidFill>
                            <a:srgbClr val="000000"/>
                          </a:solidFill>
                          <a:effectLst/>
                          <a:latin typeface="Calibri" panose="020F0502020204030204" pitchFamily="34" charset="0"/>
                        </a:rPr>
                        <a:t>SAS</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915156200"/>
                  </a:ext>
                </a:extLst>
              </a:tr>
              <a:tr h="566735">
                <a:tc>
                  <a:txBody>
                    <a:bodyPr/>
                    <a:lstStyle/>
                    <a:p>
                      <a:pPr algn="ctr" fontAlgn="ctr"/>
                      <a:r>
                        <a:rPr lang="en-US" sz="2400" b="1" i="1" u="none" strike="noStrike" dirty="0">
                          <a:solidFill>
                            <a:srgbClr val="000000"/>
                          </a:solidFill>
                          <a:effectLst/>
                          <a:latin typeface="Calibri" panose="020F0502020204030204" pitchFamily="34" charset="0"/>
                        </a:rPr>
                        <a:t>Perceived Stress Scale </a:t>
                      </a:r>
                      <a:r>
                        <a:rPr lang="en-US" sz="2400" b="1" i="0" u="none" strike="noStrike" dirty="0">
                          <a:solidFill>
                            <a:srgbClr val="000000"/>
                          </a:solidFill>
                          <a:effectLst/>
                          <a:latin typeface="Calibri" panose="020F0502020204030204" pitchFamily="34" charset="0"/>
                        </a:rPr>
                        <a:t>(PSS)</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000000"/>
                    </a:solidFill>
                  </a:tcPr>
                </a:tc>
                <a:tc>
                  <a:txBody>
                    <a:bodyPr/>
                    <a:lstStyle/>
                    <a:p>
                      <a:pPr algn="ctr" fontAlgn="ctr"/>
                      <a:r>
                        <a:rPr lang="en-US" sz="3000" b="0" i="0" u="none" strike="noStrike">
                          <a:solidFill>
                            <a:srgbClr val="000000"/>
                          </a:solidFill>
                          <a:effectLst/>
                          <a:latin typeface="Calibri" panose="020F0502020204030204" pitchFamily="34" charset="0"/>
                        </a:rPr>
                        <a:t>-0.083</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dirty="0">
                          <a:solidFill>
                            <a:srgbClr val="000000"/>
                          </a:solidFill>
                          <a:effectLst/>
                          <a:latin typeface="Calibri" panose="020F0502020204030204" pitchFamily="34" charset="0"/>
                        </a:rPr>
                        <a:t>0.138**</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a:solidFill>
                            <a:srgbClr val="000000"/>
                          </a:solidFill>
                          <a:effectLst/>
                          <a:latin typeface="Calibri" panose="020F0502020204030204" pitchFamily="34" charset="0"/>
                        </a:rPr>
                        <a:t>0.498**</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a:solidFill>
                            <a:srgbClr val="000000"/>
                          </a:solidFill>
                          <a:effectLst/>
                          <a:latin typeface="Calibri" panose="020F0502020204030204" pitchFamily="34" charset="0"/>
                        </a:rPr>
                        <a:t>0.336**</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a:solidFill>
                            <a:srgbClr val="000000"/>
                          </a:solidFill>
                          <a:effectLst/>
                          <a:latin typeface="Calibri" panose="020F0502020204030204" pitchFamily="34" charset="0"/>
                        </a:rPr>
                        <a:t>0.178**</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extLst>
                  <a:ext uri="{0D108BD9-81ED-4DB2-BD59-A6C34878D82A}">
                    <a16:rowId xmlns:a16="http://schemas.microsoft.com/office/drawing/2014/main" val="2362096963"/>
                  </a:ext>
                </a:extLst>
              </a:tr>
              <a:tr h="1133469">
                <a:tc>
                  <a:txBody>
                    <a:bodyPr/>
                    <a:lstStyle/>
                    <a:p>
                      <a:pPr algn="ctr" fontAlgn="ctr"/>
                      <a:r>
                        <a:rPr lang="en-US" sz="2400" b="1" i="1" u="none" strike="noStrike" dirty="0">
                          <a:solidFill>
                            <a:srgbClr val="000000"/>
                          </a:solidFill>
                          <a:effectLst/>
                          <a:latin typeface="Calibri" panose="020F0502020204030204" pitchFamily="34" charset="0"/>
                        </a:rPr>
                        <a:t>Coping Inventory for Stressful </a:t>
                      </a:r>
                      <a:br>
                        <a:rPr lang="en-US" sz="2400" b="1" i="1" u="none" strike="noStrike" dirty="0">
                          <a:solidFill>
                            <a:srgbClr val="000000"/>
                          </a:solidFill>
                          <a:effectLst/>
                          <a:latin typeface="Calibri" panose="020F0502020204030204" pitchFamily="34" charset="0"/>
                        </a:rPr>
                      </a:br>
                      <a:r>
                        <a:rPr lang="en-US" sz="2400" b="1" i="1" u="none" strike="noStrike" dirty="0" err="1">
                          <a:solidFill>
                            <a:srgbClr val="000000"/>
                          </a:solidFill>
                          <a:effectLst/>
                          <a:latin typeface="Calibri" panose="020F0502020204030204" pitchFamily="34" charset="0"/>
                        </a:rPr>
                        <a:t>Situations</a:t>
                      </a:r>
                      <a:r>
                        <a:rPr lang="en-US" sz="2400" b="1" i="0" u="none" strike="noStrike" dirty="0" err="1">
                          <a:solidFill>
                            <a:srgbClr val="000000"/>
                          </a:solidFill>
                          <a:effectLst/>
                          <a:latin typeface="Calibri" panose="020F0502020204030204" pitchFamily="34" charset="0"/>
                        </a:rPr>
                        <a:t>_Task</a:t>
                      </a:r>
                      <a:r>
                        <a:rPr lang="en-US" sz="2400" b="1" i="0" u="none" strike="noStrike" dirty="0">
                          <a:solidFill>
                            <a:srgbClr val="000000"/>
                          </a:solidFill>
                          <a:effectLst/>
                          <a:latin typeface="Calibri" panose="020F0502020204030204" pitchFamily="34" charset="0"/>
                        </a:rPr>
                        <a:t> Oriented (CISS-T)</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dirty="0">
                          <a:solidFill>
                            <a:srgbClr val="000000"/>
                          </a:solidFill>
                          <a:effectLst/>
                          <a:latin typeface="Calibri" panose="020F0502020204030204" pitchFamily="34" charset="0"/>
                        </a:rPr>
                        <a:t>-0.083</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000000"/>
                    </a:solidFill>
                  </a:tcPr>
                </a:tc>
                <a:tc>
                  <a:txBody>
                    <a:bodyPr/>
                    <a:lstStyle/>
                    <a:p>
                      <a:pPr algn="ctr" fontAlgn="ctr"/>
                      <a:r>
                        <a:rPr lang="en-US" sz="3000" b="0" i="0" u="none" strike="noStrike" dirty="0">
                          <a:solidFill>
                            <a:srgbClr val="000000"/>
                          </a:solidFill>
                          <a:effectLst/>
                          <a:latin typeface="Calibri" panose="020F0502020204030204" pitchFamily="34" charset="0"/>
                        </a:rPr>
                        <a:t>0.239**</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dirty="0">
                          <a:solidFill>
                            <a:srgbClr val="000000"/>
                          </a:solidFill>
                          <a:effectLst/>
                          <a:latin typeface="Calibri" panose="020F0502020204030204" pitchFamily="34" charset="0"/>
                        </a:rPr>
                        <a:t>-0.229**</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a:solidFill>
                            <a:srgbClr val="000000"/>
                          </a:solidFill>
                          <a:effectLst/>
                          <a:latin typeface="Calibri" panose="020F0502020204030204" pitchFamily="34" charset="0"/>
                        </a:rPr>
                        <a:t>-0.113**</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a:solidFill>
                            <a:srgbClr val="000000"/>
                          </a:solidFill>
                          <a:effectLst/>
                          <a:latin typeface="Calibri" panose="020F0502020204030204" pitchFamily="34" charset="0"/>
                        </a:rPr>
                        <a:t>0.037</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756321499"/>
                  </a:ext>
                </a:extLst>
              </a:tr>
              <a:tr h="1133469">
                <a:tc>
                  <a:txBody>
                    <a:bodyPr/>
                    <a:lstStyle/>
                    <a:p>
                      <a:pPr algn="ctr" fontAlgn="ctr"/>
                      <a:r>
                        <a:rPr lang="en-US" sz="2400" b="1" i="1" u="none" strike="noStrike" dirty="0">
                          <a:solidFill>
                            <a:srgbClr val="000000"/>
                          </a:solidFill>
                          <a:effectLst/>
                          <a:latin typeface="Calibri" panose="020F0502020204030204" pitchFamily="34" charset="0"/>
                        </a:rPr>
                        <a:t>Coping Inventory for Stressful </a:t>
                      </a:r>
                      <a:br>
                        <a:rPr lang="en-US" sz="2400" b="1" i="1" u="none" strike="noStrike" dirty="0">
                          <a:solidFill>
                            <a:srgbClr val="000000"/>
                          </a:solidFill>
                          <a:effectLst/>
                          <a:latin typeface="Calibri" panose="020F0502020204030204" pitchFamily="34" charset="0"/>
                        </a:rPr>
                      </a:br>
                      <a:r>
                        <a:rPr lang="en-US" sz="2400" b="1" i="1" u="none" strike="noStrike" dirty="0">
                          <a:solidFill>
                            <a:srgbClr val="000000"/>
                          </a:solidFill>
                          <a:effectLst/>
                          <a:latin typeface="Calibri" panose="020F0502020204030204" pitchFamily="34" charset="0"/>
                        </a:rPr>
                        <a:t>Situations</a:t>
                      </a:r>
                      <a:r>
                        <a:rPr lang="en-US" sz="2400" b="1" i="0" u="none" strike="noStrike" dirty="0">
                          <a:solidFill>
                            <a:srgbClr val="000000"/>
                          </a:solidFill>
                          <a:effectLst/>
                          <a:latin typeface="Calibri" panose="020F0502020204030204" pitchFamily="34" charset="0"/>
                        </a:rPr>
                        <a:t>_</a:t>
                      </a:r>
                    </a:p>
                    <a:p>
                      <a:pPr algn="ctr" fontAlgn="ctr"/>
                      <a:r>
                        <a:rPr lang="en-US" sz="2400" b="1" i="0" u="none" strike="noStrike" dirty="0">
                          <a:solidFill>
                            <a:srgbClr val="000000"/>
                          </a:solidFill>
                          <a:effectLst/>
                          <a:latin typeface="Calibri" panose="020F0502020204030204" pitchFamily="34" charset="0"/>
                        </a:rPr>
                        <a:t>Avoidance (CISS-A)</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dirty="0">
                          <a:solidFill>
                            <a:srgbClr val="000000"/>
                          </a:solidFill>
                          <a:effectLst/>
                          <a:latin typeface="Calibri" panose="020F0502020204030204" pitchFamily="34" charset="0"/>
                        </a:rPr>
                        <a:t>0.138**</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dirty="0">
                          <a:solidFill>
                            <a:srgbClr val="000000"/>
                          </a:solidFill>
                          <a:effectLst/>
                          <a:latin typeface="Calibri" panose="020F0502020204030204" pitchFamily="34" charset="0"/>
                        </a:rPr>
                        <a:t>0.239**</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000000"/>
                    </a:solidFill>
                  </a:tcPr>
                </a:tc>
                <a:tc>
                  <a:txBody>
                    <a:bodyPr/>
                    <a:lstStyle/>
                    <a:p>
                      <a:pPr algn="ctr" fontAlgn="ctr"/>
                      <a:r>
                        <a:rPr lang="en-US" sz="3000" b="0" i="0" u="none" strike="noStrike" dirty="0">
                          <a:solidFill>
                            <a:srgbClr val="000000"/>
                          </a:solidFill>
                          <a:effectLst/>
                          <a:latin typeface="Calibri" panose="020F0502020204030204" pitchFamily="34" charset="0"/>
                        </a:rPr>
                        <a:t>0.48</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a:solidFill>
                            <a:srgbClr val="000000"/>
                          </a:solidFill>
                          <a:effectLst/>
                          <a:latin typeface="Calibri" panose="020F0502020204030204" pitchFamily="34" charset="0"/>
                        </a:rPr>
                        <a:t>0.030</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a:solidFill>
                            <a:srgbClr val="000000"/>
                          </a:solidFill>
                          <a:effectLst/>
                          <a:latin typeface="Calibri" panose="020F0502020204030204" pitchFamily="34" charset="0"/>
                        </a:rPr>
                        <a:t>0.077</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extLst>
                  <a:ext uri="{0D108BD9-81ED-4DB2-BD59-A6C34878D82A}">
                    <a16:rowId xmlns:a16="http://schemas.microsoft.com/office/drawing/2014/main" val="2749738154"/>
                  </a:ext>
                </a:extLst>
              </a:tr>
              <a:tr h="1212165">
                <a:tc>
                  <a:txBody>
                    <a:bodyPr/>
                    <a:lstStyle/>
                    <a:p>
                      <a:pPr algn="ctr" fontAlgn="ctr"/>
                      <a:r>
                        <a:rPr lang="en-US" sz="2400" b="1" i="1" u="none" strike="noStrike" dirty="0">
                          <a:solidFill>
                            <a:srgbClr val="000000"/>
                          </a:solidFill>
                          <a:effectLst/>
                          <a:latin typeface="Calibri" panose="020F0502020204030204" pitchFamily="34" charset="0"/>
                        </a:rPr>
                        <a:t>Coping Inventory for Stressful </a:t>
                      </a:r>
                      <a:br>
                        <a:rPr lang="en-US" sz="2400" b="1" i="1" u="none" strike="noStrike" dirty="0">
                          <a:solidFill>
                            <a:srgbClr val="000000"/>
                          </a:solidFill>
                          <a:effectLst/>
                          <a:latin typeface="Calibri" panose="020F0502020204030204" pitchFamily="34" charset="0"/>
                        </a:rPr>
                      </a:br>
                      <a:r>
                        <a:rPr lang="en-US" sz="2400" b="1" i="1" u="none" strike="noStrike" dirty="0" err="1">
                          <a:solidFill>
                            <a:srgbClr val="000000"/>
                          </a:solidFill>
                          <a:effectLst/>
                          <a:latin typeface="Calibri" panose="020F0502020204030204" pitchFamily="34" charset="0"/>
                        </a:rPr>
                        <a:t>Situations</a:t>
                      </a:r>
                      <a:r>
                        <a:rPr lang="en-US" sz="2400" b="1" i="0" u="none" strike="noStrike" dirty="0" err="1">
                          <a:solidFill>
                            <a:srgbClr val="000000"/>
                          </a:solidFill>
                          <a:effectLst/>
                          <a:latin typeface="Calibri" panose="020F0502020204030204" pitchFamily="34" charset="0"/>
                        </a:rPr>
                        <a:t>_Emotion</a:t>
                      </a:r>
                      <a:r>
                        <a:rPr lang="en-US" sz="2400" b="1" i="0" u="none" strike="noStrike" dirty="0">
                          <a:solidFill>
                            <a:srgbClr val="000000"/>
                          </a:solidFill>
                          <a:effectLst/>
                          <a:latin typeface="Calibri" panose="020F0502020204030204" pitchFamily="34" charset="0"/>
                        </a:rPr>
                        <a:t> Oriented (CISS-E)</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dirty="0">
                          <a:solidFill>
                            <a:srgbClr val="000000"/>
                          </a:solidFill>
                          <a:effectLst/>
                          <a:latin typeface="Calibri" panose="020F0502020204030204" pitchFamily="34" charset="0"/>
                        </a:rPr>
                        <a:t>0.498**</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a:solidFill>
                            <a:srgbClr val="000000"/>
                          </a:solidFill>
                          <a:effectLst/>
                          <a:latin typeface="Calibri" panose="020F0502020204030204" pitchFamily="34" charset="0"/>
                        </a:rPr>
                        <a:t>-0.229**</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dirty="0">
                          <a:solidFill>
                            <a:srgbClr val="000000"/>
                          </a:solidFill>
                          <a:effectLst/>
                          <a:latin typeface="Calibri" panose="020F0502020204030204" pitchFamily="34" charset="0"/>
                        </a:rPr>
                        <a:t>0.48</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000000"/>
                    </a:solidFill>
                  </a:tcPr>
                </a:tc>
                <a:tc>
                  <a:txBody>
                    <a:bodyPr/>
                    <a:lstStyle/>
                    <a:p>
                      <a:pPr algn="ctr" fontAlgn="ctr"/>
                      <a:r>
                        <a:rPr lang="en-US" sz="3000" b="0" i="0" u="none" strike="noStrike" dirty="0">
                          <a:solidFill>
                            <a:srgbClr val="000000"/>
                          </a:solidFill>
                          <a:effectLst/>
                          <a:latin typeface="Calibri" panose="020F0502020204030204" pitchFamily="34" charset="0"/>
                        </a:rPr>
                        <a:t>0.401**</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a:solidFill>
                            <a:srgbClr val="000000"/>
                          </a:solidFill>
                          <a:effectLst/>
                          <a:latin typeface="Calibri" panose="020F0502020204030204" pitchFamily="34" charset="0"/>
                        </a:rPr>
                        <a:t>0.191**</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429247414"/>
                  </a:ext>
                </a:extLst>
              </a:tr>
              <a:tr h="1012371">
                <a:tc>
                  <a:txBody>
                    <a:bodyPr/>
                    <a:lstStyle/>
                    <a:p>
                      <a:pPr algn="ctr" fontAlgn="ctr"/>
                      <a:r>
                        <a:rPr lang="en-US" sz="2400" b="1" i="1" u="none" strike="noStrike" dirty="0">
                          <a:solidFill>
                            <a:srgbClr val="000000"/>
                          </a:solidFill>
                          <a:effectLst/>
                          <a:latin typeface="Calibri" panose="020F0502020204030204" pitchFamily="34" charset="0"/>
                        </a:rPr>
                        <a:t>Brief Symptom Inventory</a:t>
                      </a:r>
                      <a:r>
                        <a:rPr lang="en-US" sz="2400" b="1" i="0" u="none" strike="noStrike" dirty="0">
                          <a:solidFill>
                            <a:srgbClr val="000000"/>
                          </a:solidFill>
                          <a:effectLst/>
                          <a:latin typeface="Calibri" panose="020F0502020204030204" pitchFamily="34" charset="0"/>
                        </a:rPr>
                        <a:t>_</a:t>
                      </a:r>
                    </a:p>
                    <a:p>
                      <a:pPr algn="ctr" fontAlgn="ctr"/>
                      <a:r>
                        <a:rPr lang="en-US" sz="2400" b="1" i="0" u="none" strike="noStrike" dirty="0">
                          <a:solidFill>
                            <a:srgbClr val="000000"/>
                          </a:solidFill>
                          <a:effectLst/>
                          <a:latin typeface="Calibri" panose="020F0502020204030204" pitchFamily="34" charset="0"/>
                        </a:rPr>
                        <a:t>Somatization (</a:t>
                      </a:r>
                      <a:r>
                        <a:rPr lang="en-US" sz="2400" b="1" i="0" u="none" strike="noStrike" dirty="0" err="1">
                          <a:solidFill>
                            <a:srgbClr val="000000"/>
                          </a:solidFill>
                          <a:effectLst/>
                          <a:latin typeface="Calibri" panose="020F0502020204030204" pitchFamily="34" charset="0"/>
                        </a:rPr>
                        <a:t>BSI_Soma</a:t>
                      </a:r>
                      <a:r>
                        <a:rPr lang="en-US" sz="2400" b="1" i="0" u="none" strike="noStrike" dirty="0">
                          <a:solidFill>
                            <a:srgbClr val="000000"/>
                          </a:solidFill>
                          <a:effectLst/>
                          <a:latin typeface="Calibri" panose="020F0502020204030204" pitchFamily="34" charset="0"/>
                        </a:rPr>
                        <a:t>)</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a:solidFill>
                            <a:srgbClr val="000000"/>
                          </a:solidFill>
                          <a:effectLst/>
                          <a:latin typeface="Calibri" panose="020F0502020204030204" pitchFamily="34" charset="0"/>
                        </a:rPr>
                        <a:t>0.336**</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a:solidFill>
                            <a:srgbClr val="000000"/>
                          </a:solidFill>
                          <a:effectLst/>
                          <a:latin typeface="Calibri" panose="020F0502020204030204" pitchFamily="34" charset="0"/>
                        </a:rPr>
                        <a:t>-0.113*</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a:solidFill>
                            <a:srgbClr val="000000"/>
                          </a:solidFill>
                          <a:effectLst/>
                          <a:latin typeface="Calibri" panose="020F0502020204030204" pitchFamily="34" charset="0"/>
                        </a:rPr>
                        <a:t>0.030</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dirty="0">
                          <a:solidFill>
                            <a:srgbClr val="000000"/>
                          </a:solidFill>
                          <a:effectLst/>
                          <a:latin typeface="Calibri" panose="020F0502020204030204" pitchFamily="34" charset="0"/>
                        </a:rPr>
                        <a:t>0.401**</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ctr" fontAlgn="ctr"/>
                      <a:r>
                        <a:rPr lang="en-US" sz="30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000000"/>
                    </a:solidFill>
                  </a:tcPr>
                </a:tc>
                <a:tc>
                  <a:txBody>
                    <a:bodyPr/>
                    <a:lstStyle/>
                    <a:p>
                      <a:pPr algn="ctr" fontAlgn="ctr"/>
                      <a:r>
                        <a:rPr lang="en-US" sz="3000" b="0" i="0" u="none" strike="noStrike" dirty="0">
                          <a:solidFill>
                            <a:srgbClr val="000000"/>
                          </a:solidFill>
                          <a:effectLst/>
                          <a:latin typeface="Calibri" panose="020F0502020204030204" pitchFamily="34" charset="0"/>
                        </a:rPr>
                        <a:t>0.242**</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extLst>
                  <a:ext uri="{0D108BD9-81ED-4DB2-BD59-A6C34878D82A}">
                    <a16:rowId xmlns:a16="http://schemas.microsoft.com/office/drawing/2014/main" val="4170422826"/>
                  </a:ext>
                </a:extLst>
              </a:tr>
              <a:tr h="566735">
                <a:tc>
                  <a:txBody>
                    <a:bodyPr/>
                    <a:lstStyle/>
                    <a:p>
                      <a:pPr algn="ctr" fontAlgn="ctr"/>
                      <a:r>
                        <a:rPr lang="en-US" sz="2400" b="1" i="1" u="none" strike="noStrike" dirty="0">
                          <a:solidFill>
                            <a:srgbClr val="000000"/>
                          </a:solidFill>
                          <a:effectLst/>
                          <a:latin typeface="Calibri" panose="020F0502020204030204" pitchFamily="34" charset="0"/>
                        </a:rPr>
                        <a:t>Stress Awareness Scale</a:t>
                      </a:r>
                      <a:r>
                        <a:rPr lang="en-US" sz="2400" b="1" i="0" u="none" strike="noStrike" dirty="0">
                          <a:solidFill>
                            <a:srgbClr val="000000"/>
                          </a:solidFill>
                          <a:effectLst/>
                          <a:latin typeface="Calibri" panose="020F0502020204030204" pitchFamily="34" charset="0"/>
                        </a:rPr>
                        <a:t> (SAS)</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a:solidFill>
                            <a:srgbClr val="000000"/>
                          </a:solidFill>
                          <a:effectLst/>
                          <a:latin typeface="Calibri" panose="020F0502020204030204" pitchFamily="34" charset="0"/>
                        </a:rPr>
                        <a:t>0.178**</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a:solidFill>
                            <a:srgbClr val="000000"/>
                          </a:solidFill>
                          <a:effectLst/>
                          <a:latin typeface="Calibri" panose="020F0502020204030204" pitchFamily="34" charset="0"/>
                        </a:rPr>
                        <a:t>0.037</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a:solidFill>
                            <a:srgbClr val="000000"/>
                          </a:solidFill>
                          <a:effectLst/>
                          <a:latin typeface="Calibri" panose="020F0502020204030204" pitchFamily="34" charset="0"/>
                        </a:rPr>
                        <a:t>0.077</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a:solidFill>
                            <a:srgbClr val="000000"/>
                          </a:solidFill>
                          <a:effectLst/>
                          <a:latin typeface="Calibri" panose="020F0502020204030204" pitchFamily="34" charset="0"/>
                        </a:rPr>
                        <a:t>0.191**</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a:solidFill>
                            <a:srgbClr val="000000"/>
                          </a:solidFill>
                          <a:effectLst/>
                          <a:latin typeface="Calibri" panose="020F0502020204030204" pitchFamily="34" charset="0"/>
                        </a:rPr>
                        <a:t>0.242**</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en-US" sz="30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000000"/>
                    </a:solidFill>
                  </a:tcPr>
                </a:tc>
                <a:extLst>
                  <a:ext uri="{0D108BD9-81ED-4DB2-BD59-A6C34878D82A}">
                    <a16:rowId xmlns:a16="http://schemas.microsoft.com/office/drawing/2014/main" val="901425409"/>
                  </a:ext>
                </a:extLst>
              </a:tr>
              <a:tr h="539748">
                <a:tc>
                  <a:txBody>
                    <a:bodyPr/>
                    <a:lstStyle/>
                    <a:p>
                      <a:pPr algn="l" fontAlgn="b"/>
                      <a:endParaRPr lang="en-US" sz="30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l" fontAlgn="b"/>
                      <a:endParaRPr lang="en-US" sz="30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tc>
                  <a:txBody>
                    <a:bodyPr/>
                    <a:lstStyle/>
                    <a:p>
                      <a:pPr algn="l" fontAlgn="b"/>
                      <a:endParaRPr lang="en-US" sz="24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B4C6E7"/>
                    </a:solidFill>
                  </a:tcPr>
                </a:tc>
                <a:extLst>
                  <a:ext uri="{0D108BD9-81ED-4DB2-BD59-A6C34878D82A}">
                    <a16:rowId xmlns:a16="http://schemas.microsoft.com/office/drawing/2014/main" val="4199558675"/>
                  </a:ext>
                </a:extLst>
              </a:tr>
              <a:tr h="566735">
                <a:tc>
                  <a:txBody>
                    <a:bodyPr/>
                    <a:lstStyle/>
                    <a:p>
                      <a:pPr marL="0" indent="0" algn="ctr" fontAlgn="ctr">
                        <a:buFont typeface="Arial" panose="020B0604020202020204" pitchFamily="34" charset="0"/>
                        <a:buNone/>
                      </a:pPr>
                      <a:r>
                        <a:rPr lang="en-US" sz="3000" b="1" i="0" u="none" strike="noStrike" dirty="0">
                          <a:solidFill>
                            <a:srgbClr val="FF0000"/>
                          </a:solidFill>
                          <a:effectLst/>
                          <a:latin typeface="Calibri" panose="020F0502020204030204" pitchFamily="34" charset="0"/>
                        </a:rPr>
                        <a:t>* p &lt; .05</a:t>
                      </a:r>
                    </a:p>
                    <a:p>
                      <a:pPr marL="0" indent="0" algn="ctr" fontAlgn="ctr">
                        <a:buFont typeface="Arial" panose="020B0604020202020204" pitchFamily="34" charset="0"/>
                        <a:buNone/>
                      </a:pPr>
                      <a:r>
                        <a:rPr lang="en-US" sz="3000" b="1" i="0" u="none" strike="noStrike" dirty="0">
                          <a:solidFill>
                            <a:srgbClr val="FF0000"/>
                          </a:solidFill>
                          <a:effectLst/>
                          <a:latin typeface="Calibri" panose="020F0502020204030204" pitchFamily="34" charset="0"/>
                        </a:rPr>
                        <a:t> ** p &lt; .01</a:t>
                      </a:r>
                    </a:p>
                  </a:txBody>
                  <a:tcPr marL="9525" marR="9525" marT="9525" marB="0" anchor="ctr">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30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24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24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8EA9DB"/>
                      </a:solidFill>
                      <a:prstDash val="solid"/>
                      <a:round/>
                      <a:headEnd type="none" w="med" len="med"/>
                      <a:tailEnd type="none" w="med" len="med"/>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3826513235"/>
                  </a:ext>
                </a:extLst>
              </a:tr>
            </a:tbl>
          </a:graphicData>
        </a:graphic>
      </p:graphicFrame>
      <p:sp>
        <p:nvSpPr>
          <p:cNvPr id="50" name="TextBox 49">
            <a:extLst>
              <a:ext uri="{FF2B5EF4-FFF2-40B4-BE49-F238E27FC236}">
                <a16:creationId xmlns:a16="http://schemas.microsoft.com/office/drawing/2014/main" id="{B9B7078B-30F6-49EA-AA73-6FB608ADEE5F}"/>
              </a:ext>
            </a:extLst>
          </p:cNvPr>
          <p:cNvSpPr txBox="1"/>
          <p:nvPr/>
        </p:nvSpPr>
        <p:spPr>
          <a:xfrm>
            <a:off x="1554802" y="32256374"/>
            <a:ext cx="11127962" cy="714658"/>
          </a:xfrm>
          <a:prstGeom prst="rect">
            <a:avLst/>
          </a:prstGeom>
          <a:noFill/>
        </p:spPr>
        <p:txBody>
          <a:bodyPr wrap="square" rtlCol="0" anchor="t">
            <a:spAutoFit/>
          </a:bodyPr>
          <a:lstStyle/>
          <a:p>
            <a:r>
              <a:rPr lang="en-US" sz="4000" cap="small" dirty="0">
                <a:solidFill>
                  <a:schemeClr val="accent1">
                    <a:lumMod val="50000"/>
                  </a:schemeClr>
                </a:solidFill>
                <a:latin typeface="Minion Pro"/>
              </a:rPr>
              <a:t>Hypotheses</a:t>
            </a:r>
            <a:endParaRPr lang="en-US" sz="4000" dirty="0">
              <a:solidFill>
                <a:schemeClr val="accent1">
                  <a:lumMod val="50000"/>
                </a:schemeClr>
              </a:solidFill>
              <a:latin typeface="Minion Pro" panose="02040503050306020203"/>
            </a:endParaRPr>
          </a:p>
        </p:txBody>
      </p:sp>
      <p:sp>
        <p:nvSpPr>
          <p:cNvPr id="27" name="TextBox 26">
            <a:extLst>
              <a:ext uri="{FF2B5EF4-FFF2-40B4-BE49-F238E27FC236}">
                <a16:creationId xmlns:a16="http://schemas.microsoft.com/office/drawing/2014/main" id="{8A3AAABE-DF6F-4D43-AC66-83C38F9BB8E7}"/>
              </a:ext>
            </a:extLst>
          </p:cNvPr>
          <p:cNvSpPr txBox="1"/>
          <p:nvPr/>
        </p:nvSpPr>
        <p:spPr>
          <a:xfrm>
            <a:off x="28275242" y="22001470"/>
            <a:ext cx="12232356" cy="8217634"/>
          </a:xfrm>
          <a:prstGeom prst="rect">
            <a:avLst/>
          </a:prstGeom>
          <a:noFill/>
        </p:spPr>
        <p:txBody>
          <a:bodyPr wrap="square" rtlCol="0">
            <a:spAutoFit/>
          </a:bodyPr>
          <a:lstStyle/>
          <a:p>
            <a:r>
              <a:rPr lang="en-US" sz="3200" dirty="0"/>
              <a:t>Students who reported more stress were more aware of the psychosomatic relationships, more likely to utilize avoidance coping methods, more likely to utilize emotion-oriented coping methods, and experiencing more somatic symptoms. </a:t>
            </a:r>
          </a:p>
          <a:p>
            <a:endParaRPr lang="en-US" sz="3200" dirty="0"/>
          </a:p>
          <a:p>
            <a:r>
              <a:rPr lang="en-US" sz="3200" dirty="0"/>
              <a:t>Students who reported being more aware of the psychosomatic relationship were more likely to utilize emotion-oriented coping methods and more likely to experience somatic symptoms. </a:t>
            </a:r>
          </a:p>
          <a:p>
            <a:endParaRPr lang="en-US" sz="3200" dirty="0"/>
          </a:p>
          <a:p>
            <a:r>
              <a:rPr lang="en-US" sz="3200" dirty="0"/>
              <a:t>Students who reported utilizing more task-oriented coping methods were more likely to utilize avoidance coping methods, less likely to utilize emotion-oriented coping methods, and were less likely to report somatic symptoms.</a:t>
            </a:r>
          </a:p>
          <a:p>
            <a:endParaRPr lang="en-US" sz="3200" dirty="0"/>
          </a:p>
          <a:p>
            <a:r>
              <a:rPr lang="en-US" sz="3200" dirty="0"/>
              <a:t>Students who report utilizing more emotion-oriented coping methods report more somatic symptoms. </a:t>
            </a:r>
          </a:p>
        </p:txBody>
      </p:sp>
      <p:graphicFrame>
        <p:nvGraphicFramePr>
          <p:cNvPr id="33" name="Table 32">
            <a:extLst>
              <a:ext uri="{FF2B5EF4-FFF2-40B4-BE49-F238E27FC236}">
                <a16:creationId xmlns:a16="http://schemas.microsoft.com/office/drawing/2014/main" id="{3BAF4413-94B2-40AB-9684-FBAA52A7ED4A}"/>
              </a:ext>
            </a:extLst>
          </p:cNvPr>
          <p:cNvGraphicFramePr>
            <a:graphicFrameLocks noGrp="1"/>
          </p:cNvGraphicFramePr>
          <p:nvPr>
            <p:extLst>
              <p:ext uri="{D42A27DB-BD31-4B8C-83A1-F6EECF244321}">
                <p14:modId xmlns:p14="http://schemas.microsoft.com/office/powerpoint/2010/main" val="221962234"/>
              </p:ext>
            </p:extLst>
          </p:nvPr>
        </p:nvGraphicFramePr>
        <p:xfrm>
          <a:off x="14579723" y="29386920"/>
          <a:ext cx="12931578" cy="6638832"/>
        </p:xfrm>
        <a:graphic>
          <a:graphicData uri="http://schemas.openxmlformats.org/drawingml/2006/table">
            <a:tbl>
              <a:tblPr firstRow="1" firstCol="1" bandRow="1"/>
              <a:tblGrid>
                <a:gridCol w="3157696">
                  <a:extLst>
                    <a:ext uri="{9D8B030D-6E8A-4147-A177-3AD203B41FA5}">
                      <a16:colId xmlns:a16="http://schemas.microsoft.com/office/drawing/2014/main" val="3483591371"/>
                    </a:ext>
                  </a:extLst>
                </a:gridCol>
                <a:gridCol w="3363917">
                  <a:extLst>
                    <a:ext uri="{9D8B030D-6E8A-4147-A177-3AD203B41FA5}">
                      <a16:colId xmlns:a16="http://schemas.microsoft.com/office/drawing/2014/main" val="1687264770"/>
                    </a:ext>
                  </a:extLst>
                </a:gridCol>
                <a:gridCol w="3250955">
                  <a:extLst>
                    <a:ext uri="{9D8B030D-6E8A-4147-A177-3AD203B41FA5}">
                      <a16:colId xmlns:a16="http://schemas.microsoft.com/office/drawing/2014/main" val="3771495189"/>
                    </a:ext>
                  </a:extLst>
                </a:gridCol>
                <a:gridCol w="3159010">
                  <a:extLst>
                    <a:ext uri="{9D8B030D-6E8A-4147-A177-3AD203B41FA5}">
                      <a16:colId xmlns:a16="http://schemas.microsoft.com/office/drawing/2014/main" val="3030587200"/>
                    </a:ext>
                  </a:extLst>
                </a:gridCol>
              </a:tblGrid>
              <a:tr h="667375">
                <a:tc>
                  <a:txBody>
                    <a:bodyPr/>
                    <a:lstStyle/>
                    <a:p>
                      <a:pPr marL="0" marR="0" algn="ctr">
                        <a:lnSpc>
                          <a:spcPct val="107000"/>
                        </a:lnSpc>
                        <a:spcBef>
                          <a:spcPts val="0"/>
                        </a:spcBef>
                        <a:spcAft>
                          <a:spcPts val="0"/>
                        </a:spcAft>
                      </a:pPr>
                      <a:r>
                        <a:rPr lang="en-US" sz="3000" b="1" cap="all" dirty="0">
                          <a:effectLst/>
                          <a:latin typeface="Calibri" panose="020F0502020204030204" pitchFamily="34" charset="0"/>
                          <a:ea typeface="Calibri" panose="020F0502020204030204" pitchFamily="34" charset="0"/>
                          <a:cs typeface="Times New Roman" panose="02020603050405020304" pitchFamily="18" charset="0"/>
                        </a:rPr>
                        <a:t>Measure </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000" b="1" cap="all" dirty="0">
                          <a:effectLst/>
                          <a:latin typeface="Calibri" panose="020F0502020204030204" pitchFamily="34" charset="0"/>
                          <a:ea typeface="Calibri" panose="020F0502020204030204" pitchFamily="34" charset="0"/>
                          <a:cs typeface="Times New Roman" panose="02020603050405020304" pitchFamily="18" charset="0"/>
                        </a:rPr>
                        <a:t>Mean</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000" b="1" cap="all" dirty="0">
                          <a:effectLst/>
                          <a:latin typeface="Calibri" panose="020F0502020204030204" pitchFamily="34" charset="0"/>
                          <a:ea typeface="Calibri" panose="020F0502020204030204" pitchFamily="34" charset="0"/>
                          <a:cs typeface="Times New Roman" panose="02020603050405020304" pitchFamily="18" charset="0"/>
                        </a:rPr>
                        <a:t>SD</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000" b="1" cap="all" dirty="0">
                          <a:effectLst/>
                          <a:latin typeface="Calibri" panose="020F0502020204030204" pitchFamily="34" charset="0"/>
                          <a:ea typeface="Calibri" panose="020F0502020204030204" pitchFamily="34" charset="0"/>
                          <a:cs typeface="Times New Roman" panose="02020603050405020304" pitchFamily="18" charset="0"/>
                        </a:rPr>
                        <a:t>Range</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3503734902"/>
                  </a:ext>
                </a:extLst>
              </a:tr>
              <a:tr h="950412">
                <a:tc>
                  <a:txBody>
                    <a:bodyPr/>
                    <a:lstStyle/>
                    <a:p>
                      <a:pPr marL="0" marR="0" algn="ctr">
                        <a:lnSpc>
                          <a:spcPct val="107000"/>
                        </a:lnSpc>
                        <a:spcBef>
                          <a:spcPts val="0"/>
                        </a:spcBef>
                        <a:spcAft>
                          <a:spcPts val="0"/>
                        </a:spcAft>
                      </a:pPr>
                      <a:r>
                        <a:rPr lang="en-US" sz="3000" b="1" cap="all">
                          <a:effectLst/>
                          <a:latin typeface="Calibri" panose="020F0502020204030204" pitchFamily="34" charset="0"/>
                          <a:ea typeface="Calibri" panose="020F0502020204030204" pitchFamily="34" charset="0"/>
                          <a:cs typeface="Times New Roman" panose="02020603050405020304" pitchFamily="18" charset="0"/>
                        </a:rPr>
                        <a:t>PSS</a:t>
                      </a:r>
                      <a:endParaRPr lang="en-US" sz="3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a:noFill/>
                    </a:lnB>
                    <a:solidFill>
                      <a:srgbClr val="F2F2F2"/>
                    </a:solidFill>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32.49</a:t>
                      </a:r>
                    </a:p>
                  </a:txBody>
                  <a:tcPr marL="68580" marR="68580" marT="0" marB="0">
                    <a:lnL w="12700" cap="flat" cmpd="sng" algn="ctr">
                      <a:solidFill>
                        <a:srgbClr val="7F7F7F"/>
                      </a:solidFill>
                      <a:prstDash val="solid"/>
                      <a:round/>
                      <a:headEnd type="none" w="med" len="med"/>
                      <a:tailEnd type="none" w="med" len="med"/>
                    </a:lnL>
                    <a:lnR>
                      <a:noFill/>
                    </a:lnR>
                    <a:lnT w="12700" cap="flat" cmpd="sng" algn="ctr">
                      <a:solidFill>
                        <a:srgbClr val="7F7F7F"/>
                      </a:solidFill>
                      <a:prstDash val="solid"/>
                      <a:round/>
                      <a:headEnd type="none" w="med" len="med"/>
                      <a:tailEnd type="none" w="med" len="med"/>
                    </a:lnT>
                    <a:lnB>
                      <a:noFill/>
                    </a:lnB>
                    <a:solidFill>
                      <a:srgbClr val="F2F2F2"/>
                    </a:solidFill>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3.22</a:t>
                      </a:r>
                    </a:p>
                  </a:txBody>
                  <a:tcPr marL="68580" marR="68580" marT="0" marB="0">
                    <a:lnL>
                      <a:noFill/>
                    </a:lnL>
                    <a:lnR>
                      <a:noFill/>
                    </a:lnR>
                    <a:lnT w="12700" cap="flat" cmpd="sng" algn="ctr">
                      <a:solidFill>
                        <a:srgbClr val="7F7F7F"/>
                      </a:solidFill>
                      <a:prstDash val="solid"/>
                      <a:round/>
                      <a:headEnd type="none" w="med" len="med"/>
                      <a:tailEnd type="none" w="med" len="med"/>
                    </a:lnT>
                    <a:lnB>
                      <a:noFill/>
                    </a:lnB>
                    <a:solidFill>
                      <a:srgbClr val="F2F2F2"/>
                    </a:solidFill>
                  </a:tcPr>
                </a:tc>
                <a:tc>
                  <a:txBody>
                    <a:bodyPr/>
                    <a:lstStyle/>
                    <a:p>
                      <a:pPr marL="0" marR="0" algn="ctr">
                        <a:lnSpc>
                          <a:spcPct val="107000"/>
                        </a:lnSpc>
                        <a:spcBef>
                          <a:spcPts val="0"/>
                        </a:spcBef>
                        <a:spcAft>
                          <a:spcPts val="0"/>
                        </a:spcAft>
                      </a:pPr>
                      <a:r>
                        <a:rPr lang="en-US" sz="3000">
                          <a:effectLst/>
                          <a:latin typeface="Calibri" panose="020F0502020204030204" pitchFamily="34" charset="0"/>
                          <a:ea typeface="Calibri" panose="020F0502020204030204" pitchFamily="34" charset="0"/>
                          <a:cs typeface="Times New Roman" panose="02020603050405020304" pitchFamily="18" charset="0"/>
                        </a:rPr>
                        <a:t>10-50</a:t>
                      </a:r>
                    </a:p>
                  </a:txBody>
                  <a:tcPr marL="68580" marR="68580" marT="0" marB="0">
                    <a:lnL>
                      <a:noFill/>
                    </a:lnL>
                    <a:lnR>
                      <a:noFill/>
                    </a:lnR>
                    <a:lnT w="12700" cap="flat" cmpd="sng" algn="ctr">
                      <a:solidFill>
                        <a:srgbClr val="7F7F7F"/>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2960760391"/>
                  </a:ext>
                </a:extLst>
              </a:tr>
              <a:tr h="1004209">
                <a:tc>
                  <a:txBody>
                    <a:bodyPr/>
                    <a:lstStyle/>
                    <a:p>
                      <a:pPr marL="0" marR="0" algn="ctr">
                        <a:lnSpc>
                          <a:spcPct val="107000"/>
                        </a:lnSpc>
                        <a:spcBef>
                          <a:spcPts val="0"/>
                        </a:spcBef>
                        <a:spcAft>
                          <a:spcPts val="0"/>
                        </a:spcAft>
                      </a:pPr>
                      <a:r>
                        <a:rPr lang="en-US" sz="3000" b="1" cap="all">
                          <a:effectLst/>
                          <a:latin typeface="Calibri" panose="020F0502020204030204" pitchFamily="34" charset="0"/>
                          <a:ea typeface="Calibri" panose="020F0502020204030204" pitchFamily="34" charset="0"/>
                          <a:cs typeface="Times New Roman" panose="02020603050405020304" pitchFamily="18" charset="0"/>
                        </a:rPr>
                        <a:t>SAS</a:t>
                      </a:r>
                      <a:endParaRPr lang="en-US" sz="3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5.17</a:t>
                      </a:r>
                    </a:p>
                  </a:txBody>
                  <a:tcPr marL="68580" marR="68580" marT="0" marB="0">
                    <a:lnL w="12700" cap="flat" cmpd="sng" algn="ctr">
                      <a:solidFill>
                        <a:srgbClr val="7F7F7F"/>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1.17</a:t>
                      </a: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3000">
                          <a:effectLst/>
                          <a:latin typeface="Calibri" panose="020F0502020204030204" pitchFamily="34" charset="0"/>
                          <a:ea typeface="Calibri" panose="020F0502020204030204" pitchFamily="34" charset="0"/>
                          <a:cs typeface="Times New Roman" panose="02020603050405020304" pitchFamily="18" charset="0"/>
                        </a:rPr>
                        <a:t>1-7</a:t>
                      </a:r>
                    </a:p>
                  </a:txBody>
                  <a:tcPr marL="68580" marR="68580" marT="0" marB="0">
                    <a:lnL>
                      <a:noFill/>
                    </a:lnL>
                    <a:lnR>
                      <a:noFill/>
                    </a:lnR>
                    <a:lnT>
                      <a:noFill/>
                    </a:lnT>
                    <a:lnB>
                      <a:noFill/>
                    </a:lnB>
                  </a:tcPr>
                </a:tc>
                <a:extLst>
                  <a:ext uri="{0D108BD9-81ED-4DB2-BD59-A6C34878D82A}">
                    <a16:rowId xmlns:a16="http://schemas.microsoft.com/office/drawing/2014/main" val="318154978"/>
                  </a:ext>
                </a:extLst>
              </a:tr>
              <a:tr h="1004209">
                <a:tc>
                  <a:txBody>
                    <a:bodyPr/>
                    <a:lstStyle/>
                    <a:p>
                      <a:pPr marL="0" marR="0" algn="ctr">
                        <a:lnSpc>
                          <a:spcPct val="107000"/>
                        </a:lnSpc>
                        <a:spcBef>
                          <a:spcPts val="0"/>
                        </a:spcBef>
                        <a:spcAft>
                          <a:spcPts val="0"/>
                        </a:spcAft>
                      </a:pPr>
                      <a:r>
                        <a:rPr lang="en-US" sz="3000" b="1" cap="all">
                          <a:effectLst/>
                          <a:latin typeface="Calibri" panose="020F0502020204030204" pitchFamily="34" charset="0"/>
                          <a:ea typeface="Calibri" panose="020F0502020204030204" pitchFamily="34" charset="0"/>
                          <a:cs typeface="Times New Roman" panose="02020603050405020304" pitchFamily="18" charset="0"/>
                        </a:rPr>
                        <a:t>BSI_Soma</a:t>
                      </a:r>
                      <a:endParaRPr lang="en-US" sz="3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solidFill>
                      <a:srgbClr val="F2F2F2"/>
                    </a:solidFill>
                  </a:tcPr>
                </a:tc>
                <a:tc>
                  <a:txBody>
                    <a:bodyPr/>
                    <a:lstStyle/>
                    <a:p>
                      <a:pPr marL="0" marR="0" algn="ctr">
                        <a:lnSpc>
                          <a:spcPct val="107000"/>
                        </a:lnSpc>
                        <a:spcBef>
                          <a:spcPts val="0"/>
                        </a:spcBef>
                        <a:spcAft>
                          <a:spcPts val="0"/>
                        </a:spcAft>
                      </a:pPr>
                      <a:r>
                        <a:rPr lang="en-US" sz="3000">
                          <a:effectLst/>
                          <a:latin typeface="Calibri" panose="020F0502020204030204" pitchFamily="34" charset="0"/>
                          <a:ea typeface="Calibri" panose="020F0502020204030204" pitchFamily="34" charset="0"/>
                          <a:cs typeface="Times New Roman" panose="02020603050405020304" pitchFamily="18" charset="0"/>
                        </a:rPr>
                        <a:t>11.79</a:t>
                      </a:r>
                    </a:p>
                  </a:txBody>
                  <a:tcPr marL="68580" marR="68580" marT="0" marB="0">
                    <a:lnL w="12700" cap="flat" cmpd="sng" algn="ctr">
                      <a:solidFill>
                        <a:srgbClr val="7F7F7F"/>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4.86</a:t>
                      </a:r>
                    </a:p>
                  </a:txBody>
                  <a:tcPr marL="68580" marR="68580" marT="0" marB="0">
                    <a:lnL>
                      <a:noFill/>
                    </a:lnL>
                    <a:lnR>
                      <a:noFill/>
                    </a:lnR>
                    <a:lnT>
                      <a:noFill/>
                    </a:lnT>
                    <a:lnB>
                      <a:noFill/>
                    </a:lnB>
                    <a:solidFill>
                      <a:srgbClr val="F2F2F2"/>
                    </a:solidFill>
                  </a:tcPr>
                </a:tc>
                <a:tc>
                  <a:txBody>
                    <a:bodyPr/>
                    <a:lstStyle/>
                    <a:p>
                      <a:pPr marL="0" marR="0" algn="ctr">
                        <a:lnSpc>
                          <a:spcPct val="107000"/>
                        </a:lnSpc>
                        <a:spcBef>
                          <a:spcPts val="0"/>
                        </a:spcBef>
                        <a:spcAft>
                          <a:spcPts val="0"/>
                        </a:spcAft>
                      </a:pPr>
                      <a:r>
                        <a:rPr lang="en-US" sz="3000">
                          <a:effectLst/>
                          <a:latin typeface="Calibri" panose="020F0502020204030204" pitchFamily="34" charset="0"/>
                          <a:ea typeface="Calibri" panose="020F0502020204030204" pitchFamily="34" charset="0"/>
                          <a:cs typeface="Times New Roman" panose="02020603050405020304" pitchFamily="18" charset="0"/>
                        </a:rPr>
                        <a:t>7-42</a:t>
                      </a:r>
                    </a:p>
                  </a:txBody>
                  <a:tcPr marL="68580" marR="68580" marT="0" marB="0">
                    <a:lnL>
                      <a:noFill/>
                    </a:lnL>
                    <a:lnR>
                      <a:noFill/>
                    </a:lnR>
                    <a:lnT>
                      <a:noFill/>
                    </a:lnT>
                    <a:lnB>
                      <a:noFill/>
                    </a:lnB>
                    <a:solidFill>
                      <a:srgbClr val="F2F2F2"/>
                    </a:solidFill>
                  </a:tcPr>
                </a:tc>
                <a:extLst>
                  <a:ext uri="{0D108BD9-81ED-4DB2-BD59-A6C34878D82A}">
                    <a16:rowId xmlns:a16="http://schemas.microsoft.com/office/drawing/2014/main" val="2358358875"/>
                  </a:ext>
                </a:extLst>
              </a:tr>
              <a:tr h="1004209">
                <a:tc>
                  <a:txBody>
                    <a:bodyPr/>
                    <a:lstStyle/>
                    <a:p>
                      <a:pPr marL="0" marR="0" algn="ctr">
                        <a:lnSpc>
                          <a:spcPct val="107000"/>
                        </a:lnSpc>
                        <a:spcBef>
                          <a:spcPts val="0"/>
                        </a:spcBef>
                        <a:spcAft>
                          <a:spcPts val="0"/>
                        </a:spcAft>
                      </a:pPr>
                      <a:r>
                        <a:rPr lang="en-US" sz="3000" b="1" cap="all">
                          <a:effectLst/>
                          <a:latin typeface="Calibri" panose="020F0502020204030204" pitchFamily="34" charset="0"/>
                          <a:ea typeface="Calibri" panose="020F0502020204030204" pitchFamily="34" charset="0"/>
                          <a:cs typeface="Times New Roman" panose="02020603050405020304" pitchFamily="18" charset="0"/>
                        </a:rPr>
                        <a:t>CISS_Task</a:t>
                      </a:r>
                      <a:endParaRPr lang="en-US" sz="3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3.26</a:t>
                      </a:r>
                    </a:p>
                  </a:txBody>
                  <a:tcPr marL="68580" marR="68580" marT="0" marB="0">
                    <a:lnL w="12700" cap="flat" cmpd="sng" algn="ctr">
                      <a:solidFill>
                        <a:srgbClr val="7F7F7F"/>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0.66</a:t>
                      </a: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1-5</a:t>
                      </a:r>
                    </a:p>
                  </a:txBody>
                  <a:tcPr marL="68580" marR="68580" marT="0" marB="0">
                    <a:lnL>
                      <a:noFill/>
                    </a:lnL>
                    <a:lnR>
                      <a:noFill/>
                    </a:lnR>
                    <a:lnT>
                      <a:noFill/>
                    </a:lnT>
                    <a:lnB>
                      <a:noFill/>
                    </a:lnB>
                  </a:tcPr>
                </a:tc>
                <a:extLst>
                  <a:ext uri="{0D108BD9-81ED-4DB2-BD59-A6C34878D82A}">
                    <a16:rowId xmlns:a16="http://schemas.microsoft.com/office/drawing/2014/main" val="3427507783"/>
                  </a:ext>
                </a:extLst>
              </a:tr>
              <a:tr h="1004209">
                <a:tc>
                  <a:txBody>
                    <a:bodyPr/>
                    <a:lstStyle/>
                    <a:p>
                      <a:pPr marL="0" marR="0" algn="ctr">
                        <a:lnSpc>
                          <a:spcPct val="107000"/>
                        </a:lnSpc>
                        <a:spcBef>
                          <a:spcPts val="0"/>
                        </a:spcBef>
                        <a:spcAft>
                          <a:spcPts val="0"/>
                        </a:spcAft>
                      </a:pPr>
                      <a:r>
                        <a:rPr lang="en-US" sz="3000" b="1" cap="all">
                          <a:effectLst/>
                          <a:latin typeface="Calibri" panose="020F0502020204030204" pitchFamily="34" charset="0"/>
                          <a:ea typeface="Calibri" panose="020F0502020204030204" pitchFamily="34" charset="0"/>
                          <a:cs typeface="Times New Roman" panose="02020603050405020304" pitchFamily="18" charset="0"/>
                        </a:rPr>
                        <a:t>CISS_Avoid</a:t>
                      </a:r>
                      <a:endParaRPr lang="en-US" sz="3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solidFill>
                      <a:srgbClr val="F2F2F2"/>
                    </a:solidFill>
                  </a:tcPr>
                </a:tc>
                <a:tc>
                  <a:txBody>
                    <a:bodyPr/>
                    <a:lstStyle/>
                    <a:p>
                      <a:pPr marL="0" marR="0" algn="ctr">
                        <a:lnSpc>
                          <a:spcPct val="107000"/>
                        </a:lnSpc>
                        <a:spcBef>
                          <a:spcPts val="0"/>
                        </a:spcBef>
                        <a:spcAft>
                          <a:spcPts val="0"/>
                        </a:spcAft>
                      </a:pPr>
                      <a:r>
                        <a:rPr lang="en-US" sz="3000">
                          <a:effectLst/>
                          <a:latin typeface="Calibri" panose="020F0502020204030204" pitchFamily="34" charset="0"/>
                          <a:ea typeface="Calibri" panose="020F0502020204030204" pitchFamily="34" charset="0"/>
                          <a:cs typeface="Times New Roman" panose="02020603050405020304" pitchFamily="18" charset="0"/>
                        </a:rPr>
                        <a:t>3.12</a:t>
                      </a:r>
                    </a:p>
                  </a:txBody>
                  <a:tcPr marL="68580" marR="68580" marT="0" marB="0">
                    <a:lnL w="12700" cap="flat" cmpd="sng" algn="ctr">
                      <a:solidFill>
                        <a:srgbClr val="7F7F7F"/>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0.71</a:t>
                      </a:r>
                    </a:p>
                  </a:txBody>
                  <a:tcPr marL="68580" marR="68580" marT="0" marB="0">
                    <a:lnL>
                      <a:noFill/>
                    </a:lnL>
                    <a:lnR>
                      <a:noFill/>
                    </a:lnR>
                    <a:lnT>
                      <a:noFill/>
                    </a:lnT>
                    <a:lnB>
                      <a:noFill/>
                    </a:lnB>
                    <a:solidFill>
                      <a:srgbClr val="F2F2F2"/>
                    </a:solidFill>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1-5</a:t>
                      </a:r>
                    </a:p>
                  </a:txBody>
                  <a:tcPr marL="68580" marR="68580" marT="0" marB="0">
                    <a:lnL>
                      <a:noFill/>
                    </a:lnL>
                    <a:lnR>
                      <a:noFill/>
                    </a:lnR>
                    <a:lnT>
                      <a:noFill/>
                    </a:lnT>
                    <a:lnB>
                      <a:noFill/>
                    </a:lnB>
                    <a:solidFill>
                      <a:srgbClr val="F2F2F2"/>
                    </a:solidFill>
                  </a:tcPr>
                </a:tc>
                <a:extLst>
                  <a:ext uri="{0D108BD9-81ED-4DB2-BD59-A6C34878D82A}">
                    <a16:rowId xmlns:a16="http://schemas.microsoft.com/office/drawing/2014/main" val="2159118546"/>
                  </a:ext>
                </a:extLst>
              </a:tr>
              <a:tr h="1004209">
                <a:tc>
                  <a:txBody>
                    <a:bodyPr/>
                    <a:lstStyle/>
                    <a:p>
                      <a:pPr marL="0" marR="0" algn="ctr">
                        <a:lnSpc>
                          <a:spcPct val="107000"/>
                        </a:lnSpc>
                        <a:spcBef>
                          <a:spcPts val="0"/>
                        </a:spcBef>
                        <a:spcAft>
                          <a:spcPts val="0"/>
                        </a:spcAft>
                      </a:pPr>
                      <a:r>
                        <a:rPr lang="en-US" sz="3000" b="1" cap="all" dirty="0" err="1">
                          <a:effectLst/>
                          <a:latin typeface="Calibri" panose="020F0502020204030204" pitchFamily="34" charset="0"/>
                          <a:ea typeface="Calibri" panose="020F0502020204030204" pitchFamily="34" charset="0"/>
                          <a:cs typeface="Times New Roman" panose="02020603050405020304" pitchFamily="18" charset="0"/>
                        </a:rPr>
                        <a:t>CISS_Emotion</a:t>
                      </a: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3000">
                          <a:effectLst/>
                          <a:latin typeface="Calibri" panose="020F0502020204030204" pitchFamily="34" charset="0"/>
                          <a:ea typeface="Calibri" panose="020F0502020204030204" pitchFamily="34" charset="0"/>
                          <a:cs typeface="Times New Roman" panose="02020603050405020304" pitchFamily="18" charset="0"/>
                        </a:rPr>
                        <a:t>3.05</a:t>
                      </a:r>
                    </a:p>
                  </a:txBody>
                  <a:tcPr marL="68580" marR="68580" marT="0" marB="0">
                    <a:lnL w="12700" cap="flat" cmpd="sng" algn="ctr">
                      <a:solidFill>
                        <a:srgbClr val="7F7F7F"/>
                      </a:solidFill>
                      <a:prstDash val="solid"/>
                      <a:round/>
                      <a:headEnd type="none" w="med" len="med"/>
                      <a:tailEnd type="none" w="med" len="med"/>
                    </a:lnL>
                    <a:lnR>
                      <a:noFill/>
                    </a:lnR>
                    <a:lnT>
                      <a:noFill/>
                    </a:lnT>
                    <a:lnB>
                      <a:noFill/>
                    </a:lnB>
                  </a:tcPr>
                </a:tc>
                <a:tc>
                  <a:txBody>
                    <a:bodyPr/>
                    <a:lstStyle/>
                    <a:p>
                      <a:pPr marL="0" marR="0" algn="ctr">
                        <a:lnSpc>
                          <a:spcPct val="107000"/>
                        </a:lnSpc>
                        <a:spcBef>
                          <a:spcPts val="0"/>
                        </a:spcBef>
                        <a:spcAft>
                          <a:spcPts val="0"/>
                        </a:spcAft>
                      </a:pPr>
                      <a:r>
                        <a:rPr lang="en-US" sz="3000">
                          <a:effectLst/>
                          <a:latin typeface="Calibri" panose="020F0502020204030204" pitchFamily="34" charset="0"/>
                          <a:ea typeface="Calibri" panose="020F0502020204030204" pitchFamily="34" charset="0"/>
                          <a:cs typeface="Times New Roman" panose="02020603050405020304" pitchFamily="18" charset="0"/>
                        </a:rPr>
                        <a:t>0.74</a:t>
                      </a:r>
                    </a:p>
                  </a:txBody>
                  <a:tcPr marL="68580" marR="68580" marT="0" marB="0">
                    <a:lnL>
                      <a:noFill/>
                    </a:lnL>
                    <a:lnR>
                      <a:noFill/>
                    </a:lnR>
                    <a:lnT>
                      <a:noFill/>
                    </a:lnT>
                    <a:lnB>
                      <a:noFill/>
                    </a:lnB>
                  </a:tcPr>
                </a:tc>
                <a:tc>
                  <a:txBody>
                    <a:bodyPr/>
                    <a:lstStyle/>
                    <a:p>
                      <a:pPr marL="0" marR="0" algn="ctr">
                        <a:lnSpc>
                          <a:spcPct val="107000"/>
                        </a:lnSpc>
                        <a:spcBef>
                          <a:spcPts val="0"/>
                        </a:spcBef>
                        <a:spcAft>
                          <a:spcPts val="0"/>
                        </a:spcAft>
                      </a:pPr>
                      <a:r>
                        <a:rPr lang="en-US" sz="3000" dirty="0">
                          <a:effectLst/>
                          <a:latin typeface="Calibri" panose="020F0502020204030204" pitchFamily="34" charset="0"/>
                          <a:ea typeface="Calibri" panose="020F0502020204030204" pitchFamily="34" charset="0"/>
                          <a:cs typeface="Times New Roman" panose="02020603050405020304" pitchFamily="18" charset="0"/>
                        </a:rPr>
                        <a:t>1-5</a:t>
                      </a:r>
                    </a:p>
                  </a:txBody>
                  <a:tcPr marL="68580" marR="68580" marT="0" marB="0">
                    <a:lnL>
                      <a:noFill/>
                    </a:lnL>
                    <a:lnR>
                      <a:noFill/>
                    </a:lnR>
                    <a:lnT>
                      <a:noFill/>
                    </a:lnT>
                    <a:lnB>
                      <a:noFill/>
                    </a:lnB>
                  </a:tcPr>
                </a:tc>
                <a:extLst>
                  <a:ext uri="{0D108BD9-81ED-4DB2-BD59-A6C34878D82A}">
                    <a16:rowId xmlns:a16="http://schemas.microsoft.com/office/drawing/2014/main" val="255220735"/>
                  </a:ext>
                </a:extLst>
              </a:tr>
            </a:tbl>
          </a:graphicData>
        </a:graphic>
      </p:graphicFrame>
      <p:sp>
        <p:nvSpPr>
          <p:cNvPr id="40" name="Rectangle 1">
            <a:extLst>
              <a:ext uri="{FF2B5EF4-FFF2-40B4-BE49-F238E27FC236}">
                <a16:creationId xmlns:a16="http://schemas.microsoft.com/office/drawing/2014/main" id="{D37FDF58-FC57-4493-96D9-7394ECE0FD2E}"/>
              </a:ext>
            </a:extLst>
          </p:cNvPr>
          <p:cNvSpPr>
            <a:spLocks noChangeArrowheads="1"/>
          </p:cNvSpPr>
          <p:nvPr/>
        </p:nvSpPr>
        <p:spPr bwMode="auto">
          <a:xfrm>
            <a:off x="28814950" y="17278233"/>
            <a:ext cx="72761394" cy="171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5" name="TextBox 4">
            <a:extLst>
              <a:ext uri="{FF2B5EF4-FFF2-40B4-BE49-F238E27FC236}">
                <a16:creationId xmlns:a16="http://schemas.microsoft.com/office/drawing/2014/main" id="{2F7527FD-9D22-4B26-9846-BA69D4E32B27}"/>
              </a:ext>
            </a:extLst>
          </p:cNvPr>
          <p:cNvSpPr txBox="1"/>
          <p:nvPr/>
        </p:nvSpPr>
        <p:spPr>
          <a:xfrm>
            <a:off x="14789730" y="28412406"/>
            <a:ext cx="13168618" cy="707886"/>
          </a:xfrm>
          <a:prstGeom prst="rect">
            <a:avLst/>
          </a:prstGeom>
          <a:noFill/>
        </p:spPr>
        <p:txBody>
          <a:bodyPr wrap="square" rtlCol="0">
            <a:spAutoFit/>
          </a:bodyPr>
          <a:lstStyle/>
          <a:p>
            <a:r>
              <a:rPr lang="en-US" sz="4000" dirty="0">
                <a:solidFill>
                  <a:schemeClr val="accent1">
                    <a:lumMod val="50000"/>
                  </a:schemeClr>
                </a:solidFill>
                <a:latin typeface="Minion Pro" panose="02040503050306020203"/>
              </a:rPr>
              <a:t>Means, Std. Deviations, and Ranges for Measured Variables</a:t>
            </a:r>
          </a:p>
        </p:txBody>
      </p:sp>
      <p:sp>
        <p:nvSpPr>
          <p:cNvPr id="10" name="TextBox 9">
            <a:extLst>
              <a:ext uri="{FF2B5EF4-FFF2-40B4-BE49-F238E27FC236}">
                <a16:creationId xmlns:a16="http://schemas.microsoft.com/office/drawing/2014/main" id="{B7AF77BE-6A80-4E06-8DD6-C13200C72A72}"/>
              </a:ext>
            </a:extLst>
          </p:cNvPr>
          <p:cNvSpPr txBox="1"/>
          <p:nvPr/>
        </p:nvSpPr>
        <p:spPr>
          <a:xfrm>
            <a:off x="14789838" y="21529744"/>
            <a:ext cx="12721463"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cs typeface="Calibri"/>
              </a:rPr>
              <a:t>1 = Not at all  2 = A little bit  3 = Moderately  4 = Quite a bit  5 = Extremely  6 = Prefer not to answer</a:t>
            </a:r>
            <a:endParaRPr lang="en-US" dirty="0">
              <a:cs typeface="Calibri"/>
            </a:endParaRPr>
          </a:p>
          <a:p>
            <a:endParaRPr lang="en-US" sz="2400" dirty="0"/>
          </a:p>
          <a:p>
            <a:r>
              <a:rPr lang="en-US" sz="2400" dirty="0"/>
              <a:t>During the past 7 days, how much were you distressed by:</a:t>
            </a:r>
            <a:endParaRPr lang="en-US" sz="2400" dirty="0">
              <a:cs typeface="Calibri"/>
            </a:endParaRPr>
          </a:p>
          <a:p>
            <a:r>
              <a:rPr lang="en-US" sz="2400" dirty="0">
                <a:cs typeface="Calibri"/>
              </a:rPr>
              <a:t>1. Faintness or dizziness </a:t>
            </a:r>
          </a:p>
          <a:p>
            <a:r>
              <a:rPr lang="en-US" sz="2400" dirty="0">
                <a:cs typeface="Calibri"/>
              </a:rPr>
              <a:t>2. Pains in the heart or chest</a:t>
            </a:r>
          </a:p>
          <a:p>
            <a:r>
              <a:rPr lang="en-US" sz="2400" dirty="0">
                <a:cs typeface="Calibri"/>
              </a:rPr>
              <a:t>3. Nausea or upset stomach</a:t>
            </a:r>
          </a:p>
          <a:p>
            <a:r>
              <a:rPr lang="en-US" sz="2400" dirty="0">
                <a:cs typeface="Calibri"/>
              </a:rPr>
              <a:t>4. Trouble getting your breath</a:t>
            </a:r>
          </a:p>
          <a:p>
            <a:r>
              <a:rPr lang="en-US" sz="2400" dirty="0">
                <a:cs typeface="Calibri"/>
              </a:rPr>
              <a:t>5. Hot or cold spells </a:t>
            </a:r>
          </a:p>
          <a:p>
            <a:r>
              <a:rPr lang="en-US" sz="2400" dirty="0">
                <a:cs typeface="Calibri"/>
              </a:rPr>
              <a:t>6. Numbness or tingling in parts of your body</a:t>
            </a:r>
          </a:p>
          <a:p>
            <a:r>
              <a:rPr lang="en-US" sz="2400" dirty="0">
                <a:cs typeface="Calibri"/>
              </a:rPr>
              <a:t>7. Feeling weak in parts of your body</a:t>
            </a:r>
          </a:p>
        </p:txBody>
      </p:sp>
      <p:sp>
        <p:nvSpPr>
          <p:cNvPr id="17" name="TextBox 16">
            <a:extLst>
              <a:ext uri="{FF2B5EF4-FFF2-40B4-BE49-F238E27FC236}">
                <a16:creationId xmlns:a16="http://schemas.microsoft.com/office/drawing/2014/main" id="{2C51B969-F971-4F6C-890A-1EA281176F16}"/>
              </a:ext>
            </a:extLst>
          </p:cNvPr>
          <p:cNvSpPr txBox="1"/>
          <p:nvPr/>
        </p:nvSpPr>
        <p:spPr>
          <a:xfrm>
            <a:off x="14875952" y="14885820"/>
            <a:ext cx="11028655" cy="458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t>1 = Never  2 = Almost Never  3 = Sometimes  4  = Fairly Often  5 = Very Often </a:t>
            </a:r>
            <a:endParaRPr lang="en-US" sz="2400" dirty="0">
              <a:cs typeface="Calibri"/>
            </a:endParaRPr>
          </a:p>
          <a:p>
            <a:endParaRPr lang="en-US" sz="2400" dirty="0">
              <a:cs typeface="Calibri"/>
            </a:endParaRPr>
          </a:p>
          <a:p>
            <a:r>
              <a:rPr lang="en-US" sz="2400" dirty="0"/>
              <a:t>1. In the past month, how often have you been upset because of something that happened unexpectedly?</a:t>
            </a:r>
            <a:endParaRPr lang="en-US" dirty="0">
              <a:cs typeface="Calibri"/>
            </a:endParaRPr>
          </a:p>
          <a:p>
            <a:r>
              <a:rPr lang="en-US" sz="2400" dirty="0">
                <a:cs typeface="Calibri"/>
              </a:rPr>
              <a:t>2. In the past month, how often have you felt that you were unable to control the important things in your life?</a:t>
            </a:r>
            <a:endParaRPr lang="en-US" dirty="0">
              <a:cs typeface="Calibri"/>
            </a:endParaRPr>
          </a:p>
          <a:p>
            <a:r>
              <a:rPr lang="en-US" sz="2400" dirty="0">
                <a:cs typeface="Calibri"/>
              </a:rPr>
              <a:t>3. In the past month,  how often have felt nervous and "stressed"?</a:t>
            </a:r>
            <a:endParaRPr lang="en-US" dirty="0">
              <a:cs typeface="Calibri"/>
            </a:endParaRPr>
          </a:p>
          <a:p>
            <a:r>
              <a:rPr lang="en-US" sz="2400" dirty="0">
                <a:cs typeface="Calibri"/>
              </a:rPr>
              <a:t>4. In the past month,  how often have you felt confident about your ability to handle your personal problems?</a:t>
            </a:r>
            <a:endParaRPr lang="en-US" dirty="0">
              <a:cs typeface="Calibri"/>
            </a:endParaRPr>
          </a:p>
          <a:p>
            <a:endParaRPr lang="en-US" dirty="0"/>
          </a:p>
        </p:txBody>
      </p:sp>
      <p:sp>
        <p:nvSpPr>
          <p:cNvPr id="18" name="TextBox 17">
            <a:extLst>
              <a:ext uri="{FF2B5EF4-FFF2-40B4-BE49-F238E27FC236}">
                <a16:creationId xmlns:a16="http://schemas.microsoft.com/office/drawing/2014/main" id="{FCB031E8-026D-4309-8782-4B86932AF406}"/>
              </a:ext>
            </a:extLst>
          </p:cNvPr>
          <p:cNvSpPr txBox="1"/>
          <p:nvPr/>
        </p:nvSpPr>
        <p:spPr>
          <a:xfrm>
            <a:off x="15859888" y="25493546"/>
            <a:ext cx="12840301" cy="2677656"/>
          </a:xfrm>
          <a:prstGeom prst="rect">
            <a:avLst/>
          </a:prstGeom>
          <a:noFill/>
        </p:spPr>
        <p:txBody>
          <a:bodyPr wrap="square" rtlCol="0">
            <a:spAutoFit/>
          </a:bodyPr>
          <a:lstStyle/>
          <a:p>
            <a:pPr algn="ctr"/>
            <a:r>
              <a:rPr lang="en-US" sz="2400" dirty="0"/>
              <a:t>Rate how much you agree with the following statements about stress and health.</a:t>
            </a:r>
          </a:p>
          <a:p>
            <a:pPr marL="457200" indent="-457200">
              <a:buAutoNum type="arabicPeriod"/>
            </a:pPr>
            <a:r>
              <a:rPr lang="en-US" sz="2400" dirty="0"/>
              <a:t>My stress levels can impact my </a:t>
            </a:r>
            <a:r>
              <a:rPr lang="en-US" sz="2400" b="1" dirty="0"/>
              <a:t>musculoskeletal system</a:t>
            </a:r>
            <a:r>
              <a:rPr lang="en-US" sz="2400" dirty="0"/>
              <a:t> (muscles). </a:t>
            </a:r>
          </a:p>
          <a:p>
            <a:pPr algn="ctr"/>
            <a:r>
              <a:rPr lang="en-US" sz="2400" dirty="0"/>
              <a:t>Strongly Disagree, Disagree, Slightly Disagree, Slightly Agree, Agree, Strongly Agree</a:t>
            </a:r>
          </a:p>
          <a:p>
            <a:r>
              <a:rPr lang="en-US" sz="2400" dirty="0"/>
              <a:t>2. My stress levels can impact my </a:t>
            </a:r>
            <a:r>
              <a:rPr lang="en-US" sz="2400" b="1" dirty="0"/>
              <a:t>respiratory system </a:t>
            </a:r>
            <a:r>
              <a:rPr lang="en-US" sz="2400" dirty="0"/>
              <a:t>(lungs &amp; breathing).</a:t>
            </a:r>
          </a:p>
          <a:p>
            <a:pPr algn="ctr"/>
            <a:r>
              <a:rPr lang="en-US" sz="2400" dirty="0"/>
              <a:t>Strongly Disagree, Disagree, Slightly Disagree, Slightly Agree, Agree, Strongly Agree</a:t>
            </a:r>
          </a:p>
          <a:p>
            <a:r>
              <a:rPr lang="en-US" sz="2400" dirty="0"/>
              <a:t>3. My stress levels can impact my </a:t>
            </a:r>
            <a:r>
              <a:rPr lang="en-US" sz="2400" b="1" dirty="0"/>
              <a:t>cardiovascular system </a:t>
            </a:r>
            <a:r>
              <a:rPr lang="en-US" sz="2400" dirty="0"/>
              <a:t>(heart &amp; blood vessels).</a:t>
            </a:r>
          </a:p>
          <a:p>
            <a:pPr algn="ctr"/>
            <a:r>
              <a:rPr lang="en-US" sz="2400" dirty="0"/>
              <a:t>Strongly Disagree, Disagree, Slightly Disagree, Slightly Agree, Agree, Strongly Agree </a:t>
            </a:r>
          </a:p>
        </p:txBody>
      </p:sp>
      <p:sp>
        <p:nvSpPr>
          <p:cNvPr id="24" name="TextBox 23">
            <a:extLst>
              <a:ext uri="{FF2B5EF4-FFF2-40B4-BE49-F238E27FC236}">
                <a16:creationId xmlns:a16="http://schemas.microsoft.com/office/drawing/2014/main" id="{0A038B56-DBC9-4676-9909-0D622498FE74}"/>
              </a:ext>
            </a:extLst>
          </p:cNvPr>
          <p:cNvSpPr txBox="1"/>
          <p:nvPr/>
        </p:nvSpPr>
        <p:spPr>
          <a:xfrm>
            <a:off x="17622888" y="18349442"/>
            <a:ext cx="10093479" cy="3046988"/>
          </a:xfrm>
          <a:prstGeom prst="rect">
            <a:avLst/>
          </a:prstGeom>
          <a:noFill/>
        </p:spPr>
        <p:txBody>
          <a:bodyPr wrap="square" rtlCol="0">
            <a:spAutoFit/>
          </a:bodyPr>
          <a:lstStyle/>
          <a:p>
            <a:pPr algn="ctr"/>
            <a:r>
              <a:rPr lang="en-US" sz="2400" b="1" dirty="0"/>
              <a:t>1 = Never  2 = Almost Never  3 = Sometimes  4 = Fairly Often  5 = Very Often</a:t>
            </a:r>
          </a:p>
          <a:p>
            <a:pPr algn="ctr"/>
            <a:endParaRPr lang="en-US" sz="2400" b="1" dirty="0"/>
          </a:p>
          <a:p>
            <a:r>
              <a:rPr lang="en-US" sz="2400" dirty="0"/>
              <a:t>Rate how likely are you to utilize each of the following coping strategies in stressful situations:</a:t>
            </a:r>
          </a:p>
          <a:p>
            <a:r>
              <a:rPr lang="en-US" sz="2400" dirty="0"/>
              <a:t>1. Focus on the problem and see how I can solve it (T)</a:t>
            </a:r>
          </a:p>
          <a:p>
            <a:r>
              <a:rPr lang="en-US" sz="2400" dirty="0"/>
              <a:t>2. Blame myself for having gotten into this situation (E)</a:t>
            </a:r>
          </a:p>
          <a:p>
            <a:r>
              <a:rPr lang="en-US" sz="2400" dirty="0"/>
              <a:t>3. Treat myself to a favorite food or snack (A)</a:t>
            </a:r>
          </a:p>
          <a:p>
            <a:r>
              <a:rPr lang="en-US" sz="2400" dirty="0"/>
              <a:t>4. Feel anxious about not being able to cope (E) </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1435</Words>
  <Application>Microsoft Office PowerPoint</Application>
  <PresentationFormat>Custom</PresentationFormat>
  <Paragraphs>175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Wingdings</vt:lpstr>
      <vt:lpstr>Office Theme</vt:lpstr>
      <vt:lpstr>College Students’ Experiences with Stress, Coping  Mechanisms, and Awareness of the Physical Effects of Stress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Students’ Experiences with Stress, Coping  Mechanisms, and Awareness of the Physical Effects of Stress</dc:title>
  <dc:creator/>
  <cp:lastModifiedBy/>
  <cp:revision>317</cp:revision>
  <dcterms:created xsi:type="dcterms:W3CDTF">2017-04-21T15:48:01Z</dcterms:created>
  <dcterms:modified xsi:type="dcterms:W3CDTF">2020-05-26T13:19:42Z</dcterms:modified>
</cp:coreProperties>
</file>