
<file path=[Content_Types].xml><?xml version="1.0" encoding="utf-8"?>
<Types xmlns="http://schemas.openxmlformats.org/package/2006/content-types">
  <Default Extension="xml" ContentType="application/xml"/>
  <Default Extension="jpeg" ContentType="image/jpeg"/>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3"/>
  </p:notesMasterIdLst>
  <p:sldIdLst>
    <p:sldId id="256" r:id="rId2"/>
  </p:sldIdLst>
  <p:sldSz cx="42062400" cy="38404800"/>
  <p:notesSz cx="6858000" cy="9144000"/>
  <p:defaultTextStyle>
    <a:defPPr>
      <a:defRPr lang="en-US"/>
    </a:defPPr>
    <a:lvl1pPr marL="0" algn="l" defTabSz="3862232" rtl="0" eaLnBrk="1" latinLnBrk="0" hangingPunct="1">
      <a:defRPr sz="7603" kern="1200">
        <a:solidFill>
          <a:schemeClr val="tx1"/>
        </a:solidFill>
        <a:latin typeface="+mn-lt"/>
        <a:ea typeface="+mn-ea"/>
        <a:cs typeface="+mn-cs"/>
      </a:defRPr>
    </a:lvl1pPr>
    <a:lvl2pPr marL="1931116" algn="l" defTabSz="3862232" rtl="0" eaLnBrk="1" latinLnBrk="0" hangingPunct="1">
      <a:defRPr sz="7603" kern="1200">
        <a:solidFill>
          <a:schemeClr val="tx1"/>
        </a:solidFill>
        <a:latin typeface="+mn-lt"/>
        <a:ea typeface="+mn-ea"/>
        <a:cs typeface="+mn-cs"/>
      </a:defRPr>
    </a:lvl2pPr>
    <a:lvl3pPr marL="3862232" algn="l" defTabSz="3862232" rtl="0" eaLnBrk="1" latinLnBrk="0" hangingPunct="1">
      <a:defRPr sz="7603" kern="1200">
        <a:solidFill>
          <a:schemeClr val="tx1"/>
        </a:solidFill>
        <a:latin typeface="+mn-lt"/>
        <a:ea typeface="+mn-ea"/>
        <a:cs typeface="+mn-cs"/>
      </a:defRPr>
    </a:lvl3pPr>
    <a:lvl4pPr marL="5793349" algn="l" defTabSz="3862232" rtl="0" eaLnBrk="1" latinLnBrk="0" hangingPunct="1">
      <a:defRPr sz="7603" kern="1200">
        <a:solidFill>
          <a:schemeClr val="tx1"/>
        </a:solidFill>
        <a:latin typeface="+mn-lt"/>
        <a:ea typeface="+mn-ea"/>
        <a:cs typeface="+mn-cs"/>
      </a:defRPr>
    </a:lvl4pPr>
    <a:lvl5pPr marL="7724465" algn="l" defTabSz="3862232" rtl="0" eaLnBrk="1" latinLnBrk="0" hangingPunct="1">
      <a:defRPr sz="7603" kern="1200">
        <a:solidFill>
          <a:schemeClr val="tx1"/>
        </a:solidFill>
        <a:latin typeface="+mn-lt"/>
        <a:ea typeface="+mn-ea"/>
        <a:cs typeface="+mn-cs"/>
      </a:defRPr>
    </a:lvl5pPr>
    <a:lvl6pPr marL="9655581" algn="l" defTabSz="3862232" rtl="0" eaLnBrk="1" latinLnBrk="0" hangingPunct="1">
      <a:defRPr sz="7603" kern="1200">
        <a:solidFill>
          <a:schemeClr val="tx1"/>
        </a:solidFill>
        <a:latin typeface="+mn-lt"/>
        <a:ea typeface="+mn-ea"/>
        <a:cs typeface="+mn-cs"/>
      </a:defRPr>
    </a:lvl6pPr>
    <a:lvl7pPr marL="11586697" algn="l" defTabSz="3862232" rtl="0" eaLnBrk="1" latinLnBrk="0" hangingPunct="1">
      <a:defRPr sz="7603" kern="1200">
        <a:solidFill>
          <a:schemeClr val="tx1"/>
        </a:solidFill>
        <a:latin typeface="+mn-lt"/>
        <a:ea typeface="+mn-ea"/>
        <a:cs typeface="+mn-cs"/>
      </a:defRPr>
    </a:lvl7pPr>
    <a:lvl8pPr marL="13517813" algn="l" defTabSz="3862232" rtl="0" eaLnBrk="1" latinLnBrk="0" hangingPunct="1">
      <a:defRPr sz="7603" kern="1200">
        <a:solidFill>
          <a:schemeClr val="tx1"/>
        </a:solidFill>
        <a:latin typeface="+mn-lt"/>
        <a:ea typeface="+mn-ea"/>
        <a:cs typeface="+mn-cs"/>
      </a:defRPr>
    </a:lvl8pPr>
    <a:lvl9pPr marL="15448930" algn="l" defTabSz="3862232" rtl="0" eaLnBrk="1" latinLnBrk="0" hangingPunct="1">
      <a:defRPr sz="7603"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2096">
          <p15:clr>
            <a:srgbClr val="A4A3A4"/>
          </p15:clr>
        </p15:guide>
        <p15:guide id="2" pos="1324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D9E11"/>
    <a:srgbClr val="F3C663"/>
    <a:srgbClr val="EDAC1A"/>
    <a:srgbClr val="3D2463"/>
    <a:srgbClr val="C7B393"/>
    <a:srgbClr val="AE9162"/>
    <a:srgbClr val="5C5240"/>
    <a:srgbClr val="6E624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6706" autoAdjust="0"/>
    <p:restoredTop sz="94944" autoAdjust="0"/>
  </p:normalViewPr>
  <p:slideViewPr>
    <p:cSldViewPr snapToGrid="0">
      <p:cViewPr>
        <p:scale>
          <a:sx n="50" d="100"/>
          <a:sy n="50" d="100"/>
        </p:scale>
        <p:origin x="-3872" y="-5192"/>
      </p:cViewPr>
      <p:guideLst>
        <p:guide orient="horz" pos="12096"/>
        <p:guide pos="13248"/>
      </p:guideLst>
    </p:cSldViewPr>
  </p:slideViewPr>
  <p:notesTextViewPr>
    <p:cViewPr>
      <p:scale>
        <a:sx n="3" d="2"/>
        <a:sy n="3" d="2"/>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4" Type="http://schemas.openxmlformats.org/officeDocument/2006/relationships/presProps" Target="presProps.xml"/><Relationship Id="rId5" Type="http://schemas.openxmlformats.org/officeDocument/2006/relationships/viewProps" Target="viewProps.xml"/><Relationship Id="rId6" Type="http://schemas.openxmlformats.org/officeDocument/2006/relationships/theme" Target="theme/theme1.xml"/><Relationship Id="rId7" Type="http://schemas.openxmlformats.org/officeDocument/2006/relationships/tableStyles" Target="tableStyles.xml"/><Relationship Id="rId8" Type="http://schemas.microsoft.com/office/2015/10/relationships/revisionInfo" Target="revisionInfo.xml"/><Relationship Id="rId1" Type="http://schemas.openxmlformats.org/officeDocument/2006/relationships/slideMaster" Target="slideMasters/slideMaster1.xml"/><Relationship Id="rId2" Type="http://schemas.openxmlformats.org/officeDocument/2006/relationships/slide" Target="slides/slid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BD59DF6-1EDA-4AC5-B4A3-4FC566176CB5}" type="datetimeFigureOut">
              <a:rPr lang="en-US" smtClean="0"/>
              <a:t>4/26/18</a:t>
            </a:fld>
            <a:endParaRPr lang="en-US"/>
          </a:p>
        </p:txBody>
      </p:sp>
      <p:sp>
        <p:nvSpPr>
          <p:cNvPr id="4" name="Slide Image Placeholder 3"/>
          <p:cNvSpPr>
            <a:spLocks noGrp="1" noRot="1" noChangeAspect="1"/>
          </p:cNvSpPr>
          <p:nvPr>
            <p:ph type="sldImg" idx="2"/>
          </p:nvPr>
        </p:nvSpPr>
        <p:spPr>
          <a:xfrm>
            <a:off x="1738313" y="1143000"/>
            <a:ext cx="3381375"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7F97C98-CF3D-494B-951D-BF096BFFD8A0}" type="slidenum">
              <a:rPr lang="en-US" smtClean="0"/>
              <a:t>‹#›</a:t>
            </a:fld>
            <a:endParaRPr lang="en-US"/>
          </a:p>
        </p:txBody>
      </p:sp>
    </p:spTree>
    <p:extLst>
      <p:ext uri="{BB962C8B-B14F-4D97-AF65-F5344CB8AC3E}">
        <p14:creationId xmlns:p14="http://schemas.microsoft.com/office/powerpoint/2010/main" val="127309860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7F97C98-CF3D-494B-951D-BF096BFFD8A0}" type="slidenum">
              <a:rPr lang="en-US" smtClean="0"/>
              <a:t>1</a:t>
            </a:fld>
            <a:endParaRPr lang="en-US"/>
          </a:p>
        </p:txBody>
      </p:sp>
    </p:spTree>
    <p:extLst>
      <p:ext uri="{BB962C8B-B14F-4D97-AF65-F5344CB8AC3E}">
        <p14:creationId xmlns:p14="http://schemas.microsoft.com/office/powerpoint/2010/main" val="268381143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154680" y="6285233"/>
            <a:ext cx="35753040" cy="13370560"/>
          </a:xfrm>
        </p:spPr>
        <p:txBody>
          <a:bodyPr anchor="b"/>
          <a:lstStyle>
            <a:lvl1pPr algn="ctr">
              <a:defRPr sz="27600"/>
            </a:lvl1pPr>
          </a:lstStyle>
          <a:p>
            <a:r>
              <a:rPr lang="en-US"/>
              <a:t>Click to edit Master title style</a:t>
            </a:r>
            <a:endParaRPr lang="en-US" dirty="0"/>
          </a:p>
        </p:txBody>
      </p:sp>
      <p:sp>
        <p:nvSpPr>
          <p:cNvPr id="3" name="Subtitle 2"/>
          <p:cNvSpPr>
            <a:spLocks noGrp="1"/>
          </p:cNvSpPr>
          <p:nvPr>
            <p:ph type="subTitle" idx="1"/>
          </p:nvPr>
        </p:nvSpPr>
        <p:spPr>
          <a:xfrm>
            <a:off x="5257800" y="20171413"/>
            <a:ext cx="31546800" cy="9272267"/>
          </a:xfrm>
        </p:spPr>
        <p:txBody>
          <a:bodyPr/>
          <a:lstStyle>
            <a:lvl1pPr marL="0" indent="0" algn="ctr">
              <a:buNone/>
              <a:defRPr sz="11040"/>
            </a:lvl1pPr>
            <a:lvl2pPr marL="2103120" indent="0" algn="ctr">
              <a:buNone/>
              <a:defRPr sz="9200"/>
            </a:lvl2pPr>
            <a:lvl3pPr marL="4206240" indent="0" algn="ctr">
              <a:buNone/>
              <a:defRPr sz="8280"/>
            </a:lvl3pPr>
            <a:lvl4pPr marL="6309360" indent="0" algn="ctr">
              <a:buNone/>
              <a:defRPr sz="7360"/>
            </a:lvl4pPr>
            <a:lvl5pPr marL="8412480" indent="0" algn="ctr">
              <a:buNone/>
              <a:defRPr sz="7360"/>
            </a:lvl5pPr>
            <a:lvl6pPr marL="10515600" indent="0" algn="ctr">
              <a:buNone/>
              <a:defRPr sz="7360"/>
            </a:lvl6pPr>
            <a:lvl7pPr marL="12618720" indent="0" algn="ctr">
              <a:buNone/>
              <a:defRPr sz="7360"/>
            </a:lvl7pPr>
            <a:lvl8pPr marL="14721840" indent="0" algn="ctr">
              <a:buNone/>
              <a:defRPr sz="7360"/>
            </a:lvl8pPr>
            <a:lvl9pPr marL="16824960" indent="0" algn="ctr">
              <a:buNone/>
              <a:defRPr sz="736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4F20B532-B5DD-45C5-B78C-DF3FDEAD0301}" type="datetimeFigureOut">
              <a:rPr lang="en-US" smtClean="0"/>
              <a:t>4/26/18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C442BB3-88B0-4FB4-9E37-2E416500A7DE}" type="slidenum">
              <a:rPr lang="en-US" smtClean="0"/>
              <a:t>‹#›</a:t>
            </a:fld>
            <a:endParaRPr lang="en-US"/>
          </a:p>
        </p:txBody>
      </p:sp>
    </p:spTree>
    <p:extLst>
      <p:ext uri="{BB962C8B-B14F-4D97-AF65-F5344CB8AC3E}">
        <p14:creationId xmlns:p14="http://schemas.microsoft.com/office/powerpoint/2010/main" val="396404675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F20B532-B5DD-45C5-B78C-DF3FDEAD0301}" type="datetimeFigureOut">
              <a:rPr lang="en-US" smtClean="0"/>
              <a:t>4/26/18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C442BB3-88B0-4FB4-9E37-2E416500A7DE}" type="slidenum">
              <a:rPr lang="en-US" smtClean="0"/>
              <a:t>‹#›</a:t>
            </a:fld>
            <a:endParaRPr lang="en-US"/>
          </a:p>
        </p:txBody>
      </p:sp>
    </p:spTree>
    <p:extLst>
      <p:ext uri="{BB962C8B-B14F-4D97-AF65-F5344CB8AC3E}">
        <p14:creationId xmlns:p14="http://schemas.microsoft.com/office/powerpoint/2010/main" val="135584112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0100907" y="2044700"/>
            <a:ext cx="9069705" cy="32546293"/>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2891792" y="2044700"/>
            <a:ext cx="26683335" cy="3254629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F20B532-B5DD-45C5-B78C-DF3FDEAD0301}" type="datetimeFigureOut">
              <a:rPr lang="en-US" smtClean="0"/>
              <a:t>4/26/18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C442BB3-88B0-4FB4-9E37-2E416500A7DE}" type="slidenum">
              <a:rPr lang="en-US" smtClean="0"/>
              <a:t>‹#›</a:t>
            </a:fld>
            <a:endParaRPr lang="en-US"/>
          </a:p>
        </p:txBody>
      </p:sp>
    </p:spTree>
    <p:extLst>
      <p:ext uri="{BB962C8B-B14F-4D97-AF65-F5344CB8AC3E}">
        <p14:creationId xmlns:p14="http://schemas.microsoft.com/office/powerpoint/2010/main" val="24101226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F20B532-B5DD-45C5-B78C-DF3FDEAD0301}" type="datetimeFigureOut">
              <a:rPr lang="en-US" smtClean="0"/>
              <a:t>4/26/18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C442BB3-88B0-4FB4-9E37-2E416500A7DE}" type="slidenum">
              <a:rPr lang="en-US" smtClean="0"/>
              <a:t>‹#›</a:t>
            </a:fld>
            <a:endParaRPr lang="en-US"/>
          </a:p>
        </p:txBody>
      </p:sp>
    </p:spTree>
    <p:extLst>
      <p:ext uri="{BB962C8B-B14F-4D97-AF65-F5344CB8AC3E}">
        <p14:creationId xmlns:p14="http://schemas.microsoft.com/office/powerpoint/2010/main" val="238304151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869885" y="9574541"/>
            <a:ext cx="36278820" cy="15975327"/>
          </a:xfrm>
        </p:spPr>
        <p:txBody>
          <a:bodyPr anchor="b"/>
          <a:lstStyle>
            <a:lvl1pPr>
              <a:defRPr sz="27600"/>
            </a:lvl1pPr>
          </a:lstStyle>
          <a:p>
            <a:r>
              <a:rPr lang="en-US"/>
              <a:t>Click to edit Master title style</a:t>
            </a:r>
            <a:endParaRPr lang="en-US" dirty="0"/>
          </a:p>
        </p:txBody>
      </p:sp>
      <p:sp>
        <p:nvSpPr>
          <p:cNvPr id="3" name="Text Placeholder 2"/>
          <p:cNvSpPr>
            <a:spLocks noGrp="1"/>
          </p:cNvSpPr>
          <p:nvPr>
            <p:ph type="body" idx="1"/>
          </p:nvPr>
        </p:nvSpPr>
        <p:spPr>
          <a:xfrm>
            <a:off x="2869885" y="25701001"/>
            <a:ext cx="36278820" cy="8401047"/>
          </a:xfrm>
        </p:spPr>
        <p:txBody>
          <a:bodyPr/>
          <a:lstStyle>
            <a:lvl1pPr marL="0" indent="0">
              <a:buNone/>
              <a:defRPr sz="11040">
                <a:solidFill>
                  <a:schemeClr val="tx1"/>
                </a:solidFill>
              </a:defRPr>
            </a:lvl1pPr>
            <a:lvl2pPr marL="2103120" indent="0">
              <a:buNone/>
              <a:defRPr sz="9200">
                <a:solidFill>
                  <a:schemeClr val="tx1">
                    <a:tint val="75000"/>
                  </a:schemeClr>
                </a:solidFill>
              </a:defRPr>
            </a:lvl2pPr>
            <a:lvl3pPr marL="4206240" indent="0">
              <a:buNone/>
              <a:defRPr sz="8280">
                <a:solidFill>
                  <a:schemeClr val="tx1">
                    <a:tint val="75000"/>
                  </a:schemeClr>
                </a:solidFill>
              </a:defRPr>
            </a:lvl3pPr>
            <a:lvl4pPr marL="6309360" indent="0">
              <a:buNone/>
              <a:defRPr sz="7360">
                <a:solidFill>
                  <a:schemeClr val="tx1">
                    <a:tint val="75000"/>
                  </a:schemeClr>
                </a:solidFill>
              </a:defRPr>
            </a:lvl4pPr>
            <a:lvl5pPr marL="8412480" indent="0">
              <a:buNone/>
              <a:defRPr sz="7360">
                <a:solidFill>
                  <a:schemeClr val="tx1">
                    <a:tint val="75000"/>
                  </a:schemeClr>
                </a:solidFill>
              </a:defRPr>
            </a:lvl5pPr>
            <a:lvl6pPr marL="10515600" indent="0">
              <a:buNone/>
              <a:defRPr sz="7360">
                <a:solidFill>
                  <a:schemeClr val="tx1">
                    <a:tint val="75000"/>
                  </a:schemeClr>
                </a:solidFill>
              </a:defRPr>
            </a:lvl6pPr>
            <a:lvl7pPr marL="12618720" indent="0">
              <a:buNone/>
              <a:defRPr sz="7360">
                <a:solidFill>
                  <a:schemeClr val="tx1">
                    <a:tint val="75000"/>
                  </a:schemeClr>
                </a:solidFill>
              </a:defRPr>
            </a:lvl7pPr>
            <a:lvl8pPr marL="14721840" indent="0">
              <a:buNone/>
              <a:defRPr sz="7360">
                <a:solidFill>
                  <a:schemeClr val="tx1">
                    <a:tint val="75000"/>
                  </a:schemeClr>
                </a:solidFill>
              </a:defRPr>
            </a:lvl8pPr>
            <a:lvl9pPr marL="16824960" indent="0">
              <a:buNone/>
              <a:defRPr sz="736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F20B532-B5DD-45C5-B78C-DF3FDEAD0301}" type="datetimeFigureOut">
              <a:rPr lang="en-US" smtClean="0"/>
              <a:t>4/26/18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C442BB3-88B0-4FB4-9E37-2E416500A7DE}" type="slidenum">
              <a:rPr lang="en-US" smtClean="0"/>
              <a:t>‹#›</a:t>
            </a:fld>
            <a:endParaRPr lang="en-US"/>
          </a:p>
        </p:txBody>
      </p:sp>
    </p:spTree>
    <p:extLst>
      <p:ext uri="{BB962C8B-B14F-4D97-AF65-F5344CB8AC3E}">
        <p14:creationId xmlns:p14="http://schemas.microsoft.com/office/powerpoint/2010/main" val="17052656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2891790" y="10223500"/>
            <a:ext cx="17876520" cy="2436749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21294090" y="10223500"/>
            <a:ext cx="17876520" cy="2436749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4F20B532-B5DD-45C5-B78C-DF3FDEAD0301}" type="datetimeFigureOut">
              <a:rPr lang="en-US" smtClean="0"/>
              <a:t>4/26/18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C442BB3-88B0-4FB4-9E37-2E416500A7DE}" type="slidenum">
              <a:rPr lang="en-US" smtClean="0"/>
              <a:t>‹#›</a:t>
            </a:fld>
            <a:endParaRPr lang="en-US"/>
          </a:p>
        </p:txBody>
      </p:sp>
    </p:spTree>
    <p:extLst>
      <p:ext uri="{BB962C8B-B14F-4D97-AF65-F5344CB8AC3E}">
        <p14:creationId xmlns:p14="http://schemas.microsoft.com/office/powerpoint/2010/main" val="51934880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897269" y="2044708"/>
            <a:ext cx="36278820" cy="7423153"/>
          </a:xfrm>
        </p:spPr>
        <p:txBody>
          <a:bodyPr/>
          <a:lstStyle/>
          <a:p>
            <a:r>
              <a:rPr lang="en-US"/>
              <a:t>Click to edit Master title style</a:t>
            </a:r>
            <a:endParaRPr lang="en-US" dirty="0"/>
          </a:p>
        </p:txBody>
      </p:sp>
      <p:sp>
        <p:nvSpPr>
          <p:cNvPr id="3" name="Text Placeholder 2"/>
          <p:cNvSpPr>
            <a:spLocks noGrp="1"/>
          </p:cNvSpPr>
          <p:nvPr>
            <p:ph type="body" idx="1"/>
          </p:nvPr>
        </p:nvSpPr>
        <p:spPr>
          <a:xfrm>
            <a:off x="2897273" y="9414513"/>
            <a:ext cx="17794364" cy="4613907"/>
          </a:xfrm>
        </p:spPr>
        <p:txBody>
          <a:bodyPr anchor="b"/>
          <a:lstStyle>
            <a:lvl1pPr marL="0" indent="0">
              <a:buNone/>
              <a:defRPr sz="11040" b="1"/>
            </a:lvl1pPr>
            <a:lvl2pPr marL="2103120" indent="0">
              <a:buNone/>
              <a:defRPr sz="9200" b="1"/>
            </a:lvl2pPr>
            <a:lvl3pPr marL="4206240" indent="0">
              <a:buNone/>
              <a:defRPr sz="8280" b="1"/>
            </a:lvl3pPr>
            <a:lvl4pPr marL="6309360" indent="0">
              <a:buNone/>
              <a:defRPr sz="7360" b="1"/>
            </a:lvl4pPr>
            <a:lvl5pPr marL="8412480" indent="0">
              <a:buNone/>
              <a:defRPr sz="7360" b="1"/>
            </a:lvl5pPr>
            <a:lvl6pPr marL="10515600" indent="0">
              <a:buNone/>
              <a:defRPr sz="7360" b="1"/>
            </a:lvl6pPr>
            <a:lvl7pPr marL="12618720" indent="0">
              <a:buNone/>
              <a:defRPr sz="7360" b="1"/>
            </a:lvl7pPr>
            <a:lvl8pPr marL="14721840" indent="0">
              <a:buNone/>
              <a:defRPr sz="7360" b="1"/>
            </a:lvl8pPr>
            <a:lvl9pPr marL="16824960" indent="0">
              <a:buNone/>
              <a:defRPr sz="7360" b="1"/>
            </a:lvl9pPr>
          </a:lstStyle>
          <a:p>
            <a:pPr lvl="0"/>
            <a:r>
              <a:rPr lang="en-US"/>
              <a:t>Click to edit Master text styles</a:t>
            </a:r>
          </a:p>
        </p:txBody>
      </p:sp>
      <p:sp>
        <p:nvSpPr>
          <p:cNvPr id="4" name="Content Placeholder 3"/>
          <p:cNvSpPr>
            <a:spLocks noGrp="1"/>
          </p:cNvSpPr>
          <p:nvPr>
            <p:ph sz="half" idx="2"/>
          </p:nvPr>
        </p:nvSpPr>
        <p:spPr>
          <a:xfrm>
            <a:off x="2897273" y="14028420"/>
            <a:ext cx="17794364" cy="2063369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21294092" y="9414513"/>
            <a:ext cx="17881999" cy="4613907"/>
          </a:xfrm>
        </p:spPr>
        <p:txBody>
          <a:bodyPr anchor="b"/>
          <a:lstStyle>
            <a:lvl1pPr marL="0" indent="0">
              <a:buNone/>
              <a:defRPr sz="11040" b="1"/>
            </a:lvl1pPr>
            <a:lvl2pPr marL="2103120" indent="0">
              <a:buNone/>
              <a:defRPr sz="9200" b="1"/>
            </a:lvl2pPr>
            <a:lvl3pPr marL="4206240" indent="0">
              <a:buNone/>
              <a:defRPr sz="8280" b="1"/>
            </a:lvl3pPr>
            <a:lvl4pPr marL="6309360" indent="0">
              <a:buNone/>
              <a:defRPr sz="7360" b="1"/>
            </a:lvl4pPr>
            <a:lvl5pPr marL="8412480" indent="0">
              <a:buNone/>
              <a:defRPr sz="7360" b="1"/>
            </a:lvl5pPr>
            <a:lvl6pPr marL="10515600" indent="0">
              <a:buNone/>
              <a:defRPr sz="7360" b="1"/>
            </a:lvl6pPr>
            <a:lvl7pPr marL="12618720" indent="0">
              <a:buNone/>
              <a:defRPr sz="7360" b="1"/>
            </a:lvl7pPr>
            <a:lvl8pPr marL="14721840" indent="0">
              <a:buNone/>
              <a:defRPr sz="7360" b="1"/>
            </a:lvl8pPr>
            <a:lvl9pPr marL="16824960" indent="0">
              <a:buNone/>
              <a:defRPr sz="7360" b="1"/>
            </a:lvl9pPr>
          </a:lstStyle>
          <a:p>
            <a:pPr lvl="0"/>
            <a:r>
              <a:rPr lang="en-US"/>
              <a:t>Click to edit Master text styles</a:t>
            </a:r>
          </a:p>
        </p:txBody>
      </p:sp>
      <p:sp>
        <p:nvSpPr>
          <p:cNvPr id="6" name="Content Placeholder 5"/>
          <p:cNvSpPr>
            <a:spLocks noGrp="1"/>
          </p:cNvSpPr>
          <p:nvPr>
            <p:ph sz="quarter" idx="4"/>
          </p:nvPr>
        </p:nvSpPr>
        <p:spPr>
          <a:xfrm>
            <a:off x="21294092" y="14028420"/>
            <a:ext cx="17881999" cy="2063369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4F20B532-B5DD-45C5-B78C-DF3FDEAD0301}" type="datetimeFigureOut">
              <a:rPr lang="en-US" smtClean="0"/>
              <a:t>4/26/18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C442BB3-88B0-4FB4-9E37-2E416500A7DE}" type="slidenum">
              <a:rPr lang="en-US" smtClean="0"/>
              <a:t>‹#›</a:t>
            </a:fld>
            <a:endParaRPr lang="en-US"/>
          </a:p>
        </p:txBody>
      </p:sp>
    </p:spTree>
    <p:extLst>
      <p:ext uri="{BB962C8B-B14F-4D97-AF65-F5344CB8AC3E}">
        <p14:creationId xmlns:p14="http://schemas.microsoft.com/office/powerpoint/2010/main" val="280550671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4F20B532-B5DD-45C5-B78C-DF3FDEAD0301}" type="datetimeFigureOut">
              <a:rPr lang="en-US" smtClean="0"/>
              <a:t>4/26/18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C442BB3-88B0-4FB4-9E37-2E416500A7DE}" type="slidenum">
              <a:rPr lang="en-US" smtClean="0"/>
              <a:t>‹#›</a:t>
            </a:fld>
            <a:endParaRPr lang="en-US"/>
          </a:p>
        </p:txBody>
      </p:sp>
    </p:spTree>
    <p:extLst>
      <p:ext uri="{BB962C8B-B14F-4D97-AF65-F5344CB8AC3E}">
        <p14:creationId xmlns:p14="http://schemas.microsoft.com/office/powerpoint/2010/main" val="135308449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F20B532-B5DD-45C5-B78C-DF3FDEAD0301}" type="datetimeFigureOut">
              <a:rPr lang="en-US" smtClean="0"/>
              <a:t>4/26/18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C442BB3-88B0-4FB4-9E37-2E416500A7DE}" type="slidenum">
              <a:rPr lang="en-US" smtClean="0"/>
              <a:t>‹#›</a:t>
            </a:fld>
            <a:endParaRPr lang="en-US"/>
          </a:p>
        </p:txBody>
      </p:sp>
    </p:spTree>
    <p:extLst>
      <p:ext uri="{BB962C8B-B14F-4D97-AF65-F5344CB8AC3E}">
        <p14:creationId xmlns:p14="http://schemas.microsoft.com/office/powerpoint/2010/main" val="192960553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97269" y="2560320"/>
            <a:ext cx="13566219" cy="8961120"/>
          </a:xfrm>
        </p:spPr>
        <p:txBody>
          <a:bodyPr anchor="b"/>
          <a:lstStyle>
            <a:lvl1pPr>
              <a:defRPr sz="14720"/>
            </a:lvl1pPr>
          </a:lstStyle>
          <a:p>
            <a:r>
              <a:rPr lang="en-US"/>
              <a:t>Click to edit Master title style</a:t>
            </a:r>
            <a:endParaRPr lang="en-US" dirty="0"/>
          </a:p>
        </p:txBody>
      </p:sp>
      <p:sp>
        <p:nvSpPr>
          <p:cNvPr id="3" name="Content Placeholder 2"/>
          <p:cNvSpPr>
            <a:spLocks noGrp="1"/>
          </p:cNvSpPr>
          <p:nvPr>
            <p:ph idx="1"/>
          </p:nvPr>
        </p:nvSpPr>
        <p:spPr>
          <a:xfrm>
            <a:off x="17881999" y="5529588"/>
            <a:ext cx="21294090" cy="27292300"/>
          </a:xfrm>
        </p:spPr>
        <p:txBody>
          <a:bodyPr/>
          <a:lstStyle>
            <a:lvl1pPr>
              <a:defRPr sz="14720"/>
            </a:lvl1pPr>
            <a:lvl2pPr>
              <a:defRPr sz="12880"/>
            </a:lvl2pPr>
            <a:lvl3pPr>
              <a:defRPr sz="11040"/>
            </a:lvl3pPr>
            <a:lvl4pPr>
              <a:defRPr sz="9200"/>
            </a:lvl4pPr>
            <a:lvl5pPr>
              <a:defRPr sz="9200"/>
            </a:lvl5pPr>
            <a:lvl6pPr>
              <a:defRPr sz="9200"/>
            </a:lvl6pPr>
            <a:lvl7pPr>
              <a:defRPr sz="9200"/>
            </a:lvl7pPr>
            <a:lvl8pPr>
              <a:defRPr sz="9200"/>
            </a:lvl8pPr>
            <a:lvl9pPr>
              <a:defRPr sz="9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2897269" y="11521440"/>
            <a:ext cx="13566219" cy="21344893"/>
          </a:xfrm>
        </p:spPr>
        <p:txBody>
          <a:bodyPr/>
          <a:lstStyle>
            <a:lvl1pPr marL="0" indent="0">
              <a:buNone/>
              <a:defRPr sz="7360"/>
            </a:lvl1pPr>
            <a:lvl2pPr marL="2103120" indent="0">
              <a:buNone/>
              <a:defRPr sz="6440"/>
            </a:lvl2pPr>
            <a:lvl3pPr marL="4206240" indent="0">
              <a:buNone/>
              <a:defRPr sz="5520"/>
            </a:lvl3pPr>
            <a:lvl4pPr marL="6309360" indent="0">
              <a:buNone/>
              <a:defRPr sz="4600"/>
            </a:lvl4pPr>
            <a:lvl5pPr marL="8412480" indent="0">
              <a:buNone/>
              <a:defRPr sz="4600"/>
            </a:lvl5pPr>
            <a:lvl6pPr marL="10515600" indent="0">
              <a:buNone/>
              <a:defRPr sz="4600"/>
            </a:lvl6pPr>
            <a:lvl7pPr marL="12618720" indent="0">
              <a:buNone/>
              <a:defRPr sz="4600"/>
            </a:lvl7pPr>
            <a:lvl8pPr marL="14721840" indent="0">
              <a:buNone/>
              <a:defRPr sz="4600"/>
            </a:lvl8pPr>
            <a:lvl9pPr marL="16824960" indent="0">
              <a:buNone/>
              <a:defRPr sz="4600"/>
            </a:lvl9pPr>
          </a:lstStyle>
          <a:p>
            <a:pPr lvl="0"/>
            <a:r>
              <a:rPr lang="en-US"/>
              <a:t>Click to edit Master text styles</a:t>
            </a:r>
          </a:p>
        </p:txBody>
      </p:sp>
      <p:sp>
        <p:nvSpPr>
          <p:cNvPr id="5" name="Date Placeholder 4"/>
          <p:cNvSpPr>
            <a:spLocks noGrp="1"/>
          </p:cNvSpPr>
          <p:nvPr>
            <p:ph type="dt" sz="half" idx="10"/>
          </p:nvPr>
        </p:nvSpPr>
        <p:spPr/>
        <p:txBody>
          <a:bodyPr/>
          <a:lstStyle/>
          <a:p>
            <a:fld id="{4F20B532-B5DD-45C5-B78C-DF3FDEAD0301}" type="datetimeFigureOut">
              <a:rPr lang="en-US" smtClean="0"/>
              <a:t>4/26/18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C442BB3-88B0-4FB4-9E37-2E416500A7DE}" type="slidenum">
              <a:rPr lang="en-US" smtClean="0"/>
              <a:t>‹#›</a:t>
            </a:fld>
            <a:endParaRPr lang="en-US"/>
          </a:p>
        </p:txBody>
      </p:sp>
    </p:spTree>
    <p:extLst>
      <p:ext uri="{BB962C8B-B14F-4D97-AF65-F5344CB8AC3E}">
        <p14:creationId xmlns:p14="http://schemas.microsoft.com/office/powerpoint/2010/main" val="337915748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97269" y="2560320"/>
            <a:ext cx="13566219" cy="8961120"/>
          </a:xfrm>
        </p:spPr>
        <p:txBody>
          <a:bodyPr anchor="b"/>
          <a:lstStyle>
            <a:lvl1pPr>
              <a:defRPr sz="14720"/>
            </a:lvl1pPr>
          </a:lstStyle>
          <a:p>
            <a:r>
              <a:rPr lang="en-US"/>
              <a:t>Click to edit Master title style</a:t>
            </a:r>
            <a:endParaRPr lang="en-US" dirty="0"/>
          </a:p>
        </p:txBody>
      </p:sp>
      <p:sp>
        <p:nvSpPr>
          <p:cNvPr id="3" name="Picture Placeholder 2"/>
          <p:cNvSpPr>
            <a:spLocks noGrp="1" noChangeAspect="1"/>
          </p:cNvSpPr>
          <p:nvPr>
            <p:ph type="pic" idx="1"/>
          </p:nvPr>
        </p:nvSpPr>
        <p:spPr>
          <a:xfrm>
            <a:off x="17881999" y="5529588"/>
            <a:ext cx="21294090" cy="27292300"/>
          </a:xfrm>
        </p:spPr>
        <p:txBody>
          <a:bodyPr anchor="t"/>
          <a:lstStyle>
            <a:lvl1pPr marL="0" indent="0">
              <a:buNone/>
              <a:defRPr sz="14720"/>
            </a:lvl1pPr>
            <a:lvl2pPr marL="2103120" indent="0">
              <a:buNone/>
              <a:defRPr sz="12880"/>
            </a:lvl2pPr>
            <a:lvl3pPr marL="4206240" indent="0">
              <a:buNone/>
              <a:defRPr sz="11040"/>
            </a:lvl3pPr>
            <a:lvl4pPr marL="6309360" indent="0">
              <a:buNone/>
              <a:defRPr sz="9200"/>
            </a:lvl4pPr>
            <a:lvl5pPr marL="8412480" indent="0">
              <a:buNone/>
              <a:defRPr sz="9200"/>
            </a:lvl5pPr>
            <a:lvl6pPr marL="10515600" indent="0">
              <a:buNone/>
              <a:defRPr sz="9200"/>
            </a:lvl6pPr>
            <a:lvl7pPr marL="12618720" indent="0">
              <a:buNone/>
              <a:defRPr sz="9200"/>
            </a:lvl7pPr>
            <a:lvl8pPr marL="14721840" indent="0">
              <a:buNone/>
              <a:defRPr sz="9200"/>
            </a:lvl8pPr>
            <a:lvl9pPr marL="16824960" indent="0">
              <a:buNone/>
              <a:defRPr sz="9200"/>
            </a:lvl9pPr>
          </a:lstStyle>
          <a:p>
            <a:r>
              <a:rPr lang="en-US"/>
              <a:t>Click icon to add picture</a:t>
            </a:r>
            <a:endParaRPr lang="en-US" dirty="0"/>
          </a:p>
        </p:txBody>
      </p:sp>
      <p:sp>
        <p:nvSpPr>
          <p:cNvPr id="4" name="Text Placeholder 3"/>
          <p:cNvSpPr>
            <a:spLocks noGrp="1"/>
          </p:cNvSpPr>
          <p:nvPr>
            <p:ph type="body" sz="half" idx="2"/>
          </p:nvPr>
        </p:nvSpPr>
        <p:spPr>
          <a:xfrm>
            <a:off x="2897269" y="11521440"/>
            <a:ext cx="13566219" cy="21344893"/>
          </a:xfrm>
        </p:spPr>
        <p:txBody>
          <a:bodyPr/>
          <a:lstStyle>
            <a:lvl1pPr marL="0" indent="0">
              <a:buNone/>
              <a:defRPr sz="7360"/>
            </a:lvl1pPr>
            <a:lvl2pPr marL="2103120" indent="0">
              <a:buNone/>
              <a:defRPr sz="6440"/>
            </a:lvl2pPr>
            <a:lvl3pPr marL="4206240" indent="0">
              <a:buNone/>
              <a:defRPr sz="5520"/>
            </a:lvl3pPr>
            <a:lvl4pPr marL="6309360" indent="0">
              <a:buNone/>
              <a:defRPr sz="4600"/>
            </a:lvl4pPr>
            <a:lvl5pPr marL="8412480" indent="0">
              <a:buNone/>
              <a:defRPr sz="4600"/>
            </a:lvl5pPr>
            <a:lvl6pPr marL="10515600" indent="0">
              <a:buNone/>
              <a:defRPr sz="4600"/>
            </a:lvl6pPr>
            <a:lvl7pPr marL="12618720" indent="0">
              <a:buNone/>
              <a:defRPr sz="4600"/>
            </a:lvl7pPr>
            <a:lvl8pPr marL="14721840" indent="0">
              <a:buNone/>
              <a:defRPr sz="4600"/>
            </a:lvl8pPr>
            <a:lvl9pPr marL="16824960" indent="0">
              <a:buNone/>
              <a:defRPr sz="4600"/>
            </a:lvl9pPr>
          </a:lstStyle>
          <a:p>
            <a:pPr lvl="0"/>
            <a:r>
              <a:rPr lang="en-US"/>
              <a:t>Click to edit Master text styles</a:t>
            </a:r>
          </a:p>
        </p:txBody>
      </p:sp>
      <p:sp>
        <p:nvSpPr>
          <p:cNvPr id="5" name="Date Placeholder 4"/>
          <p:cNvSpPr>
            <a:spLocks noGrp="1"/>
          </p:cNvSpPr>
          <p:nvPr>
            <p:ph type="dt" sz="half" idx="10"/>
          </p:nvPr>
        </p:nvSpPr>
        <p:spPr/>
        <p:txBody>
          <a:bodyPr/>
          <a:lstStyle/>
          <a:p>
            <a:fld id="{4F20B532-B5DD-45C5-B78C-DF3FDEAD0301}" type="datetimeFigureOut">
              <a:rPr lang="en-US" smtClean="0"/>
              <a:t>4/26/18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C442BB3-88B0-4FB4-9E37-2E416500A7DE}" type="slidenum">
              <a:rPr lang="en-US" smtClean="0"/>
              <a:t>‹#›</a:t>
            </a:fld>
            <a:endParaRPr lang="en-US"/>
          </a:p>
        </p:txBody>
      </p:sp>
    </p:spTree>
    <p:extLst>
      <p:ext uri="{BB962C8B-B14F-4D97-AF65-F5344CB8AC3E}">
        <p14:creationId xmlns:p14="http://schemas.microsoft.com/office/powerpoint/2010/main" val="263220578"/>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1.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891790" y="2044708"/>
            <a:ext cx="36278820" cy="742315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2891790" y="10223500"/>
            <a:ext cx="36278820" cy="2436749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2891790" y="35595568"/>
            <a:ext cx="9464040" cy="2044700"/>
          </a:xfrm>
          <a:prstGeom prst="rect">
            <a:avLst/>
          </a:prstGeom>
        </p:spPr>
        <p:txBody>
          <a:bodyPr vert="horz" lIns="91440" tIns="45720" rIns="91440" bIns="45720" rtlCol="0" anchor="ctr"/>
          <a:lstStyle>
            <a:lvl1pPr algn="l">
              <a:defRPr sz="5520">
                <a:solidFill>
                  <a:schemeClr val="tx1">
                    <a:tint val="75000"/>
                  </a:schemeClr>
                </a:solidFill>
              </a:defRPr>
            </a:lvl1pPr>
          </a:lstStyle>
          <a:p>
            <a:fld id="{C764DE79-268F-4C1A-8933-263129D2AF90}" type="datetimeFigureOut">
              <a:rPr lang="en-US" smtClean="0"/>
              <a:t>4/26/18</a:t>
            </a:fld>
            <a:endParaRPr lang="en-US" dirty="0"/>
          </a:p>
        </p:txBody>
      </p:sp>
      <p:sp>
        <p:nvSpPr>
          <p:cNvPr id="5" name="Footer Placeholder 4"/>
          <p:cNvSpPr>
            <a:spLocks noGrp="1"/>
          </p:cNvSpPr>
          <p:nvPr>
            <p:ph type="ftr" sz="quarter" idx="3"/>
          </p:nvPr>
        </p:nvSpPr>
        <p:spPr>
          <a:xfrm>
            <a:off x="13933170" y="35595568"/>
            <a:ext cx="14196060" cy="2044700"/>
          </a:xfrm>
          <a:prstGeom prst="rect">
            <a:avLst/>
          </a:prstGeom>
        </p:spPr>
        <p:txBody>
          <a:bodyPr vert="horz" lIns="91440" tIns="45720" rIns="91440" bIns="45720" rtlCol="0" anchor="ctr"/>
          <a:lstStyle>
            <a:lvl1pPr algn="ctr">
              <a:defRPr sz="552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29706570" y="35595568"/>
            <a:ext cx="9464040" cy="2044700"/>
          </a:xfrm>
          <a:prstGeom prst="rect">
            <a:avLst/>
          </a:prstGeom>
        </p:spPr>
        <p:txBody>
          <a:bodyPr vert="horz" lIns="91440" tIns="45720" rIns="91440" bIns="45720" rtlCol="0" anchor="ctr"/>
          <a:lstStyle>
            <a:lvl1pPr algn="r">
              <a:defRPr sz="5520">
                <a:solidFill>
                  <a:schemeClr val="tx1">
                    <a:tint val="75000"/>
                  </a:schemeClr>
                </a:solidFill>
              </a:defRPr>
            </a:lvl1pPr>
          </a:lstStyle>
          <a:p>
            <a:fld id="{48F63A3B-78C7-47BE-AE5E-E10140E04643}" type="slidenum">
              <a:rPr lang="en-US" smtClean="0"/>
              <a:t>‹#›</a:t>
            </a:fld>
            <a:endParaRPr lang="en-US" dirty="0"/>
          </a:p>
        </p:txBody>
      </p:sp>
      <p:sp>
        <p:nvSpPr>
          <p:cNvPr id="7" name="Rectangle 6"/>
          <p:cNvSpPr/>
          <p:nvPr userDrawn="1"/>
        </p:nvSpPr>
        <p:spPr>
          <a:xfrm>
            <a:off x="0" y="0"/>
            <a:ext cx="42062400" cy="384048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6350"/>
          </a:p>
        </p:txBody>
      </p:sp>
      <p:sp>
        <p:nvSpPr>
          <p:cNvPr id="8" name="Rectangle 7"/>
          <p:cNvSpPr/>
          <p:nvPr userDrawn="1"/>
        </p:nvSpPr>
        <p:spPr>
          <a:xfrm>
            <a:off x="498764" y="602975"/>
            <a:ext cx="41023309" cy="37071910"/>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6350"/>
          </a:p>
        </p:txBody>
      </p:sp>
      <p:sp>
        <p:nvSpPr>
          <p:cNvPr id="9" name="Rectangle 8"/>
          <p:cNvSpPr/>
          <p:nvPr userDrawn="1"/>
        </p:nvSpPr>
        <p:spPr>
          <a:xfrm>
            <a:off x="789709" y="974035"/>
            <a:ext cx="40399855" cy="35704512"/>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6350"/>
          </a:p>
        </p:txBody>
      </p:sp>
      <p:cxnSp>
        <p:nvCxnSpPr>
          <p:cNvPr id="10" name="Straight Connector 9"/>
          <p:cNvCxnSpPr/>
          <p:nvPr userDrawn="1"/>
        </p:nvCxnSpPr>
        <p:spPr>
          <a:xfrm>
            <a:off x="9341898" y="7629109"/>
            <a:ext cx="0" cy="28473649"/>
          </a:xfrm>
          <a:prstGeom prst="line">
            <a:avLst/>
          </a:prstGeom>
          <a:ln>
            <a:solidFill>
              <a:schemeClr val="bg1">
                <a:lumMod val="85000"/>
              </a:schemeClr>
            </a:solidFill>
          </a:ln>
        </p:spPr>
        <p:style>
          <a:lnRef idx="1">
            <a:schemeClr val="accent3"/>
          </a:lnRef>
          <a:fillRef idx="0">
            <a:schemeClr val="accent3"/>
          </a:fillRef>
          <a:effectRef idx="0">
            <a:schemeClr val="accent3"/>
          </a:effectRef>
          <a:fontRef idx="minor">
            <a:schemeClr val="tx1"/>
          </a:fontRef>
        </p:style>
      </p:cxnSp>
      <p:cxnSp>
        <p:nvCxnSpPr>
          <p:cNvPr id="11" name="Straight Connector 10"/>
          <p:cNvCxnSpPr/>
          <p:nvPr userDrawn="1"/>
        </p:nvCxnSpPr>
        <p:spPr>
          <a:xfrm>
            <a:off x="17642668" y="7629109"/>
            <a:ext cx="0" cy="28473649"/>
          </a:xfrm>
          <a:prstGeom prst="line">
            <a:avLst/>
          </a:prstGeom>
          <a:ln>
            <a:solidFill>
              <a:schemeClr val="bg1">
                <a:lumMod val="85000"/>
              </a:schemeClr>
            </a:solidFill>
          </a:ln>
        </p:spPr>
        <p:style>
          <a:lnRef idx="1">
            <a:schemeClr val="accent3"/>
          </a:lnRef>
          <a:fillRef idx="0">
            <a:schemeClr val="accent3"/>
          </a:fillRef>
          <a:effectRef idx="0">
            <a:schemeClr val="accent3"/>
          </a:effectRef>
          <a:fontRef idx="minor">
            <a:schemeClr val="tx1"/>
          </a:fontRef>
        </p:style>
      </p:cxnSp>
      <p:cxnSp>
        <p:nvCxnSpPr>
          <p:cNvPr id="12" name="Straight Connector 11"/>
          <p:cNvCxnSpPr/>
          <p:nvPr userDrawn="1"/>
        </p:nvCxnSpPr>
        <p:spPr>
          <a:xfrm>
            <a:off x="1662545" y="7629108"/>
            <a:ext cx="38639630" cy="0"/>
          </a:xfrm>
          <a:prstGeom prst="line">
            <a:avLst/>
          </a:prstGeom>
          <a:ln>
            <a:solidFill>
              <a:schemeClr val="bg1">
                <a:lumMod val="85000"/>
              </a:schemeClr>
            </a:solidFill>
          </a:ln>
        </p:spPr>
        <p:style>
          <a:lnRef idx="1">
            <a:schemeClr val="accent3"/>
          </a:lnRef>
          <a:fillRef idx="0">
            <a:schemeClr val="accent3"/>
          </a:fillRef>
          <a:effectRef idx="0">
            <a:schemeClr val="accent3"/>
          </a:effectRef>
          <a:fontRef idx="minor">
            <a:schemeClr val="tx1"/>
          </a:fontRef>
        </p:style>
      </p:cxnSp>
      <p:sp>
        <p:nvSpPr>
          <p:cNvPr id="13" name="Rectangle 12"/>
          <p:cNvSpPr/>
          <p:nvPr userDrawn="1"/>
        </p:nvSpPr>
        <p:spPr>
          <a:xfrm>
            <a:off x="1332584" y="1852864"/>
            <a:ext cx="39421656" cy="531241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6350"/>
          </a:p>
        </p:txBody>
      </p:sp>
      <p:sp>
        <p:nvSpPr>
          <p:cNvPr id="14" name="Rectangle 13"/>
          <p:cNvSpPr/>
          <p:nvPr userDrawn="1"/>
        </p:nvSpPr>
        <p:spPr>
          <a:xfrm>
            <a:off x="9639407" y="8232082"/>
            <a:ext cx="7701231" cy="2787067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6350"/>
          </a:p>
        </p:txBody>
      </p:sp>
      <p:sp>
        <p:nvSpPr>
          <p:cNvPr id="15" name="Rectangle 14"/>
          <p:cNvSpPr/>
          <p:nvPr userDrawn="1"/>
        </p:nvSpPr>
        <p:spPr>
          <a:xfrm>
            <a:off x="17944700" y="8232082"/>
            <a:ext cx="22809540" cy="2787067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6350"/>
          </a:p>
        </p:txBody>
      </p:sp>
      <p:sp>
        <p:nvSpPr>
          <p:cNvPr id="16" name="Rectangle 15"/>
          <p:cNvSpPr/>
          <p:nvPr userDrawn="1"/>
        </p:nvSpPr>
        <p:spPr>
          <a:xfrm>
            <a:off x="1332585" y="8232082"/>
            <a:ext cx="7701231" cy="2787067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6350"/>
          </a:p>
        </p:txBody>
      </p:sp>
      <p:sp>
        <p:nvSpPr>
          <p:cNvPr id="17" name="Rectangle 16"/>
          <p:cNvSpPr/>
          <p:nvPr userDrawn="1"/>
        </p:nvSpPr>
        <p:spPr>
          <a:xfrm>
            <a:off x="29090841" y="36966042"/>
            <a:ext cx="12254933" cy="337144"/>
          </a:xfrm>
          <a:prstGeom prst="rect">
            <a:avLst/>
          </a:prstGeom>
        </p:spPr>
        <p:txBody>
          <a:bodyPr wrap="square">
            <a:spAutoFit/>
          </a:bodyPr>
          <a:lstStyle/>
          <a:p>
            <a:r>
              <a:rPr lang="en-US" sz="1591" i="1" dirty="0">
                <a:solidFill>
                  <a:schemeClr val="bg1"/>
                </a:solidFill>
              </a:rPr>
              <a:t>We thank the Office of Research and Sponsored Programs for supporting this research, and Learning &amp; Technology Services for printing this poster.</a:t>
            </a:r>
            <a:r>
              <a:rPr lang="en-US" sz="1591" dirty="0">
                <a:solidFill>
                  <a:schemeClr val="bg1"/>
                </a:solidFill>
              </a:rPr>
              <a:t> </a:t>
            </a:r>
          </a:p>
        </p:txBody>
      </p:sp>
      <p:pic>
        <p:nvPicPr>
          <p:cNvPr id="19" name="Picture 18"/>
          <p:cNvPicPr>
            <a:picLocks noChangeAspect="1"/>
          </p:cNvPicPr>
          <p:nvPr userDrawn="1"/>
        </p:nvPicPr>
        <p:blipFill>
          <a:blip r:embed="rId13" cstate="print">
            <a:extLst>
              <a:ext uri="{28A0092B-C50C-407E-A947-70E740481C1C}">
                <a14:useLocalDpi xmlns:a14="http://schemas.microsoft.com/office/drawing/2010/main" val="0"/>
              </a:ext>
            </a:extLst>
          </a:blip>
          <a:stretch>
            <a:fillRect/>
          </a:stretch>
        </p:blipFill>
        <p:spPr>
          <a:xfrm>
            <a:off x="29169430" y="3729895"/>
            <a:ext cx="10001180" cy="1558356"/>
          </a:xfrm>
          <a:prstGeom prst="rect">
            <a:avLst/>
          </a:prstGeom>
        </p:spPr>
      </p:pic>
    </p:spTree>
    <p:extLst>
      <p:ext uri="{BB962C8B-B14F-4D97-AF65-F5344CB8AC3E}">
        <p14:creationId xmlns:p14="http://schemas.microsoft.com/office/powerpoint/2010/main" val="2387822579"/>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defTabSz="4206240" rtl="0" eaLnBrk="1" latinLnBrk="0" hangingPunct="1">
        <a:lnSpc>
          <a:spcPct val="90000"/>
        </a:lnSpc>
        <a:spcBef>
          <a:spcPct val="0"/>
        </a:spcBef>
        <a:buNone/>
        <a:defRPr sz="20240" kern="1200">
          <a:solidFill>
            <a:schemeClr val="tx1"/>
          </a:solidFill>
          <a:latin typeface="+mj-lt"/>
          <a:ea typeface="+mj-ea"/>
          <a:cs typeface="+mj-cs"/>
        </a:defRPr>
      </a:lvl1pPr>
    </p:titleStyle>
    <p:bodyStyle>
      <a:lvl1pPr marL="1051560" indent="-1051560" algn="l" defTabSz="4206240" rtl="0" eaLnBrk="1" latinLnBrk="0" hangingPunct="1">
        <a:lnSpc>
          <a:spcPct val="90000"/>
        </a:lnSpc>
        <a:spcBef>
          <a:spcPts val="4600"/>
        </a:spcBef>
        <a:buFont typeface="Arial" panose="020B0604020202020204" pitchFamily="34" charset="0"/>
        <a:buChar char="•"/>
        <a:defRPr sz="12880" kern="1200">
          <a:solidFill>
            <a:schemeClr val="tx1"/>
          </a:solidFill>
          <a:latin typeface="+mn-lt"/>
          <a:ea typeface="+mn-ea"/>
          <a:cs typeface="+mn-cs"/>
        </a:defRPr>
      </a:lvl1pPr>
      <a:lvl2pPr marL="3154680" indent="-1051560" algn="l" defTabSz="4206240" rtl="0" eaLnBrk="1" latinLnBrk="0" hangingPunct="1">
        <a:lnSpc>
          <a:spcPct val="90000"/>
        </a:lnSpc>
        <a:spcBef>
          <a:spcPts val="2300"/>
        </a:spcBef>
        <a:buFont typeface="Arial" panose="020B0604020202020204" pitchFamily="34" charset="0"/>
        <a:buChar char="•"/>
        <a:defRPr sz="11040" kern="1200">
          <a:solidFill>
            <a:schemeClr val="tx1"/>
          </a:solidFill>
          <a:latin typeface="+mn-lt"/>
          <a:ea typeface="+mn-ea"/>
          <a:cs typeface="+mn-cs"/>
        </a:defRPr>
      </a:lvl2pPr>
      <a:lvl3pPr marL="5257800" indent="-1051560" algn="l" defTabSz="4206240" rtl="0" eaLnBrk="1" latinLnBrk="0" hangingPunct="1">
        <a:lnSpc>
          <a:spcPct val="90000"/>
        </a:lnSpc>
        <a:spcBef>
          <a:spcPts val="2300"/>
        </a:spcBef>
        <a:buFont typeface="Arial" panose="020B0604020202020204" pitchFamily="34" charset="0"/>
        <a:buChar char="•"/>
        <a:defRPr sz="9200" kern="1200">
          <a:solidFill>
            <a:schemeClr val="tx1"/>
          </a:solidFill>
          <a:latin typeface="+mn-lt"/>
          <a:ea typeface="+mn-ea"/>
          <a:cs typeface="+mn-cs"/>
        </a:defRPr>
      </a:lvl3pPr>
      <a:lvl4pPr marL="736092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4pPr>
      <a:lvl5pPr marL="946404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5pPr>
      <a:lvl6pPr marL="1156716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6pPr>
      <a:lvl7pPr marL="1367028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7pPr>
      <a:lvl8pPr marL="1577340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8pPr>
      <a:lvl9pPr marL="1787652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9pPr>
    </p:bodyStyle>
    <p:otherStyle>
      <a:defPPr>
        <a:defRPr lang="en-US"/>
      </a:defPPr>
      <a:lvl1pPr marL="0" algn="l" defTabSz="4206240" rtl="0" eaLnBrk="1" latinLnBrk="0" hangingPunct="1">
        <a:defRPr sz="8280" kern="1200">
          <a:solidFill>
            <a:schemeClr val="tx1"/>
          </a:solidFill>
          <a:latin typeface="+mn-lt"/>
          <a:ea typeface="+mn-ea"/>
          <a:cs typeface="+mn-cs"/>
        </a:defRPr>
      </a:lvl1pPr>
      <a:lvl2pPr marL="2103120" algn="l" defTabSz="4206240" rtl="0" eaLnBrk="1" latinLnBrk="0" hangingPunct="1">
        <a:defRPr sz="8280" kern="1200">
          <a:solidFill>
            <a:schemeClr val="tx1"/>
          </a:solidFill>
          <a:latin typeface="+mn-lt"/>
          <a:ea typeface="+mn-ea"/>
          <a:cs typeface="+mn-cs"/>
        </a:defRPr>
      </a:lvl2pPr>
      <a:lvl3pPr marL="4206240" algn="l" defTabSz="4206240" rtl="0" eaLnBrk="1" latinLnBrk="0" hangingPunct="1">
        <a:defRPr sz="8280" kern="1200">
          <a:solidFill>
            <a:schemeClr val="tx1"/>
          </a:solidFill>
          <a:latin typeface="+mn-lt"/>
          <a:ea typeface="+mn-ea"/>
          <a:cs typeface="+mn-cs"/>
        </a:defRPr>
      </a:lvl3pPr>
      <a:lvl4pPr marL="6309360" algn="l" defTabSz="4206240" rtl="0" eaLnBrk="1" latinLnBrk="0" hangingPunct="1">
        <a:defRPr sz="8280" kern="1200">
          <a:solidFill>
            <a:schemeClr val="tx1"/>
          </a:solidFill>
          <a:latin typeface="+mn-lt"/>
          <a:ea typeface="+mn-ea"/>
          <a:cs typeface="+mn-cs"/>
        </a:defRPr>
      </a:lvl4pPr>
      <a:lvl5pPr marL="8412480" algn="l" defTabSz="4206240" rtl="0" eaLnBrk="1" latinLnBrk="0" hangingPunct="1">
        <a:defRPr sz="8280" kern="1200">
          <a:solidFill>
            <a:schemeClr val="tx1"/>
          </a:solidFill>
          <a:latin typeface="+mn-lt"/>
          <a:ea typeface="+mn-ea"/>
          <a:cs typeface="+mn-cs"/>
        </a:defRPr>
      </a:lvl5pPr>
      <a:lvl6pPr marL="10515600" algn="l" defTabSz="4206240" rtl="0" eaLnBrk="1" latinLnBrk="0" hangingPunct="1">
        <a:defRPr sz="8280" kern="1200">
          <a:solidFill>
            <a:schemeClr val="tx1"/>
          </a:solidFill>
          <a:latin typeface="+mn-lt"/>
          <a:ea typeface="+mn-ea"/>
          <a:cs typeface="+mn-cs"/>
        </a:defRPr>
      </a:lvl6pPr>
      <a:lvl7pPr marL="12618720" algn="l" defTabSz="4206240" rtl="0" eaLnBrk="1" latinLnBrk="0" hangingPunct="1">
        <a:defRPr sz="8280" kern="1200">
          <a:solidFill>
            <a:schemeClr val="tx1"/>
          </a:solidFill>
          <a:latin typeface="+mn-lt"/>
          <a:ea typeface="+mn-ea"/>
          <a:cs typeface="+mn-cs"/>
        </a:defRPr>
      </a:lvl7pPr>
      <a:lvl8pPr marL="14721840" algn="l" defTabSz="4206240" rtl="0" eaLnBrk="1" latinLnBrk="0" hangingPunct="1">
        <a:defRPr sz="8280" kern="1200">
          <a:solidFill>
            <a:schemeClr val="tx1"/>
          </a:solidFill>
          <a:latin typeface="+mn-lt"/>
          <a:ea typeface="+mn-ea"/>
          <a:cs typeface="+mn-cs"/>
        </a:defRPr>
      </a:lvl8pPr>
      <a:lvl9pPr marL="16824960" algn="l" defTabSz="4206240" rtl="0" eaLnBrk="1" latinLnBrk="0" hangingPunct="1">
        <a:defRPr sz="828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4" Type="http://schemas.openxmlformats.org/officeDocument/2006/relationships/image" Target="../media/image3.png"/><Relationship Id="rId5" Type="http://schemas.openxmlformats.org/officeDocument/2006/relationships/image" Target="../media/image4.png"/><Relationship Id="rId6" Type="http://schemas.openxmlformats.org/officeDocument/2006/relationships/image" Target="../media/image5.png"/><Relationship Id="rId7" Type="http://schemas.openxmlformats.org/officeDocument/2006/relationships/image" Target="../media/image6.png"/><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155526" y="2735298"/>
            <a:ext cx="29075233" cy="2312976"/>
          </a:xfrm>
        </p:spPr>
        <p:txBody>
          <a:bodyPr>
            <a:noAutofit/>
          </a:bodyPr>
          <a:lstStyle/>
          <a:p>
            <a:pPr algn="l"/>
            <a:r>
              <a:rPr lang="en-US" sz="9000" dirty="0"/>
              <a:t>Framing, Awareness, and </a:t>
            </a:r>
            <a:r>
              <a:rPr lang="en-US" sz="9000" dirty="0" smtClean="0"/>
              <a:t>Communication Satisfaction </a:t>
            </a:r>
            <a:r>
              <a:rPr lang="en-US" sz="9000" dirty="0"/>
              <a:t>of Safety Concerns At The University of Wisconsin- Eau Claire</a:t>
            </a:r>
            <a:endParaRPr lang="en-US" sz="9000" dirty="0">
              <a:latin typeface="Minion Pro" panose="02040503050306020203" pitchFamily="18" charset="0"/>
            </a:endParaRPr>
          </a:p>
        </p:txBody>
      </p:sp>
      <p:sp>
        <p:nvSpPr>
          <p:cNvPr id="6" name="Title 1"/>
          <p:cNvSpPr txBox="1">
            <a:spLocks/>
          </p:cNvSpPr>
          <p:nvPr/>
        </p:nvSpPr>
        <p:spPr>
          <a:xfrm>
            <a:off x="1155526" y="6491796"/>
            <a:ext cx="32644080" cy="819064"/>
          </a:xfrm>
          <a:prstGeom prst="rect">
            <a:avLst/>
          </a:prstGeom>
        </p:spPr>
        <p:txBody>
          <a:bodyPr anchor="b"/>
          <a:lstStyle>
            <a:lvl1pPr algn="ctr" defTabSz="4023360" rtl="0" eaLnBrk="1" latinLnBrk="0" hangingPunct="1">
              <a:lnSpc>
                <a:spcPct val="90000"/>
              </a:lnSpc>
              <a:spcBef>
                <a:spcPct val="0"/>
              </a:spcBef>
              <a:buNone/>
              <a:defRPr sz="26400" kern="1200">
                <a:solidFill>
                  <a:schemeClr val="tx1"/>
                </a:solidFill>
                <a:latin typeface="+mj-lt"/>
                <a:ea typeface="+mj-ea"/>
                <a:cs typeface="+mj-cs"/>
              </a:defRPr>
            </a:lvl1pPr>
          </a:lstStyle>
          <a:p>
            <a:pPr algn="l"/>
            <a:r>
              <a:rPr lang="en-US" sz="3818" dirty="0">
                <a:solidFill>
                  <a:schemeClr val="bg1">
                    <a:lumMod val="50000"/>
                  </a:schemeClr>
                </a:solidFill>
                <a:latin typeface="Minion Pro" panose="02040503050306020203" pitchFamily="18" charset="0"/>
              </a:rPr>
              <a:t>Allison Bugel, Heidi </a:t>
            </a:r>
            <a:r>
              <a:rPr lang="en-US" sz="3818" dirty="0" err="1">
                <a:solidFill>
                  <a:schemeClr val="bg1">
                    <a:lumMod val="50000"/>
                  </a:schemeClr>
                </a:solidFill>
                <a:latin typeface="Minion Pro" panose="02040503050306020203" pitchFamily="18" charset="0"/>
              </a:rPr>
              <a:t>Germain</a:t>
            </a:r>
            <a:r>
              <a:rPr lang="en-US" sz="3818" dirty="0">
                <a:solidFill>
                  <a:schemeClr val="bg1">
                    <a:lumMod val="50000"/>
                  </a:schemeClr>
                </a:solidFill>
                <a:latin typeface="Minion Pro" panose="02040503050306020203" pitchFamily="18" charset="0"/>
              </a:rPr>
              <a:t>, Sara Klein, Kim North, Holly White</a:t>
            </a:r>
          </a:p>
          <a:p>
            <a:pPr algn="l"/>
            <a:r>
              <a:rPr lang="en-US" sz="3818" dirty="0">
                <a:solidFill>
                  <a:schemeClr val="bg1">
                    <a:lumMod val="50000"/>
                  </a:schemeClr>
                </a:solidFill>
                <a:latin typeface="Minion Pro" panose="02040503050306020203" pitchFamily="18" charset="0"/>
              </a:rPr>
              <a:t>Faculty Mentor: Martha Fay Ph.D.|   Department of Communication and Journalism</a:t>
            </a:r>
          </a:p>
          <a:p>
            <a:pPr algn="l"/>
            <a:endParaRPr lang="en-US" sz="3818" dirty="0">
              <a:solidFill>
                <a:schemeClr val="bg1">
                  <a:lumMod val="50000"/>
                </a:schemeClr>
              </a:solidFill>
              <a:latin typeface="Minion Pro" panose="02040503050306020203" pitchFamily="18" charset="0"/>
            </a:endParaRPr>
          </a:p>
        </p:txBody>
      </p:sp>
      <p:sp>
        <p:nvSpPr>
          <p:cNvPr id="8" name="Subtitle 2"/>
          <p:cNvSpPr txBox="1">
            <a:spLocks/>
          </p:cNvSpPr>
          <p:nvPr/>
        </p:nvSpPr>
        <p:spPr>
          <a:xfrm>
            <a:off x="1707981" y="9442272"/>
            <a:ext cx="7130637" cy="5798188"/>
          </a:xfrm>
          <a:prstGeom prst="rect">
            <a:avLst/>
          </a:prstGeom>
        </p:spPr>
        <p:txBody>
          <a:bodyPr/>
          <a:lstStyle>
            <a:lvl1pPr marL="0" indent="0" algn="ctr" defTabSz="4023360" rtl="0" eaLnBrk="1" latinLnBrk="0" hangingPunct="1">
              <a:lnSpc>
                <a:spcPct val="90000"/>
              </a:lnSpc>
              <a:spcBef>
                <a:spcPts val="4400"/>
              </a:spcBef>
              <a:buFont typeface="Arial" panose="020B0604020202020204" pitchFamily="34" charset="0"/>
              <a:buNone/>
              <a:defRPr sz="10560" kern="1200">
                <a:solidFill>
                  <a:schemeClr val="tx1"/>
                </a:solidFill>
                <a:latin typeface="+mn-lt"/>
                <a:ea typeface="+mn-ea"/>
                <a:cs typeface="+mn-cs"/>
              </a:defRPr>
            </a:lvl1pPr>
            <a:lvl2pPr marL="2011680" indent="0" algn="ctr" defTabSz="4023360" rtl="0" eaLnBrk="1" latinLnBrk="0" hangingPunct="1">
              <a:lnSpc>
                <a:spcPct val="90000"/>
              </a:lnSpc>
              <a:spcBef>
                <a:spcPts val="2200"/>
              </a:spcBef>
              <a:buFont typeface="Arial" panose="020B0604020202020204" pitchFamily="34" charset="0"/>
              <a:buNone/>
              <a:defRPr sz="8800" kern="1200">
                <a:solidFill>
                  <a:schemeClr val="tx1"/>
                </a:solidFill>
                <a:latin typeface="+mn-lt"/>
                <a:ea typeface="+mn-ea"/>
                <a:cs typeface="+mn-cs"/>
              </a:defRPr>
            </a:lvl2pPr>
            <a:lvl3pPr marL="4023360" indent="0" algn="ctr" defTabSz="4023360" rtl="0" eaLnBrk="1" latinLnBrk="0" hangingPunct="1">
              <a:lnSpc>
                <a:spcPct val="90000"/>
              </a:lnSpc>
              <a:spcBef>
                <a:spcPts val="2200"/>
              </a:spcBef>
              <a:buFont typeface="Arial" panose="020B0604020202020204" pitchFamily="34" charset="0"/>
              <a:buNone/>
              <a:defRPr sz="7920" kern="1200">
                <a:solidFill>
                  <a:schemeClr val="tx1"/>
                </a:solidFill>
                <a:latin typeface="+mn-lt"/>
                <a:ea typeface="+mn-ea"/>
                <a:cs typeface="+mn-cs"/>
              </a:defRPr>
            </a:lvl3pPr>
            <a:lvl4pPr marL="603504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4pPr>
            <a:lvl5pPr marL="804672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5pPr>
            <a:lvl6pPr marL="1005840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6pPr>
            <a:lvl7pPr marL="1207008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7pPr>
            <a:lvl8pPr marL="1408176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8pPr>
            <a:lvl9pPr marL="1609344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9pPr>
          </a:lstStyle>
          <a:p>
            <a:pPr algn="l"/>
            <a:r>
              <a:rPr lang="en-US" sz="2800" dirty="0"/>
              <a:t>As an institution, the University of Wisconsin- Eau Claire has demonstrated concern for the safety of students. One way it has done this is through the Bias Incident Report Team (BIRT) reports, a specific process available to students that allows them to report safety concerns. Such processes are important because of the rising number of incidents on campuses across the nation. While safety and reporting efforts are important, if students are unaware of these processes then they are ineffective. Furthermore, whether students choose to report may be aligned with other factors such as general perceived campus culture and students’ satisfaction with communication from campus administrators. Using a survey that includes an adapted version of Downs and Hazen’s (1977) communication satisfaction questionnaire and an adapted Organizational Culture Survey from Glaser, </a:t>
            </a:r>
            <a:r>
              <a:rPr lang="en-US" sz="2800" dirty="0" err="1"/>
              <a:t>Zamanou</a:t>
            </a:r>
            <a:r>
              <a:rPr lang="en-US" sz="2800" dirty="0"/>
              <a:t>, and Hacker (1987), this study examines whether students’ perceptions of perceived campus culture and administrative communication are associated with awareness and utilization of safety resources, and analyzes the way that formal organizational messaging is framed as it relates to reporting sensitive safety concerns. Findings should generate discussion surrounding safety resources, while improving awareness and use of safety processes.</a:t>
            </a:r>
          </a:p>
        </p:txBody>
      </p:sp>
      <p:sp>
        <p:nvSpPr>
          <p:cNvPr id="10" name="Subtitle 2"/>
          <p:cNvSpPr txBox="1">
            <a:spLocks/>
          </p:cNvSpPr>
          <p:nvPr/>
        </p:nvSpPr>
        <p:spPr>
          <a:xfrm>
            <a:off x="9986672" y="10470063"/>
            <a:ext cx="7277501" cy="11790186"/>
          </a:xfrm>
          <a:prstGeom prst="rect">
            <a:avLst/>
          </a:prstGeom>
        </p:spPr>
        <p:txBody>
          <a:bodyPr/>
          <a:lstStyle>
            <a:lvl1pPr marL="0" indent="0" algn="ctr" defTabSz="4023360" rtl="0" eaLnBrk="1" latinLnBrk="0" hangingPunct="1">
              <a:lnSpc>
                <a:spcPct val="90000"/>
              </a:lnSpc>
              <a:spcBef>
                <a:spcPts val="4400"/>
              </a:spcBef>
              <a:buFont typeface="Arial" panose="020B0604020202020204" pitchFamily="34" charset="0"/>
              <a:buNone/>
              <a:defRPr sz="10560" kern="1200">
                <a:solidFill>
                  <a:schemeClr val="tx1"/>
                </a:solidFill>
                <a:latin typeface="+mn-lt"/>
                <a:ea typeface="+mn-ea"/>
                <a:cs typeface="+mn-cs"/>
              </a:defRPr>
            </a:lvl1pPr>
            <a:lvl2pPr marL="2011680" indent="0" algn="ctr" defTabSz="4023360" rtl="0" eaLnBrk="1" latinLnBrk="0" hangingPunct="1">
              <a:lnSpc>
                <a:spcPct val="90000"/>
              </a:lnSpc>
              <a:spcBef>
                <a:spcPts val="2200"/>
              </a:spcBef>
              <a:buFont typeface="Arial" panose="020B0604020202020204" pitchFamily="34" charset="0"/>
              <a:buNone/>
              <a:defRPr sz="8800" kern="1200">
                <a:solidFill>
                  <a:schemeClr val="tx1"/>
                </a:solidFill>
                <a:latin typeface="+mn-lt"/>
                <a:ea typeface="+mn-ea"/>
                <a:cs typeface="+mn-cs"/>
              </a:defRPr>
            </a:lvl2pPr>
            <a:lvl3pPr marL="4023360" indent="0" algn="ctr" defTabSz="4023360" rtl="0" eaLnBrk="1" latinLnBrk="0" hangingPunct="1">
              <a:lnSpc>
                <a:spcPct val="90000"/>
              </a:lnSpc>
              <a:spcBef>
                <a:spcPts val="2200"/>
              </a:spcBef>
              <a:buFont typeface="Arial" panose="020B0604020202020204" pitchFamily="34" charset="0"/>
              <a:buNone/>
              <a:defRPr sz="7920" kern="1200">
                <a:solidFill>
                  <a:schemeClr val="tx1"/>
                </a:solidFill>
                <a:latin typeface="+mn-lt"/>
                <a:ea typeface="+mn-ea"/>
                <a:cs typeface="+mn-cs"/>
              </a:defRPr>
            </a:lvl3pPr>
            <a:lvl4pPr marL="603504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4pPr>
            <a:lvl5pPr marL="804672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5pPr>
            <a:lvl6pPr marL="1005840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6pPr>
            <a:lvl7pPr marL="1207008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7pPr>
            <a:lvl8pPr marL="1408176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8pPr>
            <a:lvl9pPr marL="1609344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9pPr>
          </a:lstStyle>
          <a:p>
            <a:pPr algn="l"/>
            <a:r>
              <a:rPr lang="en-US" sz="2800" dirty="0"/>
              <a:t>The researchers created a qualtrics survey containing 22 questions. The survey was sent to students who are currently enrolled at the University of Wisconsin-Eau Claire. 126 responded to the survey: 16% male and 83% female.</a:t>
            </a:r>
          </a:p>
          <a:p>
            <a:pPr algn="l"/>
            <a:r>
              <a:rPr lang="en-US" sz="2800" b="1" dirty="0"/>
              <a:t>Awareness: </a:t>
            </a:r>
            <a:r>
              <a:rPr lang="en-US" sz="2800" dirty="0"/>
              <a:t>11</a:t>
            </a:r>
            <a:r>
              <a:rPr lang="en-US" sz="2800" b="1" dirty="0"/>
              <a:t> </a:t>
            </a:r>
            <a:r>
              <a:rPr lang="en-US" sz="2800" dirty="0"/>
              <a:t>questions were guided by research using the dialectics theory. A sample item is "I feel informed about available safety resources on UWEC's campus”; response format was SD to SA. The scale was reliable, </a:t>
            </a:r>
            <a:r>
              <a:rPr lang="el-GR" sz="2800" dirty="0"/>
              <a:t>α</a:t>
            </a:r>
            <a:r>
              <a:rPr lang="en-US" sz="2800" dirty="0"/>
              <a:t>=.71, M=34.02, SD=5.56.</a:t>
            </a:r>
          </a:p>
          <a:p>
            <a:pPr algn="l"/>
            <a:r>
              <a:rPr lang="en-US" sz="2800" b="1" dirty="0"/>
              <a:t>Communication satisfaction</a:t>
            </a:r>
            <a:r>
              <a:rPr lang="en-US" sz="2800" dirty="0"/>
              <a:t>: Questions were developed using an adapted version of the Organizational Satisfaction Questionnaire (Downs &amp; Hazen, 1977). A sample item is: “I am well informed by administrators about polices and goals of the University.” The scale was reliable, </a:t>
            </a:r>
            <a:r>
              <a:rPr lang="el-GR" sz="2800" dirty="0"/>
              <a:t>α</a:t>
            </a:r>
            <a:r>
              <a:rPr lang="en-US" sz="2800" dirty="0"/>
              <a:t>=.93, M=53.71, SD=11.89.</a:t>
            </a:r>
          </a:p>
          <a:p>
            <a:pPr algn="l"/>
            <a:r>
              <a:rPr lang="en-US" sz="2800" b="1" dirty="0"/>
              <a:t>Perceived campus culture: </a:t>
            </a:r>
            <a:r>
              <a:rPr lang="en-US" sz="2800" dirty="0"/>
              <a:t>Questions were developed using an adapted version of the Organizational Culture Survey (Glaser, </a:t>
            </a:r>
            <a:r>
              <a:rPr lang="en-US" sz="2800" dirty="0" err="1"/>
              <a:t>Zamanou</a:t>
            </a:r>
            <a:r>
              <a:rPr lang="en-US" sz="2800" dirty="0"/>
              <a:t>, &amp; Hacker, 1987).  A sample item is “the administrators supply enough information about current events and changes on campus.” The scale was reliable, </a:t>
            </a:r>
            <a:r>
              <a:rPr lang="el-GR" sz="2800" dirty="0"/>
              <a:t>α</a:t>
            </a:r>
            <a:r>
              <a:rPr lang="en-US" sz="2800" dirty="0"/>
              <a:t>=.79, M=52.57, SD=7.28.</a:t>
            </a:r>
          </a:p>
          <a:p>
            <a:pPr algn="l"/>
            <a:r>
              <a:rPr lang="en-US" sz="2800" b="1" dirty="0"/>
              <a:t>Message analysis: </a:t>
            </a:r>
            <a:r>
              <a:rPr lang="en-US" sz="2800" dirty="0"/>
              <a:t>Three hypothetical message scenarios reflecting personal, institutional, and combination messages were presented. Participants responded to three sample items: “I would be likely to report after reading this message,” “I would believe my safety was a concern of the administration,” and “I would believe my case would receive appropriate prioritization.” Scales were reliable. </a:t>
            </a:r>
          </a:p>
          <a:p>
            <a:pPr algn="l"/>
            <a:r>
              <a:rPr lang="en-US" sz="2800" dirty="0"/>
              <a:t>Message One: </a:t>
            </a:r>
            <a:r>
              <a:rPr lang="el-GR" sz="2800" dirty="0"/>
              <a:t>α</a:t>
            </a:r>
            <a:r>
              <a:rPr lang="en-US" sz="2800" dirty="0"/>
              <a:t>=.72, M=3.06, SD=.87. Message Two: </a:t>
            </a:r>
            <a:r>
              <a:rPr lang="el-GR" sz="2800" dirty="0"/>
              <a:t>α</a:t>
            </a:r>
            <a:r>
              <a:rPr lang="en-US" sz="2800" dirty="0"/>
              <a:t>=.83, M=3.2, SD=.86. Message Three: </a:t>
            </a:r>
            <a:r>
              <a:rPr lang="el-GR" sz="2800" dirty="0"/>
              <a:t>α</a:t>
            </a:r>
            <a:r>
              <a:rPr lang="en-US" sz="2800" dirty="0"/>
              <a:t>=.85, M=2.9, SD=.99.</a:t>
            </a:r>
          </a:p>
          <a:p>
            <a:pPr algn="l"/>
            <a:endParaRPr lang="en-US" sz="2800" dirty="0"/>
          </a:p>
          <a:p>
            <a:pPr algn="l"/>
            <a:r>
              <a:rPr lang="en-US" sz="2800" b="1" dirty="0"/>
              <a:t>Content analysis:</a:t>
            </a:r>
            <a:r>
              <a:rPr lang="en-US" sz="2800" dirty="0"/>
              <a:t> Researchers selected four actual messages following real bias incidents on campus. Each message was separated into individual thought units, defined as “the minimum meaningful utterance having a beginning and an end.” (Hatfield &amp; Weirder-Hatfield, 1978, p.46). Researchers coded messages framed as personal, institutional and a combination of both. </a:t>
            </a:r>
          </a:p>
        </p:txBody>
      </p:sp>
      <p:sp>
        <p:nvSpPr>
          <p:cNvPr id="3" name="TextBox 2"/>
          <p:cNvSpPr txBox="1"/>
          <p:nvPr/>
        </p:nvSpPr>
        <p:spPr>
          <a:xfrm>
            <a:off x="1908671" y="7991526"/>
            <a:ext cx="6482795" cy="923330"/>
          </a:xfrm>
          <a:prstGeom prst="rect">
            <a:avLst/>
          </a:prstGeom>
          <a:noFill/>
        </p:spPr>
        <p:txBody>
          <a:bodyPr wrap="square" rtlCol="0">
            <a:spAutoFit/>
          </a:bodyPr>
          <a:lstStyle/>
          <a:p>
            <a:r>
              <a:rPr lang="en-US" sz="5400" cap="small" dirty="0">
                <a:solidFill>
                  <a:srgbClr val="DD9E11"/>
                </a:solidFill>
                <a:latin typeface="Minion Pro" panose="02040503050306020203" pitchFamily="18" charset="0"/>
              </a:rPr>
              <a:t>Abstract</a:t>
            </a:r>
          </a:p>
        </p:txBody>
      </p:sp>
      <p:sp>
        <p:nvSpPr>
          <p:cNvPr id="14" name="TextBox 13"/>
          <p:cNvSpPr txBox="1"/>
          <p:nvPr/>
        </p:nvSpPr>
        <p:spPr>
          <a:xfrm>
            <a:off x="1707981" y="21420019"/>
            <a:ext cx="6482795" cy="840230"/>
          </a:xfrm>
          <a:prstGeom prst="rect">
            <a:avLst/>
          </a:prstGeom>
          <a:noFill/>
        </p:spPr>
        <p:txBody>
          <a:bodyPr wrap="square" rtlCol="0">
            <a:spAutoFit/>
          </a:bodyPr>
          <a:lstStyle/>
          <a:p>
            <a:pPr defTabSz="3840297">
              <a:lnSpc>
                <a:spcPct val="90000"/>
              </a:lnSpc>
              <a:spcBef>
                <a:spcPts val="4200"/>
              </a:spcBef>
            </a:pPr>
            <a:r>
              <a:rPr lang="en-US" sz="5400" cap="small" dirty="0">
                <a:solidFill>
                  <a:schemeClr val="accent4"/>
                </a:solidFill>
                <a:latin typeface="Minion Pro" panose="02040503050306020203" pitchFamily="18" charset="0"/>
              </a:rPr>
              <a:t>Rationale</a:t>
            </a:r>
            <a:endParaRPr lang="en-US" sz="3600" cap="small" dirty="0">
              <a:solidFill>
                <a:schemeClr val="accent4"/>
              </a:solidFill>
              <a:latin typeface="Minion Pro" panose="02040503050306020203" pitchFamily="18" charset="0"/>
            </a:endParaRPr>
          </a:p>
        </p:txBody>
      </p:sp>
      <p:sp>
        <p:nvSpPr>
          <p:cNvPr id="17" name="TextBox 16"/>
          <p:cNvSpPr txBox="1"/>
          <p:nvPr/>
        </p:nvSpPr>
        <p:spPr>
          <a:xfrm>
            <a:off x="18262045" y="13538449"/>
            <a:ext cx="20148933" cy="1200329"/>
          </a:xfrm>
          <a:prstGeom prst="rect">
            <a:avLst/>
          </a:prstGeom>
          <a:noFill/>
        </p:spPr>
        <p:txBody>
          <a:bodyPr wrap="square" rtlCol="0">
            <a:spAutoFit/>
          </a:bodyPr>
          <a:lstStyle/>
          <a:p>
            <a:r>
              <a:rPr lang="en-US" sz="3600" b="1" dirty="0">
                <a:solidFill>
                  <a:schemeClr val="accent5">
                    <a:lumMod val="75000"/>
                  </a:schemeClr>
                </a:solidFill>
              </a:rPr>
              <a:t>RQ</a:t>
            </a:r>
            <a:r>
              <a:rPr lang="en-US" sz="3600" b="1" baseline="-25000" dirty="0">
                <a:solidFill>
                  <a:schemeClr val="accent5">
                    <a:lumMod val="75000"/>
                  </a:schemeClr>
                </a:solidFill>
              </a:rPr>
              <a:t>2</a:t>
            </a:r>
            <a:r>
              <a:rPr lang="en-US" sz="3600" dirty="0">
                <a:solidFill>
                  <a:schemeClr val="accent5">
                    <a:lumMod val="75000"/>
                  </a:schemeClr>
                </a:solidFill>
              </a:rPr>
              <a:t>:  Is perceived campus culture associated with student satisfaction with administrative communication?</a:t>
            </a:r>
          </a:p>
          <a:p>
            <a:endParaRPr lang="en-US" sz="3600" cap="small" dirty="0">
              <a:solidFill>
                <a:schemeClr val="accent1">
                  <a:lumMod val="50000"/>
                </a:schemeClr>
              </a:solidFill>
              <a:latin typeface="Minion Pro" panose="02040503050306020203" pitchFamily="18" charset="0"/>
            </a:endParaRPr>
          </a:p>
        </p:txBody>
      </p:sp>
      <p:sp>
        <p:nvSpPr>
          <p:cNvPr id="18" name="TextBox 17"/>
          <p:cNvSpPr txBox="1"/>
          <p:nvPr/>
        </p:nvSpPr>
        <p:spPr>
          <a:xfrm>
            <a:off x="1155526" y="22797310"/>
            <a:ext cx="7683092" cy="12588061"/>
          </a:xfrm>
          <a:prstGeom prst="rect">
            <a:avLst/>
          </a:prstGeom>
          <a:noFill/>
        </p:spPr>
        <p:txBody>
          <a:bodyPr wrap="square" rtlCol="0">
            <a:spAutoFit/>
          </a:bodyPr>
          <a:lstStyle/>
          <a:p>
            <a:pPr marL="457200" indent="-457200">
              <a:buFont typeface="Arial" panose="020B0604020202020204" pitchFamily="34" charset="0"/>
              <a:buChar char="•"/>
            </a:pPr>
            <a:r>
              <a:rPr lang="en-US" sz="2800" dirty="0"/>
              <a:t>Dialectics theory (Baxter &amp; Montgomery, 1988)  suggests that college administrators have to balance their use of personal and institutional messaging especially where student safety is concerned</a:t>
            </a:r>
          </a:p>
          <a:p>
            <a:pPr marL="457200" indent="-457200">
              <a:buFont typeface="Arial" panose="020B0604020202020204" pitchFamily="34" charset="0"/>
              <a:buChar char="•"/>
            </a:pPr>
            <a:r>
              <a:rPr lang="en-US" sz="2800" dirty="0"/>
              <a:t>University values should reflect a culture that promotes safety, and students should be aware of related resources available to them</a:t>
            </a:r>
          </a:p>
          <a:p>
            <a:pPr marL="457200" indent="-457200">
              <a:buFont typeface="Arial" panose="020B0604020202020204" pitchFamily="34" charset="0"/>
              <a:buChar char="•"/>
            </a:pPr>
            <a:r>
              <a:rPr lang="en-US" sz="2800" dirty="0"/>
              <a:t>Because, in other organizations, leadership and organizational culture have been positively correlated with job satisfaction of employees (Chang &amp; Lee, 2007), these should be associated with student satisfaction in the University context</a:t>
            </a:r>
          </a:p>
          <a:p>
            <a:pPr marL="457200" indent="-457200">
              <a:buFont typeface="Arial" panose="020B0604020202020204" pitchFamily="34" charset="0"/>
              <a:buChar char="•"/>
            </a:pPr>
            <a:r>
              <a:rPr lang="en-US" sz="2800" dirty="0"/>
              <a:t>Organizational values have been shown to affect how organizations react in a crisis (Fitzgerald &amp; Desjardins, 2004). Researchers used this concept in the context of university values in order to examine how culture and crises messages (safety, e.g.) might correlate </a:t>
            </a:r>
          </a:p>
          <a:p>
            <a:pPr marL="457200" indent="-457200">
              <a:buFont typeface="Arial" panose="020B0604020202020204" pitchFamily="34" charset="0"/>
              <a:buChar char="•"/>
            </a:pPr>
            <a:r>
              <a:rPr lang="en-US" sz="2800" dirty="0"/>
              <a:t>University administrators must manage their communication about crises and safety issues with messages that reflect both personal concern and institutional strength, an ongoing dialectical tension </a:t>
            </a:r>
          </a:p>
          <a:p>
            <a:pPr marL="457200" indent="-457200">
              <a:buFont typeface="Arial" panose="020B0604020202020204" pitchFamily="34" charset="0"/>
              <a:buChar char="•"/>
            </a:pPr>
            <a:r>
              <a:rPr lang="en-US" sz="2800" dirty="0"/>
              <a:t>Using framing as a lens, researchers analyzed student perceptions of culture and values, awareness of safety resources, and messages about real and devised safety scenarios</a:t>
            </a:r>
          </a:p>
        </p:txBody>
      </p:sp>
      <p:sp>
        <p:nvSpPr>
          <p:cNvPr id="19" name="TextBox 18"/>
          <p:cNvSpPr txBox="1"/>
          <p:nvPr/>
        </p:nvSpPr>
        <p:spPr>
          <a:xfrm>
            <a:off x="18323189" y="8914856"/>
            <a:ext cx="21658280" cy="2616101"/>
          </a:xfrm>
          <a:prstGeom prst="rect">
            <a:avLst/>
          </a:prstGeom>
          <a:noFill/>
        </p:spPr>
        <p:txBody>
          <a:bodyPr wrap="square" rtlCol="0">
            <a:spAutoFit/>
          </a:bodyPr>
          <a:lstStyle/>
          <a:p>
            <a:r>
              <a:rPr lang="en-US" sz="3600" b="1" dirty="0">
                <a:solidFill>
                  <a:schemeClr val="accent5">
                    <a:lumMod val="75000"/>
                  </a:schemeClr>
                </a:solidFill>
              </a:rPr>
              <a:t>RQ</a:t>
            </a:r>
            <a:r>
              <a:rPr lang="en-US" sz="3600" b="1" baseline="-25000" dirty="0">
                <a:solidFill>
                  <a:schemeClr val="accent5">
                    <a:lumMod val="75000"/>
                  </a:schemeClr>
                </a:solidFill>
              </a:rPr>
              <a:t>1</a:t>
            </a:r>
            <a:r>
              <a:rPr lang="en-US" sz="3600" b="1" dirty="0">
                <a:solidFill>
                  <a:schemeClr val="accent5">
                    <a:lumMod val="75000"/>
                  </a:schemeClr>
                </a:solidFill>
              </a:rPr>
              <a:t>:</a:t>
            </a:r>
            <a:r>
              <a:rPr lang="en-US" sz="3600" dirty="0">
                <a:solidFill>
                  <a:schemeClr val="accent5">
                    <a:lumMod val="75000"/>
                  </a:schemeClr>
                </a:solidFill>
              </a:rPr>
              <a:t> Are students’ perceptions of perceived campus culture associated with awareness of safety resources?</a:t>
            </a:r>
          </a:p>
          <a:p>
            <a:endParaRPr lang="en-US" sz="2800" dirty="0">
              <a:solidFill>
                <a:schemeClr val="accent5">
                  <a:lumMod val="75000"/>
                </a:schemeClr>
              </a:solidFill>
            </a:endParaRPr>
          </a:p>
          <a:p>
            <a:r>
              <a:rPr lang="en-US" sz="2800" dirty="0" smtClean="0"/>
              <a:t> </a:t>
            </a:r>
            <a:r>
              <a:rPr lang="en-US" sz="2800" dirty="0"/>
              <a:t>Perceived culture is significantly and positively correlated with awareness of safety concerns, r= .34, </a:t>
            </a:r>
            <a:r>
              <a:rPr lang="en-US" sz="2800" i="1" dirty="0"/>
              <a:t>p</a:t>
            </a:r>
            <a:r>
              <a:rPr lang="en-US" sz="2800" dirty="0"/>
              <a:t>&lt;.001.</a:t>
            </a:r>
          </a:p>
          <a:p>
            <a:endParaRPr lang="en-US" sz="3600" dirty="0">
              <a:solidFill>
                <a:schemeClr val="accent5">
                  <a:lumMod val="75000"/>
                </a:schemeClr>
              </a:solidFill>
            </a:endParaRPr>
          </a:p>
          <a:p>
            <a:endParaRPr lang="en-US" sz="3600" cap="small" dirty="0">
              <a:solidFill>
                <a:schemeClr val="accent1">
                  <a:lumMod val="50000"/>
                </a:schemeClr>
              </a:solidFill>
              <a:latin typeface="Minion Pro" panose="02040503050306020203" pitchFamily="18" charset="0"/>
            </a:endParaRPr>
          </a:p>
        </p:txBody>
      </p:sp>
      <p:sp>
        <p:nvSpPr>
          <p:cNvPr id="20" name="TextBox 19"/>
          <p:cNvSpPr txBox="1"/>
          <p:nvPr/>
        </p:nvSpPr>
        <p:spPr>
          <a:xfrm>
            <a:off x="18473718" y="14276023"/>
            <a:ext cx="20591482" cy="480131"/>
          </a:xfrm>
          <a:prstGeom prst="rect">
            <a:avLst/>
          </a:prstGeom>
          <a:noFill/>
        </p:spPr>
        <p:txBody>
          <a:bodyPr wrap="square" rtlCol="0">
            <a:spAutoFit/>
          </a:bodyPr>
          <a:lstStyle/>
          <a:p>
            <a:pPr defTabSz="3840297">
              <a:lnSpc>
                <a:spcPct val="90000"/>
              </a:lnSpc>
              <a:spcBef>
                <a:spcPts val="4200"/>
              </a:spcBef>
            </a:pPr>
            <a:r>
              <a:rPr lang="en-US" sz="2800" dirty="0"/>
              <a:t>Perceived campus culture is significantly and positively correlated with student satisfaction with administrative communication, r=.43, </a:t>
            </a:r>
            <a:r>
              <a:rPr lang="en-US" sz="2800" i="1" dirty="0"/>
              <a:t>p</a:t>
            </a:r>
            <a:r>
              <a:rPr lang="en-US" sz="2800" dirty="0"/>
              <a:t>&lt;.001</a:t>
            </a:r>
          </a:p>
        </p:txBody>
      </p:sp>
      <p:sp>
        <p:nvSpPr>
          <p:cNvPr id="21" name="TextBox 20"/>
          <p:cNvSpPr txBox="1"/>
          <p:nvPr/>
        </p:nvSpPr>
        <p:spPr>
          <a:xfrm>
            <a:off x="9986672" y="28403409"/>
            <a:ext cx="6563101" cy="590931"/>
          </a:xfrm>
          <a:prstGeom prst="rect">
            <a:avLst/>
          </a:prstGeom>
          <a:noFill/>
        </p:spPr>
        <p:txBody>
          <a:bodyPr wrap="square" rtlCol="0">
            <a:spAutoFit/>
          </a:bodyPr>
          <a:lstStyle/>
          <a:p>
            <a:pPr defTabSz="3840297">
              <a:lnSpc>
                <a:spcPct val="90000"/>
              </a:lnSpc>
              <a:spcBef>
                <a:spcPts val="4200"/>
              </a:spcBef>
            </a:pPr>
            <a:r>
              <a:rPr lang="en-US" sz="3600" cap="small" dirty="0">
                <a:solidFill>
                  <a:schemeClr val="accent1">
                    <a:lumMod val="50000"/>
                  </a:schemeClr>
                </a:solidFill>
                <a:latin typeface="Minion Pro" panose="02040503050306020203" pitchFamily="18" charset="0"/>
              </a:rPr>
              <a:t>Qualitative analysis</a:t>
            </a:r>
          </a:p>
        </p:txBody>
      </p:sp>
      <p:sp>
        <p:nvSpPr>
          <p:cNvPr id="30" name="TextBox 29"/>
          <p:cNvSpPr txBox="1"/>
          <p:nvPr/>
        </p:nvSpPr>
        <p:spPr>
          <a:xfrm>
            <a:off x="21081999" y="8009109"/>
            <a:ext cx="10542260" cy="923330"/>
          </a:xfrm>
          <a:prstGeom prst="rect">
            <a:avLst/>
          </a:prstGeom>
          <a:noFill/>
        </p:spPr>
        <p:txBody>
          <a:bodyPr wrap="square" rtlCol="0">
            <a:spAutoFit/>
          </a:bodyPr>
          <a:lstStyle/>
          <a:p>
            <a:r>
              <a:rPr lang="en-US" sz="5400" cap="small" dirty="0">
                <a:solidFill>
                  <a:srgbClr val="DD9E11"/>
                </a:solidFill>
                <a:latin typeface="Minion Pro" panose="02040503050306020203" pitchFamily="18" charset="0"/>
              </a:rPr>
              <a:t>Research questions &amp; results</a:t>
            </a:r>
          </a:p>
        </p:txBody>
      </p:sp>
      <p:sp>
        <p:nvSpPr>
          <p:cNvPr id="9" name="TextBox 8"/>
          <p:cNvSpPr txBox="1"/>
          <p:nvPr/>
        </p:nvSpPr>
        <p:spPr>
          <a:xfrm>
            <a:off x="18188209" y="31442970"/>
            <a:ext cx="22992256" cy="4401205"/>
          </a:xfrm>
          <a:prstGeom prst="rect">
            <a:avLst/>
          </a:prstGeom>
          <a:noFill/>
        </p:spPr>
        <p:txBody>
          <a:bodyPr wrap="square" rtlCol="0">
            <a:spAutoFit/>
          </a:bodyPr>
          <a:lstStyle/>
          <a:p>
            <a:r>
              <a:rPr lang="en-US" sz="2800" dirty="0">
                <a:solidFill>
                  <a:schemeClr val="tx1"/>
                </a:solidFill>
              </a:rPr>
              <a:t>Based on </a:t>
            </a:r>
            <a:r>
              <a:rPr lang="en-US" sz="2800" dirty="0"/>
              <a:t>findings</a:t>
            </a:r>
            <a:r>
              <a:rPr lang="en-US" sz="2800" dirty="0">
                <a:solidFill>
                  <a:schemeClr val="tx1"/>
                </a:solidFill>
              </a:rPr>
              <a:t> for RQ</a:t>
            </a:r>
            <a:r>
              <a:rPr lang="en-US" sz="2800" baseline="-25000" dirty="0">
                <a:solidFill>
                  <a:schemeClr val="tx1"/>
                </a:solidFill>
              </a:rPr>
              <a:t>1,</a:t>
            </a:r>
            <a:r>
              <a:rPr lang="en-US" sz="2800" dirty="0">
                <a:solidFill>
                  <a:schemeClr val="tx1"/>
                </a:solidFill>
              </a:rPr>
              <a:t> researchers concluded that the University is succeeding overall in creating a positive culture that makes students aware of safety resources available to them. The resources are essential to understanding and maintaining a positive perceived culture that is highly aware of available resources.</a:t>
            </a:r>
            <a:endParaRPr lang="en-US" sz="2800" dirty="0"/>
          </a:p>
          <a:p>
            <a:r>
              <a:rPr lang="en-US" sz="2800" dirty="0">
                <a:solidFill>
                  <a:schemeClr val="tx1"/>
                </a:solidFill>
              </a:rPr>
              <a:t>Based on findings for RQ</a:t>
            </a:r>
            <a:r>
              <a:rPr lang="en-US" sz="2800" baseline="-25000" dirty="0">
                <a:solidFill>
                  <a:schemeClr val="tx1"/>
                </a:solidFill>
              </a:rPr>
              <a:t>2,</a:t>
            </a:r>
            <a:r>
              <a:rPr lang="en-US" sz="2800" dirty="0">
                <a:solidFill>
                  <a:schemeClr val="tx1"/>
                </a:solidFill>
              </a:rPr>
              <a:t> researchers conclude that the perceived culture is associated with student satisfaction with administrator communication. </a:t>
            </a:r>
            <a:r>
              <a:rPr lang="en-US" sz="2800" dirty="0"/>
              <a:t>Despite this, the research shows that the communication between administrators and students could still be improved upon. </a:t>
            </a:r>
          </a:p>
          <a:p>
            <a:r>
              <a:rPr lang="en-US" sz="2800" dirty="0"/>
              <a:t>Based on findings for RQ</a:t>
            </a:r>
            <a:r>
              <a:rPr lang="en-US" sz="2800" baseline="-25000" dirty="0"/>
              <a:t>3,</a:t>
            </a:r>
            <a:r>
              <a:rPr lang="en-US" sz="2800" dirty="0"/>
              <a:t> researchers conclude that students were more satisfied with institutional rhetoric, with regard to safety concerns; students were least satisfied with personal rhetoric from the University when regarding bias incidents. This may be because students feel safer </a:t>
            </a:r>
            <a:r>
              <a:rPr lang="en-US" sz="2800" dirty="0" smtClean="0"/>
              <a:t>when administrators </a:t>
            </a:r>
            <a:r>
              <a:rPr lang="en-US" sz="2800" dirty="0"/>
              <a:t>take an authoritative stance, as has been shown in organizations (</a:t>
            </a:r>
            <a:r>
              <a:rPr lang="en-US" sz="2800" dirty="0" err="1"/>
              <a:t>Deichmann</a:t>
            </a:r>
            <a:r>
              <a:rPr lang="en-US" sz="2800" dirty="0"/>
              <a:t>, </a:t>
            </a:r>
            <a:r>
              <a:rPr lang="en-US" sz="2800" dirty="0" err="1"/>
              <a:t>Dornelles</a:t>
            </a:r>
            <a:r>
              <a:rPr lang="en-US" sz="2800" dirty="0"/>
              <a:t>, Hayek &amp;Landry,  2013). Additionally, our content analysis found that UWEC is utilizing a majority of institutional messages with students, which suggests that administrators are effectively managing the dialectic of personal versus institutional views. </a:t>
            </a:r>
          </a:p>
        </p:txBody>
      </p:sp>
      <p:sp>
        <p:nvSpPr>
          <p:cNvPr id="31" name="TextBox 30"/>
          <p:cNvSpPr txBox="1"/>
          <p:nvPr/>
        </p:nvSpPr>
        <p:spPr>
          <a:xfrm>
            <a:off x="21058226" y="30332385"/>
            <a:ext cx="8626111" cy="923330"/>
          </a:xfrm>
          <a:prstGeom prst="rect">
            <a:avLst/>
          </a:prstGeom>
          <a:noFill/>
        </p:spPr>
        <p:txBody>
          <a:bodyPr wrap="square" rtlCol="0">
            <a:spAutoFit/>
          </a:bodyPr>
          <a:lstStyle/>
          <a:p>
            <a:r>
              <a:rPr lang="en-US" sz="5400" cap="small" dirty="0">
                <a:solidFill>
                  <a:srgbClr val="DD9E11"/>
                </a:solidFill>
                <a:latin typeface="Minion Pro" panose="02040503050306020203" pitchFamily="18" charset="0"/>
              </a:rPr>
              <a:t>Discussion/Implications</a:t>
            </a:r>
          </a:p>
        </p:txBody>
      </p:sp>
      <p:sp>
        <p:nvSpPr>
          <p:cNvPr id="37" name="TextBox 36"/>
          <p:cNvSpPr txBox="1"/>
          <p:nvPr/>
        </p:nvSpPr>
        <p:spPr>
          <a:xfrm>
            <a:off x="9986672" y="7991526"/>
            <a:ext cx="7459652" cy="958496"/>
          </a:xfrm>
          <a:prstGeom prst="rect">
            <a:avLst/>
          </a:prstGeom>
          <a:noFill/>
        </p:spPr>
        <p:txBody>
          <a:bodyPr wrap="square" rtlCol="0">
            <a:spAutoFit/>
          </a:bodyPr>
          <a:lstStyle/>
          <a:p>
            <a:r>
              <a:rPr lang="en-US" sz="5400" cap="small" dirty="0">
                <a:solidFill>
                  <a:srgbClr val="DD9E11"/>
                </a:solidFill>
                <a:latin typeface="Minion Pro" panose="02040503050306020203" pitchFamily="18" charset="0"/>
              </a:rPr>
              <a:t>Methods</a:t>
            </a:r>
          </a:p>
        </p:txBody>
      </p:sp>
      <p:sp>
        <p:nvSpPr>
          <p:cNvPr id="40" name="TextBox 39"/>
          <p:cNvSpPr txBox="1"/>
          <p:nvPr/>
        </p:nvSpPr>
        <p:spPr>
          <a:xfrm>
            <a:off x="18262045" y="15541685"/>
            <a:ext cx="21658280" cy="1754326"/>
          </a:xfrm>
          <a:prstGeom prst="rect">
            <a:avLst/>
          </a:prstGeom>
          <a:noFill/>
        </p:spPr>
        <p:txBody>
          <a:bodyPr wrap="square" rtlCol="0">
            <a:spAutoFit/>
          </a:bodyPr>
          <a:lstStyle/>
          <a:p>
            <a:r>
              <a:rPr lang="en-US" sz="3600" b="1" dirty="0">
                <a:solidFill>
                  <a:schemeClr val="accent5">
                    <a:lumMod val="75000"/>
                  </a:schemeClr>
                </a:solidFill>
              </a:rPr>
              <a:t>RQ</a:t>
            </a:r>
            <a:r>
              <a:rPr lang="en-US" sz="3600" b="1" baseline="-25000" dirty="0">
                <a:solidFill>
                  <a:schemeClr val="accent5">
                    <a:lumMod val="75000"/>
                  </a:schemeClr>
                </a:solidFill>
              </a:rPr>
              <a:t>3</a:t>
            </a:r>
            <a:r>
              <a:rPr lang="en-US" sz="3600" dirty="0">
                <a:solidFill>
                  <a:schemeClr val="accent5">
                    <a:lumMod val="75000"/>
                  </a:schemeClr>
                </a:solidFill>
              </a:rPr>
              <a:t>: Is satisfaction with administrator communication associated with personal, institutional, or combination messages regarding bias incident reports? </a:t>
            </a:r>
          </a:p>
          <a:p>
            <a:endParaRPr lang="en-US" sz="3600" cap="small" dirty="0">
              <a:solidFill>
                <a:schemeClr val="accent1">
                  <a:lumMod val="50000"/>
                </a:schemeClr>
              </a:solidFill>
              <a:latin typeface="Minion Pro" panose="02040503050306020203" pitchFamily="18" charset="0"/>
            </a:endParaRPr>
          </a:p>
        </p:txBody>
      </p:sp>
      <p:sp>
        <p:nvSpPr>
          <p:cNvPr id="41" name="TextBox 40"/>
          <p:cNvSpPr txBox="1"/>
          <p:nvPr/>
        </p:nvSpPr>
        <p:spPr>
          <a:xfrm>
            <a:off x="18322523" y="16841206"/>
            <a:ext cx="19478349" cy="2634567"/>
          </a:xfrm>
          <a:prstGeom prst="rect">
            <a:avLst/>
          </a:prstGeom>
          <a:noFill/>
        </p:spPr>
        <p:txBody>
          <a:bodyPr wrap="square" rtlCol="0">
            <a:spAutoFit/>
          </a:bodyPr>
          <a:lstStyle/>
          <a:p>
            <a:pPr defTabSz="3840297">
              <a:lnSpc>
                <a:spcPct val="90000"/>
              </a:lnSpc>
              <a:spcBef>
                <a:spcPts val="4200"/>
              </a:spcBef>
            </a:pPr>
            <a:r>
              <a:rPr lang="en-US" sz="2800" dirty="0"/>
              <a:t>We ran a Pearson correlation to analyze communication satisfaction with each individual message.</a:t>
            </a:r>
          </a:p>
          <a:p>
            <a:r>
              <a:rPr lang="en-US" sz="2800" dirty="0"/>
              <a:t>Communication satisfaction and combination rhetoric were significantly and positively correlated. r=.28, </a:t>
            </a:r>
            <a:r>
              <a:rPr lang="en-US" sz="2800" i="1" dirty="0"/>
              <a:t>p</a:t>
            </a:r>
            <a:r>
              <a:rPr lang="en-US" sz="2800" dirty="0"/>
              <a:t>&lt;.01</a:t>
            </a:r>
          </a:p>
          <a:p>
            <a:r>
              <a:rPr lang="en-US" sz="2800" dirty="0"/>
              <a:t>Communication satisfaction and personal rhetoric were significantly and positively correlated r=.22, </a:t>
            </a:r>
            <a:r>
              <a:rPr lang="en-US" sz="2800" i="1" dirty="0"/>
              <a:t>p</a:t>
            </a:r>
            <a:r>
              <a:rPr lang="en-US" sz="2800" dirty="0"/>
              <a:t>&lt;.05</a:t>
            </a:r>
          </a:p>
          <a:p>
            <a:r>
              <a:rPr lang="en-US" sz="2800" dirty="0"/>
              <a:t>Communication satisfaction and institutional rhetoric were significantly and positively correlated r=.30, </a:t>
            </a:r>
            <a:r>
              <a:rPr lang="en-US" sz="2800" i="1" dirty="0"/>
              <a:t>p</a:t>
            </a:r>
            <a:r>
              <a:rPr lang="en-US" sz="2800" dirty="0"/>
              <a:t>&lt;.001</a:t>
            </a:r>
          </a:p>
          <a:p>
            <a:r>
              <a:rPr lang="en-US" sz="2800" dirty="0"/>
              <a:t/>
            </a:r>
            <a:br>
              <a:rPr lang="en-US" sz="2800" dirty="0"/>
            </a:br>
            <a:endParaRPr lang="en-US" sz="2800" dirty="0"/>
          </a:p>
        </p:txBody>
      </p:sp>
      <p:pic>
        <p:nvPicPr>
          <p:cNvPr id="38" name="Picture 3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3675630" y="25782133"/>
            <a:ext cx="4521720" cy="2473952"/>
          </a:xfrm>
          <a:prstGeom prst="rect">
            <a:avLst/>
          </a:prstGeom>
        </p:spPr>
      </p:pic>
      <p:pic>
        <p:nvPicPr>
          <p:cNvPr id="42" name="Picture 4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7597041" y="25805649"/>
            <a:ext cx="9455375" cy="2476408"/>
          </a:xfrm>
          <a:prstGeom prst="rect">
            <a:avLst/>
          </a:prstGeom>
        </p:spPr>
      </p:pic>
      <p:pic>
        <p:nvPicPr>
          <p:cNvPr id="43" name="Picture 42"/>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5895603" y="10507019"/>
            <a:ext cx="4335156" cy="2477232"/>
          </a:xfrm>
          <a:prstGeom prst="rect">
            <a:avLst/>
          </a:prstGeom>
        </p:spPr>
      </p:pic>
      <p:sp>
        <p:nvSpPr>
          <p:cNvPr id="5" name="TextBox 4">
            <a:extLst>
              <a:ext uri="{FF2B5EF4-FFF2-40B4-BE49-F238E27FC236}">
                <a16:creationId xmlns:a16="http://schemas.microsoft.com/office/drawing/2014/main" xmlns="" id="{14FEEF94-366C-4034-818B-B088DAD5982B}"/>
              </a:ext>
            </a:extLst>
          </p:cNvPr>
          <p:cNvSpPr txBox="1"/>
          <p:nvPr/>
        </p:nvSpPr>
        <p:spPr>
          <a:xfrm>
            <a:off x="18322522" y="19701812"/>
            <a:ext cx="5596257" cy="4832092"/>
          </a:xfrm>
          <a:prstGeom prst="rect">
            <a:avLst/>
          </a:prstGeom>
          <a:noFill/>
        </p:spPr>
        <p:txBody>
          <a:bodyPr wrap="square" rtlCol="0">
            <a:spAutoFit/>
          </a:bodyPr>
          <a:lstStyle/>
          <a:p>
            <a:r>
              <a:rPr lang="en-US" sz="2800" dirty="0"/>
              <a:t>Message Coding Key</a:t>
            </a:r>
          </a:p>
          <a:p>
            <a:r>
              <a:rPr lang="en-US" sz="2800" dirty="0"/>
              <a:t>Blue: Institutional</a:t>
            </a:r>
          </a:p>
          <a:p>
            <a:r>
              <a:rPr lang="en-US" sz="2800" dirty="0"/>
              <a:t>Pink: Personal</a:t>
            </a:r>
          </a:p>
          <a:p>
            <a:r>
              <a:rPr lang="en-US" sz="2800" dirty="0"/>
              <a:t>Green: Combination</a:t>
            </a:r>
          </a:p>
          <a:p>
            <a:endParaRPr lang="en-US" sz="2800" dirty="0"/>
          </a:p>
          <a:p>
            <a:r>
              <a:rPr lang="en-US" sz="2800" dirty="0"/>
              <a:t>Institutional: Information is presented formally on behalf of the University’s Administration</a:t>
            </a:r>
          </a:p>
          <a:p>
            <a:endParaRPr lang="en-US" sz="2800" dirty="0"/>
          </a:p>
          <a:p>
            <a:r>
              <a:rPr lang="en-US" sz="2800" dirty="0"/>
              <a:t>Personal: Information is presented on a more caring and individual level</a:t>
            </a:r>
          </a:p>
        </p:txBody>
      </p:sp>
      <p:sp>
        <p:nvSpPr>
          <p:cNvPr id="11" name="TextBox 10"/>
          <p:cNvSpPr txBox="1"/>
          <p:nvPr/>
        </p:nvSpPr>
        <p:spPr>
          <a:xfrm>
            <a:off x="9179393" y="9375103"/>
            <a:ext cx="6513749" cy="1816331"/>
          </a:xfrm>
          <a:prstGeom prst="rect">
            <a:avLst/>
          </a:prstGeom>
          <a:noFill/>
        </p:spPr>
        <p:txBody>
          <a:bodyPr wrap="square" rtlCol="0">
            <a:spAutoFit/>
          </a:bodyPr>
          <a:lstStyle/>
          <a:p>
            <a:pPr algn="ctr"/>
            <a:r>
              <a:rPr lang="en-US" sz="3600" cap="small" dirty="0">
                <a:solidFill>
                  <a:schemeClr val="accent1">
                    <a:lumMod val="50000"/>
                  </a:schemeClr>
                </a:solidFill>
                <a:latin typeface="Minion Pro" panose="02040503050306020203" pitchFamily="18" charset="0"/>
              </a:rPr>
              <a:t>Quantitative analysis</a:t>
            </a:r>
          </a:p>
          <a:p>
            <a:endParaRPr lang="en-US" dirty="0"/>
          </a:p>
        </p:txBody>
      </p:sp>
      <p:sp>
        <p:nvSpPr>
          <p:cNvPr id="29" name="TextBox 28"/>
          <p:cNvSpPr txBox="1"/>
          <p:nvPr/>
        </p:nvSpPr>
        <p:spPr>
          <a:xfrm>
            <a:off x="18230798" y="25244128"/>
            <a:ext cx="6482795" cy="600164"/>
          </a:xfrm>
          <a:prstGeom prst="rect">
            <a:avLst/>
          </a:prstGeom>
          <a:noFill/>
        </p:spPr>
        <p:txBody>
          <a:bodyPr wrap="square" rtlCol="0">
            <a:spAutoFit/>
          </a:bodyPr>
          <a:lstStyle/>
          <a:p>
            <a:pPr defTabSz="3840297">
              <a:lnSpc>
                <a:spcPct val="90000"/>
              </a:lnSpc>
              <a:spcBef>
                <a:spcPts val="4200"/>
              </a:spcBef>
            </a:pPr>
            <a:r>
              <a:rPr lang="en-US" sz="3600" cap="small" dirty="0">
                <a:solidFill>
                  <a:schemeClr val="accent1">
                    <a:lumMod val="50000"/>
                  </a:schemeClr>
                </a:solidFill>
                <a:latin typeface="Minion Pro" panose="02040503050306020203" pitchFamily="18" charset="0"/>
              </a:rPr>
              <a:t>Additional Findings </a:t>
            </a:r>
          </a:p>
        </p:txBody>
      </p:sp>
      <p:sp>
        <p:nvSpPr>
          <p:cNvPr id="13" name="TextBox 12"/>
          <p:cNvSpPr txBox="1"/>
          <p:nvPr/>
        </p:nvSpPr>
        <p:spPr>
          <a:xfrm>
            <a:off x="18230798" y="28614288"/>
            <a:ext cx="22643929" cy="954107"/>
          </a:xfrm>
          <a:prstGeom prst="rect">
            <a:avLst/>
          </a:prstGeom>
          <a:noFill/>
        </p:spPr>
        <p:txBody>
          <a:bodyPr wrap="square" rtlCol="0">
            <a:spAutoFit/>
          </a:bodyPr>
          <a:lstStyle/>
          <a:p>
            <a:r>
              <a:rPr lang="en-US" sz="2800" dirty="0"/>
              <a:t>While these reports show that awareness is generally high, the awareness of one specific safety process, BIRT, is low. This suggests that the University of Wisconsin-Eau Claire could benefit from outreach to further explain what this reporting process looks like.</a:t>
            </a:r>
          </a:p>
        </p:txBody>
      </p:sp>
      <p:sp>
        <p:nvSpPr>
          <p:cNvPr id="4" name="TextBox 3">
            <a:extLst>
              <a:ext uri="{FF2B5EF4-FFF2-40B4-BE49-F238E27FC236}">
                <a16:creationId xmlns:a16="http://schemas.microsoft.com/office/drawing/2014/main" xmlns="" id="{7DD2F881-45A9-4A9D-916E-15D7FBDC17A7}"/>
              </a:ext>
            </a:extLst>
          </p:cNvPr>
          <p:cNvSpPr txBox="1"/>
          <p:nvPr/>
        </p:nvSpPr>
        <p:spPr>
          <a:xfrm>
            <a:off x="25686311" y="13032648"/>
            <a:ext cx="5703740" cy="477054"/>
          </a:xfrm>
          <a:prstGeom prst="rect">
            <a:avLst/>
          </a:prstGeom>
          <a:noFill/>
        </p:spPr>
        <p:txBody>
          <a:bodyPr wrap="square" rtlCol="0">
            <a:spAutoFit/>
          </a:bodyPr>
          <a:lstStyle/>
          <a:p>
            <a:r>
              <a:rPr lang="en-US" sz="2500" dirty="0"/>
              <a:t>Figure 1: Awareness of campus resources</a:t>
            </a:r>
          </a:p>
        </p:txBody>
      </p:sp>
      <p:sp>
        <p:nvSpPr>
          <p:cNvPr id="7" name="TextBox 6">
            <a:extLst>
              <a:ext uri="{FF2B5EF4-FFF2-40B4-BE49-F238E27FC236}">
                <a16:creationId xmlns:a16="http://schemas.microsoft.com/office/drawing/2014/main" xmlns="" id="{933DA953-E516-46F4-ACFA-C98CB7BFE999}"/>
              </a:ext>
            </a:extLst>
          </p:cNvPr>
          <p:cNvSpPr txBox="1"/>
          <p:nvPr/>
        </p:nvSpPr>
        <p:spPr>
          <a:xfrm>
            <a:off x="29684337" y="24947590"/>
            <a:ext cx="4601062" cy="477054"/>
          </a:xfrm>
          <a:prstGeom prst="rect">
            <a:avLst/>
          </a:prstGeom>
          <a:noFill/>
        </p:spPr>
        <p:txBody>
          <a:bodyPr wrap="square" rtlCol="0">
            <a:spAutoFit/>
          </a:bodyPr>
          <a:lstStyle/>
          <a:p>
            <a:r>
              <a:rPr lang="en-US" sz="2500" dirty="0"/>
              <a:t>Figure 2: </a:t>
            </a:r>
            <a:r>
              <a:rPr lang="en-US" sz="2500" dirty="0" smtClean="0"/>
              <a:t>Sample </a:t>
            </a:r>
            <a:r>
              <a:rPr lang="en-US" sz="2500" dirty="0"/>
              <a:t>coding email</a:t>
            </a:r>
          </a:p>
        </p:txBody>
      </p:sp>
      <p:pic>
        <p:nvPicPr>
          <p:cNvPr id="34" name="Picture 8" descr="https://lh6.googleusercontent.com/z_2tbf9iXXv40K9cD6IxSYX-y4yH6lfqOAmf85rhYIt8zz62IjQUtffcMbU6eLqZuOi3uH-2ZpxoEXIpclScetOe1i9AjKW3witckG_LvhbSkcLEI67oZhDBVgfdBWVomkRmKlHu">
            <a:extLst>
              <a:ext uri="{FF2B5EF4-FFF2-40B4-BE49-F238E27FC236}">
                <a16:creationId xmlns:a16="http://schemas.microsoft.com/office/drawing/2014/main" xmlns="" id="{EEA77FE9-6998-4E07-950F-646075E5883F}"/>
              </a:ext>
            </a:extLst>
          </p:cNvPr>
          <p:cNvPicPr>
            <a:picLocks noChangeAspect="1" noChangeArrowheads="1"/>
          </p:cNvPicPr>
          <p:nvPr/>
        </p:nvPicPr>
        <p:blipFill rotWithShape="1">
          <a:blip r:embed="rId6">
            <a:extLst>
              <a:ext uri="{28A0092B-C50C-407E-A947-70E740481C1C}">
                <a14:useLocalDpi xmlns:a14="http://schemas.microsoft.com/office/drawing/2010/main" val="0"/>
              </a:ext>
            </a:extLst>
          </a:blip>
          <a:srcRect l="24087" t="25431" r="26591" b="22896"/>
          <a:stretch/>
        </p:blipFill>
        <p:spPr bwMode="auto">
          <a:xfrm>
            <a:off x="23801357" y="19689442"/>
            <a:ext cx="9188502" cy="4300985"/>
          </a:xfrm>
          <a:prstGeom prst="rect">
            <a:avLst/>
          </a:prstGeom>
          <a:noFill/>
          <a:extLst>
            <a:ext uri="{909E8E84-426E-40DD-AFC4-6F175D3DCCD1}">
              <a14:hiddenFill xmlns:a14="http://schemas.microsoft.com/office/drawing/2010/main">
                <a:solidFill>
                  <a:srgbClr val="FFFFFF"/>
                </a:solidFill>
              </a14:hiddenFill>
            </a:ext>
          </a:extLst>
        </p:spPr>
      </p:pic>
      <p:pic>
        <p:nvPicPr>
          <p:cNvPr id="35" name="Picture 6" descr="https://lh5.googleusercontent.com/1eYFnq925vRQjC8Tlrbs9lfNQ-XQp5ZMlxrfq1L4dX3LACtzhxd1sVYhD622JoylFw9uh2GSkmo6-5hX3d_UQ_1P8pHyf1PjUP9va0WHcykp1UY2-8pF_Ph2Z9e75u9cvj8ExLDm">
            <a:extLst>
              <a:ext uri="{FF2B5EF4-FFF2-40B4-BE49-F238E27FC236}">
                <a16:creationId xmlns:a16="http://schemas.microsoft.com/office/drawing/2014/main" xmlns="" id="{F31A079D-891B-41C5-87DA-E8CA8CA54890}"/>
              </a:ext>
            </a:extLst>
          </p:cNvPr>
          <p:cNvPicPr>
            <a:picLocks noChangeAspect="1" noChangeArrowheads="1"/>
          </p:cNvPicPr>
          <p:nvPr/>
        </p:nvPicPr>
        <p:blipFill rotWithShape="1">
          <a:blip r:embed="rId7">
            <a:extLst>
              <a:ext uri="{28A0092B-C50C-407E-A947-70E740481C1C}">
                <a14:useLocalDpi xmlns:a14="http://schemas.microsoft.com/office/drawing/2010/main" val="0"/>
              </a:ext>
            </a:extLst>
          </a:blip>
          <a:srcRect l="25121" t="51145" r="27788" b="10441"/>
          <a:stretch/>
        </p:blipFill>
        <p:spPr bwMode="auto">
          <a:xfrm>
            <a:off x="33402683" y="19701812"/>
            <a:ext cx="6513723" cy="451309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83387248"/>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1232</TotalTime>
  <Words>1261</Words>
  <Application>Microsoft Macintosh PowerPoint</Application>
  <PresentationFormat>Custom</PresentationFormat>
  <Paragraphs>52</Paragraphs>
  <Slides>1</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vt:i4>
      </vt:variant>
    </vt:vector>
  </HeadingPairs>
  <TitlesOfParts>
    <vt:vector size="6" baseType="lpstr">
      <vt:lpstr>Calibri</vt:lpstr>
      <vt:lpstr>Calibri Light</vt:lpstr>
      <vt:lpstr>Minion Pro</vt:lpstr>
      <vt:lpstr>Arial</vt:lpstr>
      <vt:lpstr>Office Theme</vt:lpstr>
      <vt:lpstr>Framing, Awareness, and Communication Satisfaction of Safety Concerns At The University of Wisconsin- Eau Claire</vt:lpstr>
    </vt:vector>
  </TitlesOfParts>
  <Company>UW-Eau Claire</Company>
  <LinksUpToDate>false</LinksUpToDate>
  <SharedDoc>false</SharedDoc>
  <HyperlinksChanged>false</HyperlinksChanged>
  <AppVersion>15.0039</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Flottum, Sydney Noelle</dc:creator>
  <cp:lastModifiedBy>Allison Bugel</cp:lastModifiedBy>
  <cp:revision>108</cp:revision>
  <dcterms:created xsi:type="dcterms:W3CDTF">2015-01-29T15:27:06Z</dcterms:created>
  <dcterms:modified xsi:type="dcterms:W3CDTF">2018-04-26T21:26:42Z</dcterms:modified>
</cp:coreProperties>
</file>