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2463"/>
    <a:srgbClr val="DD9E11"/>
    <a:srgbClr val="F3C663"/>
    <a:srgbClr val="EDAC1A"/>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58" autoAdjust="0"/>
    <p:restoredTop sz="95833" autoAdjust="0"/>
  </p:normalViewPr>
  <p:slideViewPr>
    <p:cSldViewPr snapToGrid="0">
      <p:cViewPr varScale="1">
        <p:scale>
          <a:sx n="19" d="100"/>
          <a:sy n="19" d="100"/>
        </p:scale>
        <p:origin x="2742" y="10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F22A77-0CFB-FB4C-9444-F72B771F8483}" type="datetimeFigureOut">
              <a:rPr lang="en-US" smtClean="0"/>
              <a:t>4/29/2019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E8F87-B498-434B-B85F-CE93450CDB21}" type="slidenum">
              <a:rPr lang="en-US" smtClean="0"/>
              <a:t>‹#›</a:t>
            </a:fld>
            <a:endParaRPr lang="en-US"/>
          </a:p>
        </p:txBody>
      </p:sp>
    </p:spTree>
    <p:extLst>
      <p:ext uri="{BB962C8B-B14F-4D97-AF65-F5344CB8AC3E}">
        <p14:creationId xmlns:p14="http://schemas.microsoft.com/office/powerpoint/2010/main" val="4110880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4/29/2019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23" name="Picture 22">
            <a:extLst>
              <a:ext uri="{FF2B5EF4-FFF2-40B4-BE49-F238E27FC236}">
                <a16:creationId xmlns:a16="http://schemas.microsoft.com/office/drawing/2014/main" id="{83C1399A-37A0-D840-BFD1-112CA90C5EB6}"/>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63016" y="1677750"/>
            <a:ext cx="28430108" cy="3448121"/>
          </a:xfrm>
        </p:spPr>
        <p:txBody>
          <a:bodyPr>
            <a:normAutofit fontScale="90000"/>
          </a:bodyPr>
          <a:lstStyle/>
          <a:p>
            <a:pPr algn="l"/>
            <a:r>
              <a:rPr lang="en-US" sz="12800" dirty="0">
                <a:latin typeface="Minion Pro" panose="02040503050306020203" pitchFamily="18" charset="0"/>
              </a:rPr>
              <a:t>Cost-Benefit Analysis of Providing Driver’s Licenses to Unauthorized Immigrants</a:t>
            </a:r>
          </a:p>
        </p:txBody>
      </p:sp>
      <p:sp>
        <p:nvSpPr>
          <p:cNvPr id="6" name="Title 1"/>
          <p:cNvSpPr txBox="1">
            <a:spLocks/>
          </p:cNvSpPr>
          <p:nvPr/>
        </p:nvSpPr>
        <p:spPr>
          <a:xfrm>
            <a:off x="1896435" y="6112297"/>
            <a:ext cx="34198560" cy="137628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Mirella Espino   |   Latin American Studies</a:t>
            </a:r>
          </a:p>
          <a:p>
            <a:pPr algn="l"/>
            <a:r>
              <a:rPr lang="en-US" sz="4000" dirty="0">
                <a:solidFill>
                  <a:schemeClr val="bg1">
                    <a:lumMod val="50000"/>
                  </a:schemeClr>
                </a:solidFill>
                <a:latin typeface="Minion Pro" panose="02040503050306020203" pitchFamily="18" charset="0"/>
              </a:rPr>
              <a:t>Professor G. </a:t>
            </a:r>
            <a:r>
              <a:rPr lang="en-US" sz="4000" dirty="0" err="1">
                <a:solidFill>
                  <a:schemeClr val="bg1">
                    <a:lumMod val="50000"/>
                  </a:schemeClr>
                </a:solidFill>
                <a:latin typeface="Minion Pro" panose="02040503050306020203" pitchFamily="18" charset="0"/>
              </a:rPr>
              <a:t>Lic</a:t>
            </a:r>
            <a:r>
              <a:rPr lang="en-US" sz="4000" dirty="0" err="1">
                <a:solidFill>
                  <a:schemeClr val="bg1">
                    <a:lumMod val="50000"/>
                  </a:schemeClr>
                </a:solidFill>
                <a:latin typeface="Minion Pro" panose="02040503050306020203"/>
              </a:rPr>
              <a:t>ón</a:t>
            </a:r>
            <a:r>
              <a:rPr lang="en-US" sz="4000" dirty="0">
                <a:latin typeface="Minion Pro" panose="02040503050306020203"/>
              </a:rPr>
              <a:t> </a:t>
            </a:r>
            <a:r>
              <a:rPr lang="en-US" sz="4000" dirty="0">
                <a:solidFill>
                  <a:schemeClr val="bg1">
                    <a:lumMod val="50000"/>
                  </a:schemeClr>
                </a:solidFill>
                <a:latin typeface="Minion Pro" panose="02040503050306020203" pitchFamily="18" charset="0"/>
              </a:rPr>
              <a:t> |   Latin American Studies</a:t>
            </a:r>
            <a:endParaRPr lang="en-US" sz="4000" dirty="0">
              <a:solidFill>
                <a:schemeClr val="bg1">
                  <a:lumMod val="50000"/>
                </a:schemeClr>
              </a:solidFill>
              <a:latin typeface="Minion Pro" panose="02040503050306020203"/>
            </a:endParaRPr>
          </a:p>
        </p:txBody>
      </p:sp>
      <p:sp>
        <p:nvSpPr>
          <p:cNvPr id="7" name="Title 1"/>
          <p:cNvSpPr txBox="1">
            <a:spLocks/>
          </p:cNvSpPr>
          <p:nvPr/>
        </p:nvSpPr>
        <p:spPr>
          <a:xfrm>
            <a:off x="1848197" y="4987457"/>
            <a:ext cx="28430108" cy="1124840"/>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Increasing Public Safety and Revenue</a:t>
            </a:r>
          </a:p>
        </p:txBody>
      </p:sp>
      <p:sp>
        <p:nvSpPr>
          <p:cNvPr id="3" name="TextBox 2"/>
          <p:cNvSpPr txBox="1"/>
          <p:nvPr/>
        </p:nvSpPr>
        <p:spPr>
          <a:xfrm>
            <a:off x="1896435" y="7639540"/>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9" name="TextBox 18"/>
          <p:cNvSpPr txBox="1"/>
          <p:nvPr/>
        </p:nvSpPr>
        <p:spPr>
          <a:xfrm>
            <a:off x="1945254" y="14057673"/>
            <a:ext cx="8613949" cy="769441"/>
          </a:xfrm>
          <a:prstGeom prst="rect">
            <a:avLst/>
          </a:prstGeom>
          <a:noFill/>
        </p:spPr>
        <p:txBody>
          <a:bodyPr wrap="square" rtlCol="0">
            <a:spAutoFit/>
          </a:bodyPr>
          <a:lstStyle/>
          <a:p>
            <a:r>
              <a:rPr lang="en-US" sz="4400" cap="small" dirty="0">
                <a:solidFill>
                  <a:schemeClr val="accent1">
                    <a:lumMod val="50000"/>
                  </a:schemeClr>
                </a:solidFill>
                <a:latin typeface="Minion Pro" panose="02040503050306020203" pitchFamily="18" charset="0"/>
              </a:rPr>
              <a:t>Driver’s Licenses</a:t>
            </a:r>
          </a:p>
        </p:txBody>
      </p:sp>
      <p:sp>
        <p:nvSpPr>
          <p:cNvPr id="21" name="TextBox 20"/>
          <p:cNvSpPr txBox="1"/>
          <p:nvPr/>
        </p:nvSpPr>
        <p:spPr>
          <a:xfrm>
            <a:off x="1963016" y="18890655"/>
            <a:ext cx="7533637" cy="701731"/>
          </a:xfrm>
          <a:prstGeom prst="rect">
            <a:avLst/>
          </a:prstGeom>
          <a:noFill/>
        </p:spPr>
        <p:txBody>
          <a:bodyPr wrap="square" rtlCol="0">
            <a:spAutoFit/>
          </a:bodyPr>
          <a:lstStyle/>
          <a:p>
            <a:pPr defTabSz="4023360">
              <a:lnSpc>
                <a:spcPct val="90000"/>
              </a:lnSpc>
              <a:spcBef>
                <a:spcPts val="4400"/>
              </a:spcBef>
            </a:pPr>
            <a:r>
              <a:rPr lang="en-US" sz="4400" cap="small" dirty="0">
                <a:solidFill>
                  <a:schemeClr val="accent1">
                    <a:lumMod val="50000"/>
                  </a:schemeClr>
                </a:solidFill>
                <a:latin typeface="Minion Pro" panose="02040503050306020203" pitchFamily="18" charset="0"/>
              </a:rPr>
              <a:t>The REAL ID Act of 2005</a:t>
            </a:r>
          </a:p>
        </p:txBody>
      </p:sp>
      <p:sp>
        <p:nvSpPr>
          <p:cNvPr id="9" name="TextBox 8"/>
          <p:cNvSpPr txBox="1"/>
          <p:nvPr/>
        </p:nvSpPr>
        <p:spPr>
          <a:xfrm>
            <a:off x="22025705" y="16563664"/>
            <a:ext cx="17516855" cy="2308324"/>
          </a:xfrm>
          <a:prstGeom prst="rect">
            <a:avLst/>
          </a:prstGeom>
          <a:noFill/>
        </p:spPr>
        <p:txBody>
          <a:bodyPr wrap="square" rtlCol="0">
            <a:spAutoFit/>
          </a:bodyPr>
          <a:lstStyle/>
          <a:p>
            <a:pPr>
              <a:buClr>
                <a:schemeClr val="tx2">
                  <a:lumMod val="75000"/>
                </a:schemeClr>
              </a:buClr>
            </a:pPr>
            <a:r>
              <a:rPr lang="en-US" sz="3600" dirty="0"/>
              <a:t>Total estimated unauthorized immigrant population: 80,000</a:t>
            </a:r>
          </a:p>
          <a:p>
            <a:pPr>
              <a:buClr>
                <a:schemeClr val="tx2">
                  <a:lumMod val="75000"/>
                </a:schemeClr>
              </a:buClr>
            </a:pPr>
            <a:r>
              <a:rPr lang="en-US" sz="3600" dirty="0"/>
              <a:t>Estimated applicants within first three years </a:t>
            </a:r>
          </a:p>
          <a:p>
            <a:pPr marL="857250" indent="-857250">
              <a:buClr>
                <a:schemeClr val="tx2">
                  <a:lumMod val="75000"/>
                </a:schemeClr>
              </a:buClr>
              <a:buFont typeface="Arial" panose="020B0604020202020204" pitchFamily="34" charset="0"/>
              <a:buChar char="•"/>
            </a:pPr>
            <a:r>
              <a:rPr lang="en-US" sz="3600" dirty="0"/>
              <a:t>20,000-40,000 (FPI)</a:t>
            </a:r>
          </a:p>
          <a:p>
            <a:pPr marL="857250" indent="-857250">
              <a:buClr>
                <a:schemeClr val="tx2">
                  <a:lumMod val="75000"/>
                </a:schemeClr>
              </a:buClr>
              <a:buFont typeface="Arial" panose="020B0604020202020204" pitchFamily="34" charset="0"/>
              <a:buChar char="•"/>
            </a:pPr>
            <a:r>
              <a:rPr lang="en-US" sz="3600" dirty="0"/>
              <a:t>32,000 (Kids Forward)</a:t>
            </a:r>
          </a:p>
        </p:txBody>
      </p:sp>
      <p:sp>
        <p:nvSpPr>
          <p:cNvPr id="37" name="TextBox 36"/>
          <p:cNvSpPr txBox="1"/>
          <p:nvPr/>
        </p:nvSpPr>
        <p:spPr>
          <a:xfrm>
            <a:off x="1896435" y="13161872"/>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Policy Background</a:t>
            </a:r>
          </a:p>
        </p:txBody>
      </p:sp>
      <p:sp>
        <p:nvSpPr>
          <p:cNvPr id="38" name="TextBox 37"/>
          <p:cNvSpPr txBox="1"/>
          <p:nvPr/>
        </p:nvSpPr>
        <p:spPr>
          <a:xfrm>
            <a:off x="11215093" y="34216308"/>
            <a:ext cx="9088928" cy="1077218"/>
          </a:xfrm>
          <a:prstGeom prst="rect">
            <a:avLst/>
          </a:prstGeom>
          <a:noFill/>
        </p:spPr>
        <p:txBody>
          <a:bodyPr wrap="square" rtlCol="0">
            <a:spAutoFit/>
          </a:bodyPr>
          <a:lstStyle/>
          <a:p>
            <a:r>
              <a:rPr lang="en-US" sz="3200" dirty="0"/>
              <a:t>http://www.ncsl.org/research/immigration/states-offering-driver-s-licenses-to-immigrants.aspx</a:t>
            </a:r>
          </a:p>
        </p:txBody>
      </p:sp>
      <p:sp>
        <p:nvSpPr>
          <p:cNvPr id="42" name="Rectangle 14"/>
          <p:cNvSpPr>
            <a:spLocks noChangeArrowheads="1"/>
          </p:cNvSpPr>
          <p:nvPr/>
        </p:nvSpPr>
        <p:spPr bwMode="auto">
          <a:xfrm>
            <a:off x="1945254" y="8595110"/>
            <a:ext cx="18640974" cy="4858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defTabSz="1495997">
              <a:spcBef>
                <a:spcPct val="20000"/>
              </a:spcBef>
              <a:buClr>
                <a:schemeClr val="tx2">
                  <a:lumMod val="75000"/>
                </a:schemeClr>
              </a:buClr>
            </a:pPr>
            <a:r>
              <a:rPr lang="en-US" sz="3600" dirty="0"/>
              <a:t>The driver’s license application process aims to ensure all applicants receive basic training and are equipped to drive on public roads. Through the REAL ID Act of 2005, federal legislators standardized the driver’s license application process and created a </a:t>
            </a:r>
            <a:r>
              <a:rPr lang="en-US" sz="3600" i="1" dirty="0"/>
              <a:t>de jure </a:t>
            </a:r>
            <a:r>
              <a:rPr lang="en-US" sz="3600" dirty="0"/>
              <a:t>national identification card—morphing the purpose of driver’s licenses. REAL ID compliant driver’s licenses require the applicants birth certificate and Social Security Card, disqualifying unauthorized immigrants. Twelve states, as well as Washington D.C. and Puerto Rico, provide unauthorized immigrants access to non-REAL ID compliant driver’s  licenses with the sole purpose of legalizing their driving. What would be the effects of reinstating unauthorized immigrants’ access to driver’s licenses in Wisconsin?</a:t>
            </a:r>
          </a:p>
        </p:txBody>
      </p:sp>
      <p:sp>
        <p:nvSpPr>
          <p:cNvPr id="44" name="TextBox 43"/>
          <p:cNvSpPr txBox="1"/>
          <p:nvPr/>
        </p:nvSpPr>
        <p:spPr>
          <a:xfrm>
            <a:off x="2006449" y="19514145"/>
            <a:ext cx="16954236" cy="7077322"/>
          </a:xfrm>
          <a:prstGeom prst="rect">
            <a:avLst/>
          </a:prstGeom>
          <a:noFill/>
        </p:spPr>
        <p:txBody>
          <a:bodyPr wrap="square" rtlCol="0">
            <a:spAutoFit/>
          </a:bodyPr>
          <a:lstStyle/>
          <a:p>
            <a:pPr defTabSz="1229539">
              <a:lnSpc>
                <a:spcPct val="90000"/>
              </a:lnSpc>
              <a:spcBef>
                <a:spcPts val="1345"/>
              </a:spcBef>
            </a:pPr>
            <a:r>
              <a:rPr lang="en-US" sz="3600" dirty="0"/>
              <a:t>Changes:</a:t>
            </a:r>
          </a:p>
          <a:p>
            <a:pPr marL="571500" indent="-571500" defTabSz="1229539">
              <a:lnSpc>
                <a:spcPct val="90000"/>
              </a:lnSpc>
              <a:spcBef>
                <a:spcPts val="1345"/>
              </a:spcBef>
              <a:buFont typeface="Arial" panose="020B0604020202020204" pitchFamily="34" charset="0"/>
              <a:buChar char="•"/>
            </a:pPr>
            <a:r>
              <a:rPr lang="en-US" sz="3600" dirty="0"/>
              <a:t>Administration done at the state level (rather than county level)</a:t>
            </a:r>
          </a:p>
          <a:p>
            <a:pPr marL="571500" indent="-571500" defTabSz="1229539">
              <a:lnSpc>
                <a:spcPct val="90000"/>
              </a:lnSpc>
              <a:spcBef>
                <a:spcPts val="1345"/>
              </a:spcBef>
              <a:buFont typeface="Arial" panose="020B0604020202020204" pitchFamily="34" charset="0"/>
              <a:buChar char="•"/>
            </a:pPr>
            <a:r>
              <a:rPr lang="en-US" sz="3600" dirty="0"/>
              <a:t>Photos taken at the start of the application process and retained as well as other information presented </a:t>
            </a:r>
          </a:p>
          <a:p>
            <a:pPr marL="571500" indent="-571500" defTabSz="1229539">
              <a:lnSpc>
                <a:spcPct val="90000"/>
              </a:lnSpc>
              <a:spcBef>
                <a:spcPts val="1345"/>
              </a:spcBef>
              <a:buFont typeface="Arial" panose="020B0604020202020204" pitchFamily="34" charset="0"/>
              <a:buChar char="•"/>
            </a:pPr>
            <a:r>
              <a:rPr lang="en-US" sz="3600" dirty="0"/>
              <a:t>All applicants must present birth certificate,  Social Security Card, and proof of address</a:t>
            </a:r>
          </a:p>
          <a:p>
            <a:pPr defTabSz="1229539">
              <a:lnSpc>
                <a:spcPct val="90000"/>
              </a:lnSpc>
              <a:spcBef>
                <a:spcPts val="1345"/>
              </a:spcBef>
            </a:pPr>
            <a:r>
              <a:rPr lang="en-US" sz="3600" dirty="0"/>
              <a:t>Effects:</a:t>
            </a:r>
          </a:p>
          <a:p>
            <a:pPr marL="571500" indent="-571500" defTabSz="1229539">
              <a:lnSpc>
                <a:spcPct val="90000"/>
              </a:lnSpc>
              <a:spcBef>
                <a:spcPts val="1345"/>
              </a:spcBef>
              <a:buFont typeface="Arial" panose="020B0604020202020204" pitchFamily="34" charset="0"/>
              <a:buChar char="•"/>
            </a:pPr>
            <a:r>
              <a:rPr lang="en-US" sz="3600" dirty="0"/>
              <a:t>Standardized driver’s license application process</a:t>
            </a:r>
          </a:p>
          <a:p>
            <a:pPr marL="571500" indent="-571500" defTabSz="1229539">
              <a:lnSpc>
                <a:spcPct val="90000"/>
              </a:lnSpc>
              <a:spcBef>
                <a:spcPts val="1345"/>
              </a:spcBef>
              <a:buFont typeface="Arial" panose="020B0604020202020204" pitchFamily="34" charset="0"/>
              <a:buChar char="•"/>
            </a:pPr>
            <a:r>
              <a:rPr lang="en-US" sz="3600" dirty="0"/>
              <a:t>Produced a </a:t>
            </a:r>
            <a:r>
              <a:rPr lang="en-US" sz="3600" i="1" dirty="0"/>
              <a:t>de facto </a:t>
            </a:r>
            <a:r>
              <a:rPr lang="en-US" sz="3600" dirty="0"/>
              <a:t>national</a:t>
            </a:r>
            <a:r>
              <a:rPr lang="en-US" sz="3600" i="1" dirty="0"/>
              <a:t> </a:t>
            </a:r>
            <a:r>
              <a:rPr lang="en-US" sz="3600" dirty="0"/>
              <a:t>identification card</a:t>
            </a:r>
          </a:p>
          <a:p>
            <a:pPr defTabSz="1229539">
              <a:lnSpc>
                <a:spcPct val="90000"/>
              </a:lnSpc>
              <a:spcBef>
                <a:spcPts val="1345"/>
              </a:spcBef>
            </a:pPr>
            <a:r>
              <a:rPr lang="en-US" sz="3600" dirty="0"/>
              <a:t>Consequences of non-compliant licenses:</a:t>
            </a:r>
          </a:p>
          <a:p>
            <a:pPr marL="571500" indent="-571500" defTabSz="1229539">
              <a:lnSpc>
                <a:spcPct val="90000"/>
              </a:lnSpc>
              <a:spcBef>
                <a:spcPts val="1345"/>
              </a:spcBef>
              <a:buFont typeface="Arial" panose="020B0604020202020204" pitchFamily="34" charset="0"/>
              <a:buChar char="•"/>
            </a:pPr>
            <a:r>
              <a:rPr lang="en-US" sz="3600" dirty="0"/>
              <a:t>Denied access to federal buildings, nuclear power plants, boarding commercial aircraft</a:t>
            </a:r>
          </a:p>
          <a:p>
            <a:pPr marL="571500" indent="-571500" defTabSz="1229539">
              <a:lnSpc>
                <a:spcPct val="90000"/>
              </a:lnSpc>
              <a:spcBef>
                <a:spcPts val="1345"/>
              </a:spcBef>
              <a:buFont typeface="Arial" panose="020B0604020202020204" pitchFamily="34" charset="0"/>
              <a:buChar char="•"/>
            </a:pPr>
            <a:r>
              <a:rPr lang="en-US" sz="3600" dirty="0"/>
              <a:t>Invalid form of identification if used for voting </a:t>
            </a:r>
          </a:p>
        </p:txBody>
      </p:sp>
      <p:sp>
        <p:nvSpPr>
          <p:cNvPr id="46" name="Subtitle 2"/>
          <p:cNvSpPr txBox="1">
            <a:spLocks/>
          </p:cNvSpPr>
          <p:nvPr/>
        </p:nvSpPr>
        <p:spPr>
          <a:xfrm>
            <a:off x="1945254" y="14976081"/>
            <a:ext cx="17706433" cy="358038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571500" indent="-571500" algn="l">
              <a:spcBef>
                <a:spcPts val="1200"/>
              </a:spcBef>
              <a:buFont typeface="Arial" panose="020B0604020202020204" pitchFamily="34" charset="0"/>
              <a:buChar char="•"/>
            </a:pPr>
            <a:r>
              <a:rPr lang="en-US" sz="3600" dirty="0"/>
              <a:t>Up until 1990s: unauthorized immigrants could obtain driver’s licenses</a:t>
            </a:r>
          </a:p>
          <a:p>
            <a:pPr marL="571500" indent="-571500" algn="l">
              <a:spcBef>
                <a:spcPts val="1200"/>
              </a:spcBef>
              <a:buFont typeface="Arial" panose="020B0604020202020204" pitchFamily="34" charset="0"/>
              <a:buChar char="•"/>
            </a:pPr>
            <a:r>
              <a:rPr lang="en-US" sz="3600" dirty="0"/>
              <a:t>1993: California first implemented restrictions and 45 states followed </a:t>
            </a:r>
          </a:p>
          <a:p>
            <a:pPr marL="571500" indent="-571500" algn="l">
              <a:spcBef>
                <a:spcPts val="1200"/>
              </a:spcBef>
              <a:buFont typeface="Arial" panose="020B0604020202020204" pitchFamily="34" charset="0"/>
              <a:buChar char="•"/>
            </a:pPr>
            <a:r>
              <a:rPr lang="en-US" sz="3600" dirty="0"/>
              <a:t>2009: Wisconsin Act 20 added the “legal presence” requirement 2013: Trend shifted toward providing access to unauthorized immigrants </a:t>
            </a:r>
          </a:p>
          <a:p>
            <a:pPr marL="571500" indent="-571500" algn="l">
              <a:spcBef>
                <a:spcPts val="1200"/>
              </a:spcBef>
              <a:buFont typeface="Arial" panose="020B0604020202020204" pitchFamily="34" charset="0"/>
              <a:buChar char="•"/>
            </a:pPr>
            <a:r>
              <a:rPr lang="en-US" sz="3600" dirty="0"/>
              <a:t>2016: 12 states, plus Washington D.C. and Puerto Rico provide unauthorized immigrants access to driver’s licenses </a:t>
            </a:r>
          </a:p>
        </p:txBody>
      </p:sp>
      <p:sp>
        <p:nvSpPr>
          <p:cNvPr id="48" name="TextBox 47"/>
          <p:cNvSpPr txBox="1"/>
          <p:nvPr/>
        </p:nvSpPr>
        <p:spPr>
          <a:xfrm>
            <a:off x="1800775" y="26749625"/>
            <a:ext cx="17516855" cy="1446550"/>
          </a:xfrm>
          <a:prstGeom prst="rect">
            <a:avLst/>
          </a:prstGeom>
          <a:noFill/>
        </p:spPr>
        <p:txBody>
          <a:bodyPr wrap="square" rtlCol="0">
            <a:spAutoFit/>
          </a:bodyPr>
          <a:lstStyle/>
          <a:p>
            <a:pPr algn="ctr"/>
            <a:r>
              <a:rPr lang="en-US" sz="4400" cap="small" dirty="0">
                <a:solidFill>
                  <a:schemeClr val="accent1">
                    <a:lumMod val="50000"/>
                  </a:schemeClr>
                </a:solidFill>
                <a:latin typeface="Minion Pro" panose="02040503050306020203" pitchFamily="18" charset="0"/>
              </a:rPr>
              <a:t>States Allowing Unauthorized Immigrants Access to Non-REAL ID Compliant Driver’s Licenses</a:t>
            </a:r>
          </a:p>
        </p:txBody>
      </p:sp>
      <p:sp>
        <p:nvSpPr>
          <p:cNvPr id="52" name="TextBox 51"/>
          <p:cNvSpPr txBox="1"/>
          <p:nvPr/>
        </p:nvSpPr>
        <p:spPr>
          <a:xfrm>
            <a:off x="22025706" y="26063698"/>
            <a:ext cx="17719159" cy="3416320"/>
          </a:xfrm>
          <a:prstGeom prst="rect">
            <a:avLst/>
          </a:prstGeom>
          <a:noFill/>
        </p:spPr>
        <p:txBody>
          <a:bodyPr wrap="square" rtlCol="0">
            <a:spAutoFit/>
          </a:bodyPr>
          <a:lstStyle/>
          <a:p>
            <a:pPr marL="571500" indent="-571500">
              <a:buFont typeface="Arial" panose="020B0604020202020204" pitchFamily="34" charset="0"/>
              <a:buChar char="•"/>
            </a:pPr>
            <a:r>
              <a:rPr lang="en-US" sz="3600" dirty="0"/>
              <a:t>Estimated revenue from driver’s license and eye exam fees of about $980,000 to $1.96 million</a:t>
            </a:r>
          </a:p>
          <a:p>
            <a:r>
              <a:rPr lang="en-US" sz="3600" dirty="0"/>
              <a:t>Additional indirect revenue:</a:t>
            </a:r>
          </a:p>
          <a:p>
            <a:pPr marL="571500" indent="-571500">
              <a:buFont typeface="Arial" panose="020B0604020202020204" pitchFamily="34" charset="0"/>
              <a:buChar char="•"/>
            </a:pPr>
            <a:r>
              <a:rPr lang="en-US" sz="3600" dirty="0"/>
              <a:t>Reduce insurance premiums by $16 million across the state for already-insured drivers (Kids Forward, 10)</a:t>
            </a:r>
          </a:p>
          <a:p>
            <a:pPr marL="571500" indent="-571500">
              <a:buFont typeface="Arial" panose="020B0604020202020204" pitchFamily="34" charset="0"/>
              <a:buChar char="•"/>
            </a:pPr>
            <a:r>
              <a:rPr lang="en-US" sz="3600" dirty="0"/>
              <a:t>28,000 new car insurance customers and $13 million in revenue annually (Kids Forward, 10) </a:t>
            </a:r>
          </a:p>
        </p:txBody>
      </p:sp>
      <p:sp>
        <p:nvSpPr>
          <p:cNvPr id="54" name="TextBox 53"/>
          <p:cNvSpPr txBox="1"/>
          <p:nvPr/>
        </p:nvSpPr>
        <p:spPr>
          <a:xfrm>
            <a:off x="2093936" y="27672047"/>
            <a:ext cx="6230116" cy="7848302"/>
          </a:xfrm>
          <a:prstGeom prst="rect">
            <a:avLst/>
          </a:prstGeom>
          <a:noFill/>
        </p:spPr>
        <p:txBody>
          <a:bodyPr wrap="square" rtlCol="0">
            <a:spAutoFit/>
          </a:bodyPr>
          <a:lstStyle/>
          <a:p>
            <a:r>
              <a:rPr lang="en-US" sz="3600" dirty="0"/>
              <a:t>Washington (1993) </a:t>
            </a:r>
          </a:p>
          <a:p>
            <a:r>
              <a:rPr lang="en-US" sz="3600" dirty="0"/>
              <a:t>New Mexico (2003)</a:t>
            </a:r>
          </a:p>
          <a:p>
            <a:r>
              <a:rPr lang="en-US" sz="3600" dirty="0"/>
              <a:t>Utah (2005)</a:t>
            </a:r>
          </a:p>
          <a:p>
            <a:r>
              <a:rPr lang="en-US" sz="3600" dirty="0"/>
              <a:t>Illinois (2013)</a:t>
            </a:r>
          </a:p>
          <a:p>
            <a:r>
              <a:rPr lang="en-US" sz="3600" dirty="0"/>
              <a:t>Puerto Rico (2013)</a:t>
            </a:r>
          </a:p>
          <a:p>
            <a:r>
              <a:rPr lang="en-US" sz="3600" dirty="0"/>
              <a:t>Maryland (2014)</a:t>
            </a:r>
          </a:p>
          <a:p>
            <a:r>
              <a:rPr lang="en-US" sz="3600" dirty="0"/>
              <a:t>Nevada (2014)</a:t>
            </a:r>
          </a:p>
          <a:p>
            <a:r>
              <a:rPr lang="en-US" sz="3600" dirty="0"/>
              <a:t>Vermont  (2014)</a:t>
            </a:r>
          </a:p>
          <a:p>
            <a:r>
              <a:rPr lang="en-US" sz="3600" dirty="0"/>
              <a:t>District of Columbia (2014)</a:t>
            </a:r>
          </a:p>
          <a:p>
            <a:r>
              <a:rPr lang="en-US" sz="3600" dirty="0"/>
              <a:t>Colorado (2014)</a:t>
            </a:r>
          </a:p>
          <a:p>
            <a:r>
              <a:rPr lang="en-US" sz="3600" dirty="0"/>
              <a:t>California (2015)</a:t>
            </a:r>
          </a:p>
          <a:p>
            <a:r>
              <a:rPr lang="en-US" sz="3600" dirty="0"/>
              <a:t>Connecticut (2015)</a:t>
            </a:r>
          </a:p>
          <a:p>
            <a:r>
              <a:rPr lang="en-US" sz="3600" dirty="0"/>
              <a:t>Delaware (2015)</a:t>
            </a:r>
          </a:p>
          <a:p>
            <a:r>
              <a:rPr lang="en-US" sz="3600" dirty="0"/>
              <a:t>Hawaii (2016)</a:t>
            </a:r>
          </a:p>
        </p:txBody>
      </p:sp>
      <p:sp>
        <p:nvSpPr>
          <p:cNvPr id="56" name="TextBox 55"/>
          <p:cNvSpPr txBox="1"/>
          <p:nvPr/>
        </p:nvSpPr>
        <p:spPr>
          <a:xfrm>
            <a:off x="22025706" y="29473601"/>
            <a:ext cx="17888986" cy="1800493"/>
          </a:xfrm>
          <a:prstGeom prst="rect">
            <a:avLst/>
          </a:prstGeom>
          <a:noFill/>
        </p:spPr>
        <p:txBody>
          <a:bodyPr wrap="square" rtlCol="0">
            <a:spAutoFit/>
          </a:bodyPr>
          <a:lstStyle/>
          <a:p>
            <a:r>
              <a:rPr lang="en-US" sz="2400" dirty="0" err="1"/>
              <a:t>Kallick</a:t>
            </a:r>
            <a:r>
              <a:rPr lang="en-US" sz="2400" dirty="0"/>
              <a:t>, David </a:t>
            </a:r>
            <a:r>
              <a:rPr lang="en-US" sz="2400" dirty="0" err="1"/>
              <a:t>Dyssegaad</a:t>
            </a:r>
            <a:r>
              <a:rPr lang="en-US" sz="2400" dirty="0"/>
              <a:t> and </a:t>
            </a:r>
            <a:r>
              <a:rPr lang="en-US" sz="2400" dirty="0" err="1"/>
              <a:t>Cyierra</a:t>
            </a:r>
            <a:r>
              <a:rPr lang="en-US" sz="2400" dirty="0"/>
              <a:t> Roldan. “Take-Up Rates for Driver’s Licenses: When Unauthorized Immigrant Can Get a License, How Many Do?” Fiscal Policy Institute (FPI). 31, Jan. 2017. http://fiscalpolicy.org/wp-content/uploads/2017/01/FPI-Brief-on-Driver-Licenses-2017.pdf.</a:t>
            </a:r>
          </a:p>
          <a:p>
            <a:endParaRPr lang="en-US" sz="1500" dirty="0"/>
          </a:p>
          <a:p>
            <a:r>
              <a:rPr lang="en-US" sz="2400" dirty="0"/>
              <a:t>“Widen the Road: Removing barriers to Driver License Eligibility Will Improve Safety, Support Families, and Boost Businesses.” </a:t>
            </a:r>
            <a:r>
              <a:rPr lang="en-US" sz="2400" i="1" dirty="0"/>
              <a:t>Kids Forward</a:t>
            </a:r>
            <a:r>
              <a:rPr lang="en-US" sz="2400" dirty="0"/>
              <a:t>. Nov. 2018. http://kidsforward.net/assets/Widen-the-Road-FINAL.pdf.</a:t>
            </a:r>
          </a:p>
        </p:txBody>
      </p:sp>
      <p:pic>
        <p:nvPicPr>
          <p:cNvPr id="5" name="Picture 4">
            <a:extLst>
              <a:ext uri="{FF2B5EF4-FFF2-40B4-BE49-F238E27FC236}">
                <a16:creationId xmlns:a16="http://schemas.microsoft.com/office/drawing/2014/main" id="{6D242368-D789-4540-94E3-4A8CC9A744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15093" y="28686794"/>
            <a:ext cx="7526232" cy="5268363"/>
          </a:xfrm>
          <a:prstGeom prst="rect">
            <a:avLst/>
          </a:prstGeom>
        </p:spPr>
      </p:pic>
      <p:sp>
        <p:nvSpPr>
          <p:cNvPr id="40" name="TextBox 39">
            <a:extLst>
              <a:ext uri="{FF2B5EF4-FFF2-40B4-BE49-F238E27FC236}">
                <a16:creationId xmlns:a16="http://schemas.microsoft.com/office/drawing/2014/main" id="{958C8223-03EE-433D-8A60-196ECDA0185A}"/>
              </a:ext>
            </a:extLst>
          </p:cNvPr>
          <p:cNvSpPr txBox="1"/>
          <p:nvPr/>
        </p:nvSpPr>
        <p:spPr>
          <a:xfrm>
            <a:off x="22025706" y="7634995"/>
            <a:ext cx="15993395"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Case Study: California Assembly Bill 60</a:t>
            </a:r>
          </a:p>
        </p:txBody>
      </p:sp>
      <p:sp>
        <p:nvSpPr>
          <p:cNvPr id="41" name="TextBox 40">
            <a:extLst>
              <a:ext uri="{FF2B5EF4-FFF2-40B4-BE49-F238E27FC236}">
                <a16:creationId xmlns:a16="http://schemas.microsoft.com/office/drawing/2014/main" id="{18D6D3EB-502E-4681-AF13-692D9C23E662}"/>
              </a:ext>
            </a:extLst>
          </p:cNvPr>
          <p:cNvSpPr txBox="1"/>
          <p:nvPr/>
        </p:nvSpPr>
        <p:spPr>
          <a:xfrm>
            <a:off x="22110618" y="8557884"/>
            <a:ext cx="17516855" cy="5078313"/>
          </a:xfrm>
          <a:prstGeom prst="rect">
            <a:avLst/>
          </a:prstGeom>
          <a:noFill/>
        </p:spPr>
        <p:txBody>
          <a:bodyPr wrap="square" rtlCol="0">
            <a:spAutoFit/>
          </a:bodyPr>
          <a:lstStyle/>
          <a:p>
            <a:pPr>
              <a:buClr>
                <a:schemeClr val="tx2">
                  <a:lumMod val="75000"/>
                </a:schemeClr>
              </a:buClr>
            </a:pPr>
            <a:r>
              <a:rPr lang="en-US" sz="3600" dirty="0"/>
              <a:t>600,000 licenses issued in the first year</a:t>
            </a:r>
          </a:p>
          <a:p>
            <a:pPr>
              <a:buClr>
                <a:schemeClr val="tx2">
                  <a:lumMod val="75000"/>
                </a:schemeClr>
              </a:buClr>
            </a:pPr>
            <a:r>
              <a:rPr lang="en-US" sz="3600" dirty="0"/>
              <a:t>Legalized driving done by unauthorized immigrants</a:t>
            </a:r>
          </a:p>
          <a:p>
            <a:pPr>
              <a:buClr>
                <a:schemeClr val="tx2">
                  <a:lumMod val="75000"/>
                </a:schemeClr>
              </a:buClr>
            </a:pPr>
            <a:r>
              <a:rPr lang="en-US" sz="3600" dirty="0"/>
              <a:t>Effects:</a:t>
            </a:r>
          </a:p>
          <a:p>
            <a:pPr marL="857250" indent="-857250">
              <a:buClr>
                <a:schemeClr val="tx2">
                  <a:lumMod val="75000"/>
                </a:schemeClr>
              </a:buClr>
              <a:buFont typeface="Arial" panose="020B0604020202020204" pitchFamily="34" charset="0"/>
              <a:buChar char="•"/>
            </a:pPr>
            <a:r>
              <a:rPr lang="en-US" sz="3600" dirty="0"/>
              <a:t>Decline in hit and run accidents by about 4,000 per year (5)</a:t>
            </a:r>
          </a:p>
          <a:p>
            <a:pPr marL="2788463" lvl="1" indent="-857250">
              <a:buClr>
                <a:schemeClr val="tx2">
                  <a:lumMod val="75000"/>
                </a:schemeClr>
              </a:buClr>
              <a:buFont typeface="Arial" panose="020B0604020202020204" pitchFamily="34" charset="0"/>
              <a:buChar char="•"/>
            </a:pPr>
            <a:r>
              <a:rPr lang="en-US" sz="3600" dirty="0"/>
              <a:t>Not-at-fault drivers avoided out of pocket expenses for car repairs (physical damage) of about $3.5 million (5)</a:t>
            </a:r>
          </a:p>
          <a:p>
            <a:pPr marL="857250" indent="-857250">
              <a:buClr>
                <a:schemeClr val="tx2">
                  <a:lumMod val="75000"/>
                </a:schemeClr>
              </a:buClr>
              <a:buFont typeface="Arial" panose="020B0604020202020204" pitchFamily="34" charset="0"/>
              <a:buChar char="•"/>
            </a:pPr>
            <a:r>
              <a:rPr lang="en-US" sz="3600" dirty="0"/>
              <a:t>Reduced emergency assistance delays </a:t>
            </a:r>
          </a:p>
          <a:p>
            <a:pPr marL="857250" indent="-857250">
              <a:buClr>
                <a:schemeClr val="tx2">
                  <a:lumMod val="75000"/>
                </a:schemeClr>
              </a:buClr>
              <a:buFont typeface="Arial" panose="020B0604020202020204" pitchFamily="34" charset="0"/>
              <a:buChar char="•"/>
            </a:pPr>
            <a:r>
              <a:rPr lang="en-US" sz="3600" dirty="0"/>
              <a:t>Reduced distortion on insurance markets and reduced average insurance premiums</a:t>
            </a:r>
          </a:p>
          <a:p>
            <a:pPr marL="2788463" lvl="1" indent="-857250">
              <a:buClr>
                <a:schemeClr val="tx2">
                  <a:lumMod val="75000"/>
                </a:schemeClr>
              </a:buClr>
              <a:buFont typeface="Arial" panose="020B0604020202020204" pitchFamily="34" charset="0"/>
              <a:buChar char="•"/>
            </a:pPr>
            <a:r>
              <a:rPr lang="en-US" sz="3600" dirty="0"/>
              <a:t>Decrease in market inefficiencies by ~$17 million per year (5)</a:t>
            </a:r>
          </a:p>
        </p:txBody>
      </p:sp>
      <p:sp>
        <p:nvSpPr>
          <p:cNvPr id="57" name="TextBox 56">
            <a:extLst>
              <a:ext uri="{FF2B5EF4-FFF2-40B4-BE49-F238E27FC236}">
                <a16:creationId xmlns:a16="http://schemas.microsoft.com/office/drawing/2014/main" id="{70FCD85B-B968-42B9-A8F6-051F41EB82D7}"/>
              </a:ext>
            </a:extLst>
          </p:cNvPr>
          <p:cNvSpPr txBox="1"/>
          <p:nvPr/>
        </p:nvSpPr>
        <p:spPr>
          <a:xfrm>
            <a:off x="21940792" y="13780532"/>
            <a:ext cx="17888986" cy="1200329"/>
          </a:xfrm>
          <a:prstGeom prst="rect">
            <a:avLst/>
          </a:prstGeom>
          <a:noFill/>
        </p:spPr>
        <p:txBody>
          <a:bodyPr wrap="square" rtlCol="0">
            <a:spAutoFit/>
          </a:bodyPr>
          <a:lstStyle/>
          <a:p>
            <a:r>
              <a:rPr lang="en-US" sz="2400" dirty="0"/>
              <a:t>Lueders, Hans, Jens </a:t>
            </a:r>
            <a:r>
              <a:rPr lang="en-US" sz="2400" dirty="0" err="1"/>
              <a:t>Hainmueller</a:t>
            </a:r>
            <a:r>
              <a:rPr lang="en-US" sz="2400" dirty="0"/>
              <a:t>, and Duncan Lawrence. “Providing driver’s licenses to unauthorized immigrants in California improves traffic safety.” </a:t>
            </a:r>
            <a:r>
              <a:rPr lang="en-US" sz="2400" i="1" dirty="0"/>
              <a:t>Proceedings of the National Academy of Sciences of the United States of America</a:t>
            </a:r>
            <a:r>
              <a:rPr lang="en-US" sz="2400" dirty="0"/>
              <a:t>, National Academy of Sciences, 3 Apr. 2017, pp. 1-6, http://www.pnas.org/content/pnas/early/2017/03/28/1618991114.full.pdf  </a:t>
            </a:r>
          </a:p>
        </p:txBody>
      </p:sp>
      <p:graphicFrame>
        <p:nvGraphicFramePr>
          <p:cNvPr id="15" name="Table 14">
            <a:extLst>
              <a:ext uri="{FF2B5EF4-FFF2-40B4-BE49-F238E27FC236}">
                <a16:creationId xmlns:a16="http://schemas.microsoft.com/office/drawing/2014/main" id="{CEECEC39-4B2B-426A-BAB3-B682513F8410}"/>
              </a:ext>
            </a:extLst>
          </p:cNvPr>
          <p:cNvGraphicFramePr>
            <a:graphicFrameLocks noGrp="1"/>
          </p:cNvGraphicFramePr>
          <p:nvPr>
            <p:extLst>
              <p:ext uri="{D42A27DB-BD31-4B8C-83A1-F6EECF244321}">
                <p14:modId xmlns:p14="http://schemas.microsoft.com/office/powerpoint/2010/main" val="3616766854"/>
              </p:ext>
            </p:extLst>
          </p:nvPr>
        </p:nvGraphicFramePr>
        <p:xfrm>
          <a:off x="22110618" y="21606191"/>
          <a:ext cx="16954236" cy="4214422"/>
        </p:xfrm>
        <a:graphic>
          <a:graphicData uri="http://schemas.openxmlformats.org/drawingml/2006/table">
            <a:tbl>
              <a:tblPr firstRow="1" bandRow="1">
                <a:tableStyleId>{D27102A9-8310-4765-A935-A1911B00CA55}</a:tableStyleId>
              </a:tblPr>
              <a:tblGrid>
                <a:gridCol w="9067820">
                  <a:extLst>
                    <a:ext uri="{9D8B030D-6E8A-4147-A177-3AD203B41FA5}">
                      <a16:colId xmlns:a16="http://schemas.microsoft.com/office/drawing/2014/main" val="1144377452"/>
                    </a:ext>
                  </a:extLst>
                </a:gridCol>
                <a:gridCol w="4876800">
                  <a:extLst>
                    <a:ext uri="{9D8B030D-6E8A-4147-A177-3AD203B41FA5}">
                      <a16:colId xmlns:a16="http://schemas.microsoft.com/office/drawing/2014/main" val="1312006987"/>
                    </a:ext>
                  </a:extLst>
                </a:gridCol>
                <a:gridCol w="3009616">
                  <a:extLst>
                    <a:ext uri="{9D8B030D-6E8A-4147-A177-3AD203B41FA5}">
                      <a16:colId xmlns:a16="http://schemas.microsoft.com/office/drawing/2014/main" val="4152325993"/>
                    </a:ext>
                  </a:extLst>
                </a:gridCol>
              </a:tblGrid>
              <a:tr h="1187230">
                <a:tc>
                  <a:txBody>
                    <a:bodyPr/>
                    <a:lstStyle/>
                    <a:p>
                      <a:r>
                        <a:rPr lang="en-US" sz="3600" dirty="0"/>
                        <a:t>Applicants </a:t>
                      </a:r>
                    </a:p>
                    <a:p>
                      <a:r>
                        <a:rPr lang="en-US" sz="3600" b="0" dirty="0"/>
                        <a:t>(within first 3 years)</a:t>
                      </a:r>
                    </a:p>
                  </a:txBody>
                  <a:tcPr/>
                </a:tc>
                <a:tc>
                  <a:txBody>
                    <a:bodyPr/>
                    <a:lstStyle/>
                    <a:p>
                      <a:r>
                        <a:rPr lang="en-US" sz="3600" b="0" dirty="0"/>
                        <a:t>20,000-40,000 </a:t>
                      </a:r>
                    </a:p>
                    <a:p>
                      <a:r>
                        <a:rPr lang="en-US" sz="3600" b="0" dirty="0"/>
                        <a:t>(FPI)</a:t>
                      </a:r>
                    </a:p>
                  </a:txBody>
                  <a:tcPr/>
                </a:tc>
                <a:tc>
                  <a:txBody>
                    <a:bodyPr/>
                    <a:lstStyle/>
                    <a:p>
                      <a:r>
                        <a:rPr lang="en-US" sz="3600" b="0" dirty="0"/>
                        <a:t>32,000 </a:t>
                      </a:r>
                    </a:p>
                    <a:p>
                      <a:r>
                        <a:rPr lang="en-US" sz="3600" b="0" dirty="0"/>
                        <a:t>(Kids Forward)</a:t>
                      </a:r>
                    </a:p>
                  </a:txBody>
                  <a:tcPr/>
                </a:tc>
                <a:extLst>
                  <a:ext uri="{0D108BD9-81ED-4DB2-BD59-A6C34878D82A}">
                    <a16:rowId xmlns:a16="http://schemas.microsoft.com/office/drawing/2014/main" val="679905186"/>
                  </a:ext>
                </a:extLst>
              </a:tr>
              <a:tr h="1139665">
                <a:tc>
                  <a:txBody>
                    <a:bodyPr/>
                    <a:lstStyle/>
                    <a:p>
                      <a:r>
                        <a:rPr lang="en-US" sz="3600" b="1" dirty="0"/>
                        <a:t>Driver’s License Fee </a:t>
                      </a:r>
                    </a:p>
                    <a:p>
                      <a:r>
                        <a:rPr lang="en-US" sz="3600" dirty="0"/>
                        <a:t>($34, renewable every 8 years)</a:t>
                      </a:r>
                    </a:p>
                  </a:txBody>
                  <a:tcPr/>
                </a:tc>
                <a:tc>
                  <a:txBody>
                    <a:bodyPr/>
                    <a:lstStyle/>
                    <a:p>
                      <a:r>
                        <a:rPr lang="en-US" sz="3600" dirty="0"/>
                        <a:t>$680,000-$1,360,000</a:t>
                      </a:r>
                    </a:p>
                  </a:txBody>
                  <a:tcPr/>
                </a:tc>
                <a:tc>
                  <a:txBody>
                    <a:bodyPr/>
                    <a:lstStyle/>
                    <a:p>
                      <a:r>
                        <a:rPr lang="en-US" sz="3600" dirty="0"/>
                        <a:t>$1,088,000</a:t>
                      </a:r>
                    </a:p>
                  </a:txBody>
                  <a:tcPr/>
                </a:tc>
                <a:extLst>
                  <a:ext uri="{0D108BD9-81ED-4DB2-BD59-A6C34878D82A}">
                    <a16:rowId xmlns:a16="http://schemas.microsoft.com/office/drawing/2014/main" val="4140206062"/>
                  </a:ext>
                </a:extLst>
              </a:tr>
              <a:tr h="648262">
                <a:tc>
                  <a:txBody>
                    <a:bodyPr/>
                    <a:lstStyle/>
                    <a:p>
                      <a:r>
                        <a:rPr lang="en-US" sz="3600" b="1" dirty="0"/>
                        <a:t>Eye Exam Fee</a:t>
                      </a:r>
                      <a:r>
                        <a:rPr lang="en-US" sz="3600" dirty="0"/>
                        <a:t> </a:t>
                      </a:r>
                    </a:p>
                    <a:p>
                      <a:r>
                        <a:rPr lang="en-US" sz="3600" dirty="0"/>
                        <a:t>($15)</a:t>
                      </a:r>
                    </a:p>
                  </a:txBody>
                  <a:tcPr/>
                </a:tc>
                <a:tc>
                  <a:txBody>
                    <a:bodyPr/>
                    <a:lstStyle/>
                    <a:p>
                      <a:r>
                        <a:rPr lang="en-US" sz="3600" dirty="0"/>
                        <a:t>$300,000-$600,000</a:t>
                      </a:r>
                    </a:p>
                  </a:txBody>
                  <a:tcPr/>
                </a:tc>
                <a:tc>
                  <a:txBody>
                    <a:bodyPr/>
                    <a:lstStyle/>
                    <a:p>
                      <a:r>
                        <a:rPr lang="en-US" sz="3600" dirty="0"/>
                        <a:t>$480,000</a:t>
                      </a:r>
                    </a:p>
                  </a:txBody>
                  <a:tcPr/>
                </a:tc>
                <a:extLst>
                  <a:ext uri="{0D108BD9-81ED-4DB2-BD59-A6C34878D82A}">
                    <a16:rowId xmlns:a16="http://schemas.microsoft.com/office/drawing/2014/main" val="3003437286"/>
                  </a:ext>
                </a:extLst>
              </a:tr>
              <a:tr h="648262">
                <a:tc>
                  <a:txBody>
                    <a:bodyPr/>
                    <a:lstStyle/>
                    <a:p>
                      <a:r>
                        <a:rPr lang="en-US" sz="3600" b="1" dirty="0"/>
                        <a:t>Total</a:t>
                      </a:r>
                    </a:p>
                  </a:txBody>
                  <a:tcPr/>
                </a:tc>
                <a:tc>
                  <a:txBody>
                    <a:bodyPr/>
                    <a:lstStyle/>
                    <a:p>
                      <a:r>
                        <a:rPr lang="en-US" sz="3600" dirty="0"/>
                        <a:t>$980,000-$1,960,000</a:t>
                      </a:r>
                    </a:p>
                  </a:txBody>
                  <a:tcPr/>
                </a:tc>
                <a:tc>
                  <a:txBody>
                    <a:bodyPr/>
                    <a:lstStyle/>
                    <a:p>
                      <a:r>
                        <a:rPr lang="en-US" sz="3600" dirty="0"/>
                        <a:t>$1,568,000</a:t>
                      </a:r>
                    </a:p>
                  </a:txBody>
                  <a:tcPr/>
                </a:tc>
                <a:extLst>
                  <a:ext uri="{0D108BD9-81ED-4DB2-BD59-A6C34878D82A}">
                    <a16:rowId xmlns:a16="http://schemas.microsoft.com/office/drawing/2014/main" val="1723413921"/>
                  </a:ext>
                </a:extLst>
              </a:tr>
            </a:tbl>
          </a:graphicData>
        </a:graphic>
      </p:graphicFrame>
      <p:sp>
        <p:nvSpPr>
          <p:cNvPr id="59" name="TextBox 58">
            <a:extLst>
              <a:ext uri="{FF2B5EF4-FFF2-40B4-BE49-F238E27FC236}">
                <a16:creationId xmlns:a16="http://schemas.microsoft.com/office/drawing/2014/main" id="{A1367D4F-47C8-4911-BCB3-9FCB6BFA6AAE}"/>
              </a:ext>
            </a:extLst>
          </p:cNvPr>
          <p:cNvSpPr txBox="1"/>
          <p:nvPr/>
        </p:nvSpPr>
        <p:spPr>
          <a:xfrm>
            <a:off x="22025706" y="32292503"/>
            <a:ext cx="17516855" cy="3416320"/>
          </a:xfrm>
          <a:prstGeom prst="rect">
            <a:avLst/>
          </a:prstGeom>
          <a:noFill/>
        </p:spPr>
        <p:txBody>
          <a:bodyPr wrap="square" rtlCol="0">
            <a:spAutoFit/>
          </a:bodyPr>
          <a:lstStyle/>
          <a:p>
            <a:pPr>
              <a:buClr>
                <a:schemeClr val="tx2">
                  <a:lumMod val="75000"/>
                </a:schemeClr>
              </a:buClr>
            </a:pPr>
            <a:r>
              <a:rPr lang="en-US" sz="3600" dirty="0"/>
              <a:t>Overall, reinstating unauthorized immigrants’ access to driver’s licenses in Wisconsin would have a positive effect on the community by:</a:t>
            </a:r>
          </a:p>
          <a:p>
            <a:pPr marL="571500" indent="-571500">
              <a:buClr>
                <a:schemeClr val="tx2">
                  <a:lumMod val="75000"/>
                </a:schemeClr>
              </a:buClr>
              <a:buFont typeface="Arial" panose="020B0604020202020204" pitchFamily="34" charset="0"/>
              <a:buChar char="•"/>
            </a:pPr>
            <a:r>
              <a:rPr lang="en-US" sz="3600" dirty="0"/>
              <a:t>Increasing the safety of all Wisconsin drivers</a:t>
            </a:r>
          </a:p>
          <a:p>
            <a:pPr marL="571500" indent="-571500">
              <a:buClr>
                <a:schemeClr val="tx2">
                  <a:lumMod val="75000"/>
                </a:schemeClr>
              </a:buClr>
              <a:buFont typeface="Arial" panose="020B0604020202020204" pitchFamily="34" charset="0"/>
              <a:buChar char="•"/>
            </a:pPr>
            <a:r>
              <a:rPr lang="en-US" sz="3600" dirty="0"/>
              <a:t>Providing an additional source of revenue for the state through fees</a:t>
            </a:r>
          </a:p>
          <a:p>
            <a:pPr marL="571500" indent="-571500">
              <a:buClr>
                <a:schemeClr val="tx2">
                  <a:lumMod val="75000"/>
                </a:schemeClr>
              </a:buClr>
              <a:buFont typeface="Arial" panose="020B0604020202020204" pitchFamily="34" charset="0"/>
              <a:buChar char="•"/>
            </a:pPr>
            <a:r>
              <a:rPr lang="en-US" sz="3600" dirty="0"/>
              <a:t>Reducing hit and run accidents, translating into reduced insurance premiums for all drivers</a:t>
            </a:r>
          </a:p>
          <a:p>
            <a:pPr marL="571500" indent="-571500">
              <a:buClr>
                <a:schemeClr val="tx2">
                  <a:lumMod val="75000"/>
                </a:schemeClr>
              </a:buClr>
              <a:buFont typeface="Arial" panose="020B0604020202020204" pitchFamily="34" charset="0"/>
              <a:buChar char="•"/>
            </a:pPr>
            <a:r>
              <a:rPr lang="en-US" sz="3600" dirty="0"/>
              <a:t>Adding new insurance customers </a:t>
            </a:r>
          </a:p>
        </p:txBody>
      </p:sp>
      <p:sp>
        <p:nvSpPr>
          <p:cNvPr id="60" name="TextBox 59">
            <a:extLst>
              <a:ext uri="{FF2B5EF4-FFF2-40B4-BE49-F238E27FC236}">
                <a16:creationId xmlns:a16="http://schemas.microsoft.com/office/drawing/2014/main" id="{428F6FA1-B7FD-4725-A8A2-475137810B2E}"/>
              </a:ext>
            </a:extLst>
          </p:cNvPr>
          <p:cNvSpPr txBox="1"/>
          <p:nvPr/>
        </p:nvSpPr>
        <p:spPr>
          <a:xfrm>
            <a:off x="21940791" y="15014807"/>
            <a:ext cx="15993395"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Wisconsin</a:t>
            </a:r>
          </a:p>
        </p:txBody>
      </p:sp>
      <p:sp>
        <p:nvSpPr>
          <p:cNvPr id="61" name="TextBox 60">
            <a:extLst>
              <a:ext uri="{FF2B5EF4-FFF2-40B4-BE49-F238E27FC236}">
                <a16:creationId xmlns:a16="http://schemas.microsoft.com/office/drawing/2014/main" id="{F1A359D6-98C0-409D-BC86-51710FB3DCD4}"/>
              </a:ext>
            </a:extLst>
          </p:cNvPr>
          <p:cNvSpPr txBox="1"/>
          <p:nvPr/>
        </p:nvSpPr>
        <p:spPr>
          <a:xfrm>
            <a:off x="21940792" y="31276840"/>
            <a:ext cx="15993395"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Conclusion</a:t>
            </a:r>
          </a:p>
        </p:txBody>
      </p:sp>
      <p:sp>
        <p:nvSpPr>
          <p:cNvPr id="30" name="TextBox 29">
            <a:extLst>
              <a:ext uri="{FF2B5EF4-FFF2-40B4-BE49-F238E27FC236}">
                <a16:creationId xmlns:a16="http://schemas.microsoft.com/office/drawing/2014/main" id="{F2FAB175-441A-D145-8941-6DCD34A3896E}"/>
              </a:ext>
            </a:extLst>
          </p:cNvPr>
          <p:cNvSpPr txBox="1"/>
          <p:nvPr/>
        </p:nvSpPr>
        <p:spPr>
          <a:xfrm>
            <a:off x="21940791" y="15900040"/>
            <a:ext cx="10304124" cy="701731"/>
          </a:xfrm>
          <a:prstGeom prst="rect">
            <a:avLst/>
          </a:prstGeom>
          <a:noFill/>
        </p:spPr>
        <p:txBody>
          <a:bodyPr wrap="square" rtlCol="0">
            <a:spAutoFit/>
          </a:bodyPr>
          <a:lstStyle/>
          <a:p>
            <a:pPr defTabSz="4023360">
              <a:lnSpc>
                <a:spcPct val="90000"/>
              </a:lnSpc>
              <a:spcBef>
                <a:spcPts val="4400"/>
              </a:spcBef>
            </a:pPr>
            <a:r>
              <a:rPr lang="en-US" sz="4400" cap="small" dirty="0">
                <a:solidFill>
                  <a:schemeClr val="accent1">
                    <a:lumMod val="50000"/>
                  </a:schemeClr>
                </a:solidFill>
                <a:latin typeface="Minion Pro" panose="02040503050306020203" pitchFamily="18" charset="0"/>
              </a:rPr>
              <a:t>Unauthorized Immigrant Population</a:t>
            </a:r>
          </a:p>
        </p:txBody>
      </p:sp>
      <p:sp>
        <p:nvSpPr>
          <p:cNvPr id="31" name="TextBox 30">
            <a:extLst>
              <a:ext uri="{FF2B5EF4-FFF2-40B4-BE49-F238E27FC236}">
                <a16:creationId xmlns:a16="http://schemas.microsoft.com/office/drawing/2014/main" id="{D18C0088-7936-CB44-BE35-A915D2B8BA9F}"/>
              </a:ext>
            </a:extLst>
          </p:cNvPr>
          <p:cNvSpPr txBox="1"/>
          <p:nvPr/>
        </p:nvSpPr>
        <p:spPr>
          <a:xfrm>
            <a:off x="21940791" y="18909712"/>
            <a:ext cx="7533637" cy="701731"/>
          </a:xfrm>
          <a:prstGeom prst="rect">
            <a:avLst/>
          </a:prstGeom>
          <a:noFill/>
        </p:spPr>
        <p:txBody>
          <a:bodyPr wrap="square" rtlCol="0">
            <a:spAutoFit/>
          </a:bodyPr>
          <a:lstStyle/>
          <a:p>
            <a:pPr defTabSz="4023360">
              <a:lnSpc>
                <a:spcPct val="90000"/>
              </a:lnSpc>
              <a:spcBef>
                <a:spcPts val="4400"/>
              </a:spcBef>
            </a:pPr>
            <a:r>
              <a:rPr lang="en-US" sz="4400" cap="small" dirty="0">
                <a:solidFill>
                  <a:schemeClr val="accent1">
                    <a:lumMod val="50000"/>
                  </a:schemeClr>
                </a:solidFill>
                <a:latin typeface="Minion Pro" panose="02040503050306020203" pitchFamily="18" charset="0"/>
              </a:rPr>
              <a:t>Expenses</a:t>
            </a:r>
          </a:p>
        </p:txBody>
      </p:sp>
      <p:sp>
        <p:nvSpPr>
          <p:cNvPr id="33" name="TextBox 32">
            <a:extLst>
              <a:ext uri="{FF2B5EF4-FFF2-40B4-BE49-F238E27FC236}">
                <a16:creationId xmlns:a16="http://schemas.microsoft.com/office/drawing/2014/main" id="{443A8192-1818-7047-B533-57FCE82E8D89}"/>
              </a:ext>
            </a:extLst>
          </p:cNvPr>
          <p:cNvSpPr txBox="1"/>
          <p:nvPr/>
        </p:nvSpPr>
        <p:spPr>
          <a:xfrm>
            <a:off x="22025704" y="19487512"/>
            <a:ext cx="17516855" cy="1200329"/>
          </a:xfrm>
          <a:prstGeom prst="rect">
            <a:avLst/>
          </a:prstGeom>
          <a:noFill/>
        </p:spPr>
        <p:txBody>
          <a:bodyPr wrap="square" rtlCol="0">
            <a:spAutoFit/>
          </a:bodyPr>
          <a:lstStyle/>
          <a:p>
            <a:pPr>
              <a:buClr>
                <a:schemeClr val="tx2">
                  <a:lumMod val="75000"/>
                </a:schemeClr>
              </a:buClr>
            </a:pPr>
            <a:r>
              <a:rPr lang="en-US" sz="3600" dirty="0"/>
              <a:t>Other states with similar unauthorized immigrant populations did not require additional staff to process applications</a:t>
            </a:r>
          </a:p>
        </p:txBody>
      </p:sp>
      <p:sp>
        <p:nvSpPr>
          <p:cNvPr id="34" name="TextBox 33">
            <a:extLst>
              <a:ext uri="{FF2B5EF4-FFF2-40B4-BE49-F238E27FC236}">
                <a16:creationId xmlns:a16="http://schemas.microsoft.com/office/drawing/2014/main" id="{01DED4D4-8150-D84F-999A-FC0F4A99978A}"/>
              </a:ext>
            </a:extLst>
          </p:cNvPr>
          <p:cNvSpPr txBox="1"/>
          <p:nvPr/>
        </p:nvSpPr>
        <p:spPr>
          <a:xfrm>
            <a:off x="21940791" y="20849116"/>
            <a:ext cx="7533637" cy="701731"/>
          </a:xfrm>
          <a:prstGeom prst="rect">
            <a:avLst/>
          </a:prstGeom>
          <a:noFill/>
        </p:spPr>
        <p:txBody>
          <a:bodyPr wrap="square" rtlCol="0">
            <a:spAutoFit/>
          </a:bodyPr>
          <a:lstStyle/>
          <a:p>
            <a:pPr defTabSz="4023360">
              <a:lnSpc>
                <a:spcPct val="90000"/>
              </a:lnSpc>
              <a:spcBef>
                <a:spcPts val="4400"/>
              </a:spcBef>
            </a:pPr>
            <a:r>
              <a:rPr lang="en-US" sz="4400" cap="small" dirty="0">
                <a:solidFill>
                  <a:schemeClr val="accent1">
                    <a:lumMod val="50000"/>
                  </a:schemeClr>
                </a:solidFill>
                <a:latin typeface="Minion Pro" panose="02040503050306020203" pitchFamily="18" charset="0"/>
              </a:rPr>
              <a:t>Revenue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2262</TotalTime>
  <Words>862</Words>
  <Application>Microsoft Office PowerPoint</Application>
  <PresentationFormat>Custom</PresentationFormat>
  <Paragraphs>88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Cost-Benefit Analysis of Providing Driver’s Licenses to Unauthorized Immigrants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Multicultural Affairs</cp:lastModifiedBy>
  <cp:revision>96</cp:revision>
  <dcterms:created xsi:type="dcterms:W3CDTF">2015-01-29T15:27:06Z</dcterms:created>
  <dcterms:modified xsi:type="dcterms:W3CDTF">2019-04-29T14:00:03Z</dcterms:modified>
</cp:coreProperties>
</file>